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44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24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26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6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572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63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66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6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5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21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50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3F369-65F4-4001-A51E-8D652947BC53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EB024-724A-4D71-AF17-7C3107629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66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474198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3600" b="1" dirty="0">
                <a:solidFill>
                  <a:srgbClr val="104777"/>
                </a:solidFill>
              </a:rPr>
              <a:t>Setting TUDCN work plan 2016, and final </a:t>
            </a:r>
            <a:r>
              <a:rPr lang="en-GB" sz="3600" b="1" dirty="0" smtClean="0">
                <a:solidFill>
                  <a:srgbClr val="104777"/>
                </a:solidFill>
              </a:rPr>
              <a:t>conclusions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r>
              <a:rPr lang="fr-BE" sz="3600" b="1" dirty="0"/>
              <a:t>Etablissement du plan de travail 2016 du RSCD, et conclusions </a:t>
            </a:r>
            <a:r>
              <a:rPr lang="fr-BE" sz="3600" b="1" dirty="0" smtClean="0"/>
              <a:t>finales</a:t>
            </a:r>
          </a:p>
          <a:p>
            <a:pPr marL="0" indent="0" algn="ctr">
              <a:buNone/>
            </a:pPr>
            <a:endParaRPr lang="fr-BE" sz="3600" b="1" dirty="0" smtClean="0"/>
          </a:p>
          <a:p>
            <a:pPr marL="0" indent="0" algn="ctr">
              <a:buNone/>
            </a:pPr>
            <a:r>
              <a:rPr lang="es-ES" sz="3600" b="1" dirty="0">
                <a:solidFill>
                  <a:srgbClr val="F36F21"/>
                </a:solidFill>
              </a:rPr>
              <a:t>Configuración plan de trabajo RSCD 2016 y conclusiones </a:t>
            </a:r>
            <a:r>
              <a:rPr lang="es-ES" sz="3600" b="1" dirty="0" smtClean="0">
                <a:solidFill>
                  <a:srgbClr val="F36F21"/>
                </a:solidFill>
              </a:rPr>
              <a:t>finales</a:t>
            </a:r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r>
              <a:rPr lang="en-GB" sz="3600" dirty="0" smtClean="0"/>
              <a:t> </a:t>
            </a:r>
            <a:r>
              <a:rPr lang="en-GB" sz="3600" dirty="0"/>
              <a:t>Paola Simonetti (ITUC/TUDCN</a:t>
            </a:r>
            <a:r>
              <a:rPr lang="en-GB" sz="3600" dirty="0" smtClean="0"/>
              <a:t>)</a:t>
            </a:r>
            <a:endParaRPr lang="es-ES" sz="3600" dirty="0" smtClean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6632"/>
            <a:ext cx="1578637" cy="108012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E1FE-00B6-45CD-AF87-1BD37B7C6FED}" type="slidenum">
              <a:rPr lang="fr-BE" smtClean="0"/>
              <a:t>1</a:t>
            </a:fld>
            <a:endParaRPr lang="fr-BE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381328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bg1">
                    <a:lumMod val="50000"/>
                  </a:schemeClr>
                </a:solidFill>
              </a:rPr>
              <a:t>TUDCN OCM 2015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6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6632"/>
            <a:ext cx="1578637" cy="1080120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85090" y="206152"/>
            <a:ext cx="6645188" cy="774576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2015 (September-December) </a:t>
            </a:r>
            <a:endParaRPr lang="en-GB" sz="3600" b="1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29718" y="4581950"/>
            <a:ext cx="8172806" cy="918531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31642" y="1530748"/>
            <a:ext cx="135320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500" b="1" dirty="0" smtClean="0"/>
              <a:t>Global</a:t>
            </a:r>
            <a:endParaRPr lang="en-GB" sz="2500" b="1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31642" y="5806175"/>
            <a:ext cx="133586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500" b="1" dirty="0" smtClean="0"/>
              <a:t>Regions</a:t>
            </a:r>
            <a:endParaRPr lang="en-GB" sz="2500" b="1" dirty="0"/>
          </a:p>
        </p:txBody>
      </p:sp>
      <p:sp>
        <p:nvSpPr>
          <p:cNvPr id="13" name="Oval 12"/>
          <p:cNvSpPr/>
          <p:nvPr/>
        </p:nvSpPr>
        <p:spPr>
          <a:xfrm>
            <a:off x="2724507" y="5662040"/>
            <a:ext cx="1678761" cy="101883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TUCA-CSA network,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19-20 Oct</a:t>
            </a:r>
            <a:endParaRPr lang="en-GB" sz="15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63888" y="5123115"/>
            <a:ext cx="0" cy="528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8"/>
          <p:cNvSpPr/>
          <p:nvPr/>
        </p:nvSpPr>
        <p:spPr>
          <a:xfrm>
            <a:off x="611560" y="2184152"/>
            <a:ext cx="1944216" cy="8880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WG PARTNERSHIPS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23 Sept</a:t>
            </a:r>
            <a:endParaRPr lang="en-GB" sz="1500" b="1" dirty="0"/>
          </a:p>
        </p:txBody>
      </p:sp>
      <p:sp>
        <p:nvSpPr>
          <p:cNvPr id="17" name="Right Arrow 2"/>
          <p:cNvSpPr/>
          <p:nvPr/>
        </p:nvSpPr>
        <p:spPr>
          <a:xfrm>
            <a:off x="460592" y="3456746"/>
            <a:ext cx="7715969" cy="65317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private sector accountability in development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sp>
        <p:nvSpPr>
          <p:cNvPr id="20" name="Right Arrow 2"/>
          <p:cNvSpPr/>
          <p:nvPr/>
        </p:nvSpPr>
        <p:spPr>
          <a:xfrm>
            <a:off x="460592" y="3081272"/>
            <a:ext cx="7692017" cy="65317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social dialogue in development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583668" y="3108456"/>
            <a:ext cx="0" cy="1434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ght Arrow 2"/>
          <p:cNvSpPr/>
          <p:nvPr/>
        </p:nvSpPr>
        <p:spPr>
          <a:xfrm>
            <a:off x="460593" y="4212621"/>
            <a:ext cx="7693824" cy="65317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Publication on TUs initiatives in development education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118346" y="2998517"/>
            <a:ext cx="13494" cy="15406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9"/>
          <p:cNvSpPr/>
          <p:nvPr/>
        </p:nvSpPr>
        <p:spPr>
          <a:xfrm>
            <a:off x="6631935" y="1582227"/>
            <a:ext cx="1640770" cy="12038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bg1"/>
                </a:solidFill>
              </a:rPr>
              <a:t>2</a:t>
            </a:r>
            <a:r>
              <a:rPr lang="en-GB" sz="1500" b="1" baseline="30000" dirty="0" smtClean="0">
                <a:solidFill>
                  <a:schemeClr val="bg1"/>
                </a:solidFill>
              </a:rPr>
              <a:t>nd</a:t>
            </a:r>
            <a:r>
              <a:rPr lang="en-GB" sz="1500" b="1" dirty="0" smtClean="0">
                <a:solidFill>
                  <a:schemeClr val="bg1"/>
                </a:solidFill>
              </a:rPr>
              <a:t> TU </a:t>
            </a:r>
            <a:r>
              <a:rPr lang="en-GB" sz="1500" b="1" dirty="0">
                <a:solidFill>
                  <a:schemeClr val="bg1"/>
                </a:solidFill>
              </a:rPr>
              <a:t>-OECD/DAC FORUM </a:t>
            </a:r>
          </a:p>
          <a:p>
            <a:pPr algn="ctr">
              <a:defRPr/>
            </a:pPr>
            <a:r>
              <a:rPr lang="en-GB" sz="1500" b="1" dirty="0">
                <a:solidFill>
                  <a:schemeClr val="bg1"/>
                </a:solidFill>
              </a:rPr>
              <a:t>14-15 Dec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290090" y="2811202"/>
            <a:ext cx="0" cy="16282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18"/>
          <p:cNvSpPr/>
          <p:nvPr/>
        </p:nvSpPr>
        <p:spPr>
          <a:xfrm>
            <a:off x="2339752" y="1916832"/>
            <a:ext cx="1584176" cy="107370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TUDCN OCM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23-24 Sept</a:t>
            </a:r>
            <a:endParaRPr lang="en-GB" sz="1500" b="1" dirty="0"/>
          </a:p>
        </p:txBody>
      </p:sp>
      <p:sp>
        <p:nvSpPr>
          <p:cNvPr id="27" name="Oval 26"/>
          <p:cNvSpPr/>
          <p:nvPr/>
        </p:nvSpPr>
        <p:spPr>
          <a:xfrm>
            <a:off x="4860031" y="5634905"/>
            <a:ext cx="1656185" cy="109163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ITUC-Africa,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network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23-24 Nov</a:t>
            </a:r>
            <a:endParaRPr lang="en-GB" sz="1500" b="1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672563" y="5011521"/>
            <a:ext cx="0" cy="609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ight Arrow 2"/>
          <p:cNvSpPr/>
          <p:nvPr/>
        </p:nvSpPr>
        <p:spPr>
          <a:xfrm>
            <a:off x="460593" y="3839828"/>
            <a:ext cx="7715969" cy="65317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organisational capacity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sp>
        <p:nvSpPr>
          <p:cNvPr id="30" name="Oval 18"/>
          <p:cNvSpPr/>
          <p:nvPr/>
        </p:nvSpPr>
        <p:spPr>
          <a:xfrm>
            <a:off x="5004048" y="1797050"/>
            <a:ext cx="1783457" cy="10188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</a:rPr>
              <a:t>ACTRAV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</a:rPr>
              <a:t>SDGs Seminar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tx1"/>
                </a:solidFill>
              </a:rPr>
              <a:t>12-13 Dec</a:t>
            </a:r>
            <a:endParaRPr lang="en-GB" sz="1400" b="1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372200" y="2815853"/>
            <a:ext cx="0" cy="16282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117031" y="1163055"/>
            <a:ext cx="1557924" cy="633995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UNGA SDGs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6632"/>
            <a:ext cx="1578637" cy="1080120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85090" y="206152"/>
            <a:ext cx="6645188" cy="558552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2016 (January-December) </a:t>
            </a:r>
            <a:endParaRPr lang="en-GB" sz="3600" b="1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4108" y="1527196"/>
            <a:ext cx="135320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500" b="1" dirty="0" smtClean="0"/>
              <a:t>Global</a:t>
            </a:r>
            <a:endParaRPr lang="en-GB" sz="2500" b="1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35384" y="6283228"/>
            <a:ext cx="133586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500" b="1" dirty="0" smtClean="0"/>
              <a:t>Regions</a:t>
            </a:r>
            <a:endParaRPr lang="en-GB" sz="2500" b="1" dirty="0"/>
          </a:p>
        </p:txBody>
      </p:sp>
      <p:sp>
        <p:nvSpPr>
          <p:cNvPr id="30" name="Right Arrow 29"/>
          <p:cNvSpPr/>
          <p:nvPr/>
        </p:nvSpPr>
        <p:spPr>
          <a:xfrm>
            <a:off x="672646" y="4123876"/>
            <a:ext cx="8168651" cy="668462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651793" y="5063623"/>
            <a:ext cx="1589845" cy="1020549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ITUC-Africa Network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Nov</a:t>
            </a:r>
            <a:endParaRPr lang="en-GB" sz="1500" b="1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260979" y="5524046"/>
            <a:ext cx="1511300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TUCA-CSA Network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May</a:t>
            </a:r>
            <a:endParaRPr lang="en-GB" sz="1500" b="1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16"/>
          <p:cNvCxnSpPr>
            <a:stCxn id="33" idx="0"/>
          </p:cNvCxnSpPr>
          <p:nvPr/>
        </p:nvCxnSpPr>
        <p:spPr>
          <a:xfrm flipV="1">
            <a:off x="4016629" y="5204959"/>
            <a:ext cx="0" cy="319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ight Arrow 2"/>
          <p:cNvSpPr/>
          <p:nvPr/>
        </p:nvSpPr>
        <p:spPr>
          <a:xfrm>
            <a:off x="682040" y="3700912"/>
            <a:ext cx="4426227" cy="60942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social dialogue in development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sp>
        <p:nvSpPr>
          <p:cNvPr id="37" name="Right Arrow 2"/>
          <p:cNvSpPr/>
          <p:nvPr/>
        </p:nvSpPr>
        <p:spPr>
          <a:xfrm>
            <a:off x="672646" y="2846113"/>
            <a:ext cx="4426227" cy="68006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PS accountability in development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260979" y="1600245"/>
            <a:ext cx="1873348" cy="10614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dirty="0" smtClean="0">
                <a:solidFill>
                  <a:schemeClr val="tx1"/>
                </a:solidFill>
              </a:rPr>
              <a:t>TUDCN GM</a:t>
            </a:r>
          </a:p>
          <a:p>
            <a:pPr algn="ctr">
              <a:defRPr/>
            </a:pPr>
            <a:r>
              <a:rPr lang="en-GB" sz="1500" dirty="0" smtClean="0">
                <a:solidFill>
                  <a:schemeClr val="tx1"/>
                </a:solidFill>
              </a:rPr>
              <a:t>(Asia network)</a:t>
            </a:r>
          </a:p>
          <a:p>
            <a:pPr algn="ctr">
              <a:defRPr/>
            </a:pPr>
            <a:r>
              <a:rPr lang="en-GB" sz="1500" dirty="0" smtClean="0">
                <a:solidFill>
                  <a:schemeClr val="tx1"/>
                </a:solidFill>
              </a:rPr>
              <a:t>April</a:t>
            </a:r>
            <a:endParaRPr lang="en-GB" sz="1500" dirty="0"/>
          </a:p>
        </p:txBody>
      </p:sp>
      <p:cxnSp>
        <p:nvCxnSpPr>
          <p:cNvPr id="40" name="Straight Arrow Connector 16"/>
          <p:cNvCxnSpPr/>
          <p:nvPr/>
        </p:nvCxnSpPr>
        <p:spPr>
          <a:xfrm flipV="1">
            <a:off x="4238656" y="2677847"/>
            <a:ext cx="0" cy="2059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6"/>
          <p:cNvCxnSpPr/>
          <p:nvPr/>
        </p:nvCxnSpPr>
        <p:spPr>
          <a:xfrm flipV="1">
            <a:off x="8041417" y="2850583"/>
            <a:ext cx="0" cy="1749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18"/>
          <p:cNvSpPr/>
          <p:nvPr/>
        </p:nvSpPr>
        <p:spPr>
          <a:xfrm>
            <a:off x="1452991" y="1681577"/>
            <a:ext cx="1633032" cy="98012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dirty="0" smtClean="0">
                <a:solidFill>
                  <a:schemeClr val="tx1"/>
                </a:solidFill>
              </a:rPr>
              <a:t>WG Dev education</a:t>
            </a:r>
          </a:p>
          <a:p>
            <a:pPr algn="ctr">
              <a:defRPr/>
            </a:pPr>
            <a:r>
              <a:rPr lang="en-GB" sz="1500" dirty="0" smtClean="0">
                <a:solidFill>
                  <a:schemeClr val="tx1"/>
                </a:solidFill>
              </a:rPr>
              <a:t>Feb</a:t>
            </a:r>
            <a:endParaRPr lang="en-GB" sz="1500" dirty="0"/>
          </a:p>
        </p:txBody>
      </p:sp>
      <p:cxnSp>
        <p:nvCxnSpPr>
          <p:cNvPr id="44" name="Straight Arrow Connector 16"/>
          <p:cNvCxnSpPr/>
          <p:nvPr/>
        </p:nvCxnSpPr>
        <p:spPr>
          <a:xfrm flipV="1">
            <a:off x="2254337" y="2661703"/>
            <a:ext cx="0" cy="1063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ight Arrow 2"/>
          <p:cNvSpPr/>
          <p:nvPr/>
        </p:nvSpPr>
        <p:spPr>
          <a:xfrm>
            <a:off x="669613" y="3278722"/>
            <a:ext cx="4464714" cy="63349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b="1" i="1" dirty="0" smtClean="0">
                <a:solidFill>
                  <a:schemeClr val="bg1"/>
                </a:solidFill>
              </a:rPr>
              <a:t>Policy area: organisational capacity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cxnSp>
        <p:nvCxnSpPr>
          <p:cNvPr id="53" name="Straight Arrow Connector 16"/>
          <p:cNvCxnSpPr/>
          <p:nvPr/>
        </p:nvCxnSpPr>
        <p:spPr>
          <a:xfrm flipV="1">
            <a:off x="7486782" y="4623369"/>
            <a:ext cx="0" cy="4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ight Arrow 2"/>
          <p:cNvSpPr/>
          <p:nvPr/>
        </p:nvSpPr>
        <p:spPr>
          <a:xfrm>
            <a:off x="669613" y="4570848"/>
            <a:ext cx="4426227" cy="60942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500" b="1" i="1" dirty="0" smtClean="0">
                <a:solidFill>
                  <a:schemeClr val="bg1"/>
                </a:solidFill>
              </a:rPr>
              <a:t>Policy area: SDGs’ national mapping</a:t>
            </a:r>
            <a:endParaRPr lang="en-GB" sz="1500" b="1" i="1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278040" y="5364502"/>
            <a:ext cx="1589845" cy="1020549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ITUC-Africa Network</a:t>
            </a:r>
          </a:p>
          <a:p>
            <a:pPr algn="ctr">
              <a:defRPr/>
            </a:pPr>
            <a:r>
              <a:rPr lang="en-GB" sz="1500" b="1" dirty="0" smtClean="0">
                <a:solidFill>
                  <a:schemeClr val="tx1"/>
                </a:solidFill>
              </a:rPr>
              <a:t>February</a:t>
            </a:r>
            <a:endParaRPr lang="en-GB" sz="1500" b="1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16"/>
          <p:cNvCxnSpPr/>
          <p:nvPr/>
        </p:nvCxnSpPr>
        <p:spPr>
          <a:xfrm flipV="1">
            <a:off x="2113029" y="4924248"/>
            <a:ext cx="0" cy="4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379165" y="928739"/>
            <a:ext cx="1359392" cy="671506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tx1"/>
                </a:solidFill>
              </a:rPr>
              <a:t>EU PFD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March 14-18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833296" y="928739"/>
            <a:ext cx="1872877" cy="549541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tx1"/>
                </a:solidFill>
              </a:rPr>
              <a:t>UN SDGs Indicators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Stat Comm., March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8" name="Oval 18"/>
          <p:cNvSpPr/>
          <p:nvPr/>
        </p:nvSpPr>
        <p:spPr>
          <a:xfrm>
            <a:off x="5233909" y="1662738"/>
            <a:ext cx="1812794" cy="98012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300" dirty="0" smtClean="0">
                <a:solidFill>
                  <a:schemeClr val="tx1"/>
                </a:solidFill>
              </a:rPr>
              <a:t>TU Partnerships Thematic seminar</a:t>
            </a:r>
          </a:p>
          <a:p>
            <a:pPr algn="ctr">
              <a:defRPr/>
            </a:pPr>
            <a:r>
              <a:rPr lang="en-GB" sz="1300" dirty="0" smtClean="0">
                <a:solidFill>
                  <a:schemeClr val="tx1"/>
                </a:solidFill>
              </a:rPr>
              <a:t>June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967004" y="2821947"/>
            <a:ext cx="1718137" cy="90323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TUDCN OCM</a:t>
            </a:r>
          </a:p>
          <a:p>
            <a:pPr algn="ctr"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Sept</a:t>
            </a:r>
            <a:endParaRPr lang="en-GB" sz="1600" dirty="0"/>
          </a:p>
        </p:txBody>
      </p:sp>
      <p:cxnSp>
        <p:nvCxnSpPr>
          <p:cNvPr id="35" name="Straight Arrow Connector 16"/>
          <p:cNvCxnSpPr>
            <a:endCxn id="29" idx="4"/>
          </p:cNvCxnSpPr>
          <p:nvPr/>
        </p:nvCxnSpPr>
        <p:spPr>
          <a:xfrm flipV="1">
            <a:off x="6826072" y="3725177"/>
            <a:ext cx="1" cy="55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16"/>
          <p:cNvCxnSpPr/>
          <p:nvPr/>
        </p:nvCxnSpPr>
        <p:spPr>
          <a:xfrm flipV="1">
            <a:off x="5796136" y="2661703"/>
            <a:ext cx="1" cy="16405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9"/>
          <p:cNvSpPr/>
          <p:nvPr/>
        </p:nvSpPr>
        <p:spPr>
          <a:xfrm>
            <a:off x="7221032" y="1636502"/>
            <a:ext cx="1640770" cy="12038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dirty="0" smtClean="0">
                <a:solidFill>
                  <a:schemeClr val="bg1"/>
                </a:solidFill>
              </a:rPr>
              <a:t>3</a:t>
            </a:r>
            <a:r>
              <a:rPr lang="en-GB" sz="1500" baseline="30000" dirty="0" smtClean="0">
                <a:solidFill>
                  <a:schemeClr val="bg1"/>
                </a:solidFill>
              </a:rPr>
              <a:t>rd</a:t>
            </a:r>
            <a:r>
              <a:rPr lang="en-GB" sz="1500" dirty="0" smtClean="0">
                <a:solidFill>
                  <a:schemeClr val="bg1"/>
                </a:solidFill>
              </a:rPr>
              <a:t> TU </a:t>
            </a:r>
            <a:r>
              <a:rPr lang="en-GB" sz="1500" dirty="0">
                <a:solidFill>
                  <a:schemeClr val="bg1"/>
                </a:solidFill>
              </a:rPr>
              <a:t>-OECD/DAC FORUM </a:t>
            </a:r>
          </a:p>
          <a:p>
            <a:pPr algn="ctr">
              <a:defRPr/>
            </a:pPr>
            <a:r>
              <a:rPr lang="en-GB" sz="1500" dirty="0" smtClean="0">
                <a:solidFill>
                  <a:schemeClr val="bg1"/>
                </a:solidFill>
              </a:rPr>
              <a:t>December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15972" y="6202382"/>
            <a:ext cx="1714354" cy="549541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GPEDC 2°HLM</a:t>
            </a:r>
          </a:p>
          <a:p>
            <a:r>
              <a:rPr lang="en-GB" sz="1600" dirty="0">
                <a:solidFill>
                  <a:schemeClr val="tx1"/>
                </a:solidFill>
              </a:rPr>
              <a:t>November, Kenya</a:t>
            </a:r>
          </a:p>
        </p:txBody>
      </p:sp>
    </p:spTree>
    <p:extLst>
      <p:ext uri="{BB962C8B-B14F-4D97-AF65-F5344CB8AC3E}">
        <p14:creationId xmlns:p14="http://schemas.microsoft.com/office/powerpoint/2010/main" val="324695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On-screen Show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2015 (September-December) </vt:lpstr>
      <vt:lpstr>2016 (January-December) </vt:lpstr>
    </vt:vector>
  </TitlesOfParts>
  <Company>International Trade Union Confederation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Lanfranco, Joan</dc:creator>
  <cp:lastModifiedBy>Lanfranco, Joan</cp:lastModifiedBy>
  <cp:revision>1</cp:revision>
  <dcterms:created xsi:type="dcterms:W3CDTF">2015-09-28T15:17:41Z</dcterms:created>
  <dcterms:modified xsi:type="dcterms:W3CDTF">2015-09-28T15:18:03Z</dcterms:modified>
</cp:coreProperties>
</file>