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73" r:id="rId3"/>
    <p:sldId id="286" r:id="rId4"/>
    <p:sldId id="287" r:id="rId5"/>
  </p:sldIdLst>
  <p:sldSz cx="9144000" cy="6858000" type="screen4x3"/>
  <p:notesSz cx="6797675" cy="9926638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5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941" autoAdjust="0"/>
  </p:normalViewPr>
  <p:slideViewPr>
    <p:cSldViewPr snapToGrid="0" snapToObjects="1">
      <p:cViewPr>
        <p:scale>
          <a:sx n="90" d="100"/>
          <a:sy n="90" d="100"/>
        </p:scale>
        <p:origin x="-594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D747473-B828-4081-8434-1BD847EE3CFD}" type="datetimeFigureOut">
              <a:rPr lang="es-ES"/>
              <a:pPr>
                <a:defRPr/>
              </a:pPr>
              <a:t>25/09/2014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s-E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FED731E-BDEA-41F9-BDB0-40CAD66F838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135325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en-US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9C6BAF4-19EE-42EC-92B0-73A1BA14F4ED}" type="slidenum">
              <a:rPr lang="es-ES" altLang="en-US" smtClean="0"/>
              <a:pPr/>
              <a:t>1</a:t>
            </a:fld>
            <a:endParaRPr lang="es-E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en-US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CF0C062-474F-404A-A211-A370BBDDA475}" type="slidenum">
              <a:rPr lang="es-ES" altLang="en-US" smtClean="0"/>
              <a:pPr/>
              <a:t>2</a:t>
            </a:fld>
            <a:endParaRPr lang="es-E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FR" altLang="en-US" smtClean="0"/>
              <a:t>We might need 1 meeting for the WG TU dev eff 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D60094F-E0C4-4A0A-9C9F-098B4CA4FA30}" type="slidenum">
              <a:rPr lang="es-ES" altLang="en-US" smtClean="0"/>
              <a:pPr/>
              <a:t>3</a:t>
            </a:fld>
            <a:endParaRPr lang="es-E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en-US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20B8F38-12C2-4271-B04B-35089A9FE4A6}" type="slidenum">
              <a:rPr lang="es-ES" altLang="en-US" smtClean="0"/>
              <a:pPr/>
              <a:t>4</a:t>
            </a:fld>
            <a:endParaRPr lang="es-E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F2936-A7B7-46C7-916F-D966F9419532}" type="datetimeFigureOut">
              <a:rPr lang="en-US" altLang="es-ES"/>
              <a:pPr>
                <a:defRPr/>
              </a:pPr>
              <a:t>9/25/2014</a:t>
            </a:fld>
            <a:endParaRPr lang="en-US" alt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1CFE98-5B26-493D-A029-74C593F796D9}" type="slidenum">
              <a:rPr lang="en-US" altLang="es-ES"/>
              <a:pPr>
                <a:defRPr/>
              </a:pPr>
              <a:t>‹#›</a:t>
            </a:fld>
            <a:endParaRPr lang="en-US" alt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B68F3-3183-4698-8FCF-A988C75577C2}" type="datetimeFigureOut">
              <a:rPr lang="en-US" altLang="es-ES"/>
              <a:pPr>
                <a:defRPr/>
              </a:pPr>
              <a:t>9/25/2014</a:t>
            </a:fld>
            <a:endParaRPr lang="en-US" alt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F5BA54-58D7-4BCD-B9B7-3EF922DA4E96}" type="slidenum">
              <a:rPr lang="en-US" altLang="es-ES"/>
              <a:pPr>
                <a:defRPr/>
              </a:pPr>
              <a:t>‹#›</a:t>
            </a:fld>
            <a:endParaRPr lang="en-US" alt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1A5E38-A26B-4667-AF31-80F091C94D6C}" type="datetimeFigureOut">
              <a:rPr lang="en-US" altLang="es-ES"/>
              <a:pPr>
                <a:defRPr/>
              </a:pPr>
              <a:t>9/25/2014</a:t>
            </a:fld>
            <a:endParaRPr lang="en-US" alt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C2621-AF66-40B7-9DF8-6EF3F11E3B60}" type="slidenum">
              <a:rPr lang="en-US" altLang="es-ES"/>
              <a:pPr>
                <a:defRPr/>
              </a:pPr>
              <a:t>‹#›</a:t>
            </a:fld>
            <a:endParaRPr lang="en-US" alt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1C2F0-B55B-46D4-A136-C83200978DA1}" type="datetimeFigureOut">
              <a:rPr lang="en-US" altLang="es-ES"/>
              <a:pPr>
                <a:defRPr/>
              </a:pPr>
              <a:t>9/25/2014</a:t>
            </a:fld>
            <a:endParaRPr lang="en-US" alt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E2DC66-BD71-4981-A75C-5BCC128C16C7}" type="slidenum">
              <a:rPr lang="en-US" altLang="es-ES"/>
              <a:pPr>
                <a:defRPr/>
              </a:pPr>
              <a:t>‹#›</a:t>
            </a:fld>
            <a:endParaRPr lang="en-US" alt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256AF0-C1F9-4F07-9E9F-9DEE94CCA06F}" type="datetimeFigureOut">
              <a:rPr lang="en-US" altLang="es-ES"/>
              <a:pPr>
                <a:defRPr/>
              </a:pPr>
              <a:t>9/25/2014</a:t>
            </a:fld>
            <a:endParaRPr lang="en-US" alt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232214-5161-4248-ACD6-4CE699447D65}" type="slidenum">
              <a:rPr lang="en-US" altLang="es-ES"/>
              <a:pPr>
                <a:defRPr/>
              </a:pPr>
              <a:t>‹#›</a:t>
            </a:fld>
            <a:endParaRPr lang="en-US" alt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BD7B4D-E86C-4FFC-AC7B-73E715DEFB52}" type="datetimeFigureOut">
              <a:rPr lang="en-US" altLang="es-ES"/>
              <a:pPr>
                <a:defRPr/>
              </a:pPr>
              <a:t>9/25/2014</a:t>
            </a:fld>
            <a:endParaRPr lang="en-US" altLang="es-E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7BC08-A9A4-4121-8182-F8306B68790A}" type="slidenum">
              <a:rPr lang="en-US" altLang="es-ES"/>
              <a:pPr>
                <a:defRPr/>
              </a:pPr>
              <a:t>‹#›</a:t>
            </a:fld>
            <a:endParaRPr lang="en-US" alt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6DF48-84D4-4407-AA1D-0638189374FB}" type="datetimeFigureOut">
              <a:rPr lang="en-US" altLang="es-ES"/>
              <a:pPr>
                <a:defRPr/>
              </a:pPr>
              <a:t>9/25/2014</a:t>
            </a:fld>
            <a:endParaRPr lang="en-US" altLang="es-E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C38DF-34EA-45A4-BB1D-EF984F58B496}" type="slidenum">
              <a:rPr lang="en-US" altLang="es-ES"/>
              <a:pPr>
                <a:defRPr/>
              </a:pPr>
              <a:t>‹#›</a:t>
            </a:fld>
            <a:endParaRPr lang="en-US" alt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28D24-1445-4504-BFA6-B249B7500523}" type="datetimeFigureOut">
              <a:rPr lang="en-US" altLang="es-ES"/>
              <a:pPr>
                <a:defRPr/>
              </a:pPr>
              <a:t>9/25/2014</a:t>
            </a:fld>
            <a:endParaRPr lang="en-US" altLang="es-E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D6ACB8-19B6-4CF2-A85B-98928732DEB3}" type="slidenum">
              <a:rPr lang="en-US" altLang="es-ES"/>
              <a:pPr>
                <a:defRPr/>
              </a:pPr>
              <a:t>‹#›</a:t>
            </a:fld>
            <a:endParaRPr lang="en-US" alt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9D6EB-290B-4EB4-945F-6CFF2B3FFA89}" type="datetimeFigureOut">
              <a:rPr lang="en-US" altLang="es-ES"/>
              <a:pPr>
                <a:defRPr/>
              </a:pPr>
              <a:t>9/25/2014</a:t>
            </a:fld>
            <a:endParaRPr lang="en-US" altLang="es-E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9C9E3-474C-409B-B422-20E51D7E70E1}" type="slidenum">
              <a:rPr lang="en-US" altLang="es-ES"/>
              <a:pPr>
                <a:defRPr/>
              </a:pPr>
              <a:t>‹#›</a:t>
            </a:fld>
            <a:endParaRPr lang="en-US" alt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3F252-48FB-4577-80D3-92BDA5D3CD17}" type="datetimeFigureOut">
              <a:rPr lang="en-US" altLang="es-ES"/>
              <a:pPr>
                <a:defRPr/>
              </a:pPr>
              <a:t>9/25/2014</a:t>
            </a:fld>
            <a:endParaRPr lang="en-US" altLang="es-E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A9E4A-4FFA-43BF-A84D-223BAC35B8D9}" type="slidenum">
              <a:rPr lang="en-US" altLang="es-ES"/>
              <a:pPr>
                <a:defRPr/>
              </a:pPr>
              <a:t>‹#›</a:t>
            </a:fld>
            <a:endParaRPr lang="en-US" alt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359F28-EC48-4D4B-892A-7AA70D29E140}" type="datetimeFigureOut">
              <a:rPr lang="en-US" altLang="es-ES"/>
              <a:pPr>
                <a:defRPr/>
              </a:pPr>
              <a:t>9/25/2014</a:t>
            </a:fld>
            <a:endParaRPr lang="en-US" altLang="es-E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2FF756-1D00-4237-8AA6-4A2174017642}" type="slidenum">
              <a:rPr lang="en-US" altLang="es-ES"/>
              <a:pPr>
                <a:defRPr/>
              </a:pPr>
              <a:t>‹#›</a:t>
            </a:fld>
            <a:endParaRPr lang="en-US" alt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es-ES" smtClean="0"/>
              <a:t>Click to edit Master title style</a:t>
            </a:r>
            <a:endParaRPr lang="en-US" altLang="es-E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es-ES" smtClean="0"/>
              <a:t>Click to edit Master text styles</a:t>
            </a:r>
          </a:p>
          <a:p>
            <a:pPr lvl="1"/>
            <a:r>
              <a:rPr lang="pt-BR" altLang="es-ES" smtClean="0"/>
              <a:t>Second level</a:t>
            </a:r>
          </a:p>
          <a:p>
            <a:pPr lvl="2"/>
            <a:r>
              <a:rPr lang="pt-BR" altLang="es-ES" smtClean="0"/>
              <a:t>Third level</a:t>
            </a:r>
          </a:p>
          <a:p>
            <a:pPr lvl="3"/>
            <a:r>
              <a:rPr lang="pt-BR" altLang="es-ES" smtClean="0"/>
              <a:t>Fourth level</a:t>
            </a:r>
          </a:p>
          <a:p>
            <a:pPr lvl="4"/>
            <a:r>
              <a:rPr lang="pt-BR" altLang="es-ES" smtClean="0"/>
              <a:t>Fifth level</a:t>
            </a:r>
            <a:endParaRPr lang="en-US" altLang="es-E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3EEE22F-6D9C-49CB-A2B1-56C433C9B4E0}" type="datetimeFigureOut">
              <a:rPr lang="en-US" altLang="es-ES"/>
              <a:pPr>
                <a:defRPr/>
              </a:pPr>
              <a:t>9/25/2014</a:t>
            </a:fld>
            <a:endParaRPr lang="en-US" alt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55B3EE9-5E67-4F61-B93E-472F2E3E7ABB}" type="slidenum">
              <a:rPr lang="en-US" altLang="es-ES"/>
              <a:pPr>
                <a:defRPr/>
              </a:pPr>
              <a:t>‹#›</a:t>
            </a:fld>
            <a:endParaRPr lang="en-US" alt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90525"/>
            <a:ext cx="4114800" cy="260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616075" y="3402013"/>
            <a:ext cx="7386638" cy="213391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b="1" cap="all" dirty="0">
              <a:latin typeface="Verdana"/>
              <a:ea typeface="+mn-ea"/>
              <a:cs typeface="Verdana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cap="all" dirty="0" smtClean="0">
                <a:solidFill>
                  <a:schemeClr val="accent6">
                    <a:lumMod val="75000"/>
                  </a:schemeClr>
                </a:solidFill>
                <a:latin typeface="Verdana"/>
                <a:ea typeface="+mn-ea"/>
                <a:cs typeface="Verdana"/>
              </a:rPr>
              <a:t>Plan de </a:t>
            </a:r>
            <a:r>
              <a:rPr lang="en-US" sz="2800" b="1" cap="all" dirty="0" err="1" smtClean="0">
                <a:solidFill>
                  <a:schemeClr val="accent6">
                    <a:lumMod val="75000"/>
                  </a:schemeClr>
                </a:solidFill>
                <a:latin typeface="Verdana"/>
                <a:ea typeface="+mn-ea"/>
                <a:cs typeface="Verdana"/>
              </a:rPr>
              <a:t>trabajo</a:t>
            </a:r>
            <a:r>
              <a:rPr lang="en-US" sz="2800" b="1" cap="all" dirty="0" smtClean="0">
                <a:solidFill>
                  <a:schemeClr val="accent6">
                    <a:lumMod val="75000"/>
                  </a:schemeClr>
                </a:solidFill>
                <a:latin typeface="Verdana"/>
                <a:ea typeface="+mn-ea"/>
                <a:cs typeface="Verdana"/>
              </a:rPr>
              <a:t> 2014-2015</a:t>
            </a:r>
            <a:endParaRPr lang="en-US" sz="2800" b="1" cap="all" dirty="0">
              <a:solidFill>
                <a:schemeClr val="accent6">
                  <a:lumMod val="75000"/>
                </a:schemeClr>
              </a:solidFill>
              <a:latin typeface="Verdana"/>
              <a:ea typeface="+mn-ea"/>
              <a:cs typeface="Verdana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b="1" cap="all" dirty="0">
              <a:solidFill>
                <a:srgbClr val="B85808"/>
              </a:solidFill>
              <a:latin typeface="Verdana"/>
              <a:ea typeface="+mn-ea"/>
              <a:cs typeface="Verdana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b="1" cap="all" dirty="0">
              <a:solidFill>
                <a:srgbClr val="B85808"/>
              </a:solidFill>
              <a:latin typeface="Verdana"/>
              <a:ea typeface="+mn-ea"/>
              <a:cs typeface="Verdana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cap="all" dirty="0" smtClean="0">
                <a:solidFill>
                  <a:srgbClr val="B85808"/>
                </a:solidFill>
                <a:latin typeface="Verdana"/>
                <a:ea typeface="+mn-ea"/>
                <a:cs typeface="Verdana"/>
              </a:rPr>
              <a:t>RAC, 29-30 </a:t>
            </a:r>
            <a:r>
              <a:rPr lang="en-US" sz="1400" b="1" cap="all" dirty="0" err="1" smtClean="0">
                <a:solidFill>
                  <a:srgbClr val="B85808"/>
                </a:solidFill>
                <a:latin typeface="Verdana"/>
                <a:ea typeface="+mn-ea"/>
                <a:cs typeface="Verdana"/>
              </a:rPr>
              <a:t>Septiembre</a:t>
            </a:r>
            <a:r>
              <a:rPr lang="en-US" sz="1400" b="1" cap="all" dirty="0" smtClean="0">
                <a:solidFill>
                  <a:srgbClr val="B85808"/>
                </a:solidFill>
                <a:latin typeface="Verdana"/>
                <a:ea typeface="+mn-ea"/>
                <a:cs typeface="Verdana"/>
              </a:rPr>
              <a:t> 2014, Bruselas</a:t>
            </a:r>
            <a:endParaRPr lang="en-US" sz="1400" baseline="30000" dirty="0">
              <a:solidFill>
                <a:srgbClr val="B85808"/>
              </a:solidFill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aseline="30000" dirty="0">
                <a:latin typeface="+mn-lt"/>
                <a:ea typeface="+mn-ea"/>
              </a:rPr>
              <a:t>				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baseline="30000" dirty="0">
              <a:latin typeface="Verdana"/>
              <a:ea typeface="+mn-ea"/>
              <a:cs typeface="Verdan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aseline="30000" dirty="0">
                <a:latin typeface="+mn-lt"/>
                <a:ea typeface="+mn-ea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 descr="RSCD_Apresentacao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13" y="0"/>
            <a:ext cx="91328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54875" cy="990600"/>
          </a:xfrm>
          <a:solidFill>
            <a:schemeClr val="accent6">
              <a:lumMod val="75000"/>
            </a:schemeClr>
          </a:solidFill>
        </p:spPr>
        <p:txBody>
          <a:bodyPr/>
          <a:lstStyle/>
          <a:p>
            <a:pPr>
              <a:defRPr/>
            </a:pPr>
            <a:r>
              <a:rPr lang="es-ES" sz="4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2014 </a:t>
            </a:r>
            <a:endParaRPr lang="es-ES" sz="40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Right Arrow 2"/>
          <p:cNvSpPr/>
          <p:nvPr/>
        </p:nvSpPr>
        <p:spPr>
          <a:xfrm>
            <a:off x="828675" y="3429000"/>
            <a:ext cx="7764992" cy="452438"/>
          </a:xfrm>
          <a:prstGeom prst="rightArrow">
            <a:avLst/>
          </a:prstGeom>
          <a:gradFill>
            <a:gsLst>
              <a:gs pos="1000">
                <a:schemeClr val="accent6">
                  <a:lumMod val="75000"/>
                </a:schemeClr>
              </a:gs>
              <a:gs pos="53000">
                <a:schemeClr val="bg1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C00000"/>
              </a:solidFill>
            </a:endParaRPr>
          </a:p>
        </p:txBody>
      </p:sp>
      <p:sp>
        <p:nvSpPr>
          <p:cNvPr id="3077" name="TextBox 5"/>
          <p:cNvSpPr txBox="1">
            <a:spLocks noChangeArrowheads="1"/>
          </p:cNvSpPr>
          <p:nvPr/>
        </p:nvSpPr>
        <p:spPr bwMode="auto">
          <a:xfrm>
            <a:off x="457200" y="1647825"/>
            <a:ext cx="914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Global</a:t>
            </a:r>
          </a:p>
        </p:txBody>
      </p:sp>
      <p:sp>
        <p:nvSpPr>
          <p:cNvPr id="3078" name="TextBox 7"/>
          <p:cNvSpPr txBox="1">
            <a:spLocks noChangeArrowheads="1"/>
          </p:cNvSpPr>
          <p:nvPr/>
        </p:nvSpPr>
        <p:spPr bwMode="auto">
          <a:xfrm>
            <a:off x="609599" y="4767263"/>
            <a:ext cx="120856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dirty="0" err="1" smtClean="0"/>
              <a:t>Regiones</a:t>
            </a:r>
            <a:endParaRPr lang="fr-FR" dirty="0"/>
          </a:p>
        </p:txBody>
      </p:sp>
      <p:sp>
        <p:nvSpPr>
          <p:cNvPr id="10" name="Oval 9"/>
          <p:cNvSpPr/>
          <p:nvPr/>
        </p:nvSpPr>
        <p:spPr>
          <a:xfrm>
            <a:off x="3386138" y="1914525"/>
            <a:ext cx="1892300" cy="88106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dirty="0" err="1" smtClean="0">
                <a:solidFill>
                  <a:schemeClr val="bg1"/>
                </a:solidFill>
              </a:rPr>
              <a:t>Foro</a:t>
            </a:r>
            <a:r>
              <a:rPr lang="fr-FR" sz="1400" dirty="0" smtClean="0">
                <a:solidFill>
                  <a:schemeClr val="bg1"/>
                </a:solidFill>
              </a:rPr>
              <a:t> </a:t>
            </a:r>
            <a:r>
              <a:rPr lang="fr-FR" sz="1400" dirty="0" err="1" smtClean="0">
                <a:solidFill>
                  <a:schemeClr val="bg1"/>
                </a:solidFill>
              </a:rPr>
              <a:t>Sindicatos</a:t>
            </a:r>
            <a:r>
              <a:rPr lang="fr-FR" sz="1400" dirty="0" smtClean="0">
                <a:solidFill>
                  <a:schemeClr val="bg1"/>
                </a:solidFill>
              </a:rPr>
              <a:t> – OCDE-CAD 29-30 </a:t>
            </a:r>
            <a:r>
              <a:rPr lang="fr-FR" sz="1400" dirty="0" err="1" smtClean="0">
                <a:solidFill>
                  <a:schemeClr val="bg1"/>
                </a:solidFill>
              </a:rPr>
              <a:t>Octubre</a:t>
            </a:r>
            <a:endParaRPr lang="fr-FR" sz="1400" dirty="0">
              <a:solidFill>
                <a:schemeClr val="bg1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5818188" y="4221163"/>
            <a:ext cx="1893887" cy="882650"/>
          </a:xfrm>
          <a:prstGeom prst="ellipse">
            <a:avLst/>
          </a:prstGeom>
          <a:ln>
            <a:solidFill>
              <a:srgbClr val="FFFF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dirty="0" err="1" smtClean="0">
                <a:solidFill>
                  <a:schemeClr val="tx1"/>
                </a:solidFill>
              </a:rPr>
              <a:t>Red</a:t>
            </a:r>
            <a:r>
              <a:rPr lang="fr-FR" sz="1400" dirty="0" smtClean="0">
                <a:solidFill>
                  <a:schemeClr val="tx1"/>
                </a:solidFill>
              </a:rPr>
              <a:t> de la CSI-AP </a:t>
            </a:r>
          </a:p>
          <a:p>
            <a:pPr algn="ctr">
              <a:defRPr/>
            </a:pPr>
            <a:r>
              <a:rPr lang="fr-FR" sz="1400" dirty="0" err="1" smtClean="0">
                <a:solidFill>
                  <a:schemeClr val="tx1"/>
                </a:solidFill>
              </a:rPr>
              <a:t>Diciembre</a:t>
            </a:r>
            <a:r>
              <a:rPr lang="fr-FR" sz="1400" dirty="0" smtClean="0">
                <a:solidFill>
                  <a:schemeClr val="tx1"/>
                </a:solidFill>
              </a:rPr>
              <a:t>, </a:t>
            </a:r>
            <a:r>
              <a:rPr lang="fr-FR" sz="1400" dirty="0">
                <a:solidFill>
                  <a:schemeClr val="tx1"/>
                </a:solidFill>
              </a:rPr>
              <a:t>3</a:t>
            </a:r>
            <a:r>
              <a:rPr lang="fr-FR" sz="1400" dirty="0" smtClean="0">
                <a:solidFill>
                  <a:schemeClr val="tx1"/>
                </a:solidFill>
              </a:rPr>
              <a:t>-5</a:t>
            </a:r>
            <a:endParaRPr lang="fr-FR" sz="1400" dirty="0"/>
          </a:p>
        </p:txBody>
      </p:sp>
      <p:sp>
        <p:nvSpPr>
          <p:cNvPr id="11" name="Oval 17"/>
          <p:cNvSpPr/>
          <p:nvPr/>
        </p:nvSpPr>
        <p:spPr>
          <a:xfrm>
            <a:off x="335492" y="1998663"/>
            <a:ext cx="1563688" cy="88265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dirty="0" smtClean="0">
                <a:solidFill>
                  <a:schemeClr val="tx1"/>
                </a:solidFill>
              </a:rPr>
              <a:t>RAC de la RSCD</a:t>
            </a:r>
            <a:endParaRPr lang="fr-FR" sz="14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fr-FR" sz="1400" dirty="0" smtClean="0">
                <a:solidFill>
                  <a:schemeClr val="tx1"/>
                </a:solidFill>
              </a:rPr>
              <a:t>29-30 de </a:t>
            </a:r>
            <a:r>
              <a:rPr lang="fr-FR" sz="1400" dirty="0" err="1" smtClean="0">
                <a:solidFill>
                  <a:schemeClr val="tx1"/>
                </a:solidFill>
              </a:rPr>
              <a:t>septiembre</a:t>
            </a:r>
            <a:endParaRPr lang="fr-FR" sz="1400" dirty="0"/>
          </a:p>
        </p:txBody>
      </p:sp>
      <p:sp>
        <p:nvSpPr>
          <p:cNvPr id="14" name="Right Arrow 2"/>
          <p:cNvSpPr/>
          <p:nvPr/>
        </p:nvSpPr>
        <p:spPr>
          <a:xfrm>
            <a:off x="828675" y="3259666"/>
            <a:ext cx="7007225" cy="321733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fr-FR" sz="1100" b="1" i="1" dirty="0" err="1" smtClean="0">
                <a:solidFill>
                  <a:schemeClr val="bg1"/>
                </a:solidFill>
              </a:rPr>
              <a:t>Preparación</a:t>
            </a:r>
            <a:r>
              <a:rPr lang="fr-FR" sz="1100" b="1" i="1" dirty="0" smtClean="0">
                <a:solidFill>
                  <a:schemeClr val="bg1"/>
                </a:solidFill>
              </a:rPr>
              <a:t> </a:t>
            </a:r>
            <a:r>
              <a:rPr lang="fr-FR" sz="1100" b="1" i="1" dirty="0">
                <a:solidFill>
                  <a:schemeClr val="bg1"/>
                </a:solidFill>
              </a:rPr>
              <a:t>de </a:t>
            </a:r>
            <a:r>
              <a:rPr lang="fr-FR" sz="1100" b="1" i="1" dirty="0" err="1">
                <a:solidFill>
                  <a:schemeClr val="bg1"/>
                </a:solidFill>
              </a:rPr>
              <a:t>políticas</a:t>
            </a:r>
            <a:r>
              <a:rPr lang="fr-FR" sz="1100" b="1" i="1" dirty="0">
                <a:solidFill>
                  <a:schemeClr val="bg1"/>
                </a:solidFill>
              </a:rPr>
              <a:t> </a:t>
            </a:r>
            <a:r>
              <a:rPr lang="fr-FR" sz="1100" b="1" i="1" dirty="0" smtClean="0">
                <a:solidFill>
                  <a:schemeClr val="bg1"/>
                </a:solidFill>
              </a:rPr>
              <a:t>sobre la </a:t>
            </a:r>
            <a:r>
              <a:rPr lang="fr-FR" sz="1100" b="1" i="1" dirty="0" err="1" smtClean="0">
                <a:solidFill>
                  <a:schemeClr val="bg1"/>
                </a:solidFill>
              </a:rPr>
              <a:t>gobernanza</a:t>
            </a:r>
            <a:r>
              <a:rPr lang="fr-FR" sz="1100" b="1" i="1" dirty="0" smtClean="0">
                <a:solidFill>
                  <a:schemeClr val="bg1"/>
                </a:solidFill>
              </a:rPr>
              <a:t> global</a:t>
            </a:r>
            <a:endParaRPr lang="fr-FR" sz="1100" b="1" i="1" dirty="0">
              <a:solidFill>
                <a:schemeClr val="bg1"/>
              </a:solidFill>
            </a:endParaRPr>
          </a:p>
        </p:txBody>
      </p:sp>
      <p:sp>
        <p:nvSpPr>
          <p:cNvPr id="16" name="Right Arrow 2"/>
          <p:cNvSpPr/>
          <p:nvPr/>
        </p:nvSpPr>
        <p:spPr>
          <a:xfrm>
            <a:off x="828675" y="3098799"/>
            <a:ext cx="6224058" cy="321733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fr-FR" sz="1000" b="1" i="1" dirty="0" err="1" smtClean="0">
                <a:solidFill>
                  <a:schemeClr val="bg1"/>
                </a:solidFill>
              </a:rPr>
              <a:t>Preparación</a:t>
            </a:r>
            <a:r>
              <a:rPr lang="fr-FR" sz="1000" b="1" i="1" dirty="0" smtClean="0">
                <a:solidFill>
                  <a:schemeClr val="bg1"/>
                </a:solidFill>
              </a:rPr>
              <a:t> </a:t>
            </a:r>
            <a:r>
              <a:rPr lang="fr-FR" sz="1000" b="1" i="1" dirty="0">
                <a:solidFill>
                  <a:schemeClr val="bg1"/>
                </a:solidFill>
              </a:rPr>
              <a:t>de </a:t>
            </a:r>
            <a:r>
              <a:rPr lang="fr-FR" sz="1000" b="1" i="1" dirty="0" err="1">
                <a:solidFill>
                  <a:schemeClr val="bg1"/>
                </a:solidFill>
              </a:rPr>
              <a:t>políticas</a:t>
            </a:r>
            <a:r>
              <a:rPr lang="fr-FR" sz="1000" b="1" i="1" dirty="0">
                <a:solidFill>
                  <a:schemeClr val="bg1"/>
                </a:solidFill>
              </a:rPr>
              <a:t> </a:t>
            </a:r>
            <a:r>
              <a:rPr lang="fr-FR" sz="1000" b="1" i="1" dirty="0" smtClean="0">
                <a:solidFill>
                  <a:schemeClr val="bg1"/>
                </a:solidFill>
              </a:rPr>
              <a:t>sobre el </a:t>
            </a:r>
            <a:r>
              <a:rPr lang="fr-FR" sz="1000" b="1" i="1" dirty="0" err="1" smtClean="0">
                <a:solidFill>
                  <a:schemeClr val="bg1"/>
                </a:solidFill>
              </a:rPr>
              <a:t>diálogo</a:t>
            </a:r>
            <a:r>
              <a:rPr lang="fr-FR" sz="1000" b="1" i="1" dirty="0" smtClean="0">
                <a:solidFill>
                  <a:schemeClr val="bg1"/>
                </a:solidFill>
              </a:rPr>
              <a:t> social en el </a:t>
            </a:r>
            <a:r>
              <a:rPr lang="fr-FR" sz="1000" b="1" i="1" dirty="0" err="1" smtClean="0">
                <a:solidFill>
                  <a:schemeClr val="bg1"/>
                </a:solidFill>
              </a:rPr>
              <a:t>desarrollo</a:t>
            </a:r>
            <a:endParaRPr lang="fr-FR" sz="1100" b="1" i="1" dirty="0">
              <a:solidFill>
                <a:schemeClr val="bg1"/>
              </a:solidFill>
            </a:endParaRPr>
          </a:p>
        </p:txBody>
      </p:sp>
      <p:sp>
        <p:nvSpPr>
          <p:cNvPr id="17" name="Right Arrow 2"/>
          <p:cNvSpPr/>
          <p:nvPr/>
        </p:nvSpPr>
        <p:spPr>
          <a:xfrm>
            <a:off x="828675" y="2937933"/>
            <a:ext cx="7007225" cy="321733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fr-FR" sz="1100" b="1" i="1" dirty="0" err="1" smtClean="0">
                <a:solidFill>
                  <a:schemeClr val="bg1"/>
                </a:solidFill>
              </a:rPr>
              <a:t>Preparación</a:t>
            </a:r>
            <a:r>
              <a:rPr lang="fr-FR" sz="1100" b="1" i="1" dirty="0" smtClean="0">
                <a:solidFill>
                  <a:schemeClr val="bg1"/>
                </a:solidFill>
              </a:rPr>
              <a:t> </a:t>
            </a:r>
            <a:r>
              <a:rPr lang="fr-FR" sz="1100" b="1" i="1" dirty="0">
                <a:solidFill>
                  <a:schemeClr val="bg1"/>
                </a:solidFill>
              </a:rPr>
              <a:t>de </a:t>
            </a:r>
            <a:r>
              <a:rPr lang="fr-FR" sz="1100" b="1" i="1" dirty="0" err="1">
                <a:solidFill>
                  <a:schemeClr val="bg1"/>
                </a:solidFill>
              </a:rPr>
              <a:t>políticas</a:t>
            </a:r>
            <a:r>
              <a:rPr lang="fr-FR" sz="1100" b="1" i="1" dirty="0">
                <a:solidFill>
                  <a:schemeClr val="bg1"/>
                </a:solidFill>
              </a:rPr>
              <a:t> </a:t>
            </a:r>
            <a:r>
              <a:rPr lang="fr-FR" sz="1100" b="1" i="1" dirty="0" smtClean="0">
                <a:solidFill>
                  <a:schemeClr val="bg1"/>
                </a:solidFill>
              </a:rPr>
              <a:t>sobre el </a:t>
            </a:r>
            <a:r>
              <a:rPr lang="fr-FR" sz="1100" b="1" i="1" dirty="0" err="1" smtClean="0">
                <a:solidFill>
                  <a:schemeClr val="bg1"/>
                </a:solidFill>
              </a:rPr>
              <a:t>enfoque</a:t>
            </a:r>
            <a:r>
              <a:rPr lang="fr-FR" sz="1100" b="1" i="1" dirty="0" smtClean="0">
                <a:solidFill>
                  <a:schemeClr val="bg1"/>
                </a:solidFill>
              </a:rPr>
              <a:t> </a:t>
            </a:r>
            <a:r>
              <a:rPr lang="fr-FR" sz="1100" b="1" i="1" dirty="0" err="1" smtClean="0">
                <a:solidFill>
                  <a:schemeClr val="bg1"/>
                </a:solidFill>
              </a:rPr>
              <a:t>basado</a:t>
            </a:r>
            <a:r>
              <a:rPr lang="fr-FR" sz="1100" b="1" i="1" dirty="0" smtClean="0">
                <a:solidFill>
                  <a:schemeClr val="bg1"/>
                </a:solidFill>
              </a:rPr>
              <a:t> en los </a:t>
            </a:r>
            <a:r>
              <a:rPr lang="fr-FR" sz="1100" b="1" i="1" dirty="0" err="1" smtClean="0">
                <a:solidFill>
                  <a:schemeClr val="bg1"/>
                </a:solidFill>
              </a:rPr>
              <a:t>derechos</a:t>
            </a:r>
            <a:r>
              <a:rPr lang="fr-FR" sz="1100" b="1" i="1" dirty="0" smtClean="0">
                <a:solidFill>
                  <a:schemeClr val="bg1"/>
                </a:solidFill>
              </a:rPr>
              <a:t> </a:t>
            </a:r>
            <a:r>
              <a:rPr lang="fr-FR" sz="1100" b="1" i="1" dirty="0" err="1" smtClean="0">
                <a:solidFill>
                  <a:schemeClr val="bg1"/>
                </a:solidFill>
              </a:rPr>
              <a:t>humanos</a:t>
            </a:r>
            <a:r>
              <a:rPr lang="fr-FR" sz="1100" b="1" i="1" dirty="0" smtClean="0">
                <a:solidFill>
                  <a:schemeClr val="bg1"/>
                </a:solidFill>
              </a:rPr>
              <a:t> y el </a:t>
            </a:r>
            <a:r>
              <a:rPr lang="fr-FR" sz="1100" b="1" i="1" dirty="0" err="1" smtClean="0">
                <a:solidFill>
                  <a:schemeClr val="bg1"/>
                </a:solidFill>
              </a:rPr>
              <a:t>sector</a:t>
            </a:r>
            <a:r>
              <a:rPr lang="fr-FR" sz="1100" b="1" i="1" dirty="0" smtClean="0">
                <a:solidFill>
                  <a:schemeClr val="bg1"/>
                </a:solidFill>
              </a:rPr>
              <a:t> </a:t>
            </a:r>
            <a:r>
              <a:rPr lang="fr-FR" sz="1100" b="1" i="1" dirty="0" err="1" smtClean="0">
                <a:solidFill>
                  <a:schemeClr val="bg1"/>
                </a:solidFill>
              </a:rPr>
              <a:t>privado</a:t>
            </a:r>
            <a:r>
              <a:rPr lang="fr-FR" sz="1100" b="1" i="1" dirty="0" smtClean="0">
                <a:solidFill>
                  <a:schemeClr val="bg1"/>
                </a:solidFill>
              </a:rPr>
              <a:t> en el </a:t>
            </a:r>
            <a:r>
              <a:rPr lang="fr-FR" sz="1100" b="1" i="1" dirty="0" err="1" smtClean="0">
                <a:solidFill>
                  <a:schemeClr val="bg1"/>
                </a:solidFill>
              </a:rPr>
              <a:t>desarrollo</a:t>
            </a:r>
            <a:endParaRPr lang="fr-FR" sz="1200" b="1" i="1" dirty="0">
              <a:solidFill>
                <a:schemeClr val="bg1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4433888" y="2881313"/>
            <a:ext cx="0" cy="6492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8"/>
          <p:cNvCxnSpPr/>
          <p:nvPr/>
        </p:nvCxnSpPr>
        <p:spPr>
          <a:xfrm flipV="1">
            <a:off x="1100667" y="2881313"/>
            <a:ext cx="0" cy="6492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ight Arrow 2"/>
          <p:cNvSpPr/>
          <p:nvPr/>
        </p:nvSpPr>
        <p:spPr>
          <a:xfrm>
            <a:off x="828675" y="3848100"/>
            <a:ext cx="7007225" cy="321733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fr-FR" sz="1100" b="1" i="1" dirty="0" err="1">
                <a:solidFill>
                  <a:schemeClr val="bg1"/>
                </a:solidFill>
              </a:rPr>
              <a:t>Preparación</a:t>
            </a:r>
            <a:r>
              <a:rPr lang="fr-FR" sz="1100" b="1" i="1" dirty="0">
                <a:solidFill>
                  <a:schemeClr val="bg1"/>
                </a:solidFill>
              </a:rPr>
              <a:t> </a:t>
            </a:r>
            <a:r>
              <a:rPr lang="fr-FR" sz="1100" b="1" i="1" dirty="0" smtClean="0">
                <a:solidFill>
                  <a:schemeClr val="bg1"/>
                </a:solidFill>
              </a:rPr>
              <a:t>de </a:t>
            </a:r>
            <a:r>
              <a:rPr lang="fr-FR" sz="1100" b="1" i="1" dirty="0">
                <a:solidFill>
                  <a:schemeClr val="bg1"/>
                </a:solidFill>
              </a:rPr>
              <a:t>las </a:t>
            </a:r>
            <a:r>
              <a:rPr lang="fr-FR" sz="1100" b="1" i="1" dirty="0" err="1">
                <a:solidFill>
                  <a:schemeClr val="bg1"/>
                </a:solidFill>
              </a:rPr>
              <a:t>políticas</a:t>
            </a:r>
            <a:r>
              <a:rPr lang="fr-FR" sz="1100" b="1" i="1" dirty="0">
                <a:solidFill>
                  <a:schemeClr val="bg1"/>
                </a:solidFill>
              </a:rPr>
              <a:t> </a:t>
            </a:r>
            <a:r>
              <a:rPr lang="fr-FR" sz="1100" b="1" i="1" dirty="0" err="1" smtClean="0">
                <a:solidFill>
                  <a:schemeClr val="bg1"/>
                </a:solidFill>
              </a:rPr>
              <a:t>regionales</a:t>
            </a:r>
            <a:endParaRPr lang="fr-FR" sz="1100" b="1" i="1" dirty="0">
              <a:solidFill>
                <a:schemeClr val="bg1"/>
              </a:solidFill>
            </a:endParaRPr>
          </a:p>
        </p:txBody>
      </p:sp>
      <p:cxnSp>
        <p:nvCxnSpPr>
          <p:cNvPr id="15" name="Straight Arrow Connector 14"/>
          <p:cNvCxnSpPr>
            <a:endCxn id="13" idx="0"/>
          </p:cNvCxnSpPr>
          <p:nvPr/>
        </p:nvCxnSpPr>
        <p:spPr>
          <a:xfrm>
            <a:off x="6764338" y="3732028"/>
            <a:ext cx="794" cy="48913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5777025" y="2075588"/>
            <a:ext cx="1148533" cy="720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050" dirty="0" err="1" smtClean="0">
                <a:solidFill>
                  <a:schemeClr val="tx1"/>
                </a:solidFill>
              </a:rPr>
              <a:t>Grupo</a:t>
            </a:r>
            <a:r>
              <a:rPr lang="fr-FR" sz="1050" dirty="0" smtClean="0">
                <a:solidFill>
                  <a:schemeClr val="tx1"/>
                </a:solidFill>
              </a:rPr>
              <a:t> de </a:t>
            </a:r>
            <a:r>
              <a:rPr lang="fr-FR" sz="1050" dirty="0" err="1" smtClean="0">
                <a:solidFill>
                  <a:schemeClr val="tx1"/>
                </a:solidFill>
              </a:rPr>
              <a:t>trabajo</a:t>
            </a:r>
            <a:r>
              <a:rPr lang="fr-FR" sz="1050" dirty="0" smtClean="0">
                <a:solidFill>
                  <a:schemeClr val="tx1"/>
                </a:solidFill>
              </a:rPr>
              <a:t> ad hoc </a:t>
            </a:r>
            <a:r>
              <a:rPr lang="fr-FR" sz="1050" dirty="0" err="1" smtClean="0">
                <a:solidFill>
                  <a:schemeClr val="tx1"/>
                </a:solidFill>
              </a:rPr>
              <a:t>Diálogo</a:t>
            </a:r>
            <a:r>
              <a:rPr lang="fr-FR" sz="1050" dirty="0" smtClean="0">
                <a:solidFill>
                  <a:schemeClr val="tx1"/>
                </a:solidFill>
              </a:rPr>
              <a:t> social </a:t>
            </a:r>
            <a:endParaRPr lang="fr-FR" sz="1400" dirty="0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6351292" y="2881312"/>
            <a:ext cx="0" cy="6492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 descr="RSCD_Apresentacao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3458" y="-169334"/>
            <a:ext cx="91328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54875" cy="990600"/>
          </a:xfrm>
          <a:solidFill>
            <a:schemeClr val="accent6">
              <a:lumMod val="75000"/>
            </a:schemeClr>
          </a:solidFill>
        </p:spPr>
        <p:txBody>
          <a:bodyPr/>
          <a:lstStyle/>
          <a:p>
            <a:pPr>
              <a:defRPr/>
            </a:pPr>
            <a:r>
              <a:rPr lang="es-ES" sz="4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2015 </a:t>
            </a:r>
            <a:r>
              <a:rPr lang="es-ES" sz="16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(Enero-Julio) </a:t>
            </a:r>
            <a:endParaRPr lang="es-ES" sz="16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Right Arrow 2"/>
          <p:cNvSpPr/>
          <p:nvPr/>
        </p:nvSpPr>
        <p:spPr>
          <a:xfrm>
            <a:off x="828676" y="3429000"/>
            <a:ext cx="7129992" cy="452438"/>
          </a:xfrm>
          <a:prstGeom prst="rightArrow">
            <a:avLst/>
          </a:prstGeom>
          <a:gradFill>
            <a:gsLst>
              <a:gs pos="1000">
                <a:schemeClr val="accent6">
                  <a:lumMod val="75000"/>
                </a:schemeClr>
              </a:gs>
              <a:gs pos="53000">
                <a:schemeClr val="bg1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C00000"/>
              </a:solidFill>
            </a:endParaRPr>
          </a:p>
        </p:txBody>
      </p:sp>
      <p:sp>
        <p:nvSpPr>
          <p:cNvPr id="4101" name="TextBox 5"/>
          <p:cNvSpPr txBox="1">
            <a:spLocks noChangeArrowheads="1"/>
          </p:cNvSpPr>
          <p:nvPr/>
        </p:nvSpPr>
        <p:spPr bwMode="auto">
          <a:xfrm>
            <a:off x="428625" y="1427163"/>
            <a:ext cx="9144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Global</a:t>
            </a:r>
          </a:p>
        </p:txBody>
      </p:sp>
      <p:sp>
        <p:nvSpPr>
          <p:cNvPr id="4102" name="TextBox 7"/>
          <p:cNvSpPr txBox="1">
            <a:spLocks noChangeArrowheads="1"/>
          </p:cNvSpPr>
          <p:nvPr/>
        </p:nvSpPr>
        <p:spPr bwMode="auto">
          <a:xfrm>
            <a:off x="661988" y="5670550"/>
            <a:ext cx="10175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Regions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1498600" y="3198813"/>
            <a:ext cx="0" cy="3254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4165864" y="1985963"/>
            <a:ext cx="1658937" cy="882650"/>
          </a:xfrm>
          <a:prstGeom prst="ellipse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dirty="0">
                <a:solidFill>
                  <a:schemeClr val="tx1"/>
                </a:solidFill>
              </a:rPr>
              <a:t>Global Gouvernance + FFD</a:t>
            </a:r>
          </a:p>
          <a:p>
            <a:pPr algn="ctr">
              <a:defRPr/>
            </a:pPr>
            <a:r>
              <a:rPr lang="fr-FR" sz="1400" dirty="0">
                <a:solidFill>
                  <a:schemeClr val="tx1"/>
                </a:solidFill>
              </a:rPr>
              <a:t>April</a:t>
            </a:r>
            <a:endParaRPr lang="fr-FR" sz="1400" dirty="0"/>
          </a:p>
        </p:txBody>
      </p:sp>
      <p:sp>
        <p:nvSpPr>
          <p:cNvPr id="12" name="Oval 11"/>
          <p:cNvSpPr/>
          <p:nvPr/>
        </p:nvSpPr>
        <p:spPr>
          <a:xfrm>
            <a:off x="1139825" y="4198938"/>
            <a:ext cx="1509713" cy="882650"/>
          </a:xfrm>
          <a:prstGeom prst="ellipse">
            <a:avLst/>
          </a:prstGeom>
          <a:gradFill>
            <a:gsLst>
              <a:gs pos="100000">
                <a:schemeClr val="bg1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 smtClean="0">
                <a:solidFill>
                  <a:schemeClr val="tx1"/>
                </a:solidFill>
              </a:rPr>
              <a:t>Red de la CSA,</a:t>
            </a:r>
            <a:endParaRPr lang="en-US" sz="14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en-US" sz="1400" dirty="0" err="1" smtClean="0">
                <a:solidFill>
                  <a:schemeClr val="tx1"/>
                </a:solidFill>
              </a:rPr>
              <a:t>Febrero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4572000" y="4198938"/>
            <a:ext cx="1509713" cy="882650"/>
          </a:xfrm>
          <a:prstGeom prst="ellipse">
            <a:avLst/>
          </a:prstGeom>
          <a:gradFill>
            <a:gsLst>
              <a:gs pos="100000">
                <a:schemeClr val="bg1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dirty="0" err="1" smtClean="0">
                <a:solidFill>
                  <a:schemeClr val="tx1"/>
                </a:solidFill>
              </a:rPr>
              <a:t>Red</a:t>
            </a:r>
            <a:r>
              <a:rPr lang="fr-FR" sz="1400" dirty="0" smtClean="0">
                <a:solidFill>
                  <a:schemeClr val="tx1"/>
                </a:solidFill>
              </a:rPr>
              <a:t> de </a:t>
            </a:r>
            <a:r>
              <a:rPr lang="fr-FR" sz="1400" dirty="0">
                <a:solidFill>
                  <a:schemeClr val="tx1"/>
                </a:solidFill>
              </a:rPr>
              <a:t>la CSI-</a:t>
            </a:r>
            <a:r>
              <a:rPr lang="fr-FR" sz="1400" dirty="0" err="1">
                <a:solidFill>
                  <a:schemeClr val="tx1"/>
                </a:solidFill>
              </a:rPr>
              <a:t>África</a:t>
            </a:r>
            <a:r>
              <a:rPr lang="fr-FR" sz="1400" dirty="0" smtClean="0">
                <a:solidFill>
                  <a:schemeClr val="tx1"/>
                </a:solidFill>
              </a:rPr>
              <a:t>,</a:t>
            </a:r>
            <a:endParaRPr lang="fr-FR" sz="14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fr-FR" sz="1400" dirty="0">
                <a:solidFill>
                  <a:schemeClr val="tx1"/>
                </a:solidFill>
              </a:rPr>
              <a:t>April</a:t>
            </a:r>
            <a:endParaRPr lang="fr-FR" sz="1400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5327650" y="3825875"/>
            <a:ext cx="0" cy="37306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661988" y="2089151"/>
            <a:ext cx="1581679" cy="882650"/>
          </a:xfrm>
          <a:prstGeom prst="ellipse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dirty="0" err="1" smtClean="0">
                <a:solidFill>
                  <a:schemeClr val="tx1"/>
                </a:solidFill>
              </a:rPr>
              <a:t>Org</a:t>
            </a:r>
            <a:r>
              <a:rPr lang="fr-FR" sz="1400" dirty="0" smtClean="0">
                <a:solidFill>
                  <a:schemeClr val="tx1"/>
                </a:solidFill>
              </a:rPr>
              <a:t> Cap</a:t>
            </a:r>
          </a:p>
          <a:p>
            <a:pPr algn="ctr">
              <a:defRPr/>
            </a:pPr>
            <a:r>
              <a:rPr lang="fr-FR" sz="1400" dirty="0" err="1" smtClean="0">
                <a:solidFill>
                  <a:schemeClr val="tx1"/>
                </a:solidFill>
              </a:rPr>
              <a:t>Assessment</a:t>
            </a:r>
            <a:r>
              <a:rPr lang="fr-FR" sz="1400" dirty="0" smtClean="0">
                <a:solidFill>
                  <a:schemeClr val="tx1"/>
                </a:solidFill>
              </a:rPr>
              <a:t> SEMINAR</a:t>
            </a:r>
            <a:endParaRPr lang="fr-FR" sz="14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fr-FR" sz="1400" dirty="0" err="1">
                <a:solidFill>
                  <a:schemeClr val="tx1"/>
                </a:solidFill>
              </a:rPr>
              <a:t>February</a:t>
            </a:r>
            <a:endParaRPr lang="fr-FR" sz="1400" dirty="0"/>
          </a:p>
        </p:txBody>
      </p:sp>
      <p:sp>
        <p:nvSpPr>
          <p:cNvPr id="18" name="Oval 17"/>
          <p:cNvSpPr/>
          <p:nvPr/>
        </p:nvSpPr>
        <p:spPr>
          <a:xfrm>
            <a:off x="2105025" y="1427163"/>
            <a:ext cx="1563688" cy="88265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dirty="0">
                <a:solidFill>
                  <a:schemeClr val="tx1"/>
                </a:solidFill>
              </a:rPr>
              <a:t>TUDCN GM</a:t>
            </a:r>
          </a:p>
          <a:p>
            <a:pPr algn="ctr">
              <a:defRPr/>
            </a:pPr>
            <a:r>
              <a:rPr lang="fr-FR" sz="1400" dirty="0" err="1" smtClean="0">
                <a:solidFill>
                  <a:schemeClr val="tx1"/>
                </a:solidFill>
              </a:rPr>
              <a:t>Marzo</a:t>
            </a:r>
            <a:endParaRPr lang="fr-FR" sz="1400" dirty="0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2886075" y="2427288"/>
            <a:ext cx="0" cy="10890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4995333" y="2971801"/>
            <a:ext cx="0" cy="5524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1881188" y="3848100"/>
            <a:ext cx="0" cy="3508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Oval 18"/>
          <p:cNvSpPr/>
          <p:nvPr/>
        </p:nvSpPr>
        <p:spPr>
          <a:xfrm>
            <a:off x="6081713" y="2530476"/>
            <a:ext cx="1552464" cy="720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dirty="0" smtClean="0">
                <a:solidFill>
                  <a:schemeClr val="tx1"/>
                </a:solidFill>
              </a:rPr>
              <a:t>WG </a:t>
            </a:r>
            <a:r>
              <a:rPr lang="fr-FR" sz="1050" dirty="0" smtClean="0">
                <a:solidFill>
                  <a:schemeClr val="tx1"/>
                </a:solidFill>
              </a:rPr>
              <a:t>PARTNERSHIPS</a:t>
            </a:r>
            <a:endParaRPr lang="fr-FR" sz="1400" dirty="0"/>
          </a:p>
        </p:txBody>
      </p:sp>
      <p:sp>
        <p:nvSpPr>
          <p:cNvPr id="26" name="Oval 18"/>
          <p:cNvSpPr/>
          <p:nvPr/>
        </p:nvSpPr>
        <p:spPr>
          <a:xfrm>
            <a:off x="2988780" y="2478813"/>
            <a:ext cx="1044000" cy="720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dirty="0" smtClean="0">
                <a:solidFill>
                  <a:schemeClr val="tx1"/>
                </a:solidFill>
              </a:rPr>
              <a:t>WG </a:t>
            </a:r>
            <a:r>
              <a:rPr lang="fr-FR" sz="1050" dirty="0" smtClean="0">
                <a:solidFill>
                  <a:schemeClr val="tx1"/>
                </a:solidFill>
              </a:rPr>
              <a:t>EU POLICIES</a:t>
            </a:r>
            <a:endParaRPr lang="fr-FR" sz="1400" dirty="0"/>
          </a:p>
        </p:txBody>
      </p:sp>
      <p:sp>
        <p:nvSpPr>
          <p:cNvPr id="19" name="Right Arrow 2"/>
          <p:cNvSpPr/>
          <p:nvPr/>
        </p:nvSpPr>
        <p:spPr>
          <a:xfrm>
            <a:off x="828676" y="3259666"/>
            <a:ext cx="4166657" cy="321733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fr-FR" sz="1100" b="1" i="1" dirty="0" err="1" smtClean="0">
                <a:solidFill>
                  <a:schemeClr val="bg1"/>
                </a:solidFill>
              </a:rPr>
              <a:t>Gobernanza</a:t>
            </a:r>
            <a:r>
              <a:rPr lang="fr-FR" sz="1100" b="1" i="1" dirty="0" smtClean="0">
                <a:solidFill>
                  <a:schemeClr val="bg1"/>
                </a:solidFill>
              </a:rPr>
              <a:t> global</a:t>
            </a:r>
            <a:endParaRPr lang="fr-FR" sz="1100" b="1" i="1" dirty="0">
              <a:solidFill>
                <a:schemeClr val="bg1"/>
              </a:solidFill>
            </a:endParaRPr>
          </a:p>
        </p:txBody>
      </p:sp>
      <p:sp>
        <p:nvSpPr>
          <p:cNvPr id="25" name="Right Arrow 2"/>
          <p:cNvSpPr/>
          <p:nvPr/>
        </p:nvSpPr>
        <p:spPr>
          <a:xfrm>
            <a:off x="813330" y="2971801"/>
            <a:ext cx="2072746" cy="321733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fr-FR" sz="1100" b="1" i="1" dirty="0" smtClean="0">
                <a:solidFill>
                  <a:schemeClr val="bg1"/>
                </a:solidFill>
              </a:rPr>
              <a:t>HRBA and </a:t>
            </a:r>
            <a:r>
              <a:rPr lang="fr-FR" sz="1100" b="1" i="1" dirty="0" err="1" smtClean="0">
                <a:solidFill>
                  <a:schemeClr val="bg1"/>
                </a:solidFill>
              </a:rPr>
              <a:t>private</a:t>
            </a:r>
            <a:r>
              <a:rPr lang="fr-FR" sz="1100" b="1" i="1" dirty="0" smtClean="0">
                <a:solidFill>
                  <a:schemeClr val="bg1"/>
                </a:solidFill>
              </a:rPr>
              <a:t> </a:t>
            </a:r>
            <a:r>
              <a:rPr lang="fr-FR" sz="1100" b="1" i="1" dirty="0" err="1" smtClean="0">
                <a:solidFill>
                  <a:schemeClr val="bg1"/>
                </a:solidFill>
              </a:rPr>
              <a:t>sector</a:t>
            </a:r>
            <a:endParaRPr lang="fr-FR" sz="1200" b="1" i="1" dirty="0">
              <a:solidFill>
                <a:schemeClr val="bg1"/>
              </a:solidFill>
            </a:endParaRPr>
          </a:p>
        </p:txBody>
      </p:sp>
      <p:sp>
        <p:nvSpPr>
          <p:cNvPr id="27" name="Right Arrow 2"/>
          <p:cNvSpPr/>
          <p:nvPr/>
        </p:nvSpPr>
        <p:spPr>
          <a:xfrm>
            <a:off x="930275" y="3848100"/>
            <a:ext cx="950913" cy="321733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fr-FR" sz="1100" b="1" i="1" dirty="0" err="1" smtClean="0">
                <a:solidFill>
                  <a:schemeClr val="bg1"/>
                </a:solidFill>
              </a:rPr>
              <a:t>Regional</a:t>
            </a:r>
            <a:r>
              <a:rPr lang="fr-FR" sz="1100" b="1" i="1" dirty="0" smtClean="0">
                <a:solidFill>
                  <a:schemeClr val="bg1"/>
                </a:solidFill>
              </a:rPr>
              <a:t> </a:t>
            </a:r>
            <a:endParaRPr lang="fr-FR" sz="1100" b="1" i="1" dirty="0">
              <a:solidFill>
                <a:schemeClr val="bg1"/>
              </a:solidFill>
            </a:endParaRPr>
          </a:p>
        </p:txBody>
      </p:sp>
      <p:sp>
        <p:nvSpPr>
          <p:cNvPr id="2" name="Explosion 2 1"/>
          <p:cNvSpPr/>
          <p:nvPr/>
        </p:nvSpPr>
        <p:spPr>
          <a:xfrm>
            <a:off x="6156251" y="3524251"/>
            <a:ext cx="2721935" cy="1991352"/>
          </a:xfrm>
          <a:prstGeom prst="irregularSeal2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6257357" y="4270931"/>
            <a:ext cx="312361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 smtClean="0"/>
              <a:t>Conferencia</a:t>
            </a:r>
            <a:r>
              <a:rPr lang="fr-FR" sz="1400" dirty="0" smtClean="0"/>
              <a:t> de las NU</a:t>
            </a:r>
          </a:p>
          <a:p>
            <a:r>
              <a:rPr lang="fr-FR" sz="1400" dirty="0" smtClean="0"/>
              <a:t> </a:t>
            </a:r>
            <a:r>
              <a:rPr lang="fr-FR" sz="1400" dirty="0"/>
              <a:t>sobre </a:t>
            </a:r>
            <a:r>
              <a:rPr lang="fr-FR" sz="1400" dirty="0" smtClean="0"/>
              <a:t>la </a:t>
            </a:r>
            <a:r>
              <a:rPr lang="fr-FR" sz="1400" dirty="0" err="1" smtClean="0"/>
              <a:t>Financiación</a:t>
            </a:r>
            <a:r>
              <a:rPr lang="fr-FR" sz="1400" dirty="0" smtClean="0"/>
              <a:t> </a:t>
            </a:r>
            <a:r>
              <a:rPr lang="fr-FR" sz="1400" dirty="0"/>
              <a:t>para el </a:t>
            </a:r>
            <a:r>
              <a:rPr lang="fr-FR" sz="1400" dirty="0" err="1" smtClean="0"/>
              <a:t>Desarrollo</a:t>
            </a:r>
            <a:r>
              <a:rPr lang="fr-FR" sz="1400" dirty="0" smtClean="0"/>
              <a:t>,</a:t>
            </a:r>
          </a:p>
          <a:p>
            <a:r>
              <a:rPr lang="fr-FR" sz="1400" dirty="0"/>
              <a:t>Julio </a:t>
            </a:r>
            <a:r>
              <a:rPr lang="fr-FR" sz="1400" dirty="0" err="1"/>
              <a:t>Adís</a:t>
            </a:r>
            <a:r>
              <a:rPr lang="fr-FR" sz="1400" dirty="0"/>
              <a:t> Abeba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3" descr="RSCD_Apresentacao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5250"/>
            <a:ext cx="91328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54875" cy="990600"/>
          </a:xfrm>
          <a:solidFill>
            <a:schemeClr val="accent6">
              <a:lumMod val="75000"/>
            </a:schemeClr>
          </a:solidFill>
        </p:spPr>
        <p:txBody>
          <a:bodyPr/>
          <a:lstStyle/>
          <a:p>
            <a:pPr>
              <a:defRPr/>
            </a:pPr>
            <a:r>
              <a:rPr lang="es-ES" sz="4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2015 </a:t>
            </a:r>
            <a:r>
              <a:rPr lang="es-ES" sz="16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(Agosto-Diciembre) </a:t>
            </a:r>
            <a:endParaRPr lang="es-ES" sz="16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Right Arrow 2"/>
          <p:cNvSpPr/>
          <p:nvPr/>
        </p:nvSpPr>
        <p:spPr>
          <a:xfrm>
            <a:off x="661989" y="3429000"/>
            <a:ext cx="7688262" cy="452438"/>
          </a:xfrm>
          <a:prstGeom prst="rightArrow">
            <a:avLst/>
          </a:prstGeom>
          <a:gradFill>
            <a:gsLst>
              <a:gs pos="1000">
                <a:schemeClr val="accent6">
                  <a:lumMod val="75000"/>
                </a:schemeClr>
              </a:gs>
              <a:gs pos="53000">
                <a:schemeClr val="bg1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C00000"/>
              </a:solidFill>
            </a:endParaRPr>
          </a:p>
        </p:txBody>
      </p:sp>
      <p:sp>
        <p:nvSpPr>
          <p:cNvPr id="5125" name="TextBox 5"/>
          <p:cNvSpPr txBox="1">
            <a:spLocks noChangeArrowheads="1"/>
          </p:cNvSpPr>
          <p:nvPr/>
        </p:nvSpPr>
        <p:spPr bwMode="auto">
          <a:xfrm>
            <a:off x="428625" y="1427163"/>
            <a:ext cx="9144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Global</a:t>
            </a:r>
          </a:p>
        </p:txBody>
      </p:sp>
      <p:sp>
        <p:nvSpPr>
          <p:cNvPr id="5126" name="TextBox 7"/>
          <p:cNvSpPr txBox="1">
            <a:spLocks noChangeArrowheads="1"/>
          </p:cNvSpPr>
          <p:nvPr/>
        </p:nvSpPr>
        <p:spPr bwMode="auto">
          <a:xfrm>
            <a:off x="661988" y="5670550"/>
            <a:ext cx="12993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dirty="0" err="1" smtClean="0"/>
              <a:t>Regiones</a:t>
            </a:r>
            <a:endParaRPr lang="fr-FR" dirty="0"/>
          </a:p>
        </p:txBody>
      </p:sp>
      <p:sp>
        <p:nvSpPr>
          <p:cNvPr id="12" name="Oval 11"/>
          <p:cNvSpPr/>
          <p:nvPr/>
        </p:nvSpPr>
        <p:spPr>
          <a:xfrm>
            <a:off x="5880100" y="4198938"/>
            <a:ext cx="1509713" cy="882650"/>
          </a:xfrm>
          <a:prstGeom prst="ellipse">
            <a:avLst/>
          </a:prstGeom>
          <a:gradFill>
            <a:gsLst>
              <a:gs pos="100000">
                <a:schemeClr val="bg1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 smtClean="0">
                <a:solidFill>
                  <a:schemeClr val="tx1"/>
                </a:solidFill>
              </a:rPr>
              <a:t>Red de la CSI </a:t>
            </a:r>
            <a:r>
              <a:rPr lang="en-US" sz="1400" dirty="0">
                <a:solidFill>
                  <a:schemeClr val="tx1"/>
                </a:solidFill>
              </a:rPr>
              <a:t>Asia </a:t>
            </a:r>
            <a:r>
              <a:rPr lang="en-US" sz="1400" dirty="0" err="1" smtClean="0">
                <a:solidFill>
                  <a:schemeClr val="tx1"/>
                </a:solidFill>
              </a:rPr>
              <a:t>Pacífico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1206500" y="4198938"/>
            <a:ext cx="1509713" cy="882650"/>
          </a:xfrm>
          <a:prstGeom prst="ellipse">
            <a:avLst/>
          </a:prstGeom>
          <a:gradFill>
            <a:gsLst>
              <a:gs pos="100000">
                <a:schemeClr val="bg1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dirty="0" err="1" smtClean="0">
                <a:solidFill>
                  <a:schemeClr val="tx1"/>
                </a:solidFill>
              </a:rPr>
              <a:t>Red</a:t>
            </a:r>
            <a:r>
              <a:rPr lang="fr-FR" sz="1400" dirty="0" smtClean="0">
                <a:solidFill>
                  <a:schemeClr val="tx1"/>
                </a:solidFill>
              </a:rPr>
              <a:t> de </a:t>
            </a:r>
            <a:r>
              <a:rPr lang="fr-FR" sz="1400" dirty="0">
                <a:solidFill>
                  <a:schemeClr val="tx1"/>
                </a:solidFill>
              </a:rPr>
              <a:t>la CSI-</a:t>
            </a:r>
            <a:r>
              <a:rPr lang="fr-FR" sz="1400" dirty="0" err="1">
                <a:solidFill>
                  <a:schemeClr val="tx1"/>
                </a:solidFill>
              </a:rPr>
              <a:t>África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3465513" y="4200525"/>
            <a:ext cx="1511300" cy="882650"/>
          </a:xfrm>
          <a:prstGeom prst="ellipse">
            <a:avLst/>
          </a:prstGeom>
          <a:gradFill>
            <a:gsLst>
              <a:gs pos="100000">
                <a:schemeClr val="bg1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 smtClean="0">
                <a:solidFill>
                  <a:schemeClr val="tx1"/>
                </a:solidFill>
              </a:rPr>
              <a:t>Red de la CSA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13" name="Straight Arrow Connector 16"/>
          <p:cNvCxnSpPr/>
          <p:nvPr/>
        </p:nvCxnSpPr>
        <p:spPr>
          <a:xfrm flipV="1">
            <a:off x="1794933" y="2874963"/>
            <a:ext cx="0" cy="6492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8"/>
          <p:cNvSpPr/>
          <p:nvPr/>
        </p:nvSpPr>
        <p:spPr>
          <a:xfrm>
            <a:off x="6164723" y="1992313"/>
            <a:ext cx="1547351" cy="882650"/>
          </a:xfrm>
          <a:prstGeom prst="ellipse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dirty="0">
                <a:solidFill>
                  <a:schemeClr val="tx1"/>
                </a:solidFill>
              </a:rPr>
              <a:t>SEMINARIO TEMÁTICO  </a:t>
            </a:r>
            <a:endParaRPr lang="fr-FR" sz="1400" dirty="0"/>
          </a:p>
        </p:txBody>
      </p:sp>
      <p:cxnSp>
        <p:nvCxnSpPr>
          <p:cNvPr id="19" name="Straight Arrow Connector 16"/>
          <p:cNvCxnSpPr/>
          <p:nvPr/>
        </p:nvCxnSpPr>
        <p:spPr>
          <a:xfrm flipV="1">
            <a:off x="4879181" y="2874963"/>
            <a:ext cx="0" cy="6492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Oval 9"/>
          <p:cNvSpPr/>
          <p:nvPr/>
        </p:nvSpPr>
        <p:spPr>
          <a:xfrm>
            <a:off x="3878262" y="1914524"/>
            <a:ext cx="2001838" cy="88106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dirty="0" err="1" smtClean="0">
                <a:solidFill>
                  <a:schemeClr val="bg1"/>
                </a:solidFill>
              </a:rPr>
              <a:t>Segundo</a:t>
            </a:r>
            <a:r>
              <a:rPr lang="fr-FR" sz="1400" dirty="0" smtClean="0">
                <a:solidFill>
                  <a:schemeClr val="bg1"/>
                </a:solidFill>
              </a:rPr>
              <a:t> </a:t>
            </a:r>
            <a:r>
              <a:rPr lang="fr-FR" sz="1400" dirty="0" err="1" smtClean="0">
                <a:solidFill>
                  <a:schemeClr val="bg1"/>
                </a:solidFill>
              </a:rPr>
              <a:t>Foro</a:t>
            </a:r>
            <a:r>
              <a:rPr lang="fr-FR" sz="1400" dirty="0" smtClean="0">
                <a:solidFill>
                  <a:schemeClr val="bg1"/>
                </a:solidFill>
              </a:rPr>
              <a:t> </a:t>
            </a:r>
            <a:r>
              <a:rPr lang="fr-FR" sz="1400" dirty="0" err="1" smtClean="0">
                <a:solidFill>
                  <a:schemeClr val="bg1"/>
                </a:solidFill>
              </a:rPr>
              <a:t>Sindicatos</a:t>
            </a:r>
            <a:r>
              <a:rPr lang="fr-FR" sz="1400" dirty="0" smtClean="0">
                <a:solidFill>
                  <a:schemeClr val="bg1"/>
                </a:solidFill>
              </a:rPr>
              <a:t>-OCDE/CAD </a:t>
            </a:r>
            <a:r>
              <a:rPr lang="fr-FR" sz="1400" dirty="0" err="1" smtClean="0">
                <a:solidFill>
                  <a:schemeClr val="bg1"/>
                </a:solidFill>
              </a:rPr>
              <a:t>Octubre</a:t>
            </a:r>
            <a:endParaRPr lang="fr-FR" sz="1400" dirty="0">
              <a:solidFill>
                <a:schemeClr val="bg1"/>
              </a:solidFill>
            </a:endParaRPr>
          </a:p>
        </p:txBody>
      </p:sp>
      <p:sp>
        <p:nvSpPr>
          <p:cNvPr id="15" name="Oval 18"/>
          <p:cNvSpPr/>
          <p:nvPr/>
        </p:nvSpPr>
        <p:spPr>
          <a:xfrm>
            <a:off x="1206500" y="1992313"/>
            <a:ext cx="1174750" cy="88265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dirty="0" smtClean="0">
                <a:solidFill>
                  <a:schemeClr val="tx1"/>
                </a:solidFill>
              </a:rPr>
              <a:t> RAC de la RSCD</a:t>
            </a:r>
            <a:endParaRPr lang="fr-FR" sz="1400" dirty="0"/>
          </a:p>
        </p:txBody>
      </p:sp>
      <p:cxnSp>
        <p:nvCxnSpPr>
          <p:cNvPr id="18" name="Straight Arrow Connector 16"/>
          <p:cNvCxnSpPr/>
          <p:nvPr/>
        </p:nvCxnSpPr>
        <p:spPr>
          <a:xfrm flipV="1">
            <a:off x="6911458" y="2874963"/>
            <a:ext cx="0" cy="6492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Explosion 2 20"/>
          <p:cNvSpPr/>
          <p:nvPr/>
        </p:nvSpPr>
        <p:spPr>
          <a:xfrm>
            <a:off x="2062661" y="996637"/>
            <a:ext cx="2286055" cy="1991352"/>
          </a:xfrm>
          <a:prstGeom prst="irregularSeal2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extBox 1"/>
          <p:cNvSpPr txBox="1"/>
          <p:nvPr/>
        </p:nvSpPr>
        <p:spPr>
          <a:xfrm>
            <a:off x="2281419" y="1612106"/>
            <a:ext cx="25977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ODS </a:t>
            </a:r>
            <a:r>
              <a:rPr lang="fr-FR" sz="1600" dirty="0"/>
              <a:t>de la </a:t>
            </a:r>
            <a:r>
              <a:rPr lang="fr-FR" sz="1600" dirty="0" err="1"/>
              <a:t>Asamblea</a:t>
            </a:r>
            <a:r>
              <a:rPr lang="fr-FR" sz="1600" dirty="0"/>
              <a:t> General </a:t>
            </a:r>
            <a:endParaRPr lang="fr-FR" sz="1600" dirty="0" smtClean="0"/>
          </a:p>
          <a:p>
            <a:r>
              <a:rPr lang="fr-FR" sz="1600" dirty="0" smtClean="0"/>
              <a:t>de NNUU</a:t>
            </a:r>
          </a:p>
          <a:p>
            <a:r>
              <a:rPr lang="fr-FR" sz="1600" dirty="0" err="1" smtClean="0"/>
              <a:t>Septiembre</a:t>
            </a:r>
            <a:endParaRPr lang="fr-FR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1148</TotalTime>
  <Words>193</Words>
  <Application>Microsoft Office PowerPoint</Application>
  <PresentationFormat>On-screen Show (4:3)</PresentationFormat>
  <Paragraphs>60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2014 </vt:lpstr>
      <vt:lpstr>2015 (Enero-Julio) </vt:lpstr>
      <vt:lpstr>2015 (Agosto-Diciembre) </vt:lpstr>
    </vt:vector>
  </TitlesOfParts>
  <Company>...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... ...</dc:creator>
  <cp:lastModifiedBy>Marion Levillain</cp:lastModifiedBy>
  <cp:revision>68</cp:revision>
  <cp:lastPrinted>2014-09-25T13:30:58Z</cp:lastPrinted>
  <dcterms:created xsi:type="dcterms:W3CDTF">2014-05-03T01:33:35Z</dcterms:created>
  <dcterms:modified xsi:type="dcterms:W3CDTF">2014-09-25T14:45:10Z</dcterms:modified>
</cp:coreProperties>
</file>