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4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r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36623118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42087863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11966770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9255438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28686245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988851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32537521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24998729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23171388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28743986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B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38998838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r-B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B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EEF137-B2E9-471A-A86F-A76B9C0E6CAB}" type="datetimeFigureOut">
              <a:rPr lang="fr-BE" smtClean="0"/>
              <a:t>22/09/2015</a:t>
            </a:fld>
            <a:endParaRPr lang="fr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6BF4C7-B616-47ED-9165-B6344004B1F3}" type="slidenum">
              <a:rPr lang="fr-BE" smtClean="0"/>
              <a:t>‹#›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19307851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GB" b="1" dirty="0" smtClean="0"/>
              <a:t>Draft </a:t>
            </a:r>
            <a:r>
              <a:rPr lang="en-GB" b="1" dirty="0" smtClean="0"/>
              <a:t>research</a:t>
            </a:r>
            <a:r>
              <a:rPr lang="en-GB" dirty="0" smtClean="0"/>
              <a:t/>
            </a:r>
            <a:br>
              <a:rPr lang="en-GB" dirty="0" smtClean="0"/>
            </a:br>
            <a:r>
              <a:rPr lang="en-GB" dirty="0" smtClean="0"/>
              <a:t/>
            </a:r>
            <a:br>
              <a:rPr lang="en-GB" dirty="0" smtClean="0"/>
            </a:br>
            <a:r>
              <a:rPr lang="en-GB" i="1" dirty="0" smtClean="0"/>
              <a:t>Social dialogue in Indonesia and its contribution to decent work</a:t>
            </a:r>
            <a:r>
              <a:rPr lang="en-GB" dirty="0" smtClean="0"/>
              <a:t/>
            </a:r>
            <a:br>
              <a:rPr lang="en-GB" dirty="0" smtClean="0"/>
            </a:br>
            <a:endParaRPr lang="fr-BE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03648" y="4869160"/>
            <a:ext cx="6400800" cy="1752600"/>
          </a:xfrm>
        </p:spPr>
        <p:txBody>
          <a:bodyPr/>
          <a:lstStyle/>
          <a:p>
            <a:r>
              <a:rPr lang="fr-BE" dirty="0" smtClean="0"/>
              <a:t>Rekson Silaban</a:t>
            </a:r>
            <a:br>
              <a:rPr lang="fr-BE" dirty="0" smtClean="0"/>
            </a:br>
            <a:r>
              <a:rPr lang="fr-BE" dirty="0" smtClean="0"/>
              <a:t>KSBSI Indonesia</a:t>
            </a:r>
            <a:endParaRPr lang="fr-BE" dirty="0"/>
          </a:p>
        </p:txBody>
      </p:sp>
    </p:spTree>
    <p:extLst>
      <p:ext uri="{BB962C8B-B14F-4D97-AF65-F5344CB8AC3E}">
        <p14:creationId xmlns:p14="http://schemas.microsoft.com/office/powerpoint/2010/main" val="24250285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BE" b="1" dirty="0" err="1" smtClean="0"/>
              <a:t>Chapter</a:t>
            </a:r>
            <a:r>
              <a:rPr lang="fr-BE" b="1" dirty="0" smtClean="0"/>
              <a:t> 1: </a:t>
            </a:r>
            <a:r>
              <a:rPr lang="en-GB" b="1" dirty="0" smtClean="0"/>
              <a:t>Indonesia as new emerging economic power</a:t>
            </a:r>
            <a:endParaRPr lang="fr-BE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GB" dirty="0" smtClean="0"/>
          </a:p>
          <a:p>
            <a:r>
              <a:rPr lang="en-GB" dirty="0" smtClean="0"/>
              <a:t>Highlight </a:t>
            </a:r>
            <a:r>
              <a:rPr lang="en-GB" dirty="0" smtClean="0"/>
              <a:t>the politic and economic situation </a:t>
            </a:r>
          </a:p>
          <a:p>
            <a:pPr marL="0" indent="0">
              <a:buNone/>
            </a:pPr>
            <a:endParaRPr lang="en-GB" dirty="0" smtClean="0"/>
          </a:p>
          <a:p>
            <a:r>
              <a:rPr lang="en-GB" dirty="0" smtClean="0"/>
              <a:t>Statistical </a:t>
            </a:r>
            <a:r>
              <a:rPr lang="en-GB" dirty="0" smtClean="0"/>
              <a:t>data on employment (informal, </a:t>
            </a:r>
            <a:r>
              <a:rPr lang="en-GB" dirty="0" smtClean="0"/>
              <a:t>non-regular </a:t>
            </a:r>
            <a:r>
              <a:rPr lang="en-GB" dirty="0" smtClean="0"/>
              <a:t>workers)</a:t>
            </a:r>
          </a:p>
          <a:p>
            <a:endParaRPr lang="fr-BE" dirty="0"/>
          </a:p>
        </p:txBody>
      </p:sp>
    </p:spTree>
    <p:extLst>
      <p:ext uri="{BB962C8B-B14F-4D97-AF65-F5344CB8AC3E}">
        <p14:creationId xmlns:p14="http://schemas.microsoft.com/office/powerpoint/2010/main" val="15504886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b="1" dirty="0" smtClean="0"/>
              <a:t>Chapter 2: The forms of </a:t>
            </a:r>
            <a:r>
              <a:rPr lang="en-GB" b="1" dirty="0"/>
              <a:t>social dialogue </a:t>
            </a:r>
            <a:r>
              <a:rPr lang="en-GB" b="1" dirty="0" smtClean="0"/>
              <a:t>in Indonesia</a:t>
            </a:r>
            <a:endParaRPr lang="fr-BE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'</a:t>
            </a:r>
            <a:r>
              <a:rPr lang="en-US" i="1" dirty="0" err="1" smtClean="0"/>
              <a:t>musyawarah</a:t>
            </a:r>
            <a:r>
              <a:rPr lang="en-US" dirty="0"/>
              <a:t>' or social dialogue as </a:t>
            </a:r>
            <a:r>
              <a:rPr lang="en-US" dirty="0" smtClean="0"/>
              <a:t>Indonesian </a:t>
            </a:r>
            <a:r>
              <a:rPr lang="en-US" dirty="0"/>
              <a:t>model for reaching consensus </a:t>
            </a:r>
            <a:endParaRPr lang="fr-BE" dirty="0"/>
          </a:p>
          <a:p>
            <a:r>
              <a:rPr lang="en-US" dirty="0" smtClean="0"/>
              <a:t>Legislation </a:t>
            </a:r>
            <a:r>
              <a:rPr lang="en-US" dirty="0"/>
              <a:t>for </a:t>
            </a:r>
            <a:r>
              <a:rPr lang="en-US" dirty="0" smtClean="0"/>
              <a:t>the establishment </a:t>
            </a:r>
            <a:r>
              <a:rPr lang="en-US" dirty="0"/>
              <a:t>of social dialogue (enterprises, local, provincial, sectoral, national)</a:t>
            </a:r>
            <a:endParaRPr lang="fr-BE" dirty="0"/>
          </a:p>
          <a:p>
            <a:r>
              <a:rPr lang="en-US" dirty="0" smtClean="0"/>
              <a:t>Types </a:t>
            </a:r>
            <a:r>
              <a:rPr lang="en-US" dirty="0"/>
              <a:t>and number of tripartite bodies, CBA, </a:t>
            </a:r>
            <a:r>
              <a:rPr lang="en-US" dirty="0" smtClean="0"/>
              <a:t>company </a:t>
            </a:r>
            <a:r>
              <a:rPr lang="en-US" dirty="0" smtClean="0"/>
              <a:t>regulations</a:t>
            </a:r>
            <a:r>
              <a:rPr lang="en-US" dirty="0"/>
              <a:t>.</a:t>
            </a:r>
            <a:endParaRPr lang="fr-BE" dirty="0"/>
          </a:p>
          <a:p>
            <a:endParaRPr lang="fr-BE" dirty="0"/>
          </a:p>
        </p:txBody>
      </p:sp>
    </p:spTree>
    <p:extLst>
      <p:ext uri="{BB962C8B-B14F-4D97-AF65-F5344CB8AC3E}">
        <p14:creationId xmlns:p14="http://schemas.microsoft.com/office/powerpoint/2010/main" val="12607676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BE" b="1" dirty="0" err="1" smtClean="0"/>
              <a:t>Chapter</a:t>
            </a:r>
            <a:r>
              <a:rPr lang="fr-BE" b="1" dirty="0" smtClean="0"/>
              <a:t> 3: Social dialogue challenges </a:t>
            </a:r>
            <a:endParaRPr lang="fr-BE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Low representativeness </a:t>
            </a:r>
            <a:r>
              <a:rPr lang="en-US" dirty="0"/>
              <a:t>of trade unions and issues of fragmentation</a:t>
            </a:r>
            <a:endParaRPr lang="fr-BE" dirty="0"/>
          </a:p>
          <a:p>
            <a:r>
              <a:rPr lang="en-US" dirty="0" smtClean="0"/>
              <a:t>Absence </a:t>
            </a:r>
            <a:r>
              <a:rPr lang="en-US" dirty="0"/>
              <a:t>of genuine </a:t>
            </a:r>
            <a:r>
              <a:rPr lang="en-US" dirty="0" smtClean="0"/>
              <a:t>union </a:t>
            </a:r>
            <a:r>
              <a:rPr lang="en-US" dirty="0"/>
              <a:t>verification to </a:t>
            </a:r>
            <a:r>
              <a:rPr lang="en-US" dirty="0" smtClean="0"/>
              <a:t>determine </a:t>
            </a:r>
            <a:r>
              <a:rPr lang="en-US" dirty="0"/>
              <a:t>tripartite and bipartite representation </a:t>
            </a:r>
            <a:endParaRPr lang="fr-BE" dirty="0"/>
          </a:p>
          <a:p>
            <a:r>
              <a:rPr lang="en-US" dirty="0" smtClean="0"/>
              <a:t>Restriction </a:t>
            </a:r>
            <a:r>
              <a:rPr lang="en-US" dirty="0"/>
              <a:t>of collective bargaining rights </a:t>
            </a:r>
            <a:r>
              <a:rPr lang="en-US" dirty="0" smtClean="0"/>
              <a:t>for public </a:t>
            </a:r>
            <a:r>
              <a:rPr lang="en-US" dirty="0"/>
              <a:t>servants</a:t>
            </a:r>
            <a:endParaRPr lang="fr-BE" dirty="0"/>
          </a:p>
          <a:p>
            <a:r>
              <a:rPr lang="en-US" dirty="0"/>
              <a:t>C</a:t>
            </a:r>
            <a:r>
              <a:rPr lang="en-US" dirty="0" smtClean="0"/>
              <a:t>ase </a:t>
            </a:r>
            <a:r>
              <a:rPr lang="en-US" dirty="0" smtClean="0"/>
              <a:t>study: </a:t>
            </a:r>
            <a:r>
              <a:rPr lang="en-US" dirty="0"/>
              <a:t>good </a:t>
            </a:r>
            <a:r>
              <a:rPr lang="en-US" dirty="0" smtClean="0"/>
              <a:t>practices 'protocol </a:t>
            </a:r>
            <a:r>
              <a:rPr lang="en-US" dirty="0"/>
              <a:t>on </a:t>
            </a:r>
            <a:r>
              <a:rPr lang="en-US" dirty="0" err="1"/>
              <a:t>FoA</a:t>
            </a:r>
            <a:r>
              <a:rPr lang="en-US" dirty="0"/>
              <a:t>' by international shoes factory </a:t>
            </a:r>
            <a:endParaRPr lang="fr-BE" dirty="0"/>
          </a:p>
          <a:p>
            <a:endParaRPr lang="fr-BE" dirty="0"/>
          </a:p>
        </p:txBody>
      </p:sp>
    </p:spTree>
    <p:extLst>
      <p:ext uri="{BB962C8B-B14F-4D97-AF65-F5344CB8AC3E}">
        <p14:creationId xmlns:p14="http://schemas.microsoft.com/office/powerpoint/2010/main" val="10031743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b="1" dirty="0" smtClean="0"/>
              <a:t>Chapter 4: The role and impact </a:t>
            </a:r>
            <a:r>
              <a:rPr lang="en-GB" b="1" dirty="0" smtClean="0"/>
              <a:t>of social </a:t>
            </a:r>
            <a:r>
              <a:rPr lang="en-GB" b="1" dirty="0" smtClean="0"/>
              <a:t>dialogue </a:t>
            </a:r>
            <a:r>
              <a:rPr lang="en-GB" b="1" dirty="0" smtClean="0"/>
              <a:t>decent </a:t>
            </a:r>
            <a:r>
              <a:rPr lang="en-GB" b="1" dirty="0" smtClean="0"/>
              <a:t>work</a:t>
            </a:r>
            <a:endParaRPr lang="fr-BE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Indonesia’s Decent Work Country </a:t>
            </a:r>
            <a:r>
              <a:rPr lang="en-US" dirty="0" err="1" smtClean="0"/>
              <a:t>Programme</a:t>
            </a:r>
            <a:r>
              <a:rPr lang="en-US" dirty="0" smtClean="0"/>
              <a:t> </a:t>
            </a:r>
            <a:r>
              <a:rPr lang="en-US" dirty="0"/>
              <a:t>2012-2015</a:t>
            </a:r>
            <a:endParaRPr lang="fr-BE" dirty="0"/>
          </a:p>
          <a:p>
            <a:r>
              <a:rPr lang="en-US" dirty="0"/>
              <a:t>T</a:t>
            </a:r>
            <a:r>
              <a:rPr lang="en-US" dirty="0" smtClean="0"/>
              <a:t>ripartite </a:t>
            </a:r>
            <a:r>
              <a:rPr lang="en-US" dirty="0"/>
              <a:t>formulation on </a:t>
            </a:r>
            <a:r>
              <a:rPr lang="en-US" dirty="0" smtClean="0"/>
              <a:t>Indonesia’s </a:t>
            </a:r>
            <a:r>
              <a:rPr lang="en-US" dirty="0"/>
              <a:t>Job Pact</a:t>
            </a:r>
            <a:endParaRPr lang="fr-BE" dirty="0"/>
          </a:p>
          <a:p>
            <a:r>
              <a:rPr lang="en-US" dirty="0"/>
              <a:t>E</a:t>
            </a:r>
            <a:r>
              <a:rPr lang="en-US" dirty="0" smtClean="0"/>
              <a:t>xtension </a:t>
            </a:r>
            <a:r>
              <a:rPr lang="en-US" dirty="0" smtClean="0"/>
              <a:t>in number </a:t>
            </a:r>
            <a:r>
              <a:rPr lang="en-US" dirty="0"/>
              <a:t>of tripartite bodies in others institutions </a:t>
            </a:r>
            <a:r>
              <a:rPr lang="en-US" dirty="0" smtClean="0"/>
              <a:t>(Labor Court</a:t>
            </a:r>
            <a:r>
              <a:rPr lang="en-US" dirty="0"/>
              <a:t>, OSH, </a:t>
            </a:r>
            <a:r>
              <a:rPr lang="en-US" dirty="0"/>
              <a:t>minimum </a:t>
            </a:r>
            <a:r>
              <a:rPr lang="en-US" dirty="0" smtClean="0"/>
              <a:t>wage </a:t>
            </a:r>
            <a:r>
              <a:rPr lang="en-US" dirty="0"/>
              <a:t>setting</a:t>
            </a:r>
            <a:r>
              <a:rPr lang="en-US" dirty="0"/>
              <a:t>, </a:t>
            </a:r>
            <a:r>
              <a:rPr lang="en-US" dirty="0" smtClean="0"/>
              <a:t>etc.)</a:t>
            </a:r>
            <a:endParaRPr lang="fr-BE" dirty="0"/>
          </a:p>
          <a:p>
            <a:r>
              <a:rPr lang="en-US" dirty="0"/>
              <a:t>R</a:t>
            </a:r>
            <a:r>
              <a:rPr lang="en-US" dirty="0" smtClean="0"/>
              <a:t>eforming </a:t>
            </a:r>
            <a:r>
              <a:rPr lang="en-US" dirty="0"/>
              <a:t>social security toward universal coverage </a:t>
            </a:r>
            <a:endParaRPr lang="fr-BE" dirty="0"/>
          </a:p>
          <a:p>
            <a:r>
              <a:rPr lang="en-US" dirty="0"/>
              <a:t>P</a:t>
            </a:r>
            <a:r>
              <a:rPr lang="en-US" dirty="0" smtClean="0"/>
              <a:t>romoting </a:t>
            </a:r>
            <a:r>
              <a:rPr lang="en-US" dirty="0"/>
              <a:t>industrial harmony </a:t>
            </a:r>
            <a:r>
              <a:rPr lang="en-US" dirty="0" smtClean="0"/>
              <a:t>through </a:t>
            </a:r>
            <a:r>
              <a:rPr lang="en-US" dirty="0"/>
              <a:t>bipartite enterprise cooperation</a:t>
            </a:r>
            <a:endParaRPr lang="fr-BE" dirty="0"/>
          </a:p>
          <a:p>
            <a:pPr marL="0" indent="0">
              <a:buNone/>
            </a:pPr>
            <a:endParaRPr lang="fr-BE" dirty="0"/>
          </a:p>
          <a:p>
            <a:endParaRPr lang="fr-BE" dirty="0"/>
          </a:p>
        </p:txBody>
      </p:sp>
    </p:spTree>
    <p:extLst>
      <p:ext uri="{BB962C8B-B14F-4D97-AF65-F5344CB8AC3E}">
        <p14:creationId xmlns:p14="http://schemas.microsoft.com/office/powerpoint/2010/main" val="39945405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GB" b="1" dirty="0" smtClean="0"/>
              <a:t>Chapter 5: Other forms of institutionalised dialogue </a:t>
            </a:r>
            <a:endParaRPr lang="fr-BE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S</a:t>
            </a:r>
            <a:r>
              <a:rPr lang="en-US" dirty="0" smtClean="0"/>
              <a:t>ocial </a:t>
            </a:r>
            <a:r>
              <a:rPr lang="en-US" dirty="0"/>
              <a:t>dialogue with </a:t>
            </a:r>
            <a:r>
              <a:rPr lang="en-US" dirty="0" smtClean="0"/>
              <a:t>involvement of civil </a:t>
            </a:r>
            <a:r>
              <a:rPr lang="en-US" dirty="0"/>
              <a:t>society </a:t>
            </a:r>
            <a:r>
              <a:rPr lang="en-US" dirty="0" err="1"/>
              <a:t>organisations</a:t>
            </a:r>
            <a:r>
              <a:rPr lang="en-US" dirty="0"/>
              <a:t> </a:t>
            </a:r>
            <a:endParaRPr lang="fr-BE" dirty="0"/>
          </a:p>
          <a:p>
            <a:r>
              <a:rPr lang="en-US" dirty="0" smtClean="0"/>
              <a:t>Methodology: </a:t>
            </a:r>
            <a:r>
              <a:rPr lang="en-US" dirty="0"/>
              <a:t>library research and </a:t>
            </a:r>
            <a:r>
              <a:rPr lang="en-US" dirty="0" smtClean="0"/>
              <a:t>interviews </a:t>
            </a:r>
            <a:r>
              <a:rPr lang="en-US" dirty="0"/>
              <a:t>with main </a:t>
            </a:r>
            <a:r>
              <a:rPr lang="en-US" dirty="0" smtClean="0"/>
              <a:t>stakeholders (unions, </a:t>
            </a:r>
            <a:r>
              <a:rPr lang="en-US" dirty="0"/>
              <a:t>employers, government, others)</a:t>
            </a:r>
            <a:endParaRPr lang="fr-BE" dirty="0"/>
          </a:p>
          <a:p>
            <a:r>
              <a:rPr lang="en-US" dirty="0" smtClean="0"/>
              <a:t>Timeline: mid-October </a:t>
            </a:r>
            <a:r>
              <a:rPr lang="en-US" dirty="0"/>
              <a:t>to </a:t>
            </a:r>
            <a:r>
              <a:rPr lang="en-US" dirty="0"/>
              <a:t>m</a:t>
            </a:r>
            <a:r>
              <a:rPr lang="en-US" dirty="0" smtClean="0"/>
              <a:t>id-November </a:t>
            </a:r>
            <a:r>
              <a:rPr lang="en-US" dirty="0"/>
              <a:t>2015</a:t>
            </a:r>
            <a:endParaRPr lang="fr-BE" dirty="0"/>
          </a:p>
          <a:p>
            <a:endParaRPr lang="fr-BE" dirty="0"/>
          </a:p>
        </p:txBody>
      </p:sp>
    </p:spTree>
    <p:extLst>
      <p:ext uri="{BB962C8B-B14F-4D97-AF65-F5344CB8AC3E}">
        <p14:creationId xmlns:p14="http://schemas.microsoft.com/office/powerpoint/2010/main" val="28370885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143</Words>
  <Application>Microsoft Office PowerPoint</Application>
  <PresentationFormat>On-screen Show (4:3)</PresentationFormat>
  <Paragraphs>26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Draft research  Social dialogue in Indonesia and its contribution to decent work </vt:lpstr>
      <vt:lpstr>Chapter 1: Indonesia as new emerging economic power</vt:lpstr>
      <vt:lpstr>Chapter 2: The forms of social dialogue in Indonesia</vt:lpstr>
      <vt:lpstr>Chapter 3: Social dialogue challenges </vt:lpstr>
      <vt:lpstr>Chapter 4: The role and impact of social dialogue decent work</vt:lpstr>
      <vt:lpstr>Chapter 5: Other forms of institutionalised dialogue </vt:lpstr>
    </vt:vector>
  </TitlesOfParts>
  <Company>International Trade Union Confederation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Draft research  Social Dialogue In Indonesia And Its Contribution To Decent Work</dc:title>
  <dc:creator>Marion Levillain</dc:creator>
  <cp:lastModifiedBy>Lanfranco, Joan</cp:lastModifiedBy>
  <cp:revision>2</cp:revision>
  <dcterms:created xsi:type="dcterms:W3CDTF">2015-09-21T10:41:26Z</dcterms:created>
  <dcterms:modified xsi:type="dcterms:W3CDTF">2015-09-22T11:11:58Z</dcterms:modified>
</cp:coreProperties>
</file>

<file path=docProps/thumbnail.jpeg>
</file>