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7" r:id="rId2"/>
    <p:sldId id="259" r:id="rId3"/>
    <p:sldId id="260" r:id="rId4"/>
    <p:sldId id="305" r:id="rId5"/>
    <p:sldId id="306" r:id="rId6"/>
    <p:sldId id="307" r:id="rId7"/>
    <p:sldId id="284" r:id="rId8"/>
    <p:sldId id="303" r:id="rId9"/>
    <p:sldId id="309" r:id="rId10"/>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1" autoAdjust="0"/>
    <p:restoredTop sz="70738" autoAdjust="0"/>
  </p:normalViewPr>
  <p:slideViewPr>
    <p:cSldViewPr>
      <p:cViewPr varScale="1">
        <p:scale>
          <a:sx n="63" d="100"/>
          <a:sy n="63" d="100"/>
        </p:scale>
        <p:origin x="1997" y="5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CEB2ECBB-4DB4-4E48-B07F-71CAC72BE53D}" type="datetimeFigureOut">
              <a:rPr lang="fr-BE" smtClean="0"/>
              <a:t>23/09/2015</a:t>
            </a:fld>
            <a:endParaRPr lang="fr-BE"/>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951F5364-396C-4160-96AA-96DB519253A4}" type="slidenum">
              <a:rPr lang="fr-BE" smtClean="0"/>
              <a:t>‹#›</a:t>
            </a:fld>
            <a:endParaRPr lang="fr-BE"/>
          </a:p>
        </p:txBody>
      </p:sp>
    </p:spTree>
    <p:extLst>
      <p:ext uri="{BB962C8B-B14F-4D97-AF65-F5344CB8AC3E}">
        <p14:creationId xmlns:p14="http://schemas.microsoft.com/office/powerpoint/2010/main" val="14570387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98D33D0-B1DC-5242-A1D5-8570FF33A9D0}" type="datetimeFigureOut">
              <a:rPr lang="en-US" smtClean="0"/>
              <a:t>9/23/2015</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D2A63C1-E2FA-0E48-AFF8-514DE270B70C}" type="slidenum">
              <a:rPr lang="en-US" smtClean="0"/>
              <a:t>‹#›</a:t>
            </a:fld>
            <a:endParaRPr lang="en-US"/>
          </a:p>
        </p:txBody>
      </p:sp>
    </p:spTree>
    <p:extLst>
      <p:ext uri="{BB962C8B-B14F-4D97-AF65-F5344CB8AC3E}">
        <p14:creationId xmlns:p14="http://schemas.microsoft.com/office/powerpoint/2010/main" val="360738291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g77.org/statement/getstatement.php?id=150716"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coc.org/rbw/ffd-3-some-reflections-its-follow"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coc.org/rbw/common-differentiated-responsibilities-financing-sustainable-development"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3D2A63C1-E2FA-0E48-AFF8-514DE270B70C}" type="slidenum">
              <a:rPr lang="en-US" smtClean="0"/>
              <a:t>1</a:t>
            </a:fld>
            <a:endParaRPr lang="en-US"/>
          </a:p>
        </p:txBody>
      </p:sp>
    </p:spTree>
    <p:extLst>
      <p:ext uri="{BB962C8B-B14F-4D97-AF65-F5344CB8AC3E}">
        <p14:creationId xmlns:p14="http://schemas.microsoft.com/office/powerpoint/2010/main" val="446237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3D2A63C1-E2FA-0E48-AFF8-514DE270B70C}" type="slidenum">
              <a:rPr lang="en-US" smtClean="0"/>
              <a:t>2</a:t>
            </a:fld>
            <a:endParaRPr lang="en-US"/>
          </a:p>
        </p:txBody>
      </p:sp>
    </p:spTree>
    <p:extLst>
      <p:ext uri="{BB962C8B-B14F-4D97-AF65-F5344CB8AC3E}">
        <p14:creationId xmlns:p14="http://schemas.microsoft.com/office/powerpoint/2010/main" val="270663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The UN has historically played a secondary role on finance and economic issues in relation to the IFIs. However, the </a:t>
            </a:r>
            <a:r>
              <a:rPr lang="en-US" sz="1200" kern="1200" baseline="0" dirty="0" err="1" smtClean="0">
                <a:solidFill>
                  <a:schemeClr val="tx1"/>
                </a:solidFill>
                <a:effectLst/>
                <a:latin typeface="+mn-lt"/>
                <a:ea typeface="+mn-ea"/>
                <a:cs typeface="+mn-cs"/>
              </a:rPr>
              <a:t>FfD</a:t>
            </a:r>
            <a:r>
              <a:rPr lang="en-US" sz="1200" kern="1200" baseline="0" dirty="0" smtClean="0">
                <a:solidFill>
                  <a:schemeClr val="tx1"/>
                </a:solidFill>
                <a:effectLst/>
                <a:latin typeface="+mn-lt"/>
                <a:ea typeface="+mn-ea"/>
                <a:cs typeface="+mn-cs"/>
              </a:rPr>
              <a:t> process has allowed the UN to play a more central role, and has helped push forward important agendas.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2002: CSOs were not impressed with the Monterrey outcome, but it did signal a shit in discussions on </a:t>
            </a:r>
            <a:r>
              <a:rPr lang="en-US" sz="1200" kern="1200" baseline="0" dirty="0" err="1" smtClean="0">
                <a:solidFill>
                  <a:schemeClr val="tx1"/>
                </a:solidFill>
                <a:effectLst/>
                <a:latin typeface="+mn-lt"/>
                <a:ea typeface="+mn-ea"/>
                <a:cs typeface="+mn-cs"/>
              </a:rPr>
              <a:t>FfD</a:t>
            </a:r>
            <a:r>
              <a:rPr lang="en-US" sz="1200" kern="1200" baseline="0" dirty="0" smtClean="0">
                <a:solidFill>
                  <a:schemeClr val="tx1"/>
                </a:solidFill>
                <a:effectLst/>
                <a:latin typeface="+mn-lt"/>
                <a:ea typeface="+mn-ea"/>
                <a:cs typeface="+mn-cs"/>
              </a:rPr>
              <a:t>, putting the issue of DRM at the center of the agenda, and raising the profile of other issues, adding impetus to the debt relief, financial architecture reform and the aid effectiveness agenda for example. This largely because middle income countries took initiative and played a major role.</a:t>
            </a:r>
          </a:p>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latin typeface="+mn-lt"/>
              </a:rPr>
              <a:t>However, in response</a:t>
            </a:r>
            <a:r>
              <a:rPr lang="en-US" sz="2000" baseline="0" dirty="0" smtClean="0">
                <a:latin typeface="+mn-lt"/>
              </a:rPr>
              <a:t> to the </a:t>
            </a:r>
            <a:r>
              <a:rPr lang="en-GB" sz="1100" dirty="0" smtClean="0"/>
              <a:t>financial and economic crisis, an upgraded Group of 20 (G20) took control of global policy making. In less than five months, it adopted a comprehensive program for global economic recovery and financial regulatory reform. However, the pragmatic, multi-ministerial, multi-institutional, and multi-stakeholder approach of </a:t>
            </a:r>
            <a:r>
              <a:rPr lang="en-GB" sz="1100" dirty="0" err="1" smtClean="0"/>
              <a:t>FfD</a:t>
            </a:r>
            <a:r>
              <a:rPr lang="en-GB" sz="1100" dirty="0" smtClean="0"/>
              <a:t> still had its champions. A second conference planned for Doha at the end of 2008 took place two weeks after the G20 leaders met in Washington, D.C.  Although the conference</a:t>
            </a:r>
            <a:r>
              <a:rPr lang="en-US" sz="1100" dirty="0" smtClean="0">
                <a:latin typeface="+mn-lt"/>
              </a:rPr>
              <a:t> added illicit financial flows and tax evasion and climate finance in a limited manner,</a:t>
            </a:r>
            <a:r>
              <a:rPr lang="en-US" sz="1100" baseline="0" dirty="0" smtClean="0">
                <a:latin typeface="+mn-lt"/>
              </a:rPr>
              <a:t> its </a:t>
            </a:r>
            <a:r>
              <a:rPr lang="en-US" sz="1200" dirty="0" smtClean="0">
                <a:latin typeface="+mn-lt"/>
              </a:rPr>
              <a:t>follow up was very </a:t>
            </a:r>
            <a:r>
              <a:rPr lang="en-US" sz="1100" dirty="0" smtClean="0">
                <a:latin typeface="+mn-lt"/>
              </a:rPr>
              <a:t>disappointing.</a:t>
            </a:r>
            <a:r>
              <a:rPr lang="en-US" sz="1100" baseline="0" dirty="0" smtClean="0">
                <a:latin typeface="+mn-lt"/>
              </a:rPr>
              <a:t> </a:t>
            </a:r>
            <a:endParaRPr lang="en-US" sz="110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100" dirty="0" smtClean="0"/>
              <a:t>.</a:t>
            </a:r>
            <a:br>
              <a:rPr lang="en-GB" sz="1100" dirty="0" smtClean="0"/>
            </a:br>
            <a:endParaRPr lang="en-US" sz="11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D2A63C1-E2FA-0E48-AFF8-514DE270B70C}" type="slidenum">
              <a:rPr lang="en-US" smtClean="0"/>
              <a:t>3</a:t>
            </a:fld>
            <a:endParaRPr lang="en-US"/>
          </a:p>
        </p:txBody>
      </p:sp>
    </p:spTree>
    <p:extLst>
      <p:ext uri="{BB962C8B-B14F-4D97-AF65-F5344CB8AC3E}">
        <p14:creationId xmlns:p14="http://schemas.microsoft.com/office/powerpoint/2010/main" val="3280285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Which</a:t>
            </a:r>
            <a:r>
              <a:rPr lang="en-GB" baseline="0" dirty="0" smtClean="0"/>
              <a:t> resulted in the first major challenge in the </a:t>
            </a:r>
            <a:r>
              <a:rPr lang="en-GB" dirty="0" smtClean="0"/>
              <a:t>negotiation</a:t>
            </a:r>
            <a:r>
              <a:rPr lang="en-GB" baseline="0" dirty="0" smtClean="0"/>
              <a:t>: </a:t>
            </a:r>
            <a:r>
              <a:rPr lang="en-GB" dirty="0" smtClean="0"/>
              <a:t>confronting</a:t>
            </a:r>
            <a:r>
              <a:rPr lang="en-GB" baseline="0" dirty="0" smtClean="0"/>
              <a:t> </a:t>
            </a:r>
            <a:r>
              <a:rPr lang="en-GB" dirty="0" smtClean="0"/>
              <a:t>the objective of the EU and other rich countries of merging </a:t>
            </a:r>
            <a:r>
              <a:rPr lang="en-GB" dirty="0" err="1" smtClean="0"/>
              <a:t>FfD</a:t>
            </a:r>
            <a:r>
              <a:rPr lang="en-GB" dirty="0" smtClean="0"/>
              <a:t> into the post 2015 discussion </a:t>
            </a:r>
            <a:endParaRPr lang="en-GB" dirty="0"/>
          </a:p>
        </p:txBody>
      </p:sp>
      <p:sp>
        <p:nvSpPr>
          <p:cNvPr id="4" name="Slide Number Placeholder 3"/>
          <p:cNvSpPr>
            <a:spLocks noGrp="1"/>
          </p:cNvSpPr>
          <p:nvPr>
            <p:ph type="sldNum" sz="quarter" idx="10"/>
          </p:nvPr>
        </p:nvSpPr>
        <p:spPr/>
        <p:txBody>
          <a:bodyPr/>
          <a:lstStyle/>
          <a:p>
            <a:fld id="{3D2A63C1-E2FA-0E48-AFF8-514DE270B70C}" type="slidenum">
              <a:rPr lang="en-US" smtClean="0"/>
              <a:t>4</a:t>
            </a:fld>
            <a:endParaRPr lang="en-US"/>
          </a:p>
        </p:txBody>
      </p:sp>
    </p:spTree>
    <p:extLst>
      <p:ext uri="{BB962C8B-B14F-4D97-AF65-F5344CB8AC3E}">
        <p14:creationId xmlns:p14="http://schemas.microsoft.com/office/powerpoint/2010/main" val="3729299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negotiation</a:t>
            </a:r>
            <a:r>
              <a:rPr lang="en-GB" baseline="0" dirty="0" smtClean="0"/>
              <a:t> process was cumbersome and some might say that it was biased in favour of developing countries. </a:t>
            </a:r>
            <a:r>
              <a:rPr lang="en-GB" dirty="0" smtClean="0"/>
              <a:t>Instead of the normal negotiations in which countries discuss and amend text being projected on a screen that everybody can see, the Co-facilitators carried</a:t>
            </a:r>
            <a:r>
              <a:rPr lang="en-GB" baseline="0" dirty="0" smtClean="0"/>
              <a:t> </a:t>
            </a:r>
            <a:r>
              <a:rPr lang="en-GB" dirty="0" smtClean="0"/>
              <a:t>out informal bilateral consultations and countries submitted</a:t>
            </a:r>
            <a:r>
              <a:rPr lang="en-GB" baseline="0" dirty="0" smtClean="0"/>
              <a:t> </a:t>
            </a:r>
            <a:r>
              <a:rPr lang="en-GB" dirty="0" smtClean="0"/>
              <a:t>edits to them. The Group of 77 (the bloc of the 134 developing countries, which includes China) found that their proposals were being taken comparatively less seriously into account in this process. This</a:t>
            </a:r>
            <a:r>
              <a:rPr lang="en-GB" baseline="0" dirty="0" smtClean="0"/>
              <a:t> </a:t>
            </a:r>
            <a:r>
              <a:rPr lang="en-GB" dirty="0" smtClean="0"/>
              <a:t>methodology was challenged by developing</a:t>
            </a:r>
            <a:r>
              <a:rPr lang="en-GB" baseline="0" dirty="0" smtClean="0"/>
              <a:t> countries several times, but they </a:t>
            </a:r>
            <a:r>
              <a:rPr lang="en-GB" dirty="0" smtClean="0"/>
              <a:t>failed to walk out of the negotiations, thus tacitly validating the methodology decided by Co-facilitators.</a:t>
            </a:r>
            <a:r>
              <a:rPr lang="en-GB" baseline="0" dirty="0" smtClean="0"/>
              <a:t> </a:t>
            </a:r>
          </a:p>
          <a:p>
            <a:endParaRPr lang="en-GB"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solidFill>
                  <a:srgbClr val="222222"/>
                </a:solidFill>
                <a:latin typeface="arial" panose="020B0604020202020204" pitchFamily="34" charset="0"/>
              </a:rPr>
              <a:t>The negotiations saw a systematic action by Northern countries to deprive the outcome of any ambition. A lot of</a:t>
            </a:r>
            <a:r>
              <a:rPr lang="en-GB" baseline="0" dirty="0" smtClean="0">
                <a:solidFill>
                  <a:srgbClr val="222222"/>
                </a:solidFill>
                <a:latin typeface="arial" panose="020B0604020202020204" pitchFamily="34" charset="0"/>
              </a:rPr>
              <a:t> high level </a:t>
            </a:r>
            <a:r>
              <a:rPr lang="en-GB" baseline="0" dirty="0" err="1" smtClean="0">
                <a:solidFill>
                  <a:srgbClr val="222222"/>
                </a:solidFill>
                <a:latin typeface="arial" panose="020B0604020202020204" pitchFamily="34" charset="0"/>
              </a:rPr>
              <a:t>rethoric</a:t>
            </a:r>
            <a:r>
              <a:rPr lang="en-GB" baseline="0" dirty="0" smtClean="0">
                <a:solidFill>
                  <a:srgbClr val="222222"/>
                </a:solidFill>
                <a:latin typeface="arial" panose="020B0604020202020204" pitchFamily="34" charset="0"/>
              </a:rPr>
              <a:t> and geopolitics. </a:t>
            </a:r>
            <a:endParaRPr lang="en-GB" dirty="0" smtClean="0">
              <a:solidFill>
                <a:srgbClr val="222222"/>
              </a:solidFill>
              <a:latin typeface="arial" panose="020B0604020202020204" pitchFamily="34" charset="0"/>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way in which terms such as xx were used, or misused, by developed country negotiators in the </a:t>
            </a:r>
            <a:r>
              <a:rPr lang="en-GB" sz="1200" kern="1200" dirty="0" err="1" smtClean="0">
                <a:solidFill>
                  <a:schemeClr val="tx1"/>
                </a:solidFill>
                <a:latin typeface="+mn-lt"/>
                <a:ea typeface="+mn-ea"/>
                <a:cs typeface="+mn-cs"/>
              </a:rPr>
              <a:t>FfD</a:t>
            </a:r>
            <a:r>
              <a:rPr lang="en-GB" sz="1200" kern="1200" dirty="0" smtClean="0">
                <a:solidFill>
                  <a:schemeClr val="tx1"/>
                </a:solidFill>
                <a:latin typeface="+mn-lt"/>
                <a:ea typeface="+mn-ea"/>
                <a:cs typeface="+mn-cs"/>
              </a:rPr>
              <a:t> negotiations have made their developing country counterparts wary of the gap between actual meaning and rhetorical application. The term ‘enabling environment’ is used by developing countries to refer to an enabling environment for development. This involves development-oriented reforms in the international financial and trade architecture, such as addressing unfair agricultural subsidies in developed countries or pro-cyclical macroeconomic conditions attached to financial loans. However, developed countries also use the phrase ‘enabling environment’ with equivalent </a:t>
            </a:r>
            <a:r>
              <a:rPr lang="en-GB" sz="1200" kern="1200" dirty="0" err="1" smtClean="0">
                <a:solidFill>
                  <a:schemeClr val="tx1"/>
                </a:solidFill>
                <a:latin typeface="+mn-lt"/>
                <a:ea typeface="+mn-ea"/>
                <a:cs typeface="+mn-cs"/>
              </a:rPr>
              <a:t>vigor</a:t>
            </a:r>
            <a:r>
              <a:rPr lang="en-GB" sz="1200" kern="1200" dirty="0" smtClean="0">
                <a:solidFill>
                  <a:schemeClr val="tx1"/>
                </a:solidFill>
                <a:latin typeface="+mn-lt"/>
                <a:ea typeface="+mn-ea"/>
                <a:cs typeface="+mn-cs"/>
              </a:rPr>
              <a:t>. Except that they are referring to an enabling environment for private investment, such as business-friendly taxes and labour market deregulation.</a:t>
            </a:r>
          </a:p>
          <a:p>
            <a:endParaRPr lang="es-ES_tradnl"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The fact that Ethiopia was the conference host gave the Northern countries an additional leverage. G77 members were in the difficult position that if they wanted to confront the inflexibility of the Northern countries, they risked failure of the conference and an embarrassment to their member and host, Ethiopia.</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solidFill>
                <a:srgbClr val="222222"/>
              </a:solidFill>
              <a:latin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222222"/>
                </a:solidFill>
                <a:latin typeface="arial" panose="020B0604020202020204" pitchFamily="34" charset="0"/>
              </a:rPr>
              <a:t>Tax body on the table until last minute thanks to broad CSO campaign and joint media work with common message. Support from G77 and renowned economists.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endParaRPr lang="en-GB" sz="1200" kern="120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D2A63C1-E2FA-0E48-AFF8-514DE270B70C}" type="slidenum">
              <a:rPr lang="en-US" smtClean="0"/>
              <a:t>5</a:t>
            </a:fld>
            <a:endParaRPr lang="en-US"/>
          </a:p>
        </p:txBody>
      </p:sp>
    </p:spTree>
    <p:extLst>
      <p:ext uri="{BB962C8B-B14F-4D97-AF65-F5344CB8AC3E}">
        <p14:creationId xmlns:p14="http://schemas.microsoft.com/office/powerpoint/2010/main" val="3820812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D2A63C1-E2FA-0E48-AFF8-514DE270B70C}" type="slidenum">
              <a:rPr lang="en-US" smtClean="0"/>
              <a:t>6</a:t>
            </a:fld>
            <a:endParaRPr lang="en-US"/>
          </a:p>
        </p:txBody>
      </p:sp>
    </p:spTree>
    <p:extLst>
      <p:ext uri="{BB962C8B-B14F-4D97-AF65-F5344CB8AC3E}">
        <p14:creationId xmlns:p14="http://schemas.microsoft.com/office/powerpoint/2010/main" val="150621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effectLst/>
              </a:rPr>
              <a:t>While not a pledging conference, it is shame that a conference on </a:t>
            </a:r>
            <a:r>
              <a:rPr lang="en-GB" i="1" dirty="0" smtClean="0">
                <a:effectLst/>
              </a:rPr>
              <a:t>financing</a:t>
            </a:r>
            <a:r>
              <a:rPr lang="en-GB" dirty="0" smtClean="0">
                <a:effectLst/>
              </a:rPr>
              <a:t> failed to scale up existing sources and commit new financial resources. The lack of pledges on ODA should have, at least, been compensated with greater openness to revisit the rules of international tax cooperation that currently prevent developing countries from adequately mobilizing their own domestic resources. Yet, the conference did not offer anything in terms of reform to democratize the international space for norm-setting on tax cooperation, currently captured by the OECD.</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solidFill>
                  <a:srgbClr val="222222"/>
                </a:solidFill>
                <a:latin typeface="arial" panose="020B0604020202020204" pitchFamily="34" charset="0"/>
              </a:rPr>
              <a:t>It failed to address systemic issues (trade regimes, imbalances in the international financial architecture…)</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The AAAA places a strong optimism on the role of the private sector, without evidence to back it up and without parallel recognition of the developmental role of the State and commitments to safeguards States’ ability to regulate in the public interest or to protect human rights and the environment.</a:t>
            </a:r>
          </a:p>
          <a:p>
            <a:pPr marL="0" marR="0" indent="0" algn="l" defTabSz="457200" rtl="0" eaLnBrk="1" fontAlgn="auto" latinLnBrk="0" hangingPunct="1">
              <a:lnSpc>
                <a:spcPct val="100000"/>
              </a:lnSpc>
              <a:spcBef>
                <a:spcPts val="0"/>
              </a:spcBef>
              <a:spcAft>
                <a:spcPts val="0"/>
              </a:spcAft>
              <a:buClrTx/>
              <a:buSzTx/>
              <a:buFontTx/>
              <a:buNone/>
              <a:tabLst/>
              <a:defRPr/>
            </a:pPr>
            <a:endParaRPr lang="es-ES_tradnl"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s-ES_tradnl" dirty="0" err="1" smtClean="0"/>
              <a:t>The</a:t>
            </a:r>
            <a:r>
              <a:rPr lang="es-ES_tradnl" dirty="0" smtClean="0"/>
              <a:t> </a:t>
            </a:r>
            <a:r>
              <a:rPr lang="es-ES_tradnl" dirty="0" err="1" smtClean="0"/>
              <a:t>document</a:t>
            </a:r>
            <a:r>
              <a:rPr lang="es-ES_tradnl" dirty="0" smtClean="0"/>
              <a:t> </a:t>
            </a:r>
            <a:r>
              <a:rPr lang="es-ES_tradnl" dirty="0" err="1" smtClean="0"/>
              <a:t>brings</a:t>
            </a:r>
            <a:r>
              <a:rPr lang="es-ES_tradnl" dirty="0" smtClean="0"/>
              <a:t> no </a:t>
            </a:r>
            <a:r>
              <a:rPr lang="es-ES_tradnl" dirty="0" err="1" smtClean="0"/>
              <a:t>progress</a:t>
            </a:r>
            <a:r>
              <a:rPr lang="es-ES_tradnl" dirty="0" smtClean="0"/>
              <a:t> to </a:t>
            </a:r>
            <a:r>
              <a:rPr lang="es-ES_tradnl" dirty="0" err="1" smtClean="0"/>
              <a:t>private</a:t>
            </a:r>
            <a:r>
              <a:rPr lang="es-ES_tradnl" dirty="0" smtClean="0"/>
              <a:t> sector </a:t>
            </a:r>
            <a:r>
              <a:rPr lang="es-ES_tradnl" dirty="0" err="1" smtClean="0"/>
              <a:t>accountability</a:t>
            </a:r>
            <a:r>
              <a:rPr lang="es-ES_tradnl" dirty="0" smtClean="0"/>
              <a:t>. A </a:t>
            </a:r>
            <a:r>
              <a:rPr lang="es-ES_tradnl" dirty="0" err="1" smtClean="0"/>
              <a:t>reference</a:t>
            </a:r>
            <a:r>
              <a:rPr lang="es-ES_tradnl" dirty="0" smtClean="0"/>
              <a:t> to </a:t>
            </a:r>
            <a:r>
              <a:rPr lang="es-ES_tradnl" dirty="0" err="1" smtClean="0"/>
              <a:t>the</a:t>
            </a:r>
            <a:r>
              <a:rPr lang="es-ES_tradnl" dirty="0" smtClean="0"/>
              <a:t> </a:t>
            </a:r>
            <a:r>
              <a:rPr lang="en-GB" dirty="0" smtClean="0"/>
              <a:t>UN Guiding Principles on Business and Human Rights</a:t>
            </a:r>
            <a:r>
              <a:rPr lang="es-ES_tradnl" dirty="0" smtClean="0"/>
              <a:t> </a:t>
            </a:r>
            <a:r>
              <a:rPr lang="es-ES_tradnl" dirty="0" err="1" smtClean="0"/>
              <a:t>is</a:t>
            </a:r>
            <a:r>
              <a:rPr lang="es-ES_tradnl" dirty="0" smtClean="0"/>
              <a:t> </a:t>
            </a:r>
            <a:r>
              <a:rPr lang="es-ES_tradnl" dirty="0" err="1" smtClean="0"/>
              <a:t>included</a:t>
            </a:r>
            <a:r>
              <a:rPr lang="es-ES_tradnl" dirty="0" smtClean="0"/>
              <a:t> (P37), </a:t>
            </a:r>
            <a:r>
              <a:rPr lang="es-ES_tradnl" dirty="0" err="1" smtClean="0"/>
              <a:t>but</a:t>
            </a:r>
            <a:r>
              <a:rPr lang="es-ES_tradnl" dirty="0" smtClean="0"/>
              <a:t> no </a:t>
            </a:r>
            <a:r>
              <a:rPr lang="es-ES_tradnl" dirty="0" err="1" smtClean="0"/>
              <a:t>reference</a:t>
            </a:r>
            <a:r>
              <a:rPr lang="es-ES_tradnl" dirty="0" smtClean="0"/>
              <a:t> </a:t>
            </a:r>
            <a:r>
              <a:rPr lang="en-GB" dirty="0" smtClean="0"/>
              <a:t>to the ongoing process in the Human Rights Council towards an international legally binding instrument on Transnational Corporations and other Business Enterprises. </a:t>
            </a:r>
            <a:endParaRPr lang="es-ES_tradnl"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s-ES_tradnl"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s-ES_tradnl" dirty="0" smtClean="0"/>
              <a:t>In response to </a:t>
            </a:r>
            <a:r>
              <a:rPr lang="es-ES_tradnl" dirty="0" err="1" smtClean="0"/>
              <a:t>the</a:t>
            </a:r>
            <a:r>
              <a:rPr lang="es-ES_tradnl" dirty="0" smtClean="0"/>
              <a:t> so-</a:t>
            </a:r>
            <a:r>
              <a:rPr lang="es-ES_tradnl" dirty="0" err="1" smtClean="0"/>
              <a:t>called</a:t>
            </a:r>
            <a:r>
              <a:rPr lang="es-ES_tradnl" dirty="0" smtClean="0"/>
              <a:t> “</a:t>
            </a:r>
            <a:r>
              <a:rPr lang="es-ES_tradnl" dirty="0" err="1" smtClean="0"/>
              <a:t>infrastructure</a:t>
            </a:r>
            <a:r>
              <a:rPr lang="es-ES_tradnl" dirty="0" smtClean="0"/>
              <a:t> gap”, a global </a:t>
            </a:r>
            <a:r>
              <a:rPr lang="es-ES_tradnl" dirty="0" err="1" smtClean="0"/>
              <a:t>infrastructure</a:t>
            </a:r>
            <a:r>
              <a:rPr lang="es-ES_tradnl" dirty="0" smtClean="0"/>
              <a:t> </a:t>
            </a:r>
            <a:r>
              <a:rPr lang="es-ES_tradnl" dirty="0" err="1" smtClean="0"/>
              <a:t>forum</a:t>
            </a:r>
            <a:r>
              <a:rPr lang="es-ES_tradnl" dirty="0" smtClean="0"/>
              <a:t> </a:t>
            </a:r>
            <a:r>
              <a:rPr lang="es-ES_tradnl" dirty="0" err="1" smtClean="0"/>
              <a:t>was</a:t>
            </a:r>
            <a:r>
              <a:rPr lang="es-ES_tradnl" dirty="0" smtClean="0"/>
              <a:t> </a:t>
            </a:r>
            <a:r>
              <a:rPr lang="es-ES_tradnl" dirty="0" err="1" smtClean="0"/>
              <a:t>created</a:t>
            </a:r>
            <a:r>
              <a:rPr lang="es-ES_tradnl" dirty="0" smtClean="0"/>
              <a:t>, “</a:t>
            </a:r>
            <a:r>
              <a:rPr lang="es-ES_tradnl" dirty="0" err="1" smtClean="0"/>
              <a:t>building</a:t>
            </a:r>
            <a:r>
              <a:rPr lang="es-ES_tradnl" dirty="0" smtClean="0"/>
              <a:t> </a:t>
            </a:r>
            <a:r>
              <a:rPr lang="es-ES_tradnl" dirty="0" err="1" smtClean="0"/>
              <a:t>on</a:t>
            </a:r>
            <a:r>
              <a:rPr lang="es-ES_tradnl" dirty="0" smtClean="0"/>
              <a:t> </a:t>
            </a:r>
            <a:r>
              <a:rPr lang="es-ES_tradnl" dirty="0" err="1" smtClean="0"/>
              <a:t>existing</a:t>
            </a:r>
            <a:r>
              <a:rPr lang="es-ES_tradnl" dirty="0" smtClean="0"/>
              <a:t> multilateral </a:t>
            </a:r>
            <a:r>
              <a:rPr lang="es-ES_tradnl" dirty="0" err="1" smtClean="0"/>
              <a:t>collaboration</a:t>
            </a:r>
            <a:r>
              <a:rPr lang="es-ES_tradnl" dirty="0" smtClean="0"/>
              <a:t> </a:t>
            </a:r>
            <a:r>
              <a:rPr lang="es-ES_tradnl" dirty="0" err="1" smtClean="0"/>
              <a:t>mechanisms</a:t>
            </a:r>
            <a:r>
              <a:rPr lang="es-ES_tradnl" dirty="0" smtClean="0"/>
              <a:t>, led </a:t>
            </a:r>
            <a:r>
              <a:rPr lang="es-ES_tradnl" dirty="0" err="1" smtClean="0"/>
              <a:t>by</a:t>
            </a:r>
            <a:r>
              <a:rPr lang="es-ES_tradnl" dirty="0" smtClean="0"/>
              <a:t> </a:t>
            </a:r>
            <a:r>
              <a:rPr lang="es-ES_tradnl" dirty="0" err="1" smtClean="0"/>
              <a:t>the</a:t>
            </a:r>
            <a:r>
              <a:rPr lang="es-ES_tradnl" dirty="0" smtClean="0"/>
              <a:t> multilateral </a:t>
            </a:r>
            <a:r>
              <a:rPr lang="es-ES_tradnl" dirty="0" err="1" smtClean="0"/>
              <a:t>development</a:t>
            </a:r>
            <a:r>
              <a:rPr lang="es-ES_tradnl" dirty="0" smtClean="0"/>
              <a:t> </a:t>
            </a:r>
            <a:r>
              <a:rPr lang="es-ES_tradnl" dirty="0" err="1" smtClean="0"/>
              <a:t>banks</a:t>
            </a:r>
            <a:r>
              <a:rPr lang="es-ES_tradnl"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The G77’s discontent with the outcome was evident in </a:t>
            </a:r>
            <a:r>
              <a:rPr lang="en-GB" dirty="0" smtClean="0">
                <a:hlinkClick r:id="rId3"/>
              </a:rPr>
              <a:t>a statement the Group filed at the closing plenary</a:t>
            </a:r>
            <a:r>
              <a:rPr lang="en-GB" dirty="0" smtClean="0"/>
              <a:t> listing a number of </a:t>
            </a:r>
            <a:r>
              <a:rPr lang="en-GB" sz="1200" kern="1200" dirty="0" smtClean="0">
                <a:solidFill>
                  <a:schemeClr val="tx1"/>
                </a:solidFill>
                <a:effectLst/>
                <a:latin typeface="+mn-lt"/>
                <a:ea typeface="+mn-ea"/>
                <a:cs typeface="+mn-cs"/>
              </a:rPr>
              <a:t>issues key issues</a:t>
            </a:r>
            <a:r>
              <a:rPr lang="en-GB" sz="1200" kern="1200" baseline="0" dirty="0" smtClean="0">
                <a:solidFill>
                  <a:schemeClr val="tx1"/>
                </a:solidFill>
                <a:effectLst/>
                <a:latin typeface="+mn-lt"/>
                <a:ea typeface="+mn-ea"/>
                <a:cs typeface="+mn-cs"/>
              </a:rPr>
              <a:t> for the group, among them: </a:t>
            </a:r>
            <a:r>
              <a:rPr lang="en-GB" sz="1200" kern="1200" dirty="0" smtClean="0">
                <a:solidFill>
                  <a:schemeClr val="tx1"/>
                </a:solidFill>
                <a:effectLst/>
                <a:latin typeface="+mn-lt"/>
                <a:ea typeface="+mn-ea"/>
                <a:cs typeface="+mn-cs"/>
              </a:rPr>
              <a:t>the reaffirmation of the key Principle of Common but Differentiated Responsibilities; the need for development partners to meet current commitments and to upscale ODA; the specific needs of Middle Income Countries, the need for an upgrade of the UN Committee of Experts on Tax Cooperation and the need to explicitly address the fact that climate financing is additional to and cannot be counted as ODA. That in spite of its diversity, a group that represents more than 134 countries found common ground in expressing discontent with the Outcome cannot be overemphasized. This joint statement, added to the several individual countries that filed interpretative statements and reservations, make the AAAA a shaky start to the three conferences of this year. </a:t>
            </a:r>
            <a:r>
              <a:rPr lang="en-GB" sz="1200" kern="1200" dirty="0" smtClean="0">
                <a:solidFill>
                  <a:schemeClr val="tx1"/>
                </a:solidFill>
                <a:latin typeface="+mn-lt"/>
                <a:ea typeface="+mn-ea"/>
                <a:cs typeface="+mn-cs"/>
              </a:rPr>
              <a:t>The experience of the </a:t>
            </a:r>
            <a:r>
              <a:rPr lang="en-GB" sz="1200" kern="1200" dirty="0" err="1" smtClean="0">
                <a:solidFill>
                  <a:schemeClr val="tx1"/>
                </a:solidFill>
                <a:latin typeface="+mn-lt"/>
                <a:ea typeface="+mn-ea"/>
                <a:cs typeface="+mn-cs"/>
              </a:rPr>
              <a:t>FfD</a:t>
            </a:r>
            <a:r>
              <a:rPr lang="en-GB" sz="1200" kern="1200" dirty="0" smtClean="0">
                <a:solidFill>
                  <a:schemeClr val="tx1"/>
                </a:solidFill>
                <a:latin typeface="+mn-lt"/>
                <a:ea typeface="+mn-ea"/>
                <a:cs typeface="+mn-cs"/>
              </a:rPr>
              <a:t> negotiations and the outcome</a:t>
            </a:r>
            <a:r>
              <a:rPr lang="en-GB" sz="1200" kern="1200" baseline="0" dirty="0" smtClean="0">
                <a:solidFill>
                  <a:schemeClr val="tx1"/>
                </a:solidFill>
                <a:latin typeface="+mn-lt"/>
                <a:ea typeface="+mn-ea"/>
                <a:cs typeface="+mn-cs"/>
              </a:rPr>
              <a:t> of the Summit </a:t>
            </a:r>
            <a:r>
              <a:rPr lang="en-GB" sz="1200" kern="1200" dirty="0" smtClean="0">
                <a:solidFill>
                  <a:schemeClr val="tx1"/>
                </a:solidFill>
                <a:latin typeface="+mn-lt"/>
                <a:ea typeface="+mn-ea"/>
                <a:cs typeface="+mn-cs"/>
              </a:rPr>
              <a:t>suggest</a:t>
            </a:r>
            <a:r>
              <a:rPr lang="en-GB" sz="1200" kern="1200" baseline="0" dirty="0" smtClean="0">
                <a:solidFill>
                  <a:schemeClr val="tx1"/>
                </a:solidFill>
                <a:latin typeface="+mn-lt"/>
                <a:ea typeface="+mn-ea"/>
                <a:cs typeface="+mn-cs"/>
              </a:rPr>
              <a:t> there is a sense of mistrust among countries. </a:t>
            </a:r>
          </a:p>
          <a:p>
            <a:pPr marL="0" indent="0">
              <a:buNone/>
            </a:pPr>
            <a:endParaRPr lang="en-GB" dirty="0" smtClean="0">
              <a:effectLst/>
            </a:endParaRPr>
          </a:p>
        </p:txBody>
      </p:sp>
      <p:sp>
        <p:nvSpPr>
          <p:cNvPr id="4" name="Slide Number Placeholder 3"/>
          <p:cNvSpPr>
            <a:spLocks noGrp="1"/>
          </p:cNvSpPr>
          <p:nvPr>
            <p:ph type="sldNum" sz="quarter" idx="10"/>
          </p:nvPr>
        </p:nvSpPr>
        <p:spPr/>
        <p:txBody>
          <a:bodyPr/>
          <a:lstStyle/>
          <a:p>
            <a:fld id="{3D2A63C1-E2FA-0E48-AFF8-514DE270B70C}" type="slidenum">
              <a:rPr lang="en-US" smtClean="0"/>
              <a:t>7</a:t>
            </a:fld>
            <a:endParaRPr lang="en-US"/>
          </a:p>
        </p:txBody>
      </p:sp>
    </p:spTree>
    <p:extLst>
      <p:ext uri="{BB962C8B-B14F-4D97-AF65-F5344CB8AC3E}">
        <p14:creationId xmlns:p14="http://schemas.microsoft.com/office/powerpoint/2010/main" val="837007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good thing going forward: </a:t>
            </a:r>
            <a:r>
              <a:rPr lang="en-GB" dirty="0" smtClean="0"/>
              <a:t>Each year there will be multi-stakeholder </a:t>
            </a:r>
            <a:r>
              <a:rPr lang="en-GB" dirty="0" err="1" smtClean="0"/>
              <a:t>FfD</a:t>
            </a:r>
            <a:r>
              <a:rPr lang="en-GB" dirty="0" smtClean="0"/>
              <a:t> meetings in the Economic and Social Council (ECOSOC) for up to five days to address the outcomes agreed in Addis as well as the means of implementation (</a:t>
            </a:r>
            <a:r>
              <a:rPr lang="en-GB" dirty="0" err="1" smtClean="0"/>
              <a:t>MoI</a:t>
            </a:r>
            <a:r>
              <a:rPr lang="en-GB" dirty="0" smtClean="0"/>
              <a:t>) for the post-2015 development agenda to be finalized in</a:t>
            </a:r>
            <a:r>
              <a:rPr lang="en-GB" baseline="0" dirty="0" smtClean="0"/>
              <a:t> the upcoming days in </a:t>
            </a:r>
            <a:r>
              <a:rPr lang="en-GB" dirty="0" smtClean="0"/>
              <a:t>New York. The first such meetings should be scheduled for 2016 in New York.</a:t>
            </a:r>
            <a:br>
              <a:rPr lang="en-GB" dirty="0" smtClean="0"/>
            </a:br>
            <a:endParaRPr lang="en-GB" dirty="0" smtClean="0"/>
          </a:p>
          <a:p>
            <a:r>
              <a:rPr lang="en-GB" dirty="0" smtClean="0"/>
              <a:t>An encouraging sign is the growing role played by civil society in the process. Key issues that became central to the negotiations can be traced back to civil society action and advocacy: the importance of strengthening the </a:t>
            </a:r>
            <a:r>
              <a:rPr lang="en-GB" dirty="0" smtClean="0">
                <a:hlinkClick r:id="rId3"/>
              </a:rPr>
              <a:t>follow up process</a:t>
            </a:r>
            <a:r>
              <a:rPr lang="en-GB" dirty="0" smtClean="0"/>
              <a:t>, the need to establish an intergovernmental tax body, the history of the FFD process as different from the post-2015 development agenda, and the relevance of </a:t>
            </a:r>
            <a:r>
              <a:rPr lang="en-GB" dirty="0" smtClean="0">
                <a:hlinkClick r:id="rId4"/>
              </a:rPr>
              <a:t>reaffirming the CBDR principle in the FFD field</a:t>
            </a:r>
            <a:r>
              <a:rPr lang="en-GB" dirty="0" smtClean="0"/>
              <a:t>.</a:t>
            </a:r>
          </a:p>
          <a:p>
            <a:endParaRPr lang="en-GB" dirty="0" smtClean="0"/>
          </a:p>
          <a:p>
            <a:r>
              <a:rPr lang="en-GB" dirty="0" smtClean="0"/>
              <a:t>Civil society action was also a significant actor in providing technical knowledge on the issues under negotiation, raising awareness and swinging public opinion on them. Had there been a process conducive to a more balanced outcome, there is no doubt civil society would have had much more impact on the final outcome, too.</a:t>
            </a:r>
          </a:p>
          <a:p>
            <a:endParaRPr lang="en-GB" dirty="0"/>
          </a:p>
        </p:txBody>
      </p:sp>
      <p:sp>
        <p:nvSpPr>
          <p:cNvPr id="4" name="Slide Number Placeholder 3"/>
          <p:cNvSpPr>
            <a:spLocks noGrp="1"/>
          </p:cNvSpPr>
          <p:nvPr>
            <p:ph type="sldNum" sz="quarter" idx="10"/>
          </p:nvPr>
        </p:nvSpPr>
        <p:spPr/>
        <p:txBody>
          <a:bodyPr/>
          <a:lstStyle/>
          <a:p>
            <a:fld id="{3D2A63C1-E2FA-0E48-AFF8-514DE270B70C}" type="slidenum">
              <a:rPr lang="en-US" smtClean="0"/>
              <a:t>8</a:t>
            </a:fld>
            <a:endParaRPr lang="en-US"/>
          </a:p>
        </p:txBody>
      </p:sp>
    </p:spTree>
    <p:extLst>
      <p:ext uri="{BB962C8B-B14F-4D97-AF65-F5344CB8AC3E}">
        <p14:creationId xmlns:p14="http://schemas.microsoft.com/office/powerpoint/2010/main" val="3766280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D2A63C1-E2FA-0E48-AFF8-514DE270B70C}" type="slidenum">
              <a:rPr lang="en-US" smtClean="0"/>
              <a:t>9</a:t>
            </a:fld>
            <a:endParaRPr lang="en-US"/>
          </a:p>
        </p:txBody>
      </p:sp>
    </p:spTree>
    <p:extLst>
      <p:ext uri="{BB962C8B-B14F-4D97-AF65-F5344CB8AC3E}">
        <p14:creationId xmlns:p14="http://schemas.microsoft.com/office/powerpoint/2010/main" val="27089238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GB"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878C6F0-7174-4E4C-B07B-22603D64C86B}" type="slidenum">
              <a:rPr lang="en-GB"/>
              <a:pPr>
                <a:defRPr/>
              </a:pPr>
              <a:t>‹#›</a:t>
            </a:fld>
            <a:endParaRPr lang="en-GB"/>
          </a:p>
        </p:txBody>
      </p:sp>
      <p:sp>
        <p:nvSpPr>
          <p:cNvPr id="11" name="Title 1"/>
          <p:cNvSpPr>
            <a:spLocks noGrp="1"/>
          </p:cNvSpPr>
          <p:nvPr>
            <p:ph type="ctrTitle" hasCustomPrompt="1"/>
          </p:nvPr>
        </p:nvSpPr>
        <p:spPr>
          <a:xfrm>
            <a:off x="827584" y="1628800"/>
            <a:ext cx="7772400" cy="1470025"/>
          </a:xfrm>
        </p:spPr>
        <p:txBody>
          <a:bodyPr/>
          <a:lstStyle>
            <a:lvl1pPr>
              <a:defRPr baseline="0"/>
            </a:lvl1pPr>
          </a:lstStyle>
          <a:p>
            <a:r>
              <a:rPr lang="en-US" dirty="0" smtClean="0"/>
              <a:t>Presentation title</a:t>
            </a:r>
            <a:endParaRPr lang="en-GB" dirty="0"/>
          </a:p>
        </p:txBody>
      </p:sp>
      <p:sp>
        <p:nvSpPr>
          <p:cNvPr id="12" name="Subtitle 2"/>
          <p:cNvSpPr>
            <a:spLocks noGrp="1"/>
          </p:cNvSpPr>
          <p:nvPr>
            <p:ph type="subTitle" idx="1" hasCustomPrompt="1"/>
          </p:nvPr>
        </p:nvSpPr>
        <p:spPr>
          <a:xfrm>
            <a:off x="1513384" y="3384575"/>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Presentation subtitle</a:t>
            </a:r>
            <a:endParaRPr lang="en-GB" dirty="0"/>
          </a:p>
        </p:txBody>
      </p:sp>
      <p:sp>
        <p:nvSpPr>
          <p:cNvPr id="17" name="Date Placeholder 3"/>
          <p:cNvSpPr>
            <a:spLocks noGrp="1"/>
          </p:cNvSpPr>
          <p:nvPr>
            <p:ph type="dt" sz="half" idx="10"/>
          </p:nvPr>
        </p:nvSpPr>
        <p:spPr>
          <a:xfrm>
            <a:off x="457200" y="6356350"/>
            <a:ext cx="2133600" cy="365125"/>
          </a:xfrm>
          <a:prstGeom prst="rect">
            <a:avLst/>
          </a:prstGeom>
        </p:spPr>
        <p:txBody>
          <a:bodyPr/>
          <a:lstStyle>
            <a:lvl1pPr>
              <a:defRPr lang="en-GB" sz="1200" kern="1200">
                <a:solidFill>
                  <a:schemeClr val="tx1">
                    <a:tint val="75000"/>
                  </a:schemeClr>
                </a:solidFill>
                <a:latin typeface="Arial" charset="0"/>
                <a:ea typeface="+mn-ea"/>
                <a:cs typeface="Arial" charset="0"/>
              </a:defRPr>
            </a:lvl1pPr>
          </a:lstStyle>
          <a:p>
            <a:pPr>
              <a:defRPr/>
            </a:pPr>
            <a:endParaRPr lang="en-GB" dirty="0"/>
          </a:p>
        </p:txBody>
      </p:sp>
      <p:pic>
        <p:nvPicPr>
          <p:cNvPr id="18" name="Pictur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Tree>
    <p:extLst>
      <p:ext uri="{BB962C8B-B14F-4D97-AF65-F5344CB8AC3E}">
        <p14:creationId xmlns:p14="http://schemas.microsoft.com/office/powerpoint/2010/main" val="2426277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457200" y="6356350"/>
            <a:ext cx="2133600" cy="365125"/>
          </a:xfrm>
          <a:prstGeom prst="rect">
            <a:avLst/>
          </a:prstGeom>
        </p:spPr>
        <p:txBody>
          <a:bodyPr anchor="ctr"/>
          <a:lstStyle>
            <a:lvl1pPr>
              <a:defRPr lang="en-GB" sz="1200" kern="1200">
                <a:solidFill>
                  <a:schemeClr val="tx1">
                    <a:tint val="75000"/>
                  </a:schemeClr>
                </a:solidFill>
                <a:latin typeface="Arial" charset="0"/>
                <a:ea typeface="+mn-ea"/>
                <a:cs typeface="Arial" charset="0"/>
              </a:defRPr>
            </a:lvl1pPr>
          </a:lstStyle>
          <a:p>
            <a:pPr>
              <a:defRPr/>
            </a:pPr>
            <a:endParaRPr lang="en-GB" dirty="0"/>
          </a:p>
        </p:txBody>
      </p:sp>
      <p:sp>
        <p:nvSpPr>
          <p:cNvPr id="6"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GB"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E24E2F-F183-4511-83DD-46153565F3CF}" type="slidenum">
              <a:rPr lang="en-GB"/>
              <a:pPr>
                <a:defRPr/>
              </a:pPr>
              <a:t>‹#›</a:t>
            </a:fld>
            <a:endParaRPr lang="en-GB"/>
          </a:p>
        </p:txBody>
      </p:sp>
      <p:sp>
        <p:nvSpPr>
          <p:cNvPr id="11" name="Title 1"/>
          <p:cNvSpPr>
            <a:spLocks noGrp="1"/>
          </p:cNvSpPr>
          <p:nvPr>
            <p:ph type="title"/>
          </p:nvPr>
        </p:nvSpPr>
        <p:spPr>
          <a:xfrm>
            <a:off x="710994" y="3489027"/>
            <a:ext cx="7772400" cy="1362075"/>
          </a:xfrm>
        </p:spPr>
        <p:txBody>
          <a:bodyPr anchor="t"/>
          <a:lstStyle>
            <a:lvl1pPr algn="l">
              <a:defRPr sz="4000" b="1" cap="all"/>
            </a:lvl1pPr>
          </a:lstStyle>
          <a:p>
            <a:r>
              <a:rPr lang="en-US" dirty="0" smtClean="0"/>
              <a:t>Click to edit Master title style</a:t>
            </a:r>
            <a:endParaRPr lang="en-GB" dirty="0"/>
          </a:p>
        </p:txBody>
      </p:sp>
      <p:sp>
        <p:nvSpPr>
          <p:cNvPr id="12" name="Text Placeholder 2"/>
          <p:cNvSpPr>
            <a:spLocks noGrp="1"/>
          </p:cNvSpPr>
          <p:nvPr>
            <p:ph type="body" idx="1"/>
          </p:nvPr>
        </p:nvSpPr>
        <p:spPr>
          <a:xfrm>
            <a:off x="710994" y="1988840"/>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Tree>
    <p:extLst>
      <p:ext uri="{BB962C8B-B14F-4D97-AF65-F5344CB8AC3E}">
        <p14:creationId xmlns:p14="http://schemas.microsoft.com/office/powerpoint/2010/main" val="2059593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
        <p:nvSpPr>
          <p:cNvPr id="5" name="Date Placeholder 3"/>
          <p:cNvSpPr>
            <a:spLocks noGrp="1"/>
          </p:cNvSpPr>
          <p:nvPr>
            <p:ph type="dt" sz="half" idx="10"/>
          </p:nvPr>
        </p:nvSpPr>
        <p:spPr>
          <a:xfrm>
            <a:off x="457200" y="6356350"/>
            <a:ext cx="2133600" cy="365125"/>
          </a:xfrm>
          <a:prstGeom prst="rect">
            <a:avLst/>
          </a:prstGeom>
        </p:spPr>
        <p:txBody>
          <a:bodyPr anchor="ctr"/>
          <a:lstStyle>
            <a:lvl1pPr>
              <a:defRPr lang="en-GB" sz="1200" kern="1200">
                <a:solidFill>
                  <a:schemeClr val="tx1">
                    <a:tint val="75000"/>
                  </a:schemeClr>
                </a:solidFill>
                <a:latin typeface="Arial" charset="0"/>
                <a:ea typeface="+mn-ea"/>
                <a:cs typeface="Arial" charset="0"/>
              </a:defRPr>
            </a:lvl1pPr>
          </a:lstStyle>
          <a:p>
            <a:pPr>
              <a:defRPr/>
            </a:pPr>
            <a:endParaRPr lang="en-GB" dirty="0"/>
          </a:p>
        </p:txBody>
      </p:sp>
      <p:sp>
        <p:nvSpPr>
          <p:cNvPr id="6"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GB"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E24E2F-F183-4511-83DD-46153565F3CF}" type="slidenum">
              <a:rPr lang="en-GB"/>
              <a:pPr>
                <a:defRPr/>
              </a:pPr>
              <a:t>‹#›</a:t>
            </a:fld>
            <a:endParaRPr lang="en-GB"/>
          </a:p>
        </p:txBody>
      </p:sp>
      <p:sp>
        <p:nvSpPr>
          <p:cNvPr id="9" name="Title 1"/>
          <p:cNvSpPr>
            <a:spLocks noGrp="1"/>
          </p:cNvSpPr>
          <p:nvPr>
            <p:ph type="title"/>
          </p:nvPr>
        </p:nvSpPr>
        <p:spPr>
          <a:xfrm>
            <a:off x="1115616" y="274948"/>
            <a:ext cx="7437833" cy="1143000"/>
          </a:xfrm>
        </p:spPr>
        <p:txBody>
          <a:bodyPr/>
          <a:lstStyle/>
          <a:p>
            <a:r>
              <a:rPr lang="en-US" smtClean="0"/>
              <a:t>Click to edit Master title style</a:t>
            </a:r>
            <a:endParaRPr lang="en-GB" dirty="0"/>
          </a:p>
        </p:txBody>
      </p:sp>
      <p:sp>
        <p:nvSpPr>
          <p:cNvPr id="11" name="Content Placeholder 2"/>
          <p:cNvSpPr>
            <a:spLocks noGrp="1"/>
          </p:cNvSpPr>
          <p:nvPr>
            <p:ph sz="half" idx="1"/>
          </p:nvPr>
        </p:nvSpPr>
        <p:spPr>
          <a:xfrm>
            <a:off x="457200" y="139889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2" name="Content Placeholder 3"/>
          <p:cNvSpPr>
            <a:spLocks noGrp="1"/>
          </p:cNvSpPr>
          <p:nvPr>
            <p:ph sz="half" idx="2"/>
          </p:nvPr>
        </p:nvSpPr>
        <p:spPr>
          <a:xfrm>
            <a:off x="4648200" y="139889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741396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mparison content">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
        <p:nvSpPr>
          <p:cNvPr id="5" name="Date Placeholder 3"/>
          <p:cNvSpPr>
            <a:spLocks noGrp="1"/>
          </p:cNvSpPr>
          <p:nvPr>
            <p:ph type="dt" sz="half" idx="10"/>
          </p:nvPr>
        </p:nvSpPr>
        <p:spPr>
          <a:xfrm>
            <a:off x="457200" y="6356350"/>
            <a:ext cx="2133600" cy="365125"/>
          </a:xfrm>
          <a:prstGeom prst="rect">
            <a:avLst/>
          </a:prstGeom>
        </p:spPr>
        <p:txBody>
          <a:bodyPr anchor="ctr"/>
          <a:lstStyle>
            <a:lvl1pPr>
              <a:defRPr lang="en-GB" sz="1200" kern="1200">
                <a:solidFill>
                  <a:schemeClr val="tx1">
                    <a:tint val="75000"/>
                  </a:schemeClr>
                </a:solidFill>
                <a:latin typeface="Arial" charset="0"/>
                <a:ea typeface="+mn-ea"/>
                <a:cs typeface="Arial" charset="0"/>
              </a:defRPr>
            </a:lvl1pPr>
          </a:lstStyle>
          <a:p>
            <a:pPr>
              <a:defRPr/>
            </a:pPr>
            <a:endParaRPr lang="en-GB" dirty="0"/>
          </a:p>
        </p:txBody>
      </p:sp>
      <p:sp>
        <p:nvSpPr>
          <p:cNvPr id="6"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GB"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E24E2F-F183-4511-83DD-46153565F3CF}" type="slidenum">
              <a:rPr lang="en-GB"/>
              <a:pPr>
                <a:defRPr/>
              </a:pPr>
              <a:t>‹#›</a:t>
            </a:fld>
            <a:endParaRPr lang="en-GB"/>
          </a:p>
        </p:txBody>
      </p:sp>
      <p:sp>
        <p:nvSpPr>
          <p:cNvPr id="9" name="Title 1"/>
          <p:cNvSpPr>
            <a:spLocks noGrp="1"/>
          </p:cNvSpPr>
          <p:nvPr>
            <p:ph type="title"/>
          </p:nvPr>
        </p:nvSpPr>
        <p:spPr>
          <a:xfrm>
            <a:off x="1115616" y="274948"/>
            <a:ext cx="7437833" cy="1143000"/>
          </a:xfrm>
        </p:spPr>
        <p:txBody>
          <a:bodyPr/>
          <a:lstStyle>
            <a:lvl1pPr>
              <a:defRPr/>
            </a:lvl1pPr>
          </a:lstStyle>
          <a:p>
            <a:r>
              <a:rPr lang="en-US" smtClean="0"/>
              <a:t>Click to edit Master title style</a:t>
            </a:r>
            <a:endParaRPr lang="en-GB" dirty="0"/>
          </a:p>
        </p:txBody>
      </p:sp>
      <p:sp>
        <p:nvSpPr>
          <p:cNvPr id="11" name="Text Placeholder 2"/>
          <p:cNvSpPr>
            <a:spLocks noGrp="1"/>
          </p:cNvSpPr>
          <p:nvPr>
            <p:ph type="body" idx="1"/>
          </p:nvPr>
        </p:nvSpPr>
        <p:spPr>
          <a:xfrm>
            <a:off x="457200" y="1333811"/>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half" idx="2"/>
          </p:nvPr>
        </p:nvSpPr>
        <p:spPr>
          <a:xfrm>
            <a:off x="457200" y="1973573"/>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3" name="Text Placeholder 4"/>
          <p:cNvSpPr>
            <a:spLocks noGrp="1"/>
          </p:cNvSpPr>
          <p:nvPr>
            <p:ph type="body" sz="quarter" idx="3"/>
          </p:nvPr>
        </p:nvSpPr>
        <p:spPr>
          <a:xfrm>
            <a:off x="4645025" y="1333811"/>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4" name="Content Placeholder 5"/>
          <p:cNvSpPr>
            <a:spLocks noGrp="1"/>
          </p:cNvSpPr>
          <p:nvPr>
            <p:ph sz="quarter" idx="4"/>
          </p:nvPr>
        </p:nvSpPr>
        <p:spPr>
          <a:xfrm>
            <a:off x="4645025" y="1973573"/>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74139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
        <p:nvSpPr>
          <p:cNvPr id="5" name="Date Placeholder 3"/>
          <p:cNvSpPr>
            <a:spLocks noGrp="1"/>
          </p:cNvSpPr>
          <p:nvPr>
            <p:ph type="dt" sz="half" idx="10"/>
          </p:nvPr>
        </p:nvSpPr>
        <p:spPr>
          <a:xfrm>
            <a:off x="457200" y="6356350"/>
            <a:ext cx="2133600" cy="365125"/>
          </a:xfrm>
          <a:prstGeom prst="rect">
            <a:avLst/>
          </a:prstGeom>
        </p:spPr>
        <p:txBody>
          <a:bodyPr anchor="ctr"/>
          <a:lstStyle>
            <a:lvl1pPr>
              <a:defRPr lang="en-GB" sz="1200" kern="1200">
                <a:solidFill>
                  <a:schemeClr val="tx1">
                    <a:tint val="75000"/>
                  </a:schemeClr>
                </a:solidFill>
                <a:latin typeface="Arial" charset="0"/>
                <a:ea typeface="+mn-ea"/>
                <a:cs typeface="Arial" charset="0"/>
              </a:defRPr>
            </a:lvl1pPr>
          </a:lstStyle>
          <a:p>
            <a:pPr>
              <a:defRPr/>
            </a:pPr>
            <a:endParaRPr lang="en-GB" dirty="0"/>
          </a:p>
        </p:txBody>
      </p:sp>
      <p:sp>
        <p:nvSpPr>
          <p:cNvPr id="6"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GB"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E24E2F-F183-4511-83DD-46153565F3CF}" type="slidenum">
              <a:rPr lang="en-GB"/>
              <a:pPr>
                <a:defRPr/>
              </a:pPr>
              <a:t>‹#›</a:t>
            </a:fld>
            <a:endParaRPr lang="en-GB"/>
          </a:p>
        </p:txBody>
      </p:sp>
      <p:sp>
        <p:nvSpPr>
          <p:cNvPr id="9" name="Title 1"/>
          <p:cNvSpPr>
            <a:spLocks noGrp="1"/>
          </p:cNvSpPr>
          <p:nvPr>
            <p:ph type="title"/>
          </p:nvPr>
        </p:nvSpPr>
        <p:spPr>
          <a:xfrm>
            <a:off x="1115616" y="294420"/>
            <a:ext cx="7437833" cy="1143000"/>
          </a:xfrm>
        </p:spPr>
        <p:txBody>
          <a:bodyPr/>
          <a:lstStyle/>
          <a:p>
            <a:r>
              <a:rPr lang="en-US" smtClean="0"/>
              <a:t>Click to edit Master title style</a:t>
            </a:r>
            <a:endParaRPr lang="en-GB"/>
          </a:p>
        </p:txBody>
      </p:sp>
    </p:spTree>
    <p:extLst>
      <p:ext uri="{BB962C8B-B14F-4D97-AF65-F5344CB8AC3E}">
        <p14:creationId xmlns:p14="http://schemas.microsoft.com/office/powerpoint/2010/main" val="2741396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GB"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E24E2F-F183-4511-83DD-46153565F3CF}" type="slidenum">
              <a:rPr lang="en-GB"/>
              <a:pPr>
                <a:defRPr/>
              </a:pPr>
              <a:t>‹#›</a:t>
            </a:fld>
            <a:endParaRPr lang="en-GB"/>
          </a:p>
        </p:txBody>
      </p:sp>
      <p:sp>
        <p:nvSpPr>
          <p:cNvPr id="9" name="Date Placeholder 3"/>
          <p:cNvSpPr txBox="1">
            <a:spLocks/>
          </p:cNvSpPr>
          <p:nvPr userDrawn="1"/>
        </p:nvSpPr>
        <p:spPr>
          <a:xfrm>
            <a:off x="357817" y="6381328"/>
            <a:ext cx="2133600" cy="365125"/>
          </a:xfrm>
          <a:prstGeom prst="rect">
            <a:avLst/>
          </a:prstGeom>
        </p:spPr>
        <p:txBody>
          <a:bodyPr anchor="ct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376D3315-1911-42D8-A8C0-46A9B7C72BC4}" type="datetimeFigureOut">
              <a:rPr lang="en-GB" sz="1200" kern="1200" smtClean="0">
                <a:solidFill>
                  <a:schemeClr val="tx1">
                    <a:tint val="75000"/>
                  </a:schemeClr>
                </a:solidFill>
                <a:latin typeface="Arial" charset="0"/>
                <a:ea typeface="+mn-ea"/>
                <a:cs typeface="Arial" charset="0"/>
              </a:rPr>
              <a:pPr>
                <a:defRPr/>
              </a:pPr>
              <a:t>23/09/2015</a:t>
            </a:fld>
            <a:endParaRPr lang="en-GB" sz="1200" kern="1200" dirty="0">
              <a:solidFill>
                <a:schemeClr val="tx1">
                  <a:tint val="75000"/>
                </a:schemeClr>
              </a:solidFill>
              <a:latin typeface="Arial" charset="0"/>
              <a:ea typeface="+mn-ea"/>
              <a:cs typeface="Arial" charset="0"/>
            </a:endParaRP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Tree>
    <p:extLst>
      <p:ext uri="{BB962C8B-B14F-4D97-AF65-F5344CB8AC3E}">
        <p14:creationId xmlns:p14="http://schemas.microsoft.com/office/powerpoint/2010/main" val="187353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_horizontal">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
        <p:nvSpPr>
          <p:cNvPr id="6"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GB"/>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E24E2F-F183-4511-83DD-46153565F3CF}" type="slidenum">
              <a:rPr lang="en-GB"/>
              <a:pPr>
                <a:defRPr/>
              </a:pPr>
              <a:t>‹#›</a:t>
            </a:fld>
            <a:endParaRPr lang="en-GB"/>
          </a:p>
        </p:txBody>
      </p:sp>
      <p:sp>
        <p:nvSpPr>
          <p:cNvPr id="9" name="Title 1"/>
          <p:cNvSpPr>
            <a:spLocks noGrp="1"/>
          </p:cNvSpPr>
          <p:nvPr>
            <p:ph type="title" hasCustomPrompt="1"/>
          </p:nvPr>
        </p:nvSpPr>
        <p:spPr>
          <a:xfrm>
            <a:off x="539552" y="908720"/>
            <a:ext cx="2953761" cy="504056"/>
          </a:xfrm>
        </p:spPr>
        <p:txBody>
          <a:bodyPr anchor="b"/>
          <a:lstStyle>
            <a:lvl1pPr algn="ctr">
              <a:defRPr sz="2000" b="1"/>
            </a:lvl1pPr>
          </a:lstStyle>
          <a:p>
            <a:r>
              <a:rPr lang="en-US" dirty="0" smtClean="0"/>
              <a:t>Title</a:t>
            </a:r>
            <a:endParaRPr lang="en-GB" dirty="0"/>
          </a:p>
        </p:txBody>
      </p:sp>
      <p:sp>
        <p:nvSpPr>
          <p:cNvPr id="11" name="Content Placeholder 2"/>
          <p:cNvSpPr>
            <a:spLocks noGrp="1"/>
          </p:cNvSpPr>
          <p:nvPr>
            <p:ph idx="1" hasCustomPrompt="1"/>
          </p:nvPr>
        </p:nvSpPr>
        <p:spPr>
          <a:xfrm>
            <a:off x="3657402" y="889250"/>
            <a:ext cx="5019054" cy="5326004"/>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BE" dirty="0" smtClean="0"/>
              <a:t>Picture/Graph</a:t>
            </a:r>
            <a:endParaRPr lang="en-GB" dirty="0"/>
          </a:p>
        </p:txBody>
      </p:sp>
      <p:sp>
        <p:nvSpPr>
          <p:cNvPr id="12" name="Text Placeholder 3"/>
          <p:cNvSpPr>
            <a:spLocks noGrp="1"/>
          </p:cNvSpPr>
          <p:nvPr>
            <p:ph type="body" sz="half" idx="2" hasCustomPrompt="1"/>
          </p:nvPr>
        </p:nvSpPr>
        <p:spPr>
          <a:xfrm>
            <a:off x="539552" y="1493359"/>
            <a:ext cx="2953761" cy="48265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Caption</a:t>
            </a:r>
          </a:p>
        </p:txBody>
      </p:sp>
      <p:sp>
        <p:nvSpPr>
          <p:cNvPr id="13" name="Date Placeholder 3"/>
          <p:cNvSpPr txBox="1">
            <a:spLocks/>
          </p:cNvSpPr>
          <p:nvPr userDrawn="1"/>
        </p:nvSpPr>
        <p:spPr>
          <a:xfrm>
            <a:off x="539552" y="6381328"/>
            <a:ext cx="2133600" cy="365125"/>
          </a:xfrm>
          <a:prstGeom prst="rect">
            <a:avLst/>
          </a:prstGeom>
        </p:spPr>
        <p:txBody>
          <a:bodyPr anchor="ct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376D3315-1911-42D8-A8C0-46A9B7C72BC4}" type="datetimeFigureOut">
              <a:rPr lang="en-GB" sz="1200" kern="1200" smtClean="0">
                <a:solidFill>
                  <a:schemeClr val="tx1">
                    <a:tint val="75000"/>
                  </a:schemeClr>
                </a:solidFill>
                <a:latin typeface="Arial" charset="0"/>
                <a:ea typeface="+mn-ea"/>
                <a:cs typeface="Arial" charset="0"/>
              </a:rPr>
              <a:pPr>
                <a:defRPr/>
              </a:pPr>
              <a:t>23/09/2015</a:t>
            </a:fld>
            <a:endParaRPr lang="en-GB" sz="1200" kern="1200" dirty="0">
              <a:solidFill>
                <a:schemeClr val="tx1">
                  <a:tint val="75000"/>
                </a:schemeClr>
              </a:solidFill>
              <a:latin typeface="Arial" charset="0"/>
              <a:ea typeface="+mn-ea"/>
              <a:cs typeface="Arial" charset="0"/>
            </a:endParaRPr>
          </a:p>
        </p:txBody>
      </p:sp>
    </p:spTree>
    <p:extLst>
      <p:ext uri="{BB962C8B-B14F-4D97-AF65-F5344CB8AC3E}">
        <p14:creationId xmlns:p14="http://schemas.microsoft.com/office/powerpoint/2010/main" val="2741396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_vertical">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GB"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E24E2F-F183-4511-83DD-46153565F3CF}" type="slidenum">
              <a:rPr lang="en-GB"/>
              <a:pPr>
                <a:defRPr/>
              </a:pPr>
              <a:t>‹#›</a:t>
            </a:fld>
            <a:endParaRPr lang="en-GB"/>
          </a:p>
        </p:txBody>
      </p:sp>
      <p:sp>
        <p:nvSpPr>
          <p:cNvPr id="9" name="Date Placeholder 3"/>
          <p:cNvSpPr txBox="1">
            <a:spLocks/>
          </p:cNvSpPr>
          <p:nvPr userDrawn="1"/>
        </p:nvSpPr>
        <p:spPr>
          <a:xfrm>
            <a:off x="357817" y="6381328"/>
            <a:ext cx="2133600" cy="365125"/>
          </a:xfrm>
          <a:prstGeom prst="rect">
            <a:avLst/>
          </a:prstGeom>
        </p:spPr>
        <p:txBody>
          <a:bodyPr anchor="ct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376D3315-1911-42D8-A8C0-46A9B7C72BC4}" type="datetimeFigureOut">
              <a:rPr lang="en-GB" sz="1200" kern="1200" smtClean="0">
                <a:solidFill>
                  <a:schemeClr val="tx1">
                    <a:tint val="75000"/>
                  </a:schemeClr>
                </a:solidFill>
                <a:latin typeface="Arial" charset="0"/>
                <a:ea typeface="+mn-ea"/>
                <a:cs typeface="Arial" charset="0"/>
              </a:rPr>
              <a:pPr>
                <a:defRPr/>
              </a:pPr>
              <a:t>23/09/2015</a:t>
            </a:fld>
            <a:endParaRPr lang="en-GB" sz="1200" kern="1200" dirty="0">
              <a:solidFill>
                <a:schemeClr val="tx1">
                  <a:tint val="75000"/>
                </a:schemeClr>
              </a:solidFill>
              <a:latin typeface="Arial" charset="0"/>
              <a:ea typeface="+mn-ea"/>
              <a:cs typeface="Arial" charset="0"/>
            </a:endParaRP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
        <p:nvSpPr>
          <p:cNvPr id="8"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12"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Content Placeholder 2"/>
          <p:cNvSpPr>
            <a:spLocks noGrp="1"/>
          </p:cNvSpPr>
          <p:nvPr>
            <p:ph idx="13" hasCustomPrompt="1"/>
          </p:nvPr>
        </p:nvSpPr>
        <p:spPr>
          <a:xfrm>
            <a:off x="1763688" y="620688"/>
            <a:ext cx="5472608" cy="4104456"/>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BE" dirty="0" smtClean="0"/>
              <a:t>Picture/Graph</a:t>
            </a:r>
            <a:endParaRPr lang="en-GB" dirty="0"/>
          </a:p>
        </p:txBody>
      </p:sp>
    </p:spTree>
    <p:extLst>
      <p:ext uri="{BB962C8B-B14F-4D97-AF65-F5344CB8AC3E}">
        <p14:creationId xmlns:p14="http://schemas.microsoft.com/office/powerpoint/2010/main" val="187353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
        <p:nvSpPr>
          <p:cNvPr id="5" name="Date Placeholder 3"/>
          <p:cNvSpPr>
            <a:spLocks noGrp="1"/>
          </p:cNvSpPr>
          <p:nvPr>
            <p:ph type="dt" sz="half" idx="10"/>
          </p:nvPr>
        </p:nvSpPr>
        <p:spPr>
          <a:xfrm>
            <a:off x="457200" y="6356350"/>
            <a:ext cx="2133600" cy="365125"/>
          </a:xfrm>
          <a:prstGeom prst="rect">
            <a:avLst/>
          </a:prstGeom>
        </p:spPr>
        <p:txBody>
          <a:bodyPr anchor="ctr"/>
          <a:lstStyle>
            <a:lvl1pPr>
              <a:defRPr lang="en-GB" sz="1200" kern="1200">
                <a:solidFill>
                  <a:schemeClr val="tx1">
                    <a:tint val="75000"/>
                  </a:schemeClr>
                </a:solidFill>
                <a:latin typeface="Arial" charset="0"/>
                <a:ea typeface="+mn-ea"/>
                <a:cs typeface="Arial" charset="0"/>
              </a:defRPr>
            </a:lvl1pPr>
          </a:lstStyle>
          <a:p>
            <a:pPr>
              <a:defRPr/>
            </a:pPr>
            <a:endParaRPr lang="en-GB" dirty="0"/>
          </a:p>
        </p:txBody>
      </p:sp>
      <p:sp>
        <p:nvSpPr>
          <p:cNvPr id="6"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GB"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E24E2F-F183-4511-83DD-46153565F3CF}" type="slidenum">
              <a:rPr lang="en-GB"/>
              <a:pPr>
                <a:defRPr/>
              </a:pPr>
              <a:t>‹#›</a:t>
            </a:fld>
            <a:endParaRPr lang="en-GB"/>
          </a:p>
        </p:txBody>
      </p:sp>
      <p:sp>
        <p:nvSpPr>
          <p:cNvPr id="10" name="Title 1"/>
          <p:cNvSpPr>
            <a:spLocks noGrp="1"/>
          </p:cNvSpPr>
          <p:nvPr>
            <p:ph type="title"/>
          </p:nvPr>
        </p:nvSpPr>
        <p:spPr>
          <a:xfrm>
            <a:off x="1115616" y="275370"/>
            <a:ext cx="7437833" cy="1143000"/>
          </a:xfrm>
        </p:spPr>
        <p:txBody>
          <a:bodyPr/>
          <a:lstStyle/>
          <a:p>
            <a:r>
              <a:rPr lang="en-US" smtClean="0"/>
              <a:t>Click to edit Master title style</a:t>
            </a:r>
            <a:endParaRPr lang="en-GB"/>
          </a:p>
        </p:txBody>
      </p:sp>
    </p:spTree>
    <p:extLst>
      <p:ext uri="{BB962C8B-B14F-4D97-AF65-F5344CB8AC3E}">
        <p14:creationId xmlns:p14="http://schemas.microsoft.com/office/powerpoint/2010/main" val="259331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alphaModFix amt="55000"/>
            <a:lum/>
          </a:blip>
          <a:srcRect/>
          <a:stretch>
            <a:fillRect t="77000"/>
          </a:stretch>
        </a:blipFill>
        <a:effectLst/>
      </p:bgPr>
    </p:bg>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680" y="116632"/>
            <a:ext cx="1461511" cy="1376727"/>
          </a:xfrm>
          <a:prstGeom prst="rect">
            <a:avLst/>
          </a:prstGeom>
        </p:spPr>
      </p:pic>
      <p:sp>
        <p:nvSpPr>
          <p:cNvPr id="9" name="Footer Placeholder 8"/>
          <p:cNvSpPr>
            <a:spLocks noGrp="1"/>
          </p:cNvSpPr>
          <p:nvPr>
            <p:ph type="ftr" sz="quarter" idx="3"/>
          </p:nvPr>
        </p:nvSpPr>
        <p:spPr>
          <a:xfrm>
            <a:off x="7380288" y="6308725"/>
            <a:ext cx="1382712"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endParaRPr lang="en-GB"/>
          </a:p>
        </p:txBody>
      </p:sp>
      <p:sp>
        <p:nvSpPr>
          <p:cNvPr id="10" name="Title Placeholder 1"/>
          <p:cNvSpPr>
            <a:spLocks noGrp="1"/>
          </p:cNvSpPr>
          <p:nvPr>
            <p:ph type="title"/>
          </p:nvPr>
        </p:nvSpPr>
        <p:spPr bwMode="auto">
          <a:xfrm>
            <a:off x="1273002" y="274948"/>
            <a:ext cx="743783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endParaRPr lang="en-GB" dirty="0" smtClean="0"/>
          </a:p>
        </p:txBody>
      </p:sp>
      <p:sp>
        <p:nvSpPr>
          <p:cNvPr id="11" name="Text Placeholder 2"/>
          <p:cNvSpPr>
            <a:spLocks noGrp="1"/>
          </p:cNvSpPr>
          <p:nvPr>
            <p:ph type="body" idx="1"/>
          </p:nvPr>
        </p:nvSpPr>
        <p:spPr bwMode="auto">
          <a:xfrm>
            <a:off x="614586" y="1398898"/>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15" name="Date Placeholder 3"/>
          <p:cNvSpPr txBox="1">
            <a:spLocks/>
          </p:cNvSpPr>
          <p:nvPr userDrawn="1"/>
        </p:nvSpPr>
        <p:spPr>
          <a:xfrm>
            <a:off x="457200" y="6356350"/>
            <a:ext cx="2133600" cy="365125"/>
          </a:xfrm>
          <a:prstGeom prst="rect">
            <a:avLst/>
          </a:prstGeom>
        </p:spPr>
        <p:txBody>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376D3315-1911-42D8-A8C0-46A9B7C72BC4}" type="datetimeFigureOut">
              <a:rPr lang="en-GB" sz="1200" kern="1200" smtClean="0">
                <a:solidFill>
                  <a:schemeClr val="tx1">
                    <a:tint val="75000"/>
                  </a:schemeClr>
                </a:solidFill>
                <a:latin typeface="Arial" charset="0"/>
                <a:ea typeface="+mn-ea"/>
                <a:cs typeface="Arial" charset="0"/>
              </a:rPr>
              <a:pPr>
                <a:defRPr/>
              </a:pPr>
              <a:t>23/09/2015</a:t>
            </a:fld>
            <a:endParaRPr lang="en-GB" sz="1200" kern="1200" dirty="0">
              <a:solidFill>
                <a:schemeClr val="tx1">
                  <a:tint val="75000"/>
                </a:schemeClr>
              </a:solidFill>
              <a:latin typeface="Arial" charset="0"/>
              <a:ea typeface="+mn-ea"/>
              <a:cs typeface="Arial" charset="0"/>
            </a:endParaRPr>
          </a:p>
        </p:txBody>
      </p:sp>
    </p:spTree>
  </p:cSld>
  <p:clrMap bg1="lt1" tx1="dk1" bg2="lt2" tx2="dk2" accent1="accent1" accent2="accent2" accent3="accent3" accent4="accent4" accent5="accent5" accent6="accent6" hlink="hlink" folHlink="folHlink"/>
  <p:sldLayoutIdLst>
    <p:sldLayoutId id="2147483733" r:id="rId1"/>
    <p:sldLayoutId id="2147483736" r:id="rId2"/>
    <p:sldLayoutId id="2147483737" r:id="rId3"/>
    <p:sldLayoutId id="2147483738" r:id="rId4"/>
    <p:sldLayoutId id="2147483739" r:id="rId5"/>
    <p:sldLayoutId id="2147483747" r:id="rId6"/>
    <p:sldLayoutId id="2147483741" r:id="rId7"/>
    <p:sldLayoutId id="2147483746" r:id="rId8"/>
    <p:sldLayoutId id="2147483745" r:id="rId9"/>
  </p:sldLayoutIdLst>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2800" b="1" i="1" dirty="0" smtClean="0"/>
              <a:t>Did the Addis Ababa Summit deliver finance for development</a:t>
            </a:r>
            <a:r>
              <a:rPr lang="en-GB" sz="2800" b="1" i="1" dirty="0"/>
              <a:t>?</a:t>
            </a:r>
            <a:endParaRPr lang="en-GB" sz="2800" b="1" i="1" dirty="0" smtClean="0"/>
          </a:p>
        </p:txBody>
      </p:sp>
      <p:sp>
        <p:nvSpPr>
          <p:cNvPr id="3" name="Subtitle 2"/>
          <p:cNvSpPr>
            <a:spLocks noGrp="1"/>
          </p:cNvSpPr>
          <p:nvPr>
            <p:ph type="subTitle" idx="1"/>
          </p:nvPr>
        </p:nvSpPr>
        <p:spPr>
          <a:xfrm>
            <a:off x="1259632" y="3861048"/>
            <a:ext cx="6400800" cy="1752600"/>
          </a:xfrm>
        </p:spPr>
        <p:txBody>
          <a:bodyPr/>
          <a:lstStyle/>
          <a:p>
            <a:r>
              <a:rPr lang="en-US" sz="2800" dirty="0" smtClean="0"/>
              <a:t>María José Romero, </a:t>
            </a:r>
            <a:r>
              <a:rPr lang="en-US" sz="2800" dirty="0" err="1" smtClean="0"/>
              <a:t>Eurodad</a:t>
            </a:r>
            <a:endParaRPr lang="en-US" sz="2800" dirty="0" smtClean="0"/>
          </a:p>
          <a:p>
            <a:endParaRPr lang="en-US" dirty="0" smtClean="0"/>
          </a:p>
          <a:p>
            <a:r>
              <a:rPr lang="en-US" sz="2400" dirty="0" smtClean="0"/>
              <a:t>TUDCN Open Coordination </a:t>
            </a:r>
            <a:r>
              <a:rPr lang="en-US" sz="2400" dirty="0" smtClean="0"/>
              <a:t>Meeting</a:t>
            </a:r>
            <a:endParaRPr lang="en-GB" sz="2400" dirty="0"/>
          </a:p>
          <a:p>
            <a:r>
              <a:rPr lang="en-US" sz="2800" dirty="0" smtClean="0"/>
              <a:t>24 September </a:t>
            </a:r>
            <a:r>
              <a:rPr lang="en-US" sz="2800" dirty="0" smtClean="0"/>
              <a:t>2015, </a:t>
            </a:r>
            <a:r>
              <a:rPr lang="en-US" sz="2800" dirty="0" smtClean="0"/>
              <a:t>Brussels</a:t>
            </a:r>
            <a:endParaRPr lang="en-GB" sz="2800" dirty="0"/>
          </a:p>
        </p:txBody>
      </p:sp>
    </p:spTree>
    <p:extLst>
      <p:ext uri="{BB962C8B-B14F-4D97-AF65-F5344CB8AC3E}">
        <p14:creationId xmlns:p14="http://schemas.microsoft.com/office/powerpoint/2010/main" val="4235265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519422"/>
            <a:ext cx="8064896" cy="2677656"/>
          </a:xfrm>
          <a:prstGeom prst="rect">
            <a:avLst/>
          </a:prstGeom>
          <a:noFill/>
        </p:spPr>
        <p:txBody>
          <a:bodyPr wrap="square" rtlCol="0">
            <a:spAutoFit/>
          </a:bodyPr>
          <a:lstStyle/>
          <a:p>
            <a:pPr marL="514350" indent="-514350">
              <a:buFont typeface="+mj-lt"/>
              <a:buAutoNum type="alphaUcPeriod"/>
            </a:pPr>
            <a:endParaRPr lang="en-US" sz="2800" dirty="0" smtClean="0">
              <a:latin typeface="+mn-lt"/>
            </a:endParaRPr>
          </a:p>
          <a:p>
            <a:pPr marL="514350" indent="-514350">
              <a:buFont typeface="+mj-lt"/>
              <a:buAutoNum type="alphaUcPeriod"/>
            </a:pPr>
            <a:r>
              <a:rPr lang="en-US" sz="2800" dirty="0" smtClean="0">
                <a:latin typeface="+mn-lt"/>
              </a:rPr>
              <a:t>The context</a:t>
            </a:r>
          </a:p>
          <a:p>
            <a:pPr marL="514350" indent="-514350">
              <a:buFont typeface="+mj-lt"/>
              <a:buAutoNum type="alphaUcPeriod"/>
            </a:pPr>
            <a:r>
              <a:rPr lang="en-US" sz="2800" dirty="0" smtClean="0">
                <a:latin typeface="+mn-lt"/>
              </a:rPr>
              <a:t>What </a:t>
            </a:r>
            <a:r>
              <a:rPr lang="en-US" sz="2800" dirty="0" smtClean="0">
                <a:latin typeface="+mn-lt"/>
              </a:rPr>
              <a:t>was at stake </a:t>
            </a:r>
            <a:r>
              <a:rPr lang="en-US" sz="2800" dirty="0" smtClean="0">
                <a:latin typeface="+mn-lt"/>
              </a:rPr>
              <a:t>in Addis Ababa?</a:t>
            </a:r>
          </a:p>
          <a:p>
            <a:pPr marL="514350" indent="-514350">
              <a:buFont typeface="+mj-lt"/>
              <a:buAutoNum type="alphaUcPeriod"/>
            </a:pPr>
            <a:r>
              <a:rPr lang="en-GB" sz="2800" dirty="0" smtClean="0">
                <a:latin typeface="+mn-lt"/>
              </a:rPr>
              <a:t>The negotiations and the Summit </a:t>
            </a:r>
          </a:p>
          <a:p>
            <a:pPr marL="514350" indent="-514350">
              <a:buFont typeface="+mj-lt"/>
              <a:buAutoNum type="alphaUcPeriod"/>
            </a:pPr>
            <a:r>
              <a:rPr lang="en-GB" sz="2800" dirty="0" smtClean="0">
                <a:latin typeface="+mn-lt"/>
              </a:rPr>
              <a:t>T</a:t>
            </a:r>
            <a:r>
              <a:rPr lang="en-GB" sz="2800" dirty="0" smtClean="0">
                <a:latin typeface="+mn-lt"/>
              </a:rPr>
              <a:t>he outcome and CSO response</a:t>
            </a:r>
            <a:endParaRPr lang="en-GB" sz="2800" dirty="0" smtClean="0">
              <a:latin typeface="+mn-lt"/>
            </a:endParaRPr>
          </a:p>
          <a:p>
            <a:pPr marL="514350" indent="-514350">
              <a:buFont typeface="+mj-lt"/>
              <a:buAutoNum type="alphaUcPeriod"/>
            </a:pPr>
            <a:r>
              <a:rPr lang="en-GB" sz="2800" dirty="0" smtClean="0">
                <a:latin typeface="+mn-lt"/>
              </a:rPr>
              <a:t>Next steps and CSO work</a:t>
            </a:r>
            <a:endParaRPr lang="en-GB" sz="2800" dirty="0">
              <a:latin typeface="+mn-lt"/>
            </a:endParaRPr>
          </a:p>
        </p:txBody>
      </p:sp>
      <p:sp>
        <p:nvSpPr>
          <p:cNvPr id="3" name="TextBox 2"/>
          <p:cNvSpPr txBox="1"/>
          <p:nvPr/>
        </p:nvSpPr>
        <p:spPr>
          <a:xfrm>
            <a:off x="1986038" y="555101"/>
            <a:ext cx="5459956" cy="584775"/>
          </a:xfrm>
          <a:prstGeom prst="rect">
            <a:avLst/>
          </a:prstGeom>
          <a:noFill/>
        </p:spPr>
        <p:txBody>
          <a:bodyPr wrap="square" rtlCol="0">
            <a:spAutoFit/>
          </a:bodyPr>
          <a:lstStyle/>
          <a:p>
            <a:pPr algn="ctr"/>
            <a:r>
              <a:rPr lang="en-US" sz="3200" dirty="0" smtClean="0">
                <a:latin typeface="+mn-lt"/>
              </a:rPr>
              <a:t>Structure</a:t>
            </a:r>
            <a:endParaRPr lang="en-GB" sz="3200" dirty="0">
              <a:latin typeface="+mn-lt"/>
            </a:endParaRPr>
          </a:p>
        </p:txBody>
      </p:sp>
    </p:spTree>
    <p:extLst>
      <p:ext uri="{BB962C8B-B14F-4D97-AF65-F5344CB8AC3E}">
        <p14:creationId xmlns:p14="http://schemas.microsoft.com/office/powerpoint/2010/main" val="251037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8046" y="260648"/>
            <a:ext cx="5459956" cy="584775"/>
          </a:xfrm>
          <a:prstGeom prst="rect">
            <a:avLst/>
          </a:prstGeom>
          <a:noFill/>
        </p:spPr>
        <p:txBody>
          <a:bodyPr wrap="square" rtlCol="0">
            <a:spAutoFit/>
          </a:bodyPr>
          <a:lstStyle/>
          <a:p>
            <a:pPr algn="ctr"/>
            <a:r>
              <a:rPr lang="en-US" sz="3200" dirty="0" smtClean="0"/>
              <a:t>A. The context</a:t>
            </a:r>
          </a:p>
        </p:txBody>
      </p:sp>
      <p:sp>
        <p:nvSpPr>
          <p:cNvPr id="2" name="Rectangle 1"/>
          <p:cNvSpPr/>
          <p:nvPr/>
        </p:nvSpPr>
        <p:spPr>
          <a:xfrm>
            <a:off x="467544" y="1556792"/>
            <a:ext cx="8136904" cy="3945054"/>
          </a:xfrm>
          <a:prstGeom prst="rect">
            <a:avLst/>
          </a:prstGeom>
        </p:spPr>
        <p:txBody>
          <a:bodyPr wrap="square">
            <a:spAutoFit/>
          </a:bodyPr>
          <a:lstStyle/>
          <a:p>
            <a:pPr marL="342900" indent="-342900">
              <a:lnSpc>
                <a:spcPct val="107000"/>
              </a:lnSpc>
              <a:spcAft>
                <a:spcPts val="0"/>
              </a:spcAft>
              <a:buFont typeface="Arial" panose="020B0604020202020204" pitchFamily="34" charset="0"/>
              <a:buChar char="-"/>
            </a:pPr>
            <a:r>
              <a:rPr lang="en-US" dirty="0" smtClean="0"/>
              <a:t>The importance of </a:t>
            </a:r>
            <a:r>
              <a:rPr lang="en-US" dirty="0" err="1" smtClean="0"/>
              <a:t>FfD</a:t>
            </a:r>
            <a:r>
              <a:rPr lang="en-US" dirty="0" smtClean="0"/>
              <a:t> in the UN</a:t>
            </a:r>
          </a:p>
          <a:p>
            <a:pPr>
              <a:lnSpc>
                <a:spcPct val="107000"/>
              </a:lnSpc>
              <a:spcAft>
                <a:spcPts val="0"/>
              </a:spcAft>
            </a:pPr>
            <a:endParaRPr lang="en-US" dirty="0" smtClean="0"/>
          </a:p>
          <a:p>
            <a:pPr marL="342900" lvl="0" indent="-342900">
              <a:lnSpc>
                <a:spcPct val="107000"/>
              </a:lnSpc>
              <a:spcAft>
                <a:spcPts val="0"/>
              </a:spcAft>
              <a:buFont typeface="Arial" panose="020B0604020202020204" pitchFamily="34" charset="0"/>
              <a:buChar char="-"/>
            </a:pPr>
            <a:r>
              <a:rPr lang="en-GB" dirty="0" smtClean="0">
                <a:solidFill>
                  <a:srgbClr val="222222"/>
                </a:solidFill>
                <a:latin typeface="arial" panose="020B0604020202020204" pitchFamily="34" charset="0"/>
              </a:rPr>
              <a:t>Follow-up </a:t>
            </a:r>
            <a:r>
              <a:rPr lang="en-GB" dirty="0">
                <a:solidFill>
                  <a:srgbClr val="222222"/>
                </a:solidFill>
                <a:latin typeface="arial" panose="020B0604020202020204" pitchFamily="34" charset="0"/>
              </a:rPr>
              <a:t>to Monterrey (2002) and Doha (2008</a:t>
            </a:r>
            <a:r>
              <a:rPr lang="en-GB" dirty="0" smtClean="0">
                <a:solidFill>
                  <a:srgbClr val="222222"/>
                </a:solidFill>
                <a:latin typeface="arial" panose="020B0604020202020204" pitchFamily="34" charset="0"/>
              </a:rPr>
              <a:t>)</a:t>
            </a:r>
          </a:p>
          <a:p>
            <a:pPr lvl="0">
              <a:lnSpc>
                <a:spcPct val="107000"/>
              </a:lnSpc>
              <a:spcAft>
                <a:spcPts val="0"/>
              </a:spcAft>
            </a:pPr>
            <a:endParaRPr lang="en-GB" dirty="0">
              <a:solidFill>
                <a:srgbClr val="222222"/>
              </a:solidFill>
              <a:latin typeface="arial" panose="020B0604020202020204" pitchFamily="34" charset="0"/>
            </a:endParaRPr>
          </a:p>
          <a:p>
            <a:pPr marL="342900" lvl="0" indent="-342900">
              <a:lnSpc>
                <a:spcPct val="107000"/>
              </a:lnSpc>
              <a:spcAft>
                <a:spcPts val="0"/>
              </a:spcAft>
              <a:buFont typeface="Arial" panose="020B0604020202020204" pitchFamily="34" charset="0"/>
              <a:buChar char="-"/>
            </a:pPr>
            <a:r>
              <a:rPr lang="en-GB" dirty="0" smtClean="0">
                <a:solidFill>
                  <a:srgbClr val="222222"/>
                </a:solidFill>
                <a:latin typeface="arial" panose="020B0604020202020204" pitchFamily="34" charset="0"/>
              </a:rPr>
              <a:t>FfD3 in Addis </a:t>
            </a:r>
            <a:r>
              <a:rPr lang="en-GB" dirty="0">
                <a:solidFill>
                  <a:srgbClr val="222222"/>
                </a:solidFill>
                <a:latin typeface="arial" panose="020B0604020202020204" pitchFamily="34" charset="0"/>
              </a:rPr>
              <a:t>Ababa (2015) </a:t>
            </a:r>
            <a:r>
              <a:rPr lang="en-GB" dirty="0" smtClean="0">
                <a:solidFill>
                  <a:srgbClr val="222222"/>
                </a:solidFill>
                <a:latin typeface="arial" panose="020B0604020202020204" pitchFamily="34" charset="0"/>
              </a:rPr>
              <a:t>was broader </a:t>
            </a:r>
            <a:r>
              <a:rPr lang="en-GB" dirty="0">
                <a:solidFill>
                  <a:srgbClr val="222222"/>
                </a:solidFill>
                <a:latin typeface="arial" panose="020B0604020202020204" pitchFamily="34" charset="0"/>
              </a:rPr>
              <a:t>in </a:t>
            </a:r>
            <a:r>
              <a:rPr lang="en-GB" dirty="0" smtClean="0">
                <a:solidFill>
                  <a:srgbClr val="222222"/>
                </a:solidFill>
                <a:latin typeface="arial" panose="020B0604020202020204" pitchFamily="34" charset="0"/>
              </a:rPr>
              <a:t>scope than previous conferences: </a:t>
            </a:r>
            <a:endParaRPr lang="en-GB" dirty="0">
              <a:solidFill>
                <a:srgbClr val="222222"/>
              </a:solidFill>
              <a:latin typeface="arial" panose="020B0604020202020204" pitchFamily="34" charset="0"/>
            </a:endParaRPr>
          </a:p>
          <a:p>
            <a:pPr marL="800100" lvl="1" indent="-342900">
              <a:lnSpc>
                <a:spcPct val="107000"/>
              </a:lnSpc>
              <a:spcAft>
                <a:spcPts val="0"/>
              </a:spcAft>
              <a:buFont typeface="Arial" panose="020B0604020202020204" pitchFamily="34" charset="0"/>
              <a:buChar char="-"/>
            </a:pPr>
            <a:r>
              <a:rPr lang="en-GB" dirty="0">
                <a:solidFill>
                  <a:srgbClr val="222222"/>
                </a:solidFill>
                <a:latin typeface="arial" panose="020B0604020202020204" pitchFamily="34" charset="0"/>
              </a:rPr>
              <a:t>R</a:t>
            </a:r>
            <a:r>
              <a:rPr lang="en-GB" dirty="0" smtClean="0">
                <a:solidFill>
                  <a:srgbClr val="222222"/>
                </a:solidFill>
                <a:latin typeface="arial" panose="020B0604020202020204" pitchFamily="34" charset="0"/>
              </a:rPr>
              <a:t>eview </a:t>
            </a:r>
            <a:r>
              <a:rPr lang="en-GB" dirty="0">
                <a:solidFill>
                  <a:srgbClr val="222222"/>
                </a:solidFill>
                <a:latin typeface="arial" panose="020B0604020202020204" pitchFamily="34" charset="0"/>
              </a:rPr>
              <a:t>of outcome Monterrey and Doha</a:t>
            </a:r>
          </a:p>
          <a:p>
            <a:pPr marL="800100" lvl="1" indent="-342900">
              <a:lnSpc>
                <a:spcPct val="107000"/>
              </a:lnSpc>
              <a:spcAft>
                <a:spcPts val="0"/>
              </a:spcAft>
              <a:buFont typeface="Arial" panose="020B0604020202020204" pitchFamily="34" charset="0"/>
              <a:buChar char="-"/>
            </a:pPr>
            <a:r>
              <a:rPr lang="en-GB" dirty="0">
                <a:solidFill>
                  <a:srgbClr val="222222"/>
                </a:solidFill>
                <a:latin typeface="arial" panose="020B0604020202020204" pitchFamily="34" charset="0"/>
              </a:rPr>
              <a:t>Address challenges and ways to mobilise </a:t>
            </a:r>
            <a:r>
              <a:rPr lang="en-GB" dirty="0" smtClean="0">
                <a:solidFill>
                  <a:srgbClr val="222222"/>
                </a:solidFill>
                <a:latin typeface="arial" panose="020B0604020202020204" pitchFamily="34" charset="0"/>
              </a:rPr>
              <a:t>resources to finance the Sustainable Development Goals (</a:t>
            </a:r>
            <a:r>
              <a:rPr lang="en-GB" dirty="0" smtClean="0">
                <a:solidFill>
                  <a:srgbClr val="222222"/>
                </a:solidFill>
                <a:latin typeface="arial" panose="020B0604020202020204" pitchFamily="34" charset="0"/>
              </a:rPr>
              <a:t>SDGs)</a:t>
            </a:r>
            <a:endParaRPr lang="en-GB" dirty="0">
              <a:solidFill>
                <a:srgbClr val="222222"/>
              </a:solidFill>
              <a:latin typeface="arial" panose="020B0604020202020204" pitchFamily="34" charset="0"/>
            </a:endParaRPr>
          </a:p>
          <a:p>
            <a:pPr marL="800100" lvl="1" indent="-342900">
              <a:lnSpc>
                <a:spcPct val="107000"/>
              </a:lnSpc>
              <a:spcAft>
                <a:spcPts val="0"/>
              </a:spcAft>
              <a:buFont typeface="Arial" panose="020B0604020202020204" pitchFamily="34" charset="0"/>
              <a:buChar char="-"/>
            </a:pPr>
            <a:endParaRPr lang="en-GB" dirty="0">
              <a:solidFill>
                <a:srgbClr val="222222"/>
              </a:solidFill>
              <a:latin typeface="arial" panose="020B0604020202020204" pitchFamily="34" charset="0"/>
            </a:endParaRPr>
          </a:p>
          <a:p>
            <a:pPr>
              <a:lnSpc>
                <a:spcPct val="107000"/>
              </a:lnSpc>
              <a:spcAft>
                <a:spcPts val="0"/>
              </a:spcAft>
            </a:pPr>
            <a:endParaRPr lang="en-GB" dirty="0">
              <a:solidFill>
                <a:srgbClr val="222222"/>
              </a:solidFill>
              <a:latin typeface="arial" panose="020B0604020202020204" pitchFamily="34" charset="0"/>
            </a:endParaRPr>
          </a:p>
          <a:p>
            <a:pPr marL="800100" lvl="1" indent="-342900">
              <a:lnSpc>
                <a:spcPct val="107000"/>
              </a:lnSpc>
              <a:spcAft>
                <a:spcPts val="0"/>
              </a:spcAft>
              <a:buFont typeface="Arial" panose="020B0604020202020204" pitchFamily="34" charset="0"/>
              <a:buChar char="-"/>
            </a:pPr>
            <a:endParaRPr lang="en-GB" dirty="0">
              <a:latin typeface="Calibri" panose="020F0502020204030204" pitchFamily="34" charset="0"/>
              <a:ea typeface="Times New Roman" panose="02020603050405020304" pitchFamily="18" charset="0"/>
              <a:cs typeface="Times New Roman" panose="02020603050405020304" pitchFamily="18" charset="0"/>
            </a:endParaRPr>
          </a:p>
          <a:p>
            <a:pPr marL="800100" lvl="1" indent="-342900">
              <a:lnSpc>
                <a:spcPct val="107000"/>
              </a:lnSpc>
              <a:spcAft>
                <a:spcPts val="0"/>
              </a:spcAft>
              <a:buFont typeface="Arial" panose="020B0604020202020204" pitchFamily="34" charset="0"/>
              <a:buChar char="-"/>
            </a:pPr>
            <a:endParaRPr lang="en-GB" dirty="0" smtClean="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2197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91680" y="332656"/>
            <a:ext cx="7085954" cy="584775"/>
          </a:xfrm>
          <a:prstGeom prst="rect">
            <a:avLst/>
          </a:prstGeom>
          <a:noFill/>
        </p:spPr>
        <p:txBody>
          <a:bodyPr wrap="square" rtlCol="0">
            <a:spAutoFit/>
          </a:bodyPr>
          <a:lstStyle/>
          <a:p>
            <a:pPr algn="ctr"/>
            <a:r>
              <a:rPr lang="en-US" sz="3200" dirty="0"/>
              <a:t>B</a:t>
            </a:r>
            <a:r>
              <a:rPr lang="en-US" sz="3200" dirty="0" smtClean="0"/>
              <a:t>. What was at stake </a:t>
            </a:r>
            <a:r>
              <a:rPr lang="en-US" sz="3200" dirty="0" smtClean="0"/>
              <a:t>in Addis Ababa?</a:t>
            </a:r>
            <a:endParaRPr lang="en-US" sz="3200" dirty="0" smtClean="0"/>
          </a:p>
        </p:txBody>
      </p:sp>
      <p:sp>
        <p:nvSpPr>
          <p:cNvPr id="5" name="Rectangle 4"/>
          <p:cNvSpPr/>
          <p:nvPr/>
        </p:nvSpPr>
        <p:spPr>
          <a:xfrm>
            <a:off x="467544" y="1556792"/>
            <a:ext cx="8136904" cy="4324774"/>
          </a:xfrm>
          <a:prstGeom prst="rect">
            <a:avLst/>
          </a:prstGeom>
        </p:spPr>
        <p:txBody>
          <a:bodyPr wrap="square">
            <a:spAutoFit/>
          </a:bodyPr>
          <a:lstStyle/>
          <a:p>
            <a:pPr marL="285750" indent="-285750">
              <a:buFontTx/>
              <a:buChar char="-"/>
            </a:pPr>
            <a:r>
              <a:rPr lang="en-GB" dirty="0">
                <a:solidFill>
                  <a:srgbClr val="222222"/>
                </a:solidFill>
                <a:latin typeface="arial" panose="020B0604020202020204" pitchFamily="34" charset="0"/>
              </a:rPr>
              <a:t>While </a:t>
            </a:r>
            <a:r>
              <a:rPr lang="en-GB" dirty="0" smtClean="0">
                <a:solidFill>
                  <a:srgbClr val="222222"/>
                </a:solidFill>
                <a:latin typeface="arial" panose="020B0604020202020204" pitchFamily="34" charset="0"/>
              </a:rPr>
              <a:t>a UN </a:t>
            </a:r>
            <a:r>
              <a:rPr lang="en-GB" dirty="0" err="1" smtClean="0">
                <a:solidFill>
                  <a:srgbClr val="222222"/>
                </a:solidFill>
                <a:latin typeface="arial" panose="020B0604020202020204" pitchFamily="34" charset="0"/>
              </a:rPr>
              <a:t>FfD</a:t>
            </a:r>
            <a:r>
              <a:rPr lang="en-GB" dirty="0" smtClean="0">
                <a:solidFill>
                  <a:srgbClr val="222222"/>
                </a:solidFill>
                <a:latin typeface="arial" panose="020B0604020202020204" pitchFamily="34" charset="0"/>
              </a:rPr>
              <a:t> conference does </a:t>
            </a:r>
            <a:r>
              <a:rPr lang="en-GB" dirty="0">
                <a:solidFill>
                  <a:srgbClr val="222222"/>
                </a:solidFill>
                <a:latin typeface="arial" panose="020B0604020202020204" pitchFamily="34" charset="0"/>
              </a:rPr>
              <a:t>not produce legally binding outcomes, it does shape the overall development financing narrative, set common goals and targets, and mandate follow up processes. </a:t>
            </a:r>
            <a:endParaRPr lang="en-GB" dirty="0" smtClean="0">
              <a:solidFill>
                <a:srgbClr val="222222"/>
              </a:solidFill>
              <a:latin typeface="arial" panose="020B0604020202020204" pitchFamily="34" charset="0"/>
            </a:endParaRPr>
          </a:p>
          <a:p>
            <a:pPr marL="285750" indent="-285750">
              <a:buFontTx/>
              <a:buChar char="-"/>
            </a:pPr>
            <a:endParaRPr lang="en-US" dirty="0" smtClean="0">
              <a:solidFill>
                <a:srgbClr val="222222"/>
              </a:solidFill>
              <a:latin typeface="arial" panose="020B0604020202020204" pitchFamily="34" charset="0"/>
            </a:endParaRPr>
          </a:p>
          <a:p>
            <a:pPr marL="285750" indent="-285750">
              <a:buFontTx/>
              <a:buChar char="-"/>
            </a:pPr>
            <a:r>
              <a:rPr lang="en-US" dirty="0" smtClean="0">
                <a:solidFill>
                  <a:srgbClr val="222222"/>
                </a:solidFill>
                <a:latin typeface="arial" panose="020B0604020202020204" pitchFamily="34" charset="0"/>
              </a:rPr>
              <a:t>FfD3 was identified as an opportunity to give a greater voice to developing countries / p</a:t>
            </a:r>
            <a:r>
              <a:rPr lang="en-US" dirty="0" smtClean="0">
                <a:solidFill>
                  <a:srgbClr val="222222"/>
                </a:solidFill>
                <a:latin typeface="arial" panose="020B0604020202020204" pitchFamily="34" charset="0"/>
              </a:rPr>
              <a:t>ush </a:t>
            </a:r>
            <a:r>
              <a:rPr lang="en-US" dirty="0" smtClean="0">
                <a:solidFill>
                  <a:srgbClr val="222222"/>
                </a:solidFill>
                <a:latin typeface="arial" panose="020B0604020202020204" pitchFamily="34" charset="0"/>
              </a:rPr>
              <a:t>for more inclusive decision-making, e.g. by strengthening the </a:t>
            </a:r>
            <a:r>
              <a:rPr lang="en-US" dirty="0">
                <a:solidFill>
                  <a:srgbClr val="222222"/>
                </a:solidFill>
                <a:latin typeface="arial" panose="020B0604020202020204" pitchFamily="34" charset="0"/>
              </a:rPr>
              <a:t>role of the </a:t>
            </a:r>
            <a:r>
              <a:rPr lang="en-US" dirty="0" smtClean="0">
                <a:solidFill>
                  <a:srgbClr val="222222"/>
                </a:solidFill>
                <a:latin typeface="arial" panose="020B0604020202020204" pitchFamily="34" charset="0"/>
              </a:rPr>
              <a:t>UN</a:t>
            </a:r>
          </a:p>
          <a:p>
            <a:endParaRPr lang="en-US" dirty="0" smtClean="0">
              <a:solidFill>
                <a:srgbClr val="222222"/>
              </a:solidFill>
              <a:latin typeface="arial" panose="020B0604020202020204" pitchFamily="34" charset="0"/>
            </a:endParaRPr>
          </a:p>
          <a:p>
            <a:r>
              <a:rPr lang="en-GB" dirty="0">
                <a:solidFill>
                  <a:srgbClr val="222222"/>
                </a:solidFill>
                <a:latin typeface="arial" panose="020B0604020202020204" pitchFamily="34" charset="0"/>
              </a:rPr>
              <a:t>2015 is a crucial year: Ambitious outcomes in the conferences on the post-2015 development agenda (25-27 September, New York) and the Conference of Parties (COP) 21 on Climate (December, Paris) are expected to depend on success of FFD3. </a:t>
            </a:r>
          </a:p>
          <a:p>
            <a:endParaRPr lang="en-US" dirty="0" smtClean="0">
              <a:solidFill>
                <a:srgbClr val="222222"/>
              </a:solidFill>
              <a:latin typeface="arial" panose="020B0604020202020204" pitchFamily="34" charset="0"/>
            </a:endParaRPr>
          </a:p>
          <a:p>
            <a:pPr marL="285750" indent="-285750">
              <a:buFontTx/>
              <a:buChar char="-"/>
            </a:pPr>
            <a:endParaRPr lang="nl-BE" dirty="0"/>
          </a:p>
          <a:p>
            <a:pPr lvl="1"/>
            <a:endParaRPr lang="en-US" dirty="0" smtClean="0">
              <a:solidFill>
                <a:srgbClr val="222222"/>
              </a:solidFill>
              <a:latin typeface="arial" panose="020B0604020202020204" pitchFamily="34" charset="0"/>
            </a:endParaRPr>
          </a:p>
        </p:txBody>
      </p:sp>
    </p:spTree>
    <p:extLst>
      <p:ext uri="{BB962C8B-B14F-4D97-AF65-F5344CB8AC3E}">
        <p14:creationId xmlns:p14="http://schemas.microsoft.com/office/powerpoint/2010/main" val="33577694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91680" y="332656"/>
            <a:ext cx="6762426" cy="584775"/>
          </a:xfrm>
          <a:prstGeom prst="rect">
            <a:avLst/>
          </a:prstGeom>
          <a:noFill/>
        </p:spPr>
        <p:txBody>
          <a:bodyPr wrap="square" rtlCol="0">
            <a:spAutoFit/>
          </a:bodyPr>
          <a:lstStyle/>
          <a:p>
            <a:pPr algn="ctr"/>
            <a:r>
              <a:rPr lang="en-US" sz="3200" dirty="0" smtClean="0"/>
              <a:t>C. The negotiations </a:t>
            </a:r>
            <a:r>
              <a:rPr lang="en-US" sz="3200" dirty="0" smtClean="0"/>
              <a:t>and </a:t>
            </a:r>
            <a:r>
              <a:rPr lang="en-US" sz="3200" dirty="0" smtClean="0"/>
              <a:t>the </a:t>
            </a:r>
            <a:r>
              <a:rPr lang="en-US" sz="3200" dirty="0" smtClean="0"/>
              <a:t>Summit</a:t>
            </a:r>
            <a:endParaRPr lang="en-US" sz="3200" dirty="0" smtClean="0"/>
          </a:p>
        </p:txBody>
      </p:sp>
      <p:sp>
        <p:nvSpPr>
          <p:cNvPr id="7" name="Rectangle 6"/>
          <p:cNvSpPr/>
          <p:nvPr/>
        </p:nvSpPr>
        <p:spPr>
          <a:xfrm>
            <a:off x="539552" y="1556792"/>
            <a:ext cx="8136904" cy="5078313"/>
          </a:xfrm>
          <a:prstGeom prst="rect">
            <a:avLst/>
          </a:prstGeom>
        </p:spPr>
        <p:txBody>
          <a:bodyPr wrap="square">
            <a:spAutoFit/>
          </a:bodyPr>
          <a:lstStyle/>
          <a:p>
            <a:pPr marL="285750" indent="-285750">
              <a:buFontTx/>
              <a:buChar char="-"/>
            </a:pPr>
            <a:r>
              <a:rPr lang="en-US" dirty="0" smtClean="0"/>
              <a:t>The process: </a:t>
            </a:r>
          </a:p>
          <a:p>
            <a:pPr marL="742950" lvl="1" indent="-285750">
              <a:buFontTx/>
              <a:buChar char="-"/>
            </a:pPr>
            <a:r>
              <a:rPr lang="en-US" dirty="0" smtClean="0"/>
              <a:t>Negotiations </a:t>
            </a:r>
            <a:r>
              <a:rPr lang="en-US" dirty="0"/>
              <a:t>in New York gathered momentum in April and became heated in the last month before Addis. </a:t>
            </a:r>
            <a:endParaRPr lang="en-US" dirty="0" smtClean="0"/>
          </a:p>
          <a:p>
            <a:pPr marL="742950" lvl="1" indent="-285750">
              <a:buFontTx/>
              <a:buChar char="-"/>
            </a:pPr>
            <a:r>
              <a:rPr lang="en-US" dirty="0" smtClean="0"/>
              <a:t>Co-facilitators of the process (Norway and Guyana) had a prominent and controversial role. </a:t>
            </a:r>
          </a:p>
          <a:p>
            <a:pPr marL="285750" indent="-285750">
              <a:buFontTx/>
              <a:buChar char="-"/>
            </a:pPr>
            <a:r>
              <a:rPr lang="en-GB" dirty="0" smtClean="0"/>
              <a:t>Content: </a:t>
            </a:r>
          </a:p>
          <a:p>
            <a:pPr marL="742950" lvl="1" indent="-285750">
              <a:buFontTx/>
              <a:buChar char="-"/>
            </a:pPr>
            <a:r>
              <a:rPr lang="en-GB" dirty="0" smtClean="0"/>
              <a:t>lack of ambition</a:t>
            </a:r>
          </a:p>
          <a:p>
            <a:pPr marL="742950" lvl="1" indent="-285750">
              <a:buFontTx/>
              <a:buChar char="-"/>
            </a:pPr>
            <a:r>
              <a:rPr lang="en-GB" dirty="0" smtClean="0"/>
              <a:t>many words with different meanings </a:t>
            </a:r>
            <a:r>
              <a:rPr lang="en-GB" dirty="0"/>
              <a:t>“transformative,” “ambitious,” “rule of law”, “enabling </a:t>
            </a:r>
            <a:r>
              <a:rPr lang="en-GB" dirty="0" smtClean="0"/>
              <a:t>environment”</a:t>
            </a:r>
            <a:endParaRPr lang="en-GB" dirty="0"/>
          </a:p>
          <a:p>
            <a:endParaRPr lang="en-GB" dirty="0"/>
          </a:p>
          <a:p>
            <a:r>
              <a:rPr lang="en-GB" dirty="0" smtClean="0"/>
              <a:t>The </a:t>
            </a:r>
            <a:r>
              <a:rPr lang="en-GB" dirty="0"/>
              <a:t>fact that Ethiopia was the conference </a:t>
            </a:r>
            <a:endParaRPr lang="en-GB" dirty="0" smtClean="0"/>
          </a:p>
          <a:p>
            <a:r>
              <a:rPr lang="en-GB" dirty="0" smtClean="0"/>
              <a:t>host </a:t>
            </a:r>
            <a:r>
              <a:rPr lang="en-GB" dirty="0"/>
              <a:t>gave the Northern countries an </a:t>
            </a:r>
            <a:endParaRPr lang="en-GB" dirty="0" smtClean="0"/>
          </a:p>
          <a:p>
            <a:r>
              <a:rPr lang="en-GB" dirty="0" smtClean="0"/>
              <a:t>additional leverage</a:t>
            </a:r>
            <a:r>
              <a:rPr lang="en-GB" dirty="0"/>
              <a:t> </a:t>
            </a:r>
            <a:r>
              <a:rPr lang="en-GB" dirty="0" smtClean="0"/>
              <a:t>during the last </a:t>
            </a:r>
          </a:p>
          <a:p>
            <a:r>
              <a:rPr lang="en-GB" dirty="0" smtClean="0"/>
              <a:t>month of negotiation.</a:t>
            </a:r>
          </a:p>
          <a:p>
            <a:endParaRPr lang="es-ES_tradnl" dirty="0"/>
          </a:p>
          <a:p>
            <a:r>
              <a:rPr lang="en-GB" dirty="0" smtClean="0"/>
              <a:t>Within the broad range of issues discussed the </a:t>
            </a:r>
          </a:p>
          <a:p>
            <a:r>
              <a:rPr lang="en-GB" dirty="0" smtClean="0"/>
              <a:t>last hours of negotiations were dedicated to </a:t>
            </a:r>
          </a:p>
          <a:p>
            <a:r>
              <a:rPr lang="en-GB" dirty="0" smtClean="0"/>
              <a:t>a </a:t>
            </a:r>
            <a:r>
              <a:rPr lang="en-GB" b="1" u="sng" dirty="0" smtClean="0"/>
              <a:t>global tax body</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6096" y="4041068"/>
            <a:ext cx="3600400" cy="2700300"/>
          </a:xfrm>
          <a:prstGeom prst="rect">
            <a:avLst/>
          </a:prstGeom>
        </p:spPr>
      </p:pic>
    </p:spTree>
    <p:extLst>
      <p:ext uri="{BB962C8B-B14F-4D97-AF65-F5344CB8AC3E}">
        <p14:creationId xmlns:p14="http://schemas.microsoft.com/office/powerpoint/2010/main" val="4276577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1844824"/>
            <a:ext cx="7003261" cy="2736304"/>
          </a:xfrm>
          <a:prstGeom prst="rect">
            <a:avLst/>
          </a:prstGeom>
        </p:spPr>
      </p:pic>
      <p:sp>
        <p:nvSpPr>
          <p:cNvPr id="5" name="TextBox 4"/>
          <p:cNvSpPr txBox="1"/>
          <p:nvPr/>
        </p:nvSpPr>
        <p:spPr>
          <a:xfrm>
            <a:off x="2031284" y="476672"/>
            <a:ext cx="6789188" cy="584775"/>
          </a:xfrm>
          <a:prstGeom prst="rect">
            <a:avLst/>
          </a:prstGeom>
          <a:noFill/>
        </p:spPr>
        <p:txBody>
          <a:bodyPr wrap="square" rtlCol="0">
            <a:spAutoFit/>
          </a:bodyPr>
          <a:lstStyle/>
          <a:p>
            <a:pPr algn="ctr"/>
            <a:r>
              <a:rPr lang="en-US" sz="3200" dirty="0" smtClean="0"/>
              <a:t>C. </a:t>
            </a:r>
            <a:r>
              <a:rPr lang="en-US" sz="3200" dirty="0" smtClean="0"/>
              <a:t>The outcome and CSO response </a:t>
            </a:r>
            <a:endParaRPr lang="en-GB" sz="3200" dirty="0">
              <a:latin typeface="+mn-lt"/>
            </a:endParaRPr>
          </a:p>
        </p:txBody>
      </p:sp>
    </p:spTree>
    <p:extLst>
      <p:ext uri="{BB962C8B-B14F-4D97-AF65-F5344CB8AC3E}">
        <p14:creationId xmlns:p14="http://schemas.microsoft.com/office/powerpoint/2010/main" val="2409344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47664" y="404664"/>
            <a:ext cx="7020272" cy="584775"/>
          </a:xfrm>
          <a:prstGeom prst="rect">
            <a:avLst/>
          </a:prstGeom>
          <a:noFill/>
        </p:spPr>
        <p:txBody>
          <a:bodyPr wrap="square" rtlCol="0">
            <a:spAutoFit/>
          </a:bodyPr>
          <a:lstStyle/>
          <a:p>
            <a:pPr algn="ctr"/>
            <a:r>
              <a:rPr lang="en-US" sz="3200" dirty="0" smtClean="0"/>
              <a:t>C. </a:t>
            </a:r>
            <a:r>
              <a:rPr lang="en-US" sz="3200" dirty="0" smtClean="0"/>
              <a:t>The outcome and CSO response</a:t>
            </a:r>
            <a:endParaRPr lang="en-GB" sz="3200" dirty="0">
              <a:latin typeface="+mn-lt"/>
            </a:endParaRPr>
          </a:p>
        </p:txBody>
      </p:sp>
      <p:sp>
        <p:nvSpPr>
          <p:cNvPr id="4" name="Rectangle 3"/>
          <p:cNvSpPr/>
          <p:nvPr/>
        </p:nvSpPr>
        <p:spPr>
          <a:xfrm>
            <a:off x="611560" y="1484784"/>
            <a:ext cx="7776864" cy="6063198"/>
          </a:xfrm>
          <a:prstGeom prst="rect">
            <a:avLst/>
          </a:prstGeom>
        </p:spPr>
        <p:txBody>
          <a:bodyPr wrap="square">
            <a:spAutoFit/>
          </a:bodyPr>
          <a:lstStyle/>
          <a:p>
            <a:pPr marL="457200" indent="-457200">
              <a:buFontTx/>
              <a:buChar char="-"/>
            </a:pPr>
            <a:r>
              <a:rPr lang="en-GB" dirty="0" smtClean="0">
                <a:solidFill>
                  <a:srgbClr val="222222"/>
                </a:solidFill>
                <a:latin typeface="arial" panose="020B0604020202020204" pitchFamily="34" charset="0"/>
              </a:rPr>
              <a:t>The outcome document does </a:t>
            </a:r>
            <a:r>
              <a:rPr lang="en-GB" dirty="0">
                <a:solidFill>
                  <a:srgbClr val="222222"/>
                </a:solidFill>
                <a:latin typeface="arial" panose="020B0604020202020204" pitchFamily="34" charset="0"/>
              </a:rPr>
              <a:t>not contain the necessary leadership, ambition and practical actions. </a:t>
            </a:r>
            <a:r>
              <a:rPr lang="en-US" dirty="0" smtClean="0">
                <a:solidFill>
                  <a:srgbClr val="222222"/>
                </a:solidFill>
                <a:latin typeface="arial" panose="020B0604020202020204" pitchFamily="34" charset="0"/>
              </a:rPr>
              <a:t>A </a:t>
            </a:r>
            <a:r>
              <a:rPr lang="en-US" dirty="0">
                <a:solidFill>
                  <a:srgbClr val="222222"/>
                </a:solidFill>
                <a:latin typeface="arial" panose="020B0604020202020204" pitchFamily="34" charset="0"/>
              </a:rPr>
              <a:t>conference on financing failed to scale up </a:t>
            </a:r>
            <a:r>
              <a:rPr lang="en-GB" dirty="0"/>
              <a:t>existing sources and commit new financial resources</a:t>
            </a:r>
            <a:r>
              <a:rPr lang="en-GB" dirty="0" smtClean="0"/>
              <a:t>. </a:t>
            </a:r>
          </a:p>
          <a:p>
            <a:pPr marL="457200" indent="-457200">
              <a:buFontTx/>
              <a:buChar char="-"/>
            </a:pPr>
            <a:endParaRPr lang="es-ES_tradnl" dirty="0">
              <a:solidFill>
                <a:srgbClr val="222222"/>
              </a:solidFill>
              <a:latin typeface="arial" panose="020B0604020202020204" pitchFamily="34" charset="0"/>
            </a:endParaRPr>
          </a:p>
          <a:p>
            <a:pPr marL="457200" indent="-457200">
              <a:buFontTx/>
              <a:buChar char="-"/>
            </a:pPr>
            <a:r>
              <a:rPr lang="en-GB" dirty="0" smtClean="0"/>
              <a:t>It places strong </a:t>
            </a:r>
            <a:r>
              <a:rPr lang="en-GB" dirty="0"/>
              <a:t>optimism on the role of the private sector, without </a:t>
            </a:r>
            <a:r>
              <a:rPr lang="en-GB" dirty="0" smtClean="0"/>
              <a:t>parallel </a:t>
            </a:r>
            <a:r>
              <a:rPr lang="en-GB" dirty="0"/>
              <a:t>recognition of the developmental role of the </a:t>
            </a:r>
            <a:r>
              <a:rPr lang="en-GB" dirty="0" smtClean="0"/>
              <a:t>State.</a:t>
            </a:r>
          </a:p>
          <a:p>
            <a:pPr marL="457200" indent="-457200">
              <a:buFontTx/>
              <a:buChar char="-"/>
            </a:pPr>
            <a:endParaRPr lang="es-ES_tradnl" dirty="0"/>
          </a:p>
          <a:p>
            <a:pPr marL="457200" indent="-457200">
              <a:buFontTx/>
              <a:buChar char="-"/>
            </a:pPr>
            <a:r>
              <a:rPr lang="en-US" dirty="0" smtClean="0">
                <a:solidFill>
                  <a:srgbClr val="222222"/>
                </a:solidFill>
                <a:latin typeface="arial" panose="020B0604020202020204" pitchFamily="34" charset="0"/>
              </a:rPr>
              <a:t>Blended </a:t>
            </a:r>
            <a:r>
              <a:rPr lang="en-US" dirty="0">
                <a:solidFill>
                  <a:srgbClr val="222222"/>
                </a:solidFill>
                <a:latin typeface="arial" panose="020B0604020202020204" pitchFamily="34" charset="0"/>
              </a:rPr>
              <a:t>finance </a:t>
            </a:r>
            <a:r>
              <a:rPr lang="en-US" dirty="0" smtClean="0">
                <a:solidFill>
                  <a:srgbClr val="222222"/>
                </a:solidFill>
                <a:latin typeface="arial" panose="020B0604020202020204" pitchFamily="34" charset="0"/>
              </a:rPr>
              <a:t>mechanisms and public-private partnerships (PPPs) were endorsed without tangible commitments to make them work for development purposes (P48).</a:t>
            </a:r>
          </a:p>
          <a:p>
            <a:pPr marL="457200" indent="-457200">
              <a:buFontTx/>
              <a:buChar char="-"/>
            </a:pPr>
            <a:endParaRPr lang="en-US" dirty="0">
              <a:solidFill>
                <a:srgbClr val="222222"/>
              </a:solidFill>
              <a:latin typeface="arial" panose="020B0604020202020204" pitchFamily="34" charset="0"/>
            </a:endParaRPr>
          </a:p>
          <a:p>
            <a:pPr marL="457200" indent="-457200">
              <a:buFontTx/>
              <a:buChar char="-"/>
            </a:pPr>
            <a:r>
              <a:rPr lang="es-ES_tradnl" dirty="0" err="1" smtClean="0">
                <a:solidFill>
                  <a:srgbClr val="222222"/>
                </a:solidFill>
                <a:latin typeface="arial" panose="020B0604020202020204" pitchFamily="34" charset="0"/>
              </a:rPr>
              <a:t>It</a:t>
            </a:r>
            <a:r>
              <a:rPr lang="es-ES_tradnl" dirty="0" smtClean="0">
                <a:solidFill>
                  <a:srgbClr val="222222"/>
                </a:solidFill>
                <a:latin typeface="arial" panose="020B0604020202020204" pitchFamily="34" charset="0"/>
              </a:rPr>
              <a:t> </a:t>
            </a:r>
            <a:r>
              <a:rPr lang="es-ES_tradnl" dirty="0" err="1" smtClean="0">
                <a:solidFill>
                  <a:srgbClr val="222222"/>
                </a:solidFill>
                <a:latin typeface="arial" panose="020B0604020202020204" pitchFamily="34" charset="0"/>
              </a:rPr>
              <a:t>brings</a:t>
            </a:r>
            <a:r>
              <a:rPr lang="es-ES_tradnl" dirty="0" smtClean="0">
                <a:solidFill>
                  <a:srgbClr val="222222"/>
                </a:solidFill>
                <a:latin typeface="arial" panose="020B0604020202020204" pitchFamily="34" charset="0"/>
              </a:rPr>
              <a:t> </a:t>
            </a:r>
            <a:r>
              <a:rPr lang="es-ES_tradnl" dirty="0">
                <a:solidFill>
                  <a:srgbClr val="222222"/>
                </a:solidFill>
                <a:latin typeface="arial" panose="020B0604020202020204" pitchFamily="34" charset="0"/>
              </a:rPr>
              <a:t>no </a:t>
            </a:r>
            <a:r>
              <a:rPr lang="es-ES_tradnl" dirty="0" err="1">
                <a:solidFill>
                  <a:srgbClr val="222222"/>
                </a:solidFill>
                <a:latin typeface="arial" panose="020B0604020202020204" pitchFamily="34" charset="0"/>
              </a:rPr>
              <a:t>progress</a:t>
            </a:r>
            <a:r>
              <a:rPr lang="es-ES_tradnl" dirty="0">
                <a:solidFill>
                  <a:srgbClr val="222222"/>
                </a:solidFill>
                <a:latin typeface="arial" panose="020B0604020202020204" pitchFamily="34" charset="0"/>
              </a:rPr>
              <a:t> </a:t>
            </a:r>
            <a:r>
              <a:rPr lang="es-ES_tradnl" dirty="0" err="1" smtClean="0">
                <a:solidFill>
                  <a:srgbClr val="222222"/>
                </a:solidFill>
                <a:latin typeface="arial" panose="020B0604020202020204" pitchFamily="34" charset="0"/>
              </a:rPr>
              <a:t>on</a:t>
            </a:r>
            <a:r>
              <a:rPr lang="es-ES_tradnl" dirty="0" smtClean="0">
                <a:solidFill>
                  <a:srgbClr val="222222"/>
                </a:solidFill>
                <a:latin typeface="arial" panose="020B0604020202020204" pitchFamily="34" charset="0"/>
              </a:rPr>
              <a:t> </a:t>
            </a:r>
            <a:r>
              <a:rPr lang="es-ES_tradnl" dirty="0" err="1" smtClean="0">
                <a:solidFill>
                  <a:srgbClr val="222222"/>
                </a:solidFill>
                <a:latin typeface="arial" panose="020B0604020202020204" pitchFamily="34" charset="0"/>
              </a:rPr>
              <a:t>private</a:t>
            </a:r>
            <a:r>
              <a:rPr lang="es-ES_tradnl" dirty="0" smtClean="0">
                <a:solidFill>
                  <a:srgbClr val="222222"/>
                </a:solidFill>
                <a:latin typeface="arial" panose="020B0604020202020204" pitchFamily="34" charset="0"/>
              </a:rPr>
              <a:t> </a:t>
            </a:r>
            <a:r>
              <a:rPr lang="es-ES_tradnl" dirty="0">
                <a:solidFill>
                  <a:srgbClr val="222222"/>
                </a:solidFill>
                <a:latin typeface="arial" panose="020B0604020202020204" pitchFamily="34" charset="0"/>
              </a:rPr>
              <a:t>sector </a:t>
            </a:r>
            <a:r>
              <a:rPr lang="es-ES_tradnl" dirty="0" err="1" smtClean="0">
                <a:solidFill>
                  <a:srgbClr val="222222"/>
                </a:solidFill>
                <a:latin typeface="arial" panose="020B0604020202020204" pitchFamily="34" charset="0"/>
              </a:rPr>
              <a:t>accountability</a:t>
            </a:r>
            <a:r>
              <a:rPr lang="es-ES_tradnl" dirty="0" smtClean="0">
                <a:solidFill>
                  <a:srgbClr val="222222"/>
                </a:solidFill>
                <a:latin typeface="arial" panose="020B0604020202020204" pitchFamily="34" charset="0"/>
              </a:rPr>
              <a:t>. </a:t>
            </a:r>
            <a:r>
              <a:rPr lang="es-ES_tradnl" dirty="0" err="1" smtClean="0">
                <a:solidFill>
                  <a:srgbClr val="222222"/>
                </a:solidFill>
                <a:latin typeface="arial" panose="020B0604020202020204" pitchFamily="34" charset="0"/>
              </a:rPr>
              <a:t>However</a:t>
            </a:r>
            <a:r>
              <a:rPr lang="es-ES_tradnl" dirty="0" smtClean="0">
                <a:solidFill>
                  <a:srgbClr val="222222"/>
                </a:solidFill>
                <a:latin typeface="arial" panose="020B0604020202020204" pitchFamily="34" charset="0"/>
              </a:rPr>
              <a:t>, a </a:t>
            </a:r>
            <a:r>
              <a:rPr lang="en-GB" dirty="0" smtClean="0">
                <a:solidFill>
                  <a:srgbClr val="222222"/>
                </a:solidFill>
                <a:latin typeface="arial" panose="020B0604020202020204" pitchFamily="34" charset="0"/>
              </a:rPr>
              <a:t>reference</a:t>
            </a:r>
            <a:r>
              <a:rPr lang="es-ES_tradnl" dirty="0" smtClean="0">
                <a:solidFill>
                  <a:srgbClr val="222222"/>
                </a:solidFill>
                <a:latin typeface="arial" panose="020B0604020202020204" pitchFamily="34" charset="0"/>
              </a:rPr>
              <a:t> </a:t>
            </a:r>
            <a:r>
              <a:rPr lang="es-ES_tradnl" dirty="0">
                <a:solidFill>
                  <a:srgbClr val="222222"/>
                </a:solidFill>
                <a:latin typeface="arial" panose="020B0604020202020204" pitchFamily="34" charset="0"/>
              </a:rPr>
              <a:t>to </a:t>
            </a:r>
            <a:r>
              <a:rPr lang="es-ES_tradnl" dirty="0" err="1">
                <a:solidFill>
                  <a:srgbClr val="222222"/>
                </a:solidFill>
                <a:latin typeface="arial" panose="020B0604020202020204" pitchFamily="34" charset="0"/>
              </a:rPr>
              <a:t>the</a:t>
            </a:r>
            <a:r>
              <a:rPr lang="es-ES_tradnl" dirty="0">
                <a:solidFill>
                  <a:srgbClr val="222222"/>
                </a:solidFill>
                <a:latin typeface="arial" panose="020B0604020202020204" pitchFamily="34" charset="0"/>
              </a:rPr>
              <a:t> </a:t>
            </a:r>
            <a:r>
              <a:rPr lang="en-GB" dirty="0">
                <a:solidFill>
                  <a:srgbClr val="222222"/>
                </a:solidFill>
                <a:latin typeface="arial" panose="020B0604020202020204" pitchFamily="34" charset="0"/>
              </a:rPr>
              <a:t>UN Guiding Principles on Business and Human Rights</a:t>
            </a:r>
            <a:r>
              <a:rPr lang="es-ES_tradnl" dirty="0">
                <a:solidFill>
                  <a:srgbClr val="222222"/>
                </a:solidFill>
                <a:latin typeface="arial" panose="020B0604020202020204" pitchFamily="34" charset="0"/>
              </a:rPr>
              <a:t> </a:t>
            </a:r>
            <a:r>
              <a:rPr lang="es-ES_tradnl" dirty="0" err="1" smtClean="0">
                <a:solidFill>
                  <a:srgbClr val="222222"/>
                </a:solidFill>
                <a:latin typeface="arial" panose="020B0604020202020204" pitchFamily="34" charset="0"/>
              </a:rPr>
              <a:t>was</a:t>
            </a:r>
            <a:r>
              <a:rPr lang="es-ES_tradnl" dirty="0" smtClean="0">
                <a:solidFill>
                  <a:srgbClr val="222222"/>
                </a:solidFill>
                <a:latin typeface="arial" panose="020B0604020202020204" pitchFamily="34" charset="0"/>
              </a:rPr>
              <a:t> </a:t>
            </a:r>
            <a:r>
              <a:rPr lang="es-ES_tradnl" dirty="0" err="1" smtClean="0">
                <a:solidFill>
                  <a:srgbClr val="222222"/>
                </a:solidFill>
                <a:latin typeface="arial" panose="020B0604020202020204" pitchFamily="34" charset="0"/>
              </a:rPr>
              <a:t>finally</a:t>
            </a:r>
            <a:r>
              <a:rPr lang="es-ES_tradnl" dirty="0" smtClean="0">
                <a:solidFill>
                  <a:srgbClr val="222222"/>
                </a:solidFill>
                <a:latin typeface="arial" panose="020B0604020202020204" pitchFamily="34" charset="0"/>
              </a:rPr>
              <a:t> </a:t>
            </a:r>
            <a:r>
              <a:rPr lang="es-ES_tradnl" dirty="0" err="1" smtClean="0">
                <a:solidFill>
                  <a:srgbClr val="222222"/>
                </a:solidFill>
                <a:latin typeface="arial" panose="020B0604020202020204" pitchFamily="34" charset="0"/>
              </a:rPr>
              <a:t>included</a:t>
            </a:r>
            <a:r>
              <a:rPr lang="es-ES_tradnl" dirty="0" smtClean="0">
                <a:solidFill>
                  <a:srgbClr val="222222"/>
                </a:solidFill>
                <a:latin typeface="arial" panose="020B0604020202020204" pitchFamily="34" charset="0"/>
              </a:rPr>
              <a:t> (P37)</a:t>
            </a:r>
            <a:endParaRPr lang="es-ES_tradnl" dirty="0">
              <a:solidFill>
                <a:srgbClr val="222222"/>
              </a:solidFill>
              <a:latin typeface="arial" panose="020B0604020202020204" pitchFamily="34" charset="0"/>
            </a:endParaRPr>
          </a:p>
          <a:p>
            <a:pPr marL="457200" indent="-457200">
              <a:buFontTx/>
              <a:buChar char="-"/>
            </a:pPr>
            <a:endParaRPr lang="es-ES_tradnl" dirty="0">
              <a:solidFill>
                <a:srgbClr val="222222"/>
              </a:solidFill>
              <a:latin typeface="arial" panose="020B0604020202020204" pitchFamily="34" charset="0"/>
            </a:endParaRPr>
          </a:p>
          <a:p>
            <a:pPr marL="457200" indent="-457200">
              <a:buFontTx/>
              <a:buChar char="-"/>
            </a:pPr>
            <a:r>
              <a:rPr lang="es-ES_tradnl" dirty="0">
                <a:solidFill>
                  <a:srgbClr val="222222"/>
                </a:solidFill>
                <a:latin typeface="arial" panose="020B0604020202020204" pitchFamily="34" charset="0"/>
              </a:rPr>
              <a:t>A </a:t>
            </a:r>
            <a:r>
              <a:rPr lang="en-GB" dirty="0" smtClean="0">
                <a:solidFill>
                  <a:srgbClr val="222222"/>
                </a:solidFill>
                <a:latin typeface="arial" panose="020B0604020202020204" pitchFamily="34" charset="0"/>
              </a:rPr>
              <a:t>global infrastructure forum was created, “building on existing multilateral collaboration mechanisms, led by the multilateral </a:t>
            </a:r>
            <a:r>
              <a:rPr lang="es-ES_tradnl" dirty="0" err="1" smtClean="0">
                <a:solidFill>
                  <a:srgbClr val="222222"/>
                </a:solidFill>
                <a:latin typeface="arial" panose="020B0604020202020204" pitchFamily="34" charset="0"/>
              </a:rPr>
              <a:t>development</a:t>
            </a:r>
            <a:r>
              <a:rPr lang="es-ES_tradnl" dirty="0" smtClean="0">
                <a:solidFill>
                  <a:srgbClr val="222222"/>
                </a:solidFill>
                <a:latin typeface="arial" panose="020B0604020202020204" pitchFamily="34" charset="0"/>
              </a:rPr>
              <a:t> </a:t>
            </a:r>
            <a:r>
              <a:rPr lang="es-ES_tradnl" dirty="0" err="1">
                <a:solidFill>
                  <a:srgbClr val="222222"/>
                </a:solidFill>
                <a:latin typeface="arial" panose="020B0604020202020204" pitchFamily="34" charset="0"/>
              </a:rPr>
              <a:t>banks</a:t>
            </a:r>
            <a:r>
              <a:rPr lang="es-ES_tradnl" dirty="0">
                <a:solidFill>
                  <a:srgbClr val="222222"/>
                </a:solidFill>
                <a:latin typeface="arial" panose="020B0604020202020204" pitchFamily="34" charset="0"/>
              </a:rPr>
              <a:t>” = </a:t>
            </a:r>
            <a:r>
              <a:rPr lang="en-GB" dirty="0">
                <a:solidFill>
                  <a:srgbClr val="222222"/>
                </a:solidFill>
                <a:latin typeface="arial" panose="020B0604020202020204" pitchFamily="34" charset="0"/>
              </a:rPr>
              <a:t>business as usual </a:t>
            </a:r>
          </a:p>
          <a:p>
            <a:pPr marL="457200" indent="-457200">
              <a:buFontTx/>
              <a:buChar char="-"/>
            </a:pPr>
            <a:endParaRPr lang="en-US" dirty="0">
              <a:solidFill>
                <a:srgbClr val="222222"/>
              </a:solidFill>
              <a:latin typeface="arial" panose="020B0604020202020204" pitchFamily="34" charset="0"/>
            </a:endParaRPr>
          </a:p>
          <a:p>
            <a:pPr lvl="1"/>
            <a:endParaRPr lang="en-US" dirty="0">
              <a:solidFill>
                <a:srgbClr val="222222"/>
              </a:solidFill>
              <a:latin typeface="arial" panose="020B0604020202020204" pitchFamily="34" charset="0"/>
            </a:endParaRPr>
          </a:p>
          <a:p>
            <a:endParaRPr lang="en-US" sz="2800" dirty="0" smtClean="0"/>
          </a:p>
        </p:txBody>
      </p:sp>
    </p:spTree>
    <p:extLst>
      <p:ext uri="{BB962C8B-B14F-4D97-AF65-F5344CB8AC3E}">
        <p14:creationId xmlns:p14="http://schemas.microsoft.com/office/powerpoint/2010/main" val="30521962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1640" y="332656"/>
            <a:ext cx="7416824" cy="584775"/>
          </a:xfrm>
          <a:prstGeom prst="rect">
            <a:avLst/>
          </a:prstGeom>
          <a:noFill/>
        </p:spPr>
        <p:txBody>
          <a:bodyPr wrap="square" rtlCol="0">
            <a:spAutoFit/>
          </a:bodyPr>
          <a:lstStyle/>
          <a:p>
            <a:pPr algn="ctr"/>
            <a:r>
              <a:rPr lang="en-US" sz="3200" dirty="0" smtClean="0"/>
              <a:t>D. Next steps and CSO work</a:t>
            </a:r>
            <a:endParaRPr lang="en-US" sz="3200" dirty="0" smtClean="0"/>
          </a:p>
        </p:txBody>
      </p:sp>
      <p:sp>
        <p:nvSpPr>
          <p:cNvPr id="5" name="Rectangle 4"/>
          <p:cNvSpPr/>
          <p:nvPr/>
        </p:nvSpPr>
        <p:spPr>
          <a:xfrm>
            <a:off x="611560" y="1628800"/>
            <a:ext cx="8058570" cy="4801314"/>
          </a:xfrm>
          <a:prstGeom prst="rect">
            <a:avLst/>
          </a:prstGeom>
        </p:spPr>
        <p:txBody>
          <a:bodyPr wrap="square">
            <a:spAutoFit/>
          </a:bodyPr>
          <a:lstStyle/>
          <a:p>
            <a:pPr marL="285750" indent="-285750">
              <a:buFont typeface="Wingdings" panose="05000000000000000000" pitchFamily="2" charset="2"/>
              <a:buChar char="Ø"/>
            </a:pPr>
            <a:r>
              <a:rPr lang="en-GB" dirty="0" smtClean="0"/>
              <a:t>The good thing going forward: “a dedicated and strengthened follow-up process” was agreed. A annual Economic and Social Council forum on </a:t>
            </a:r>
            <a:r>
              <a:rPr lang="en-GB" dirty="0" err="1" smtClean="0"/>
              <a:t>FfD</a:t>
            </a:r>
            <a:r>
              <a:rPr lang="en-GB" dirty="0" smtClean="0"/>
              <a:t> follow up will be launched soon. </a:t>
            </a:r>
          </a:p>
          <a:p>
            <a:endParaRPr lang="en-GB" dirty="0"/>
          </a:p>
          <a:p>
            <a:r>
              <a:rPr lang="en-GB" dirty="0" smtClean="0"/>
              <a:t>While </a:t>
            </a:r>
            <a:r>
              <a:rPr lang="en-GB" dirty="0"/>
              <a:t>the AAAA does not specify how to allocate the up-to-five </a:t>
            </a:r>
            <a:r>
              <a:rPr lang="en-GB" dirty="0" err="1"/>
              <a:t>FfD</a:t>
            </a:r>
            <a:r>
              <a:rPr lang="en-GB" dirty="0"/>
              <a:t> days at ECOSOC, it provides an important opportunity to structure in-depth discussions. </a:t>
            </a:r>
          </a:p>
          <a:p>
            <a:endParaRPr lang="en-GB" dirty="0" smtClean="0"/>
          </a:p>
          <a:p>
            <a:pPr marL="285750" indent="-285750">
              <a:buFont typeface="Wingdings" panose="05000000000000000000" pitchFamily="2" charset="2"/>
              <a:buChar char="Ø"/>
            </a:pPr>
            <a:r>
              <a:rPr lang="en-GB" dirty="0" smtClean="0"/>
              <a:t>An </a:t>
            </a:r>
            <a:r>
              <a:rPr lang="en-GB" dirty="0"/>
              <a:t>encouraging sign is the growing role played civil society in the process. CSO work ended up being reinforced by FFD3. </a:t>
            </a:r>
          </a:p>
          <a:p>
            <a:endParaRPr lang="en-GB" dirty="0" smtClean="0"/>
          </a:p>
          <a:p>
            <a:pPr marL="285750" indent="-285750">
              <a:buFont typeface="Wingdings" panose="05000000000000000000" pitchFamily="2" charset="2"/>
              <a:buChar char="Ø"/>
            </a:pPr>
            <a:r>
              <a:rPr lang="en-GB" dirty="0" smtClean="0"/>
              <a:t>Possible actions will likely be issue-based, e.g. a campaign </a:t>
            </a:r>
            <a:r>
              <a:rPr lang="en-GB" dirty="0"/>
              <a:t>for an intergovernmental tax body to </a:t>
            </a:r>
            <a:r>
              <a:rPr lang="en-GB" dirty="0" smtClean="0"/>
              <a:t>be established </a:t>
            </a:r>
            <a:r>
              <a:rPr lang="en-GB" dirty="0"/>
              <a:t>at the UN General Assembly in September </a:t>
            </a:r>
            <a:r>
              <a:rPr lang="en-GB" dirty="0" smtClean="0"/>
              <a:t>2016, a group of likeminded countries to move forward the discussions on private sector accountability??? </a:t>
            </a:r>
            <a:r>
              <a:rPr lang="es-ES_tradnl" dirty="0" smtClean="0"/>
              <a:t>Ideas are </a:t>
            </a:r>
            <a:r>
              <a:rPr lang="es-ES_tradnl" dirty="0" err="1" smtClean="0"/>
              <a:t>welcome</a:t>
            </a:r>
            <a:r>
              <a:rPr lang="es-ES_tradnl" dirty="0" smtClean="0"/>
              <a:t>! </a:t>
            </a:r>
          </a:p>
          <a:p>
            <a:pPr marL="285750" indent="-285750">
              <a:buFont typeface="Wingdings" panose="05000000000000000000" pitchFamily="2" charset="2"/>
              <a:buChar char="Ø"/>
            </a:pPr>
            <a:endParaRPr lang="es-ES_tradnl" dirty="0"/>
          </a:p>
          <a:p>
            <a:pPr marL="285750" indent="-285750">
              <a:buFont typeface="Wingdings" panose="05000000000000000000" pitchFamily="2" charset="2"/>
              <a:buChar char="Ø"/>
            </a:pPr>
            <a:r>
              <a:rPr lang="es-ES_tradnl" dirty="0" err="1" smtClean="0"/>
              <a:t>Stay</a:t>
            </a:r>
            <a:r>
              <a:rPr lang="es-ES_tradnl" dirty="0" smtClean="0"/>
              <a:t> </a:t>
            </a:r>
            <a:r>
              <a:rPr lang="es-ES_tradnl" dirty="0" err="1" smtClean="0"/>
              <a:t>tuned</a:t>
            </a:r>
            <a:r>
              <a:rPr lang="es-ES_tradnl" dirty="0" smtClean="0"/>
              <a:t>! </a:t>
            </a:r>
            <a:endParaRPr lang="en-GB" dirty="0" smtClean="0"/>
          </a:p>
        </p:txBody>
      </p:sp>
    </p:spTree>
    <p:extLst>
      <p:ext uri="{BB962C8B-B14F-4D97-AF65-F5344CB8AC3E}">
        <p14:creationId xmlns:p14="http://schemas.microsoft.com/office/powerpoint/2010/main" val="16637478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1412776"/>
            <a:ext cx="7344816" cy="4851334"/>
          </a:xfrm>
          <a:prstGeom prst="rect">
            <a:avLst/>
          </a:prstGeom>
        </p:spPr>
      </p:pic>
    </p:spTree>
    <p:extLst>
      <p:ext uri="{BB962C8B-B14F-4D97-AF65-F5344CB8AC3E}">
        <p14:creationId xmlns:p14="http://schemas.microsoft.com/office/powerpoint/2010/main" val="2679178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Eurodad ppt template 2011_2">
  <a:themeElements>
    <a:clrScheme name="Custom 1">
      <a:dk1>
        <a:sysClr val="windowText" lastClr="000000"/>
      </a:dk1>
      <a:lt1>
        <a:sysClr val="window" lastClr="FFFFFF"/>
      </a:lt1>
      <a:dk2>
        <a:srgbClr val="000000"/>
      </a:dk2>
      <a:lt2>
        <a:srgbClr val="FFFFFF"/>
      </a:lt2>
      <a:accent1>
        <a:srgbClr val="CC0000"/>
      </a:accent1>
      <a:accent2>
        <a:srgbClr val="CC0000"/>
      </a:accent2>
      <a:accent3>
        <a:srgbClr val="92CDDC"/>
      </a:accent3>
      <a:accent4>
        <a:srgbClr val="A5A5A5"/>
      </a:accent4>
      <a:accent5>
        <a:srgbClr val="4BACC6"/>
      </a:accent5>
      <a:accent6>
        <a:srgbClr val="000000"/>
      </a:accent6>
      <a:hlink>
        <a:srgbClr val="CC0000"/>
      </a:hlink>
      <a:folHlink>
        <a:srgbClr val="C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4461</TotalTime>
  <Words>1725</Words>
  <Application>Microsoft Office PowerPoint</Application>
  <PresentationFormat>On-screen Show (4:3)</PresentationFormat>
  <Paragraphs>105</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Arial</vt:lpstr>
      <vt:lpstr>Calibri</vt:lpstr>
      <vt:lpstr>Times New Roman</vt:lpstr>
      <vt:lpstr>Wingdings</vt:lpstr>
      <vt:lpstr>Eurodad ppt template 2011_2</vt:lpstr>
      <vt:lpstr>Did the Addis Ababa Summit deliver finance for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Carlos Villota</dc:creator>
  <cp:lastModifiedBy>Maria Jose Romero</cp:lastModifiedBy>
  <cp:revision>268</cp:revision>
  <cp:lastPrinted>2015-09-23T17:37:33Z</cp:lastPrinted>
  <dcterms:created xsi:type="dcterms:W3CDTF">2012-10-03T09:35:56Z</dcterms:created>
  <dcterms:modified xsi:type="dcterms:W3CDTF">2015-09-23T17:39:54Z</dcterms:modified>
</cp:coreProperties>
</file>