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950" r:id="rId2"/>
    <p:sldId id="952" r:id="rId3"/>
    <p:sldId id="982" r:id="rId4"/>
    <p:sldId id="1000" r:id="rId5"/>
    <p:sldId id="1001" r:id="rId6"/>
    <p:sldId id="1002" r:id="rId7"/>
    <p:sldId id="1003" r:id="rId8"/>
    <p:sldId id="1004" r:id="rId9"/>
    <p:sldId id="999" r:id="rId10"/>
  </p:sldIdLst>
  <p:sldSz cx="9144000" cy="6858000" type="screen4x3"/>
  <p:notesSz cx="6797675" cy="9928225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3128">
          <p15:clr>
            <a:srgbClr val="A4A3A4"/>
          </p15:clr>
        </p15:guide>
        <p15:guide id="2" pos="214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33CC"/>
    <a:srgbClr val="3767FF"/>
    <a:srgbClr val="FB5C03"/>
    <a:srgbClr val="FEA16E"/>
    <a:srgbClr val="FD8745"/>
    <a:srgbClr val="FFCC00"/>
    <a:srgbClr val="A63D02"/>
    <a:srgbClr val="B89500"/>
    <a:srgbClr val="FEBC98"/>
    <a:srgbClr val="FC6F3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4165" autoAdjust="0"/>
    <p:restoredTop sz="94676" autoAdjust="0"/>
  </p:normalViewPr>
  <p:slideViewPr>
    <p:cSldViewPr>
      <p:cViewPr>
        <p:scale>
          <a:sx n="75" d="100"/>
          <a:sy n="75" d="100"/>
        </p:scale>
        <p:origin x="-1224" y="-35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5304"/>
    </p:cViewPr>
  </p:sorterViewPr>
  <p:notesViewPr>
    <p:cSldViewPr>
      <p:cViewPr varScale="1">
        <p:scale>
          <a:sx n="51" d="100"/>
          <a:sy n="51" d="100"/>
        </p:scale>
        <p:origin x="-2994" y="-108"/>
      </p:cViewPr>
      <p:guideLst>
        <p:guide orient="horz" pos="3128"/>
        <p:guide pos="2142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" y="1"/>
            <a:ext cx="294639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96" tIns="45697" rIns="91396" bIns="45697" numCol="1" anchor="t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92" y="1"/>
            <a:ext cx="294639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96" tIns="45697" rIns="91396" bIns="45697" numCol="1" anchor="t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pPr>
              <a:defRPr/>
            </a:pPr>
            <a:fld id="{0207343A-E57A-4BEC-ADA6-962350E83A7B}" type="datetime1">
              <a:rPr lang="fr-FR" smtClean="0"/>
              <a:pPr>
                <a:defRPr/>
              </a:pPr>
              <a:t>21/09/2015</a:t>
            </a:fld>
            <a:endParaRPr lang="fr-FR" dirty="0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3" y="9429753"/>
            <a:ext cx="294639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96" tIns="45697" rIns="91396" bIns="45697" numCol="1" anchor="b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92" y="9429753"/>
            <a:ext cx="294639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96" tIns="45697" rIns="91396" bIns="45697" numCol="1" anchor="b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pPr>
              <a:defRPr/>
            </a:pPr>
            <a:fld id="{3B913D87-DCE8-43D1-8894-0C06EBE3F7B8}" type="slidenum">
              <a:rPr lang="fr-FR"/>
              <a:pPr>
                <a:defRPr/>
              </a:pPr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47967337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" y="1"/>
            <a:ext cx="294639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96" tIns="45697" rIns="91396" bIns="45697" numCol="1" anchor="t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92" y="1"/>
            <a:ext cx="294639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96" tIns="45697" rIns="91396" bIns="45697" numCol="1" anchor="t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pPr>
              <a:defRPr/>
            </a:pPr>
            <a:fld id="{816AB490-991F-4A2F-AFC4-2E28EABCB736}" type="datetime1">
              <a:rPr lang="fr-FR" smtClean="0"/>
              <a:pPr>
                <a:defRPr/>
              </a:pPr>
              <a:t>21/09/2015</a:t>
            </a:fld>
            <a:endParaRPr lang="fr-FR" dirty="0"/>
          </a:p>
        </p:txBody>
      </p:sp>
      <p:sp>
        <p:nvSpPr>
          <p:cNvPr id="307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5988" y="742950"/>
            <a:ext cx="4965700" cy="37242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2" y="4716466"/>
            <a:ext cx="5438776" cy="44672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96" tIns="45697" rIns="91396" bIns="4569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noProof="0" smtClean="0"/>
              <a:t>Cliquez pour modifier les styles du texte du masque</a:t>
            </a:r>
          </a:p>
          <a:p>
            <a:pPr lvl="1"/>
            <a:r>
              <a:rPr lang="fr-FR" noProof="0" smtClean="0"/>
              <a:t>Deuxième niveau</a:t>
            </a:r>
          </a:p>
          <a:p>
            <a:pPr lvl="2"/>
            <a:r>
              <a:rPr lang="fr-FR" noProof="0" smtClean="0"/>
              <a:t>Troisième niveau</a:t>
            </a:r>
          </a:p>
          <a:p>
            <a:pPr lvl="3"/>
            <a:r>
              <a:rPr lang="fr-FR" noProof="0" smtClean="0"/>
              <a:t>Quatrième niveau</a:t>
            </a:r>
          </a:p>
          <a:p>
            <a:pPr lvl="4"/>
            <a:r>
              <a:rPr lang="fr-FR" noProof="0" smtClean="0"/>
              <a:t>Cinquième niveau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3" y="9429753"/>
            <a:ext cx="294639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96" tIns="45697" rIns="91396" bIns="45697" numCol="1" anchor="b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92" y="9429753"/>
            <a:ext cx="2946399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96" tIns="45697" rIns="91396" bIns="45697" numCol="1" anchor="b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pPr>
              <a:defRPr/>
            </a:pPr>
            <a:fld id="{34B0B569-1837-4F4E-8520-E6B555C2752A}" type="slidenum">
              <a:rPr lang="fr-FR"/>
              <a:pPr>
                <a:defRPr/>
              </a:pPr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98194634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620761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dirty="0" smtClean="0"/>
              <a:t>Cliquez pour modifier le style du titre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fr-FR" dirty="0" smtClean="0"/>
              <a:t>Cliquez pour modifier le style des sous-titres du masque</a:t>
            </a:r>
            <a:endParaRPr lang="fr-FR" dirty="0"/>
          </a:p>
        </p:txBody>
      </p:sp>
      <p:sp>
        <p:nvSpPr>
          <p:cNvPr id="8" name="Rectangle 7"/>
          <p:cNvSpPr>
            <a:spLocks noChangeArrowheads="1"/>
          </p:cNvSpPr>
          <p:nvPr userDrawn="1"/>
        </p:nvSpPr>
        <p:spPr bwMode="auto">
          <a:xfrm>
            <a:off x="-19048" y="-2442"/>
            <a:ext cx="9154721" cy="6862885"/>
          </a:xfrm>
          <a:prstGeom prst="rect">
            <a:avLst/>
          </a:prstGeom>
          <a:noFill/>
          <a:ln w="63500" cap="flat" cmpd="sng" algn="ctr">
            <a:solidFill>
              <a:srgbClr val="FC6F36"/>
            </a:solidFill>
            <a:prstDash val="solid"/>
            <a:miter lim="800000"/>
            <a:headEnd type="none" w="med" len="med"/>
            <a:tailEnd type="none" w="med" len="med"/>
          </a:ln>
          <a:effectLst>
            <a:glow rad="12700">
              <a:srgbClr val="00B050">
                <a:alpha val="61000"/>
              </a:srgbClr>
            </a:glow>
            <a:softEdge rad="12700"/>
          </a:effectLst>
        </p:spPr>
        <p:txBody>
          <a:bodyPr wrap="none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9986307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 hasCustomPrompt="1"/>
          </p:nvPr>
        </p:nvSpPr>
        <p:spPr>
          <a:xfrm>
            <a:off x="83986" y="115539"/>
            <a:ext cx="8957034" cy="878837"/>
          </a:xfrm>
          <a:solidFill>
            <a:srgbClr val="FEA16E"/>
          </a:solidFill>
          <a:ln>
            <a:noFill/>
          </a:ln>
        </p:spPr>
        <p:txBody>
          <a:bodyPr>
            <a:scene3d>
              <a:camera prst="orthographicFront"/>
              <a:lightRig rig="sunrise" dir="t"/>
            </a:scene3d>
            <a:sp3d contourW="12700">
              <a:bevelT w="38100" h="82550"/>
              <a:contourClr>
                <a:schemeClr val="bg1">
                  <a:lumMod val="95000"/>
                </a:schemeClr>
              </a:contourClr>
            </a:sp3d>
          </a:bodyPr>
          <a:lstStyle>
            <a:lvl1pPr>
              <a:defRPr sz="2600" b="1" i="0" cap="none" baseline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itchFamily="18" charset="0"/>
              </a:defRPr>
            </a:lvl1pPr>
          </a:lstStyle>
          <a:p>
            <a:r>
              <a:rPr lang="fr-FR" dirty="0" smtClean="0"/>
              <a:t>Cliquez pour modifier le style du titre</a:t>
            </a:r>
            <a:endParaRPr lang="fr-FR" dirty="0"/>
          </a:p>
        </p:txBody>
      </p:sp>
      <p:sp>
        <p:nvSpPr>
          <p:cNvPr id="11" name="Rectangle 10"/>
          <p:cNvSpPr>
            <a:spLocks noChangeArrowheads="1"/>
          </p:cNvSpPr>
          <p:nvPr userDrawn="1"/>
        </p:nvSpPr>
        <p:spPr bwMode="auto">
          <a:xfrm>
            <a:off x="31532" y="28249"/>
            <a:ext cx="9112468" cy="6829751"/>
          </a:xfrm>
          <a:prstGeom prst="rect">
            <a:avLst/>
          </a:prstGeom>
          <a:noFill/>
          <a:ln w="50800" cap="rnd" cmpd="sng" algn="ctr">
            <a:solidFill>
              <a:srgbClr val="FFCC00">
                <a:alpha val="70588"/>
              </a:srgbClr>
            </a:solidFill>
            <a:prstDash val="solid"/>
            <a:round/>
            <a:headEnd type="none" w="med" len="med"/>
            <a:tailEnd type="none" w="med" len="med"/>
          </a:ln>
          <a:effectLst>
            <a:innerShdw blurRad="63500" dist="50800" dir="13500000">
              <a:prstClr val="black">
                <a:alpha val="50000"/>
              </a:prstClr>
            </a:innerShdw>
          </a:effectLst>
        </p:spPr>
        <p:txBody>
          <a:bodyPr wrap="none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</a:endParaRPr>
          </a:p>
        </p:txBody>
      </p:sp>
      <p:sp>
        <p:nvSpPr>
          <p:cNvPr id="23" name="Étoile à 32 branches 22"/>
          <p:cNvSpPr/>
          <p:nvPr userDrawn="1"/>
        </p:nvSpPr>
        <p:spPr>
          <a:xfrm>
            <a:off x="8583355" y="6383225"/>
            <a:ext cx="478757" cy="398819"/>
          </a:xfrm>
          <a:prstGeom prst="star32">
            <a:avLst/>
          </a:prstGeom>
          <a:solidFill>
            <a:srgbClr val="FFFFFF"/>
          </a:solidFill>
          <a:ln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7" name="Espace réservé du numéro de diapositive 3"/>
          <p:cNvSpPr>
            <a:spLocks noGrp="1"/>
          </p:cNvSpPr>
          <p:nvPr userDrawn="1">
            <p:ph type="sldNum" sz="quarter" idx="12"/>
          </p:nvPr>
        </p:nvSpPr>
        <p:spPr>
          <a:xfrm>
            <a:off x="8560159" y="6469890"/>
            <a:ext cx="525148" cy="351485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lang="fr-FR" sz="1600" b="1" kern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man Old Style" pitchFamily="18" charset="0"/>
                <a:ea typeface="+mn-ea"/>
                <a:cs typeface="+mn-cs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fld id="{D7918184-8F12-4BA6-893E-80E7C87F3CDC}" type="slidenum">
              <a:rPr lang="fr-FR" smtClean="0"/>
              <a:pPr algn="ctr" eaLnBrk="1" hangingPunct="1"/>
              <a:t>‹N°›</a:t>
            </a:fld>
            <a:endParaRPr lang="fr-FR" dirty="0"/>
          </a:p>
        </p:txBody>
      </p:sp>
      <p:sp>
        <p:nvSpPr>
          <p:cNvPr id="3" name="ZoneTexte 2"/>
          <p:cNvSpPr txBox="1"/>
          <p:nvPr userDrawn="1"/>
        </p:nvSpPr>
        <p:spPr>
          <a:xfrm>
            <a:off x="179512" y="980728"/>
            <a:ext cx="888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34148504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Espace réservé du numéro de diapositive 3"/>
          <p:cNvSpPr txBox="1">
            <a:spLocks/>
          </p:cNvSpPr>
          <p:nvPr userDrawn="1"/>
        </p:nvSpPr>
        <p:spPr bwMode="auto">
          <a:xfrm>
            <a:off x="8663534" y="6434417"/>
            <a:ext cx="444970" cy="35148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fr-FR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lang="fr-FR" sz="1300" b="1" kern="0" smtClean="0">
                <a:solidFill>
                  <a:srgbClr val="FFFFFF"/>
                </a:solidFill>
                <a:latin typeface="Bookman Old Style" pitchFamily="18" charset="0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2pPr>
            <a:lvl3pPr marL="11430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3pPr>
            <a:lvl4pPr marL="16002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4pPr>
            <a:lvl5pPr marL="20574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5pPr>
            <a:lvl6pPr marL="2514600" indent="-228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6pPr>
            <a:lvl7pPr marL="2971800" indent="-228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7pPr>
            <a:lvl8pPr marL="3429000" indent="-228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8pPr>
            <a:lvl9pPr marL="3886200" indent="-228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9pPr>
          </a:lstStyle>
          <a:p>
            <a:pPr algn="ctr" eaLnBrk="1" hangingPunct="1"/>
            <a:fld id="{D7918184-8F12-4BA6-893E-80E7C87F3CDC}" type="slidenum">
              <a:rPr lang="fr-FR" smtClean="0"/>
              <a:pPr algn="ctr" eaLnBrk="1" hangingPunct="1"/>
              <a:t>‹N°›</a:t>
            </a:fld>
            <a:endParaRPr lang="fr-FR" dirty="0"/>
          </a:p>
        </p:txBody>
      </p:sp>
      <p:sp>
        <p:nvSpPr>
          <p:cNvPr id="17" name="Espace réservé du numéro de diapositive 3"/>
          <p:cNvSpPr txBox="1">
            <a:spLocks/>
          </p:cNvSpPr>
          <p:nvPr userDrawn="1"/>
        </p:nvSpPr>
        <p:spPr bwMode="auto">
          <a:xfrm>
            <a:off x="8549356" y="6458509"/>
            <a:ext cx="525148" cy="35148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fr-FR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lang="fr-FR" sz="1300" b="1" kern="0" smtClean="0">
                <a:solidFill>
                  <a:srgbClr val="E95401"/>
                </a:solidFill>
                <a:latin typeface="Bookman Old Style" pitchFamily="18" charset="0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2pPr>
            <a:lvl3pPr marL="11430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3pPr>
            <a:lvl4pPr marL="16002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4pPr>
            <a:lvl5pPr marL="20574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5pPr>
            <a:lvl6pPr marL="2514600" indent="-228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6pPr>
            <a:lvl7pPr marL="2971800" indent="-228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7pPr>
            <a:lvl8pPr marL="3429000" indent="-228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8pPr>
            <a:lvl9pPr marL="3886200" indent="-228600" algn="l" defTabSz="914400" rtl="0" eaLnBrk="0" fontAlgn="base" latinLnBrk="0" hangingPunct="0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9pPr>
          </a:lstStyle>
          <a:p>
            <a:pPr algn="ctr" eaLnBrk="1" hangingPunct="1"/>
            <a:fld id="{D7918184-8F12-4BA6-893E-80E7C87F3CDC}" type="slidenum">
              <a:rPr lang="fr-FR" sz="160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pPr algn="ctr" eaLnBrk="1" hangingPunct="1"/>
              <a:t>‹N°›</a:t>
            </a:fld>
            <a:endParaRPr lang="fr-FR" sz="16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8" name="Rectangle 17"/>
          <p:cNvSpPr>
            <a:spLocks noChangeArrowheads="1"/>
          </p:cNvSpPr>
          <p:nvPr userDrawn="1"/>
        </p:nvSpPr>
        <p:spPr bwMode="auto">
          <a:xfrm>
            <a:off x="0" y="0"/>
            <a:ext cx="9108504" cy="6842233"/>
          </a:xfrm>
          <a:prstGeom prst="rect">
            <a:avLst/>
          </a:prstGeom>
          <a:noFill/>
          <a:ln w="50800" cap="rnd" cmpd="sng" algn="ctr">
            <a:solidFill>
              <a:srgbClr val="FFCC00"/>
            </a:solidFill>
            <a:prstDash val="solid"/>
            <a:round/>
            <a:headEnd type="none" w="med" len="med"/>
            <a:tailEnd type="none" w="med" len="med"/>
          </a:ln>
          <a:effectLst>
            <a:innerShdw blurRad="63500" dist="50800" dir="13500000">
              <a:prstClr val="black">
                <a:alpha val="50000"/>
              </a:prstClr>
            </a:innerShdw>
          </a:effectLst>
        </p:spPr>
        <p:txBody>
          <a:bodyPr wrap="none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75234667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dirty="0" smtClean="0"/>
              <a:t>Cliquez pour modifier les styles du texte du masque</a:t>
            </a:r>
          </a:p>
          <a:p>
            <a:pPr lvl="1"/>
            <a:r>
              <a:rPr lang="fr-FR" dirty="0" smtClean="0"/>
              <a:t>Deuxième niveau</a:t>
            </a:r>
          </a:p>
          <a:p>
            <a:pPr lvl="2"/>
            <a:r>
              <a:rPr lang="fr-FR" dirty="0" smtClean="0"/>
              <a:t>Troisième niveau</a:t>
            </a:r>
          </a:p>
          <a:p>
            <a:pPr lvl="3"/>
            <a:r>
              <a:rPr lang="fr-FR" dirty="0" smtClean="0"/>
              <a:t>Quatrième niveau</a:t>
            </a:r>
          </a:p>
          <a:p>
            <a:pPr lvl="4"/>
            <a:r>
              <a:rPr lang="fr-FR" dirty="0" smtClean="0"/>
              <a:t>Cinquième niveau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C5E2F2C1-5837-45FF-AE2C-4D7B333ADDD6}" type="slidenum">
              <a:rPr lang="fr-FR"/>
              <a:pPr>
                <a:defRPr/>
              </a:pPr>
              <a:t>‹N°›</a:t>
            </a:fld>
            <a:endParaRPr lang="fr-FR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89" r:id="rId1"/>
    <p:sldLayoutId id="2147483999" r:id="rId2"/>
    <p:sldLayoutId id="2147483994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111076" y="977900"/>
            <a:ext cx="8915400" cy="50076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cene3d>
              <a:camera prst="orthographicFront"/>
              <a:lightRig rig="threePt" dir="t">
                <a:rot lat="0" lon="0" rev="600000"/>
              </a:lightRig>
            </a:scene3d>
            <a:sp3d extrusionH="101600">
              <a:bevelT w="114300" h="63500"/>
              <a:bevelB w="12700"/>
            </a:sp3d>
          </a:bodyPr>
          <a:lstStyle/>
          <a:p>
            <a:pPr algn="ctr">
              <a:spcBef>
                <a:spcPct val="20000"/>
              </a:spcBef>
              <a:defRPr/>
            </a:pPr>
            <a:endParaRPr lang="fr-BE" sz="500" kern="0" dirty="0">
              <a:solidFill>
                <a:srgbClr val="D60093"/>
              </a:solidFill>
              <a:latin typeface="Century" pitchFamily="18" charset="0"/>
            </a:endParaRPr>
          </a:p>
          <a:p>
            <a:pPr algn="ctr">
              <a:spcBef>
                <a:spcPct val="20000"/>
              </a:spcBef>
              <a:defRPr/>
            </a:pPr>
            <a:endParaRPr lang="fr-FR" sz="1050" b="1" kern="0" dirty="0" smtClean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 Antiqua" pitchFamily="18" charset="0"/>
            </a:endParaRPr>
          </a:p>
          <a:p>
            <a:pPr algn="ctr">
              <a:spcBef>
                <a:spcPct val="20000"/>
              </a:spcBef>
              <a:defRPr/>
            </a:pPr>
            <a:r>
              <a:rPr lang="en-US" sz="2800" b="1" kern="0" dirty="0">
                <a:solidFill>
                  <a:srgbClr val="0033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man Old Style" pitchFamily="18" charset="0"/>
              </a:rPr>
              <a:t>The Usage of Official Development Assistance (ODA) in Public-Private Partnership Investments in Africa: The impact on </a:t>
            </a:r>
            <a:r>
              <a:rPr lang="en-US" sz="2800" b="1" kern="0" dirty="0" err="1">
                <a:solidFill>
                  <a:srgbClr val="0033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man Old Style" pitchFamily="18" charset="0"/>
              </a:rPr>
              <a:t>labour</a:t>
            </a:r>
            <a:r>
              <a:rPr lang="en-US" sz="2800" b="1" kern="0" dirty="0">
                <a:solidFill>
                  <a:srgbClr val="0033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man Old Style" pitchFamily="18" charset="0"/>
              </a:rPr>
              <a:t> </a:t>
            </a:r>
            <a:r>
              <a:rPr lang="en-US" sz="2800" b="1" kern="0" dirty="0" smtClean="0">
                <a:solidFill>
                  <a:srgbClr val="0033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man Old Style" pitchFamily="18" charset="0"/>
              </a:rPr>
              <a:t>rights</a:t>
            </a:r>
          </a:p>
          <a:p>
            <a:pPr algn="ctr">
              <a:spcBef>
                <a:spcPct val="20000"/>
              </a:spcBef>
              <a:defRPr/>
            </a:pPr>
            <a:endParaRPr lang="en-US" sz="2800" b="1" kern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man Old Style" pitchFamily="18" charset="0"/>
            </a:endParaRPr>
          </a:p>
          <a:p>
            <a:pPr algn="ctr">
              <a:spcBef>
                <a:spcPct val="20000"/>
              </a:spcBef>
              <a:defRPr/>
            </a:pPr>
            <a:endParaRPr lang="en-US" sz="2000" b="1" kern="0" dirty="0">
              <a:solidFill>
                <a:srgbClr val="3767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 Antiqua" pitchFamily="18" charset="0"/>
            </a:endParaRPr>
          </a:p>
          <a:p>
            <a:pPr algn="ctr"/>
            <a:r>
              <a:rPr lang="en-US" sz="2000" b="1" dirty="0" smtClean="0"/>
              <a:t>A project submitted </a:t>
            </a:r>
            <a:r>
              <a:rPr lang="en-US" sz="2000" b="1" dirty="0"/>
              <a:t>by the Africa </a:t>
            </a:r>
            <a:r>
              <a:rPr lang="en-US" sz="2000" b="1" dirty="0" err="1"/>
              <a:t>Labour</a:t>
            </a:r>
            <a:r>
              <a:rPr lang="en-US" sz="2000" b="1" dirty="0"/>
              <a:t> Research &amp; Education Institute (ALREI) on behalf of the Trade Union Development Cooperation Network –Africa</a:t>
            </a:r>
            <a:r>
              <a:rPr lang="fr-FR" sz="2000" dirty="0"/>
              <a:t> </a:t>
            </a:r>
            <a:r>
              <a:rPr lang="en-US" sz="2000" dirty="0"/>
              <a:t> </a:t>
            </a:r>
            <a:endParaRPr lang="en-US" sz="2000" dirty="0" smtClean="0"/>
          </a:p>
          <a:p>
            <a:pPr algn="ctr"/>
            <a:endParaRPr lang="en-US" sz="2000" b="1" kern="0" dirty="0">
              <a:latin typeface="Book Antiqua" pitchFamily="18" charset="0"/>
            </a:endParaRPr>
          </a:p>
          <a:p>
            <a:pPr algn="ctr"/>
            <a:r>
              <a:rPr lang="en-US" sz="2000" b="1" kern="0" dirty="0" smtClean="0">
                <a:latin typeface="Book Antiqua" pitchFamily="18" charset="0"/>
              </a:rPr>
              <a:t>Period: July–December 2015</a:t>
            </a:r>
            <a:endParaRPr lang="fr-FR" sz="1600" b="1" kern="0" dirty="0" smtClean="0">
              <a:latin typeface="Book Antiqua" pitchFamily="18" charset="0"/>
            </a:endParaRPr>
          </a:p>
          <a:p>
            <a:pPr algn="ctr">
              <a:spcBef>
                <a:spcPct val="20000"/>
              </a:spcBef>
              <a:defRPr/>
            </a:pPr>
            <a:r>
              <a:rPr lang="fr-FR" sz="2400" kern="0" dirty="0" smtClean="0">
                <a:latin typeface="Century" pitchFamily="18" charset="0"/>
              </a:rPr>
              <a:t/>
            </a:r>
            <a:br>
              <a:rPr lang="fr-FR" sz="2400" kern="0" dirty="0" smtClean="0">
                <a:latin typeface="Century" pitchFamily="18" charset="0"/>
              </a:rPr>
            </a:br>
            <a:r>
              <a:rPr lang="fr-FR" sz="2400" kern="0" dirty="0" smtClean="0">
                <a:latin typeface="Century" pitchFamily="18" charset="0"/>
              </a:rPr>
              <a:t> </a:t>
            </a:r>
            <a:endParaRPr lang="fr-FR" sz="2400" kern="0" dirty="0" smtClean="0">
              <a:solidFill>
                <a:srgbClr val="3366FF"/>
              </a:solidFill>
              <a:latin typeface="Century" pitchFamily="18" charset="0"/>
            </a:endParaRPr>
          </a:p>
          <a:p>
            <a:pPr algn="ctr">
              <a:spcBef>
                <a:spcPct val="20000"/>
              </a:spcBef>
              <a:defRPr/>
            </a:pPr>
            <a:endParaRPr lang="fr-FR" sz="2400" kern="0" dirty="0">
              <a:latin typeface="Century" pitchFamily="18" charset="0"/>
            </a:endParaRPr>
          </a:p>
          <a:p>
            <a:pPr algn="ctr">
              <a:spcBef>
                <a:spcPct val="20000"/>
              </a:spcBef>
              <a:defRPr/>
            </a:pPr>
            <a:endParaRPr lang="fr-FR" sz="1600" kern="0" dirty="0">
              <a:latin typeface="Century" pitchFamily="18" charset="0"/>
            </a:endParaRPr>
          </a:p>
          <a:p>
            <a:pPr algn="ctr">
              <a:spcBef>
                <a:spcPct val="20000"/>
              </a:spcBef>
              <a:defRPr/>
            </a:pPr>
            <a:endParaRPr lang="fr-FR" kern="0" dirty="0">
              <a:latin typeface="Century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60359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 idx="4294967295"/>
          </p:nvPr>
        </p:nvSpPr>
        <p:spPr>
          <a:xfrm>
            <a:off x="0" y="115888"/>
            <a:ext cx="8956675" cy="877887"/>
          </a:xfrm>
        </p:spPr>
        <p:txBody>
          <a:bodyPr/>
          <a:lstStyle/>
          <a:p>
            <a:r>
              <a:rPr lang="fr-FR" dirty="0" err="1" smtClean="0">
                <a:effectLst/>
                <a:latin typeface="Book Antiqua" panose="02040602050305030304" pitchFamily="18" charset="0"/>
              </a:rPr>
              <a:t>Outlines</a:t>
            </a:r>
            <a:endParaRPr lang="fr-FR" dirty="0">
              <a:effectLst/>
              <a:latin typeface="Book Antiqua" panose="02040602050305030304" pitchFamily="18" charset="0"/>
            </a:endParaRPr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304800" y="2057400"/>
            <a:ext cx="8651875" cy="3477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514350" indent="-514350" algn="just" eaLnBrk="1" hangingPunct="1">
              <a:buFont typeface="+mj-lt"/>
              <a:buAutoNum type="arabicPeriod"/>
            </a:pPr>
            <a:r>
              <a:rPr lang="fr-FR" sz="2200" b="1" dirty="0">
                <a:solidFill>
                  <a:srgbClr val="0033CC"/>
                </a:solidFill>
                <a:sym typeface="Wingdings" pitchFamily="2" charset="2"/>
              </a:rPr>
              <a:t>Objectives of the </a:t>
            </a:r>
            <a:r>
              <a:rPr lang="fr-FR" sz="2200" b="1" dirty="0" err="1" smtClean="0">
                <a:solidFill>
                  <a:srgbClr val="0033CC"/>
                </a:solidFill>
                <a:sym typeface="Wingdings" pitchFamily="2" charset="2"/>
              </a:rPr>
              <a:t>research</a:t>
            </a:r>
            <a:endParaRPr lang="fr-FR" sz="2200" b="1" dirty="0" smtClean="0">
              <a:solidFill>
                <a:srgbClr val="0033CC"/>
              </a:solidFill>
              <a:sym typeface="Wingdings" pitchFamily="2" charset="2"/>
            </a:endParaRPr>
          </a:p>
          <a:p>
            <a:pPr marL="514350" indent="-514350" algn="just" eaLnBrk="1" hangingPunct="1">
              <a:buFont typeface="+mj-lt"/>
              <a:buAutoNum type="arabicPeriod"/>
            </a:pPr>
            <a:endParaRPr lang="fr-FR" sz="2200" b="1" dirty="0" smtClean="0">
              <a:sym typeface="Wingdings" pitchFamily="2" charset="2"/>
            </a:endParaRPr>
          </a:p>
          <a:p>
            <a:pPr marL="514350" indent="-514350" algn="just" eaLnBrk="1" hangingPunct="1">
              <a:buFont typeface="+mj-lt"/>
              <a:buAutoNum type="arabicPeriod"/>
            </a:pPr>
            <a:r>
              <a:rPr lang="en-US" sz="2200" b="1" dirty="0">
                <a:solidFill>
                  <a:srgbClr val="0033CC"/>
                </a:solidFill>
                <a:sym typeface="Wingdings" pitchFamily="2" charset="2"/>
              </a:rPr>
              <a:t>Target countries and rationale for choosing the </a:t>
            </a:r>
            <a:r>
              <a:rPr lang="en-US" sz="2200" b="1" dirty="0" smtClean="0">
                <a:solidFill>
                  <a:srgbClr val="0033CC"/>
                </a:solidFill>
                <a:sym typeface="Wingdings" pitchFamily="2" charset="2"/>
              </a:rPr>
              <a:t>countries</a:t>
            </a:r>
            <a:endParaRPr lang="fr-FR" sz="2200" b="1" dirty="0" smtClean="0">
              <a:solidFill>
                <a:srgbClr val="0033CC"/>
              </a:solidFill>
              <a:sym typeface="Wingdings" pitchFamily="2" charset="2"/>
            </a:endParaRPr>
          </a:p>
          <a:p>
            <a:pPr marL="514350" indent="-514350" algn="just" eaLnBrk="1" hangingPunct="1">
              <a:buFont typeface="+mj-lt"/>
              <a:buAutoNum type="arabicPeriod"/>
            </a:pPr>
            <a:endParaRPr lang="fr-FR" sz="2200" b="1" dirty="0">
              <a:solidFill>
                <a:srgbClr val="0033CC"/>
              </a:solidFill>
              <a:sym typeface="Wingdings" pitchFamily="2" charset="2"/>
            </a:endParaRPr>
          </a:p>
          <a:p>
            <a:pPr marL="514350" indent="-514350" algn="just" eaLnBrk="1" hangingPunct="1">
              <a:buFont typeface="+mj-lt"/>
              <a:buAutoNum type="arabicPeriod"/>
            </a:pPr>
            <a:r>
              <a:rPr lang="en-US" sz="2200" b="1" dirty="0">
                <a:solidFill>
                  <a:srgbClr val="0033CC"/>
                </a:solidFill>
                <a:sym typeface="Wingdings" pitchFamily="2" charset="2"/>
              </a:rPr>
              <a:t>Main contents of the study and </a:t>
            </a:r>
            <a:r>
              <a:rPr lang="en-US" sz="2200" b="1" dirty="0" smtClean="0">
                <a:solidFill>
                  <a:srgbClr val="0033CC"/>
                </a:solidFill>
                <a:sym typeface="Wingdings" pitchFamily="2" charset="2"/>
              </a:rPr>
              <a:t>methodology</a:t>
            </a:r>
          </a:p>
          <a:p>
            <a:pPr marL="514350" indent="-514350" algn="just" eaLnBrk="1" hangingPunct="1">
              <a:buFont typeface="+mj-lt"/>
              <a:buAutoNum type="arabicPeriod"/>
            </a:pPr>
            <a:endParaRPr lang="en-US" sz="2200" b="1" dirty="0">
              <a:solidFill>
                <a:srgbClr val="0033CC"/>
              </a:solidFill>
              <a:sym typeface="Wingdings" pitchFamily="2" charset="2"/>
            </a:endParaRPr>
          </a:p>
          <a:p>
            <a:pPr marL="514350" indent="-514350" algn="just" eaLnBrk="1" hangingPunct="1">
              <a:buFont typeface="+mj-lt"/>
              <a:buAutoNum type="arabicPeriod"/>
            </a:pPr>
            <a:r>
              <a:rPr lang="en-US" sz="2200" b="1" dirty="0" smtClean="0">
                <a:solidFill>
                  <a:srgbClr val="0033CC"/>
                </a:solidFill>
                <a:sym typeface="Wingdings" pitchFamily="2" charset="2"/>
              </a:rPr>
              <a:t>Timeline</a:t>
            </a:r>
            <a:endParaRPr lang="fr-FR" sz="2200" b="1" dirty="0" smtClean="0">
              <a:solidFill>
                <a:srgbClr val="0033CC"/>
              </a:solidFill>
              <a:sym typeface="Wingdings" pitchFamily="2" charset="2"/>
            </a:endParaRPr>
          </a:p>
          <a:p>
            <a:pPr marL="514350" indent="-514350" algn="just" eaLnBrk="1" hangingPunct="1">
              <a:buFont typeface="+mj-lt"/>
              <a:buAutoNum type="arabicPeriod"/>
            </a:pPr>
            <a:endParaRPr lang="fr-FR" sz="2200" b="1" dirty="0">
              <a:solidFill>
                <a:srgbClr val="0033CC"/>
              </a:solidFill>
              <a:sym typeface="Wingdings" pitchFamily="2" charset="2"/>
            </a:endParaRPr>
          </a:p>
          <a:p>
            <a:pPr marL="514350" indent="-514350" algn="just" eaLnBrk="1" hangingPunct="1">
              <a:buFont typeface="+mj-lt"/>
              <a:buAutoNum type="arabicPeriod"/>
            </a:pPr>
            <a:endParaRPr lang="fr-FR" sz="2200" b="1" dirty="0" smtClean="0">
              <a:solidFill>
                <a:srgbClr val="0033CC"/>
              </a:solidFill>
              <a:sym typeface="Wingdings" pitchFamily="2" charset="2"/>
            </a:endParaRPr>
          </a:p>
          <a:p>
            <a:pPr algn="just" eaLnBrk="1" hangingPunct="1"/>
            <a:endParaRPr lang="fr-FR" sz="2200" b="1" dirty="0">
              <a:solidFill>
                <a:srgbClr val="0033CC"/>
              </a:solidFill>
              <a:sym typeface="Wingdings" pitchFamily="2" charset="2"/>
            </a:endParaRPr>
          </a:p>
        </p:txBody>
      </p:sp>
    </p:spTree>
    <p:extLst>
      <p:ext uri="{BB962C8B-B14F-4D97-AF65-F5344CB8AC3E}">
        <p14:creationId xmlns:p14="http://schemas.microsoft.com/office/powerpoint/2010/main" val="15024691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sz="2500" dirty="0" smtClean="0">
                <a:solidFill>
                  <a:srgbClr val="0033CC"/>
                </a:solidFill>
                <a:sym typeface="Wingdings" pitchFamily="2" charset="2"/>
              </a:rPr>
              <a:t>1- </a:t>
            </a:r>
            <a:r>
              <a:rPr lang="fr-FR" sz="2800" dirty="0">
                <a:solidFill>
                  <a:srgbClr val="0033CC"/>
                </a:solidFill>
                <a:sym typeface="Wingdings" pitchFamily="2" charset="2"/>
              </a:rPr>
              <a:t>Objectives of the </a:t>
            </a:r>
            <a:r>
              <a:rPr lang="fr-FR" sz="2800" dirty="0" err="1" smtClean="0">
                <a:solidFill>
                  <a:srgbClr val="0033CC"/>
                </a:solidFill>
                <a:sym typeface="Wingdings" pitchFamily="2" charset="2"/>
              </a:rPr>
              <a:t>research</a:t>
            </a:r>
            <a:r>
              <a:rPr lang="fr-FR" sz="2800" dirty="0">
                <a:solidFill>
                  <a:srgbClr val="0033CC"/>
                </a:solidFill>
              </a:rPr>
              <a:t/>
            </a:r>
            <a:br>
              <a:rPr lang="fr-FR" sz="2800" dirty="0">
                <a:solidFill>
                  <a:srgbClr val="0033CC"/>
                </a:solidFill>
              </a:rPr>
            </a:br>
            <a:r>
              <a:rPr lang="fr-FR" dirty="0">
                <a:effectLst/>
                <a:latin typeface="Book Antiqua" panose="02040602050305030304" pitchFamily="18" charset="0"/>
              </a:rPr>
              <a:t/>
            </a:r>
            <a:br>
              <a:rPr lang="fr-FR" dirty="0">
                <a:effectLst/>
                <a:latin typeface="Book Antiqua" panose="02040602050305030304" pitchFamily="18" charset="0"/>
              </a:rPr>
            </a:br>
            <a:endParaRPr lang="fr-FR" dirty="0">
              <a:effectLst/>
              <a:latin typeface="Book Antiqua" panose="02040602050305030304" pitchFamily="18" charset="0"/>
            </a:endParaRPr>
          </a:p>
        </p:txBody>
      </p:sp>
      <p:sp>
        <p:nvSpPr>
          <p:cNvPr id="2" name="Espace réservé du numéro de diapositive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 eaLnBrk="1" hangingPunct="1"/>
            <a:fld id="{D7918184-8F12-4BA6-893E-80E7C87F3CDC}" type="slidenum">
              <a:rPr lang="fr-FR" smtClean="0"/>
              <a:pPr algn="ctr" eaLnBrk="1" hangingPunct="1"/>
              <a:t>3</a:t>
            </a:fld>
            <a:endParaRPr lang="fr-FR" dirty="0"/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83986" y="992944"/>
            <a:ext cx="9001321" cy="526297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just"/>
            <a:r>
              <a:rPr lang="en-US" sz="2400" dirty="0" smtClean="0"/>
              <a:t>Official </a:t>
            </a:r>
            <a:r>
              <a:rPr lang="en-US" sz="2400" dirty="0"/>
              <a:t>Development Assistance (ODA) is to promote development. In the development process, the private sector is playing an important role. Africa is often cited as a major beneficiary of ODA. </a:t>
            </a:r>
            <a:endParaRPr lang="en-US" sz="2400" dirty="0" smtClean="0"/>
          </a:p>
          <a:p>
            <a:pPr lvl="0" algn="just"/>
            <a:endParaRPr lang="en-US" sz="2400" dirty="0"/>
          </a:p>
          <a:p>
            <a:pPr lvl="0" algn="just"/>
            <a:r>
              <a:rPr lang="en-US" sz="2400" dirty="0" smtClean="0"/>
              <a:t>Out </a:t>
            </a:r>
            <a:r>
              <a:rPr lang="en-US" sz="2400" dirty="0"/>
              <a:t>of a 148 countries that received ODA for the period 2014-16, 50 were African. Such aid flows are justified on the basis that most African countries are classified as least developed and thus requiring aid</a:t>
            </a:r>
            <a:r>
              <a:rPr lang="en-US" sz="2400" dirty="0" smtClean="0"/>
              <a:t>.</a:t>
            </a:r>
          </a:p>
          <a:p>
            <a:pPr lvl="0" algn="just"/>
            <a:endParaRPr lang="en-US" sz="2400" dirty="0"/>
          </a:p>
          <a:p>
            <a:pPr lvl="0" algn="just"/>
            <a:r>
              <a:rPr lang="en-US" sz="2400" dirty="0"/>
              <a:t>However, even in instances where more aid was received, the impact on poverty alleviation has not been great.  Social and economic conditions of populations in most of African countries have worsened. </a:t>
            </a: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13630521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sz="2500" dirty="0" smtClean="0">
                <a:solidFill>
                  <a:srgbClr val="0033CC"/>
                </a:solidFill>
                <a:sym typeface="Wingdings" pitchFamily="2" charset="2"/>
              </a:rPr>
              <a:t>1- </a:t>
            </a:r>
            <a:r>
              <a:rPr lang="fr-FR" sz="2800" dirty="0">
                <a:solidFill>
                  <a:srgbClr val="0033CC"/>
                </a:solidFill>
                <a:sym typeface="Wingdings" pitchFamily="2" charset="2"/>
              </a:rPr>
              <a:t>Objectives of the </a:t>
            </a:r>
            <a:r>
              <a:rPr lang="fr-FR" sz="2800" dirty="0" err="1" smtClean="0">
                <a:solidFill>
                  <a:srgbClr val="0033CC"/>
                </a:solidFill>
                <a:sym typeface="Wingdings" pitchFamily="2" charset="2"/>
              </a:rPr>
              <a:t>research</a:t>
            </a:r>
            <a:r>
              <a:rPr lang="fr-FR" sz="2800" dirty="0">
                <a:solidFill>
                  <a:srgbClr val="0033CC"/>
                </a:solidFill>
              </a:rPr>
              <a:t/>
            </a:r>
            <a:br>
              <a:rPr lang="fr-FR" sz="2800" dirty="0">
                <a:solidFill>
                  <a:srgbClr val="0033CC"/>
                </a:solidFill>
              </a:rPr>
            </a:br>
            <a:r>
              <a:rPr lang="fr-FR" dirty="0">
                <a:effectLst/>
                <a:latin typeface="Book Antiqua" panose="02040602050305030304" pitchFamily="18" charset="0"/>
              </a:rPr>
              <a:t/>
            </a:r>
            <a:br>
              <a:rPr lang="fr-FR" dirty="0">
                <a:effectLst/>
                <a:latin typeface="Book Antiqua" panose="02040602050305030304" pitchFamily="18" charset="0"/>
              </a:rPr>
            </a:br>
            <a:endParaRPr lang="fr-FR" dirty="0">
              <a:effectLst/>
              <a:latin typeface="Book Antiqua" panose="02040602050305030304" pitchFamily="18" charset="0"/>
            </a:endParaRPr>
          </a:p>
        </p:txBody>
      </p:sp>
      <p:sp>
        <p:nvSpPr>
          <p:cNvPr id="2" name="Espace réservé du numéro de diapositive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 eaLnBrk="1" hangingPunct="1"/>
            <a:fld id="{D7918184-8F12-4BA6-893E-80E7C87F3CDC}" type="slidenum">
              <a:rPr lang="fr-FR" smtClean="0"/>
              <a:pPr algn="ctr" eaLnBrk="1" hangingPunct="1"/>
              <a:t>4</a:t>
            </a:fld>
            <a:endParaRPr lang="fr-FR" dirty="0"/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83986" y="992944"/>
            <a:ext cx="9001321" cy="34163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just"/>
            <a:r>
              <a:rPr lang="en-US" sz="2400" dirty="0" smtClean="0"/>
              <a:t>The </a:t>
            </a:r>
            <a:r>
              <a:rPr lang="en-US" sz="2400" dirty="0"/>
              <a:t>overall objective of the study is to assess the current situation regarding Official Development Assistance and its use in public-partnerships through a comparative analysis of 3 Sub-Saharan African countries including </a:t>
            </a:r>
            <a:r>
              <a:rPr lang="en-US" sz="2400" b="1" dirty="0"/>
              <a:t>Malawi, Senegal, and Zambia. </a:t>
            </a:r>
            <a:endParaRPr lang="en-US" sz="2400" b="1" dirty="0" smtClean="0"/>
          </a:p>
          <a:p>
            <a:pPr lvl="0" algn="just"/>
            <a:endParaRPr lang="en-US" sz="2400" dirty="0"/>
          </a:p>
          <a:p>
            <a:pPr lvl="0" algn="just"/>
            <a:r>
              <a:rPr lang="en-US" sz="2400" dirty="0" smtClean="0"/>
              <a:t>The </a:t>
            </a:r>
            <a:r>
              <a:rPr lang="en-US" sz="2400" dirty="0"/>
              <a:t>study shall also identify lessons learned, opportunities and challenges in relation to the use of ODA in private sector-led development initiatives</a:t>
            </a:r>
            <a:r>
              <a:rPr lang="en-US" sz="2400" dirty="0" smtClean="0"/>
              <a:t>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3941239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sz="2500" dirty="0" smtClean="0">
                <a:solidFill>
                  <a:srgbClr val="0033CC"/>
                </a:solidFill>
                <a:sym typeface="Wingdings" pitchFamily="2" charset="2"/>
              </a:rPr>
              <a:t>1- </a:t>
            </a:r>
            <a:r>
              <a:rPr lang="fr-FR" sz="2800" dirty="0">
                <a:solidFill>
                  <a:srgbClr val="0033CC"/>
                </a:solidFill>
                <a:sym typeface="Wingdings" pitchFamily="2" charset="2"/>
              </a:rPr>
              <a:t>Objectives of the </a:t>
            </a:r>
            <a:r>
              <a:rPr lang="fr-FR" sz="2800" dirty="0" err="1" smtClean="0">
                <a:solidFill>
                  <a:srgbClr val="0033CC"/>
                </a:solidFill>
                <a:sym typeface="Wingdings" pitchFamily="2" charset="2"/>
              </a:rPr>
              <a:t>research</a:t>
            </a:r>
            <a:r>
              <a:rPr lang="fr-FR" sz="2800" dirty="0">
                <a:solidFill>
                  <a:srgbClr val="0033CC"/>
                </a:solidFill>
              </a:rPr>
              <a:t/>
            </a:r>
            <a:br>
              <a:rPr lang="fr-FR" sz="2800" dirty="0">
                <a:solidFill>
                  <a:srgbClr val="0033CC"/>
                </a:solidFill>
              </a:rPr>
            </a:br>
            <a:r>
              <a:rPr lang="fr-FR" dirty="0">
                <a:effectLst/>
                <a:latin typeface="Book Antiqua" panose="02040602050305030304" pitchFamily="18" charset="0"/>
              </a:rPr>
              <a:t/>
            </a:r>
            <a:br>
              <a:rPr lang="fr-FR" dirty="0">
                <a:effectLst/>
                <a:latin typeface="Book Antiqua" panose="02040602050305030304" pitchFamily="18" charset="0"/>
              </a:rPr>
            </a:br>
            <a:endParaRPr lang="fr-FR" dirty="0">
              <a:effectLst/>
              <a:latin typeface="Book Antiqua" panose="02040602050305030304" pitchFamily="18" charset="0"/>
            </a:endParaRPr>
          </a:p>
        </p:txBody>
      </p:sp>
      <p:sp>
        <p:nvSpPr>
          <p:cNvPr id="2" name="Espace réservé du numéro de diapositive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 eaLnBrk="1" hangingPunct="1"/>
            <a:fld id="{D7918184-8F12-4BA6-893E-80E7C87F3CDC}" type="slidenum">
              <a:rPr lang="fr-FR" smtClean="0"/>
              <a:pPr algn="ctr" eaLnBrk="1" hangingPunct="1"/>
              <a:t>5</a:t>
            </a:fld>
            <a:endParaRPr lang="fr-FR" dirty="0"/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83986" y="992944"/>
            <a:ext cx="9001321" cy="489364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just"/>
            <a:r>
              <a:rPr lang="en-US" sz="2400" dirty="0" smtClean="0"/>
              <a:t>The </a:t>
            </a:r>
            <a:r>
              <a:rPr lang="en-US" sz="2400" dirty="0"/>
              <a:t>research is expected to focus on a particular development project in each of the above-mentioned countries and demonstrate how official development assistance to the private sector has contributed to the following</a:t>
            </a:r>
            <a:r>
              <a:rPr lang="en-US" sz="2400" dirty="0" smtClean="0"/>
              <a:t>:</a:t>
            </a:r>
          </a:p>
          <a:p>
            <a:pPr lvl="0" algn="just"/>
            <a:endParaRPr lang="en-US" sz="2400" dirty="0"/>
          </a:p>
          <a:p>
            <a:pPr marL="342900" lvl="0" indent="-342900" algn="just">
              <a:buFont typeface="Wingdings" pitchFamily="2" charset="2"/>
              <a:buChar char="è"/>
            </a:pPr>
            <a:r>
              <a:rPr lang="en-US" sz="2400" dirty="0" smtClean="0"/>
              <a:t>Creation </a:t>
            </a:r>
            <a:r>
              <a:rPr lang="en-US" sz="2400" dirty="0"/>
              <a:t>of employment and type of </a:t>
            </a:r>
            <a:r>
              <a:rPr lang="en-US" sz="2400" dirty="0" smtClean="0"/>
              <a:t>employment;</a:t>
            </a:r>
          </a:p>
          <a:p>
            <a:pPr marL="342900" lvl="0" indent="-342900" algn="just">
              <a:buFont typeface="Wingdings" pitchFamily="2" charset="2"/>
              <a:buChar char="è"/>
            </a:pPr>
            <a:endParaRPr lang="en-US" sz="2400" dirty="0" smtClean="0"/>
          </a:p>
          <a:p>
            <a:pPr marL="342900" lvl="0" indent="-342900" algn="just">
              <a:buFont typeface="Wingdings" pitchFamily="2" charset="2"/>
              <a:buChar char="è"/>
            </a:pPr>
            <a:r>
              <a:rPr lang="en-US" sz="2400" dirty="0" smtClean="0"/>
              <a:t>Respect </a:t>
            </a:r>
            <a:r>
              <a:rPr lang="en-US" sz="2400" dirty="0"/>
              <a:t>for international </a:t>
            </a:r>
            <a:r>
              <a:rPr lang="en-US" sz="2400" dirty="0" err="1"/>
              <a:t>Labour</a:t>
            </a:r>
            <a:r>
              <a:rPr lang="en-US" sz="2400" dirty="0"/>
              <a:t> </a:t>
            </a:r>
            <a:r>
              <a:rPr lang="en-US" sz="2400" dirty="0" smtClean="0"/>
              <a:t>Standards;</a:t>
            </a:r>
          </a:p>
          <a:p>
            <a:pPr marL="342900" lvl="0" indent="-342900" algn="just">
              <a:buFont typeface="Wingdings" pitchFamily="2" charset="2"/>
              <a:buChar char="è"/>
            </a:pPr>
            <a:endParaRPr lang="en-US" sz="2400" dirty="0" smtClean="0"/>
          </a:p>
          <a:p>
            <a:pPr marL="342900" lvl="0" indent="-342900" algn="just">
              <a:buFont typeface="Wingdings" pitchFamily="2" charset="2"/>
              <a:buChar char="è"/>
            </a:pPr>
            <a:r>
              <a:rPr lang="en-US" sz="2400" dirty="0" smtClean="0"/>
              <a:t>Respect </a:t>
            </a:r>
            <a:r>
              <a:rPr lang="en-US" sz="2400" dirty="0"/>
              <a:t>for </a:t>
            </a:r>
            <a:r>
              <a:rPr lang="en-US" sz="2400" dirty="0" err="1"/>
              <a:t>labour</a:t>
            </a:r>
            <a:r>
              <a:rPr lang="en-US" sz="2400" dirty="0"/>
              <a:t> </a:t>
            </a:r>
            <a:r>
              <a:rPr lang="en-US" sz="2400" dirty="0" smtClean="0"/>
              <a:t>rights;</a:t>
            </a:r>
          </a:p>
          <a:p>
            <a:pPr marL="342900" lvl="0" indent="-342900" algn="just">
              <a:buFont typeface="Wingdings" pitchFamily="2" charset="2"/>
              <a:buChar char="è"/>
            </a:pPr>
            <a:endParaRPr lang="en-US" sz="2400" dirty="0" smtClean="0"/>
          </a:p>
          <a:p>
            <a:pPr marL="342900" lvl="0" indent="-342900" algn="just">
              <a:buFont typeface="Wingdings" pitchFamily="2" charset="2"/>
              <a:buChar char="è"/>
            </a:pPr>
            <a:r>
              <a:rPr lang="en-US" sz="2400" dirty="0" smtClean="0"/>
              <a:t>The </a:t>
            </a:r>
            <a:r>
              <a:rPr lang="en-US" sz="2400" dirty="0"/>
              <a:t>overall development results and impact on communities and country </a:t>
            </a:r>
            <a:r>
              <a:rPr lang="fr-FR" sz="2400" dirty="0" smtClean="0"/>
              <a:t>.</a:t>
            </a:r>
            <a:endParaRPr lang="fr-FR" sz="2400" dirty="0"/>
          </a:p>
        </p:txBody>
      </p:sp>
    </p:spTree>
    <p:extLst>
      <p:ext uri="{BB962C8B-B14F-4D97-AF65-F5344CB8AC3E}">
        <p14:creationId xmlns:p14="http://schemas.microsoft.com/office/powerpoint/2010/main" val="18336290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sz="2500" dirty="0">
                <a:solidFill>
                  <a:srgbClr val="0033CC"/>
                </a:solidFill>
              </a:rPr>
              <a:t>2-</a:t>
            </a:r>
            <a:r>
              <a:rPr lang="en-US" sz="2500" dirty="0">
                <a:solidFill>
                  <a:srgbClr val="0033CC"/>
                </a:solidFill>
                <a:sym typeface="Wingdings" pitchFamily="2" charset="2"/>
              </a:rPr>
              <a:t>Target countries and rationale for choosing the </a:t>
            </a:r>
            <a:r>
              <a:rPr lang="en-US" sz="2500" dirty="0" smtClean="0">
                <a:solidFill>
                  <a:srgbClr val="0033CC"/>
                </a:solidFill>
                <a:sym typeface="Wingdings" pitchFamily="2" charset="2"/>
              </a:rPr>
              <a:t>countries</a:t>
            </a:r>
            <a:r>
              <a:rPr lang="fr-FR" sz="2800" dirty="0">
                <a:solidFill>
                  <a:srgbClr val="0033CC"/>
                </a:solidFill>
              </a:rPr>
              <a:t/>
            </a:r>
            <a:br>
              <a:rPr lang="fr-FR" sz="2800" dirty="0">
                <a:solidFill>
                  <a:srgbClr val="0033CC"/>
                </a:solidFill>
              </a:rPr>
            </a:br>
            <a:r>
              <a:rPr lang="fr-FR" dirty="0">
                <a:effectLst/>
                <a:latin typeface="Book Antiqua" panose="02040602050305030304" pitchFamily="18" charset="0"/>
              </a:rPr>
              <a:t/>
            </a:r>
            <a:br>
              <a:rPr lang="fr-FR" dirty="0">
                <a:effectLst/>
                <a:latin typeface="Book Antiqua" panose="02040602050305030304" pitchFamily="18" charset="0"/>
              </a:rPr>
            </a:br>
            <a:endParaRPr lang="fr-FR" dirty="0">
              <a:effectLst/>
              <a:latin typeface="Book Antiqua" panose="02040602050305030304" pitchFamily="18" charset="0"/>
            </a:endParaRPr>
          </a:p>
        </p:txBody>
      </p:sp>
      <p:sp>
        <p:nvSpPr>
          <p:cNvPr id="2" name="Espace réservé du numéro de diapositive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 eaLnBrk="1" hangingPunct="1"/>
            <a:fld id="{D7918184-8F12-4BA6-893E-80E7C87F3CDC}" type="slidenum">
              <a:rPr lang="fr-FR" smtClean="0"/>
              <a:pPr algn="ctr" eaLnBrk="1" hangingPunct="1"/>
              <a:t>6</a:t>
            </a:fld>
            <a:endParaRPr lang="fr-FR" dirty="0"/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83986" y="992944"/>
            <a:ext cx="9001321" cy="23083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lvl="0" algn="just"/>
            <a:r>
              <a:rPr lang="en-US" sz="2400" dirty="0" smtClean="0"/>
              <a:t>The study will be carried out in 3 </a:t>
            </a:r>
            <a:r>
              <a:rPr lang="en-US" sz="2400" dirty="0"/>
              <a:t>Sub-Saharan African countries including </a:t>
            </a:r>
            <a:r>
              <a:rPr lang="en-US" sz="2400" b="1" dirty="0"/>
              <a:t>Malawi, Senegal, and </a:t>
            </a:r>
            <a:r>
              <a:rPr lang="en-US" sz="2400" b="1" dirty="0" smtClean="0"/>
              <a:t>Zambia.</a:t>
            </a:r>
          </a:p>
          <a:p>
            <a:pPr lvl="0" algn="just"/>
            <a:endParaRPr lang="en-US" sz="2400" dirty="0" smtClean="0"/>
          </a:p>
          <a:p>
            <a:pPr lvl="0" algn="just"/>
            <a:r>
              <a:rPr lang="en-US" sz="2400" dirty="0" smtClean="0"/>
              <a:t>According to information from our affiliates, these 3 countries have </a:t>
            </a:r>
            <a:r>
              <a:rPr lang="fr-FR" sz="2400" dirty="0" smtClean="0"/>
              <a:t>institutions </a:t>
            </a:r>
            <a:r>
              <a:rPr lang="fr-FR" sz="2400" dirty="0"/>
              <a:t>set up to deal </a:t>
            </a:r>
            <a:r>
              <a:rPr lang="fr-FR" sz="2400" dirty="0" err="1"/>
              <a:t>with</a:t>
            </a:r>
            <a:r>
              <a:rPr lang="fr-FR" sz="2400" dirty="0"/>
              <a:t> </a:t>
            </a:r>
            <a:r>
              <a:rPr lang="fr-FR" sz="2400" dirty="0" err="1" smtClean="0"/>
              <a:t>PPPs</a:t>
            </a:r>
            <a:r>
              <a:rPr lang="fr-FR" sz="2400" dirty="0" smtClean="0"/>
              <a:t> and </a:t>
            </a:r>
            <a:r>
              <a:rPr lang="fr-FR" sz="2400" dirty="0" err="1" smtClean="0"/>
              <a:t>also</a:t>
            </a:r>
            <a:r>
              <a:rPr lang="fr-FR" sz="2400" dirty="0" smtClean="0"/>
              <a:t> have </a:t>
            </a:r>
            <a:r>
              <a:rPr lang="fr-FR" sz="2400" dirty="0" err="1" smtClean="0"/>
              <a:t>engaged</a:t>
            </a:r>
            <a:r>
              <a:rPr lang="fr-FR" sz="2400" dirty="0" smtClean="0"/>
              <a:t> </a:t>
            </a:r>
            <a:r>
              <a:rPr lang="fr-FR" sz="2400" dirty="0" err="1" smtClean="0"/>
              <a:t>processes</a:t>
            </a:r>
            <a:r>
              <a:rPr lang="fr-FR" sz="2400" dirty="0" smtClean="0"/>
              <a:t> in </a:t>
            </a:r>
            <a:r>
              <a:rPr lang="fr-FR" sz="2400" dirty="0" err="1" smtClean="0"/>
              <a:t>this</a:t>
            </a:r>
            <a:r>
              <a:rPr lang="fr-FR" sz="2400" dirty="0" smtClean="0"/>
              <a:t> regard.</a:t>
            </a:r>
            <a:endParaRPr lang="fr-FR" sz="2400" dirty="0"/>
          </a:p>
        </p:txBody>
      </p:sp>
    </p:spTree>
    <p:extLst>
      <p:ext uri="{BB962C8B-B14F-4D97-AF65-F5344CB8AC3E}">
        <p14:creationId xmlns:p14="http://schemas.microsoft.com/office/powerpoint/2010/main" val="24573356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sz="2700" dirty="0" smtClean="0">
                <a:solidFill>
                  <a:srgbClr val="0033CC"/>
                </a:solidFill>
              </a:rPr>
              <a:t>3- </a:t>
            </a:r>
            <a:r>
              <a:rPr lang="en-US" sz="2700" dirty="0">
                <a:solidFill>
                  <a:srgbClr val="0033CC"/>
                </a:solidFill>
              </a:rPr>
              <a:t>Main contents of the study and </a:t>
            </a:r>
            <a:r>
              <a:rPr lang="en-US" sz="2700" dirty="0" smtClean="0">
                <a:solidFill>
                  <a:srgbClr val="0033CC"/>
                </a:solidFill>
              </a:rPr>
              <a:t>methodology</a:t>
            </a:r>
            <a:r>
              <a:rPr lang="fr-FR" sz="2800" dirty="0">
                <a:solidFill>
                  <a:srgbClr val="0033CC"/>
                </a:solidFill>
              </a:rPr>
              <a:t/>
            </a:r>
            <a:br>
              <a:rPr lang="fr-FR" sz="2800" dirty="0">
                <a:solidFill>
                  <a:srgbClr val="0033CC"/>
                </a:solidFill>
              </a:rPr>
            </a:br>
            <a:r>
              <a:rPr lang="fr-FR" dirty="0">
                <a:effectLst/>
                <a:latin typeface="Book Antiqua" panose="02040602050305030304" pitchFamily="18" charset="0"/>
              </a:rPr>
              <a:t/>
            </a:r>
            <a:br>
              <a:rPr lang="fr-FR" dirty="0">
                <a:effectLst/>
                <a:latin typeface="Book Antiqua" panose="02040602050305030304" pitchFamily="18" charset="0"/>
              </a:rPr>
            </a:br>
            <a:endParaRPr lang="fr-FR" dirty="0">
              <a:effectLst/>
              <a:latin typeface="Book Antiqua" panose="02040602050305030304" pitchFamily="18" charset="0"/>
            </a:endParaRPr>
          </a:p>
        </p:txBody>
      </p:sp>
      <p:sp>
        <p:nvSpPr>
          <p:cNvPr id="2" name="Espace réservé du numéro de diapositive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 eaLnBrk="1" hangingPunct="1"/>
            <a:fld id="{D7918184-8F12-4BA6-893E-80E7C87F3CDC}" type="slidenum">
              <a:rPr lang="fr-FR" smtClean="0"/>
              <a:pPr algn="ctr" eaLnBrk="1" hangingPunct="1"/>
              <a:t>7</a:t>
            </a:fld>
            <a:endParaRPr lang="fr-FR" dirty="0"/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89279" y="998785"/>
            <a:ext cx="8991221" cy="56938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/>
            <a:r>
              <a:rPr lang="en-US" sz="2600" dirty="0"/>
              <a:t>Both the quantitative and qualitative methods shall be used in this study as far as they are useful in reaching the objectives. </a:t>
            </a:r>
            <a:r>
              <a:rPr lang="en-US" sz="2600" dirty="0" smtClean="0"/>
              <a:t> The </a:t>
            </a:r>
            <a:r>
              <a:rPr lang="en-US" sz="2600" dirty="0"/>
              <a:t>following options shall explore and combine as possible in the country case studies</a:t>
            </a:r>
            <a:r>
              <a:rPr lang="en-US" sz="2600" dirty="0" smtClean="0"/>
              <a:t>:</a:t>
            </a:r>
          </a:p>
          <a:p>
            <a:pPr algn="just"/>
            <a:endParaRPr lang="en-US" sz="2600" dirty="0"/>
          </a:p>
          <a:p>
            <a:pPr marL="457200" indent="-457200" algn="just">
              <a:buFont typeface="Wingdings"/>
              <a:buChar char="è"/>
            </a:pPr>
            <a:r>
              <a:rPr lang="en-US" sz="2600" dirty="0" smtClean="0"/>
              <a:t>A </a:t>
            </a:r>
            <a:r>
              <a:rPr lang="en-US" sz="2600" dirty="0"/>
              <a:t>content analysis of the existing and proposed legislative, policy, administrative and institutional frameworks for promoting and conducting Public-Private Partnership initiatives and projects ; </a:t>
            </a:r>
          </a:p>
          <a:p>
            <a:pPr marL="457200" indent="-457200" algn="just">
              <a:buFont typeface="Wingdings"/>
              <a:buChar char="è"/>
            </a:pPr>
            <a:endParaRPr lang="en-US" sz="2600" dirty="0"/>
          </a:p>
          <a:p>
            <a:pPr marL="457200" indent="-457200" algn="just">
              <a:buFont typeface="Wingdings"/>
              <a:buChar char="è"/>
            </a:pPr>
            <a:r>
              <a:rPr lang="en-US" sz="2600" dirty="0" smtClean="0"/>
              <a:t>Through </a:t>
            </a:r>
            <a:r>
              <a:rPr lang="en-US" sz="2600" dirty="0"/>
              <a:t>secondary and primary evidence, analyse the extent to which freedom of associations, trade union rights, International and national </a:t>
            </a:r>
            <a:r>
              <a:rPr lang="en-US" sz="2600" dirty="0" err="1"/>
              <a:t>labour</a:t>
            </a:r>
            <a:r>
              <a:rPr lang="en-US" sz="2600" dirty="0"/>
              <a:t> standards are upheld in such projects</a:t>
            </a:r>
            <a:r>
              <a:rPr lang="en-US" sz="2600" dirty="0" smtClean="0"/>
              <a:t>;</a:t>
            </a:r>
            <a:endParaRPr lang="fr-FR" sz="2600" b="1" dirty="0"/>
          </a:p>
        </p:txBody>
      </p:sp>
    </p:spTree>
    <p:extLst>
      <p:ext uri="{BB962C8B-B14F-4D97-AF65-F5344CB8AC3E}">
        <p14:creationId xmlns:p14="http://schemas.microsoft.com/office/powerpoint/2010/main" val="17421751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dirty="0" smtClean="0">
                <a:effectLst/>
                <a:latin typeface="Book Antiqua" panose="02040602050305030304" pitchFamily="18" charset="0"/>
              </a:rPr>
              <a:t/>
            </a:r>
            <a:br>
              <a:rPr lang="fr-FR" dirty="0" smtClean="0">
                <a:effectLst/>
                <a:latin typeface="Book Antiqua" panose="02040602050305030304" pitchFamily="18" charset="0"/>
              </a:rPr>
            </a:br>
            <a:r>
              <a:rPr lang="fr-FR" sz="2700" dirty="0" smtClean="0">
                <a:solidFill>
                  <a:srgbClr val="0033CC"/>
                </a:solidFill>
              </a:rPr>
              <a:t>3- </a:t>
            </a:r>
            <a:r>
              <a:rPr lang="en-US" sz="2700" dirty="0">
                <a:solidFill>
                  <a:srgbClr val="0033CC"/>
                </a:solidFill>
              </a:rPr>
              <a:t>Main contents of the study and </a:t>
            </a:r>
            <a:r>
              <a:rPr lang="en-US" sz="2700" dirty="0" smtClean="0">
                <a:solidFill>
                  <a:srgbClr val="0033CC"/>
                </a:solidFill>
              </a:rPr>
              <a:t>methodology</a:t>
            </a:r>
            <a:r>
              <a:rPr lang="fr-FR" sz="2800" dirty="0">
                <a:solidFill>
                  <a:srgbClr val="0033CC"/>
                </a:solidFill>
              </a:rPr>
              <a:t/>
            </a:r>
            <a:br>
              <a:rPr lang="fr-FR" sz="2800" dirty="0">
                <a:solidFill>
                  <a:srgbClr val="0033CC"/>
                </a:solidFill>
              </a:rPr>
            </a:br>
            <a:r>
              <a:rPr lang="fr-FR" dirty="0">
                <a:effectLst/>
                <a:latin typeface="Book Antiqua" panose="02040602050305030304" pitchFamily="18" charset="0"/>
              </a:rPr>
              <a:t/>
            </a:r>
            <a:br>
              <a:rPr lang="fr-FR" dirty="0">
                <a:effectLst/>
                <a:latin typeface="Book Antiqua" panose="02040602050305030304" pitchFamily="18" charset="0"/>
              </a:rPr>
            </a:br>
            <a:endParaRPr lang="fr-FR" dirty="0">
              <a:effectLst/>
              <a:latin typeface="Book Antiqua" panose="02040602050305030304" pitchFamily="18" charset="0"/>
            </a:endParaRPr>
          </a:p>
        </p:txBody>
      </p:sp>
      <p:sp>
        <p:nvSpPr>
          <p:cNvPr id="2" name="Espace réservé du numéro de diapositive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 eaLnBrk="1" hangingPunct="1"/>
            <a:fld id="{D7918184-8F12-4BA6-893E-80E7C87F3CDC}" type="slidenum">
              <a:rPr lang="fr-FR" smtClean="0"/>
              <a:pPr algn="ctr" eaLnBrk="1" hangingPunct="1"/>
              <a:t>8</a:t>
            </a:fld>
            <a:endParaRPr lang="fr-FR" dirty="0"/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89279" y="998785"/>
            <a:ext cx="8991221" cy="489364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457200" indent="-457200" algn="just">
              <a:buFont typeface="Wingdings"/>
              <a:buChar char="è"/>
            </a:pPr>
            <a:endParaRPr lang="en-US" sz="2600" dirty="0" smtClean="0"/>
          </a:p>
          <a:p>
            <a:pPr marL="457200" indent="-457200" algn="just">
              <a:buFont typeface="Wingdings"/>
              <a:buChar char="è"/>
            </a:pPr>
            <a:r>
              <a:rPr lang="en-US" sz="2600" dirty="0" smtClean="0"/>
              <a:t>Collect </a:t>
            </a:r>
            <a:r>
              <a:rPr lang="en-US" sz="2600" dirty="0"/>
              <a:t>and analyse information on the organizational, financial and human capacities of trade unions to keep governments accountable in spending public /donor money on private sector </a:t>
            </a:r>
            <a:r>
              <a:rPr lang="en-US" sz="2600" dirty="0" smtClean="0"/>
              <a:t>investments;</a:t>
            </a:r>
          </a:p>
          <a:p>
            <a:pPr marL="457200" indent="-457200" algn="just">
              <a:buFont typeface="Wingdings"/>
              <a:buChar char="è"/>
            </a:pPr>
            <a:endParaRPr lang="en-US" sz="2600" dirty="0"/>
          </a:p>
          <a:p>
            <a:pPr marL="457200" indent="-457200" algn="just">
              <a:buFont typeface="Wingdings"/>
              <a:buChar char="è"/>
            </a:pPr>
            <a:r>
              <a:rPr lang="en-US" sz="2600" dirty="0" smtClean="0"/>
              <a:t>Conduct </a:t>
            </a:r>
            <a:r>
              <a:rPr lang="en-US" sz="2600" dirty="0"/>
              <a:t>individual interviews with key persons representing employers and trade union </a:t>
            </a:r>
            <a:r>
              <a:rPr lang="en-US" sz="2600" dirty="0" err="1"/>
              <a:t>organisations</a:t>
            </a:r>
            <a:r>
              <a:rPr lang="en-US" sz="2600" dirty="0"/>
              <a:t>, companies and experts in social-</a:t>
            </a:r>
            <a:r>
              <a:rPr lang="en-US" sz="2600" dirty="0" err="1"/>
              <a:t>labour</a:t>
            </a:r>
            <a:r>
              <a:rPr lang="en-US" sz="2600" dirty="0"/>
              <a:t> relations to garner their views and proposals with regard to public money investments in private business projects;</a:t>
            </a:r>
          </a:p>
          <a:p>
            <a:pPr algn="just"/>
            <a:endParaRPr lang="fr-FR" sz="2600" b="1" dirty="0"/>
          </a:p>
        </p:txBody>
      </p:sp>
    </p:spTree>
    <p:extLst>
      <p:ext uri="{BB962C8B-B14F-4D97-AF65-F5344CB8AC3E}">
        <p14:creationId xmlns:p14="http://schemas.microsoft.com/office/powerpoint/2010/main" val="39491755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2700" dirty="0" smtClean="0">
                <a:solidFill>
                  <a:srgbClr val="0033CC"/>
                </a:solidFill>
              </a:rPr>
              <a:t>4- </a:t>
            </a:r>
            <a:r>
              <a:rPr lang="fr-FR" sz="2700" dirty="0" err="1" smtClean="0">
                <a:solidFill>
                  <a:srgbClr val="0033CC"/>
                </a:solidFill>
              </a:rPr>
              <a:t>Timeline</a:t>
            </a:r>
            <a:endParaRPr lang="fr-FR" dirty="0">
              <a:effectLst/>
              <a:latin typeface="Book Antiqua" panose="02040602050305030304" pitchFamily="18" charset="0"/>
            </a:endParaRPr>
          </a:p>
        </p:txBody>
      </p:sp>
      <p:sp>
        <p:nvSpPr>
          <p:cNvPr id="2" name="Espace réservé du numéro de diapositive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 eaLnBrk="1" hangingPunct="1"/>
            <a:fld id="{D7918184-8F12-4BA6-893E-80E7C87F3CDC}" type="slidenum">
              <a:rPr lang="fr-FR" smtClean="0"/>
              <a:pPr algn="ctr" eaLnBrk="1" hangingPunct="1"/>
              <a:t>9</a:t>
            </a:fld>
            <a:endParaRPr lang="fr-FR" dirty="0"/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165479" y="990600"/>
            <a:ext cx="8991221" cy="12926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/>
            <a:r>
              <a:rPr lang="en-US" sz="2600" dirty="0"/>
              <a:t>After the discussion with researchers in July 2015 at Accra, the study will be conducted according to the following timeline from </a:t>
            </a:r>
            <a:r>
              <a:rPr lang="en-US" sz="2600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September to December 2015</a:t>
            </a:r>
            <a:r>
              <a:rPr lang="en-US" sz="2600" dirty="0"/>
              <a:t>: </a:t>
            </a:r>
          </a:p>
        </p:txBody>
      </p:sp>
      <p:graphicFrame>
        <p:nvGraphicFramePr>
          <p:cNvPr id="3" name="Tableau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1197930"/>
              </p:ext>
            </p:extLst>
          </p:nvPr>
        </p:nvGraphicFramePr>
        <p:xfrm>
          <a:off x="165479" y="2514600"/>
          <a:ext cx="8826121" cy="410108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5701921"/>
                <a:gridCol w="3124200"/>
              </a:tblGrid>
              <a:tr h="25209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>
                          <a:effectLst/>
                        </a:rPr>
                        <a:t>Activity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>
                          <a:effectLst/>
                        </a:rPr>
                        <a:t>Time </a:t>
                      </a:r>
                      <a:r>
                        <a:rPr lang="fr-FR" sz="1800" dirty="0" err="1">
                          <a:effectLst/>
                        </a:rPr>
                        <a:t>period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</a:tr>
              <a:tr h="252095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1800" dirty="0">
                          <a:effectLst/>
                        </a:rPr>
                        <a:t>Overall Literature Review (desktop review)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effectLst/>
                        </a:rPr>
                        <a:t>September/October</a:t>
                      </a:r>
                      <a:endParaRPr lang="fr-FR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52095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 err="1">
                          <a:effectLst/>
                        </a:rPr>
                        <a:t>Conduct</a:t>
                      </a:r>
                      <a:r>
                        <a:rPr lang="fr-FR" sz="1800" dirty="0">
                          <a:effectLst/>
                        </a:rPr>
                        <a:t> country desk </a:t>
                      </a:r>
                      <a:r>
                        <a:rPr lang="fr-FR" sz="1800" dirty="0" err="1">
                          <a:effectLst/>
                        </a:rPr>
                        <a:t>research</a:t>
                      </a:r>
                      <a:r>
                        <a:rPr lang="fr-FR" sz="1800" dirty="0">
                          <a:effectLst/>
                        </a:rPr>
                        <a:t> 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effectLst/>
                        </a:rPr>
                        <a:t>October</a:t>
                      </a:r>
                      <a:endParaRPr lang="fr-FR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52095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 err="1">
                          <a:effectLst/>
                        </a:rPr>
                        <a:t>Collect</a:t>
                      </a:r>
                      <a:r>
                        <a:rPr lang="fr-FR" sz="1800" dirty="0">
                          <a:effectLst/>
                        </a:rPr>
                        <a:t> </a:t>
                      </a:r>
                      <a:r>
                        <a:rPr lang="fr-FR" sz="1800" dirty="0" err="1">
                          <a:effectLst/>
                        </a:rPr>
                        <a:t>primary</a:t>
                      </a:r>
                      <a:r>
                        <a:rPr lang="fr-FR" sz="1800" dirty="0">
                          <a:effectLst/>
                        </a:rPr>
                        <a:t> data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effectLst/>
                        </a:rPr>
                        <a:t>October</a:t>
                      </a:r>
                      <a:endParaRPr lang="fr-FR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52095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1800" dirty="0">
                          <a:effectLst/>
                        </a:rPr>
                        <a:t>Compiling country case study draft reports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effectLst/>
                        </a:rPr>
                        <a:t>Early November</a:t>
                      </a:r>
                      <a:endParaRPr lang="fr-FR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52095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 err="1">
                          <a:effectLst/>
                        </a:rPr>
                        <a:t>Submission</a:t>
                      </a:r>
                      <a:r>
                        <a:rPr lang="fr-FR" sz="1800" dirty="0">
                          <a:effectLst/>
                        </a:rPr>
                        <a:t> of </a:t>
                      </a:r>
                      <a:r>
                        <a:rPr lang="fr-FR" sz="1800" dirty="0" err="1">
                          <a:effectLst/>
                        </a:rPr>
                        <a:t>draft</a:t>
                      </a:r>
                      <a:r>
                        <a:rPr lang="fr-FR" sz="1800" dirty="0">
                          <a:effectLst/>
                        </a:rPr>
                        <a:t> reports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effectLst/>
                        </a:rPr>
                        <a:t>End November</a:t>
                      </a:r>
                      <a:endParaRPr lang="fr-FR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52095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1800" dirty="0">
                          <a:effectLst/>
                        </a:rPr>
                        <a:t>Draft report discussion workshop: peer review 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effectLst/>
                        </a:rPr>
                        <a:t>November in Dakar</a:t>
                      </a:r>
                      <a:endParaRPr lang="fr-FR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52095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1800" dirty="0">
                          <a:effectLst/>
                        </a:rPr>
                        <a:t>Integration of comments and finalization of report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 err="1">
                          <a:effectLst/>
                        </a:rPr>
                        <a:t>December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52095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 err="1">
                          <a:effectLst/>
                        </a:rPr>
                        <a:t>Submission</a:t>
                      </a:r>
                      <a:r>
                        <a:rPr lang="fr-FR" sz="1800" dirty="0">
                          <a:effectLst/>
                        </a:rPr>
                        <a:t> of final report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 err="1">
                          <a:effectLst/>
                        </a:rPr>
                        <a:t>December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52095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>
                          <a:effectLst/>
                        </a:rPr>
                        <a:t>Content &amp; </a:t>
                      </a:r>
                      <a:r>
                        <a:rPr lang="fr-FR" sz="1800" dirty="0" err="1">
                          <a:effectLst/>
                        </a:rPr>
                        <a:t>language</a:t>
                      </a:r>
                      <a:r>
                        <a:rPr lang="fr-FR" sz="1800" dirty="0">
                          <a:effectLst/>
                        </a:rPr>
                        <a:t> </a:t>
                      </a:r>
                      <a:r>
                        <a:rPr lang="fr-FR" sz="1800" dirty="0" err="1">
                          <a:effectLst/>
                        </a:rPr>
                        <a:t>editing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 err="1">
                          <a:effectLst/>
                        </a:rPr>
                        <a:t>December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2110">
                <a:tc>
                  <a:txBody>
                    <a:bodyPr/>
                    <a:lstStyle/>
                    <a:p>
                      <a:pPr marL="20193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1800" dirty="0">
                          <a:effectLst/>
                        </a:rPr>
                        <a:t>Findings and policy recommendations workshop and development of dissemination plan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 err="1">
                          <a:effectLst/>
                        </a:rPr>
                        <a:t>January</a:t>
                      </a:r>
                      <a:r>
                        <a:rPr lang="fr-FR" sz="1800" dirty="0">
                          <a:effectLst/>
                        </a:rPr>
                        <a:t> 2016 </a:t>
                      </a:r>
                      <a:r>
                        <a:rPr lang="fr-FR" sz="1800" dirty="0" err="1">
                          <a:effectLst/>
                        </a:rPr>
                        <a:t>during</a:t>
                      </a:r>
                      <a:r>
                        <a:rPr lang="fr-FR" sz="1800" dirty="0">
                          <a:effectLst/>
                        </a:rPr>
                        <a:t> the NYS</a:t>
                      </a:r>
                      <a:endParaRPr lang="fr-FR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08335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dèle par défaut">
  <a:themeElements>
    <a:clrScheme name="Modèle par défau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Modèle par défau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Modèle par défau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43899</TotalTime>
  <Words>621</Words>
  <Application>Microsoft Office PowerPoint</Application>
  <PresentationFormat>Affichage à l'écran (4:3)</PresentationFormat>
  <Paragraphs>85</Paragraphs>
  <Slides>9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9</vt:i4>
      </vt:variant>
    </vt:vector>
  </HeadingPairs>
  <TitlesOfParts>
    <vt:vector size="10" baseType="lpstr">
      <vt:lpstr>Modèle par défaut</vt:lpstr>
      <vt:lpstr>Présentation PowerPoint</vt:lpstr>
      <vt:lpstr>Outlines</vt:lpstr>
      <vt:lpstr>  1- Objectives of the research  </vt:lpstr>
      <vt:lpstr>  1- Objectives of the research  </vt:lpstr>
      <vt:lpstr>  1- Objectives of the research  </vt:lpstr>
      <vt:lpstr>  2-Target countries and rationale for choosing the countries  </vt:lpstr>
      <vt:lpstr>  3- Main contents of the study and methodology  </vt:lpstr>
      <vt:lpstr>  3- Main contents of the study and methodology  </vt:lpstr>
      <vt:lpstr>4- Timeline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Kouglo LAWSON-BODY</dc:creator>
  <cp:lastModifiedBy>Etsri HOMEVOH</cp:lastModifiedBy>
  <cp:revision>2613</cp:revision>
  <cp:lastPrinted>2015-05-18T14:58:24Z</cp:lastPrinted>
  <dcterms:created xsi:type="dcterms:W3CDTF">2005-12-20T12:11:35Z</dcterms:created>
  <dcterms:modified xsi:type="dcterms:W3CDTF">2015-09-21T14:22:33Z</dcterms:modified>
</cp:coreProperties>
</file>