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11" r:id="rId2"/>
    <p:sldId id="400" r:id="rId3"/>
    <p:sldId id="422" r:id="rId4"/>
    <p:sldId id="432" r:id="rId5"/>
    <p:sldId id="452" r:id="rId6"/>
    <p:sldId id="455" r:id="rId7"/>
    <p:sldId id="456" r:id="rId8"/>
    <p:sldId id="459" r:id="rId9"/>
    <p:sldId id="42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TRAV" initials="PR" lastIdx="16" clrIdx="0">
    <p:extLst>
      <p:ext uri="{19B8F6BF-5375-455C-9EA6-DF929625EA0E}">
        <p15:presenceInfo xmlns:p15="http://schemas.microsoft.com/office/powerpoint/2012/main" userId="ACTRA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1824" autoAdjust="0"/>
  </p:normalViewPr>
  <p:slideViewPr>
    <p:cSldViewPr snapToGrid="0">
      <p:cViewPr varScale="1">
        <p:scale>
          <a:sx n="76" d="100"/>
          <a:sy n="76" d="100"/>
        </p:scale>
        <p:origin x="12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4BC04-F243-475D-885E-FF7D0B266A63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F36CC-DC7B-43D1-833A-FE708DBF7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71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CH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CB3BA-A2C6-41A2-BAEF-2ADCC404833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018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457200" lvl="1" indent="0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522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586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0719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661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0" indent="0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208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0" indent="0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5653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0" indent="0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1802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D3BEA-9C81-4FE9-AD0E-8C966B5BCD2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Tx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11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2873014"/>
            <a:ext cx="7200000" cy="608525"/>
          </a:xfrm>
        </p:spPr>
        <p:txBody>
          <a:bodyPr wrap="square" bIns="54000" anchor="t" anchorCtr="0">
            <a:no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8" y="3481539"/>
            <a:ext cx="7200000" cy="165576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1200"/>
              </a:spcAft>
              <a:buNone/>
              <a:defRPr sz="4000" b="0">
                <a:solidFill>
                  <a:schemeClr val="accent1"/>
                </a:solidFill>
              </a:defRPr>
            </a:lvl1pPr>
            <a:lvl2pPr marL="0" indent="0" algn="l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538" y="6180035"/>
            <a:ext cx="2743200" cy="216000"/>
          </a:xfrm>
        </p:spPr>
        <p:txBody>
          <a:bodyPr anchor="b" anchorCtr="0">
            <a:noAutofit/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85800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insert picture, or leave unchanged for plain colour fill</a:t>
            </a:r>
          </a:p>
        </p:txBody>
      </p:sp>
    </p:spTree>
    <p:extLst>
      <p:ext uri="{BB962C8B-B14F-4D97-AF65-F5344CB8AC3E}">
        <p14:creationId xmlns:p14="http://schemas.microsoft.com/office/powerpoint/2010/main" val="172698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88" y="6867374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5529262" y="3007518"/>
            <a:ext cx="6662738" cy="385048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3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8286750" y="4601106"/>
            <a:ext cx="3905250" cy="22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3191027" y="2238"/>
            <a:ext cx="8999022" cy="520065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7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5307376" y="0"/>
            <a:ext cx="6884624" cy="39787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26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2" y="490538"/>
            <a:ext cx="1371472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92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at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407" r="38481" b="40746"/>
          <a:stretch/>
        </p:blipFill>
        <p:spPr>
          <a:xfrm>
            <a:off x="-1397975" y="1085561"/>
            <a:ext cx="13604217" cy="5784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5868000" cy="648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30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429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8DDD-92F2-4AD8-9F9C-7D1FE3BEA671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5E2-772D-4C09-B4B2-05AEE6FE2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5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4" b="41970"/>
          <a:stretch/>
        </p:blipFill>
        <p:spPr>
          <a:xfrm>
            <a:off x="4581526" y="3244430"/>
            <a:ext cx="7619999" cy="362309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0538" y="4796725"/>
            <a:ext cx="3412800" cy="970829"/>
          </a:xfrm>
        </p:spPr>
        <p:txBody>
          <a:bodyPr tIns="108000">
            <a:spAutoFit/>
          </a:bodyPr>
          <a:lstStyle>
            <a:lvl1pPr marL="489600" indent="-489600">
              <a:buSzPct val="150000"/>
              <a:buFontTx/>
              <a:buBlip>
                <a:blip r:embed="rId3"/>
              </a:buBlip>
              <a:defRPr b="0">
                <a:solidFill>
                  <a:schemeClr val="tx1"/>
                </a:solidFill>
              </a:defRPr>
            </a:lvl1pPr>
            <a:lvl2pPr marL="669600" indent="-180000">
              <a:buClr>
                <a:schemeClr val="accent2"/>
              </a:buClr>
              <a:buSzPct val="80000"/>
              <a:buFont typeface="Wingdings 3" panose="05040102010807070707" pitchFamily="18" charset="2"/>
              <a:buChar char="u"/>
              <a:defRPr sz="10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5157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orn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92650" y="2538000"/>
            <a:ext cx="7499350" cy="4320000"/>
          </a:xfrm>
          <a:custGeom>
            <a:avLst/>
            <a:gdLst>
              <a:gd name="connsiteX0" fmla="*/ 0 w 7499350"/>
              <a:gd name="connsiteY0" fmla="*/ 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  <a:gd name="connsiteX4" fmla="*/ 0 w 7499350"/>
              <a:gd name="connsiteY4" fmla="*/ 0 h 4320000"/>
              <a:gd name="connsiteX0" fmla="*/ 0 w 7499350"/>
              <a:gd name="connsiteY0" fmla="*/ 432000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9350" h="4320000">
                <a:moveTo>
                  <a:pt x="0" y="4320000"/>
                </a:moveTo>
                <a:lnTo>
                  <a:pt x="7499350" y="0"/>
                </a:lnTo>
                <a:lnTo>
                  <a:pt x="7499350" y="4320000"/>
                </a:lnTo>
                <a:lnTo>
                  <a:pt x="0" y="432000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</p:spTree>
    <p:extLst>
      <p:ext uri="{BB962C8B-B14F-4D97-AF65-F5344CB8AC3E}">
        <p14:creationId xmlns:p14="http://schemas.microsoft.com/office/powerpoint/2010/main" val="390453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8289130" y="981075"/>
            <a:ext cx="3902869" cy="5876925"/>
          </a:xfrm>
          <a:custGeom>
            <a:avLst/>
            <a:gdLst>
              <a:gd name="connsiteX0" fmla="*/ 0 w 3902869"/>
              <a:gd name="connsiteY0" fmla="*/ 0 h 5876925"/>
              <a:gd name="connsiteX1" fmla="*/ 3902869 w 3902869"/>
              <a:gd name="connsiteY1" fmla="*/ 0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  <a:gd name="connsiteX0" fmla="*/ 0 w 3902869"/>
              <a:gd name="connsiteY0" fmla="*/ 0 h 5876925"/>
              <a:gd name="connsiteX1" fmla="*/ 3898107 w 3902869"/>
              <a:gd name="connsiteY1" fmla="*/ 2252663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869" h="5876925">
                <a:moveTo>
                  <a:pt x="0" y="0"/>
                </a:moveTo>
                <a:lnTo>
                  <a:pt x="3898107" y="2252663"/>
                </a:lnTo>
                <a:cubicBezTo>
                  <a:pt x="3899694" y="3460750"/>
                  <a:pt x="3901282" y="4668838"/>
                  <a:pt x="3902869" y="5876925"/>
                </a:cubicBezTo>
                <a:lnTo>
                  <a:pt x="0" y="5876925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288338" y="5876925"/>
            <a:ext cx="3413125" cy="247650"/>
          </a:xfrm>
          <a:custGeom>
            <a:avLst/>
            <a:gdLst>
              <a:gd name="connsiteX0" fmla="*/ 0 w 3413125"/>
              <a:gd name="connsiteY0" fmla="*/ 0 h 247650"/>
              <a:gd name="connsiteX1" fmla="*/ 3413125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  <a:gd name="connsiteX0" fmla="*/ 0 w 3413125"/>
              <a:gd name="connsiteY0" fmla="*/ 0 h 247650"/>
              <a:gd name="connsiteX1" fmla="*/ 3153569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25" h="247650">
                <a:moveTo>
                  <a:pt x="0" y="0"/>
                </a:moveTo>
                <a:lnTo>
                  <a:pt x="3153569" y="0"/>
                </a:lnTo>
                <a:lnTo>
                  <a:pt x="3413125" y="247650"/>
                </a:lnTo>
                <a:lnTo>
                  <a:pt x="0" y="2476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08000" anchor="ctr" anchorCtr="0"/>
          <a:lstStyle>
            <a:lvl1pPr>
              <a:defRPr sz="1000" b="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13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53604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062" y="2393949"/>
            <a:ext cx="53604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8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8288662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288662" y="2393950"/>
            <a:ext cx="3412801" cy="3482975"/>
          </a:xfrm>
        </p:spPr>
        <p:txBody>
          <a:bodyPr tIns="54000"/>
          <a:lstStyle>
            <a:lvl1pPr marL="360000" indent="-36000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accent2"/>
              </a:buClr>
              <a:buFontTx/>
              <a:buBlip>
                <a:blip r:embed="rId2"/>
              </a:buBlip>
              <a:defRPr sz="6000" b="0" spc="-200" baseline="0">
                <a:solidFill>
                  <a:schemeClr val="accent1"/>
                </a:solidFill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/>
            </a:lvl2pPr>
          </a:lstStyle>
          <a:p>
            <a:pPr lvl="0"/>
            <a:r>
              <a:rPr lang="en-US"/>
              <a:t>00.0%</a:t>
            </a:r>
          </a:p>
          <a:p>
            <a:pPr lvl="1"/>
            <a:r>
              <a:rPr lang="en-US"/>
              <a:t>Supporting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7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2393950"/>
            <a:ext cx="7380000" cy="3482976"/>
          </a:xfrm>
        </p:spPr>
        <p:txBody>
          <a:bodyPr tIns="0">
            <a:noAutofit/>
          </a:bodyPr>
          <a:lstStyle>
            <a:lvl1pPr marL="489600" indent="-489600">
              <a:buSzPct val="120000"/>
              <a:buFontTx/>
              <a:buBlip>
                <a:blip r:embed="rId2"/>
              </a:buBlip>
              <a:defRPr sz="2300" b="0">
                <a:solidFill>
                  <a:schemeClr val="tx1"/>
                </a:solidFill>
              </a:defRPr>
            </a:lvl1pPr>
            <a:lvl2pPr marL="489600" indent="0">
              <a:buClr>
                <a:schemeClr val="accent2"/>
              </a:buClr>
              <a:buSzPct val="80000"/>
              <a:buFont typeface="Wingdings 3" panose="05040102010807070707" pitchFamily="18" charset="2"/>
              <a:buNone/>
              <a:defRPr sz="2300" baseline="0"/>
            </a:lvl2pPr>
            <a:lvl3pPr marL="669600" indent="-180000">
              <a:spcBef>
                <a:spcPts val="1800"/>
              </a:spcBef>
              <a:defRPr sz="1000"/>
            </a:lvl3pPr>
          </a:lstStyle>
          <a:p>
            <a:pPr lvl="0"/>
            <a:r>
              <a:rPr lang="en-US"/>
              <a:t>Quote (level 1)</a:t>
            </a:r>
          </a:p>
          <a:p>
            <a:pPr lvl="1"/>
            <a:r>
              <a:rPr lang="en-US"/>
              <a:t>Continuation paras (level 2)</a:t>
            </a:r>
          </a:p>
          <a:p>
            <a:pPr lvl="2"/>
            <a:r>
              <a:rPr lang="en-GB"/>
              <a:t>Source (level 3)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270663" y="2447925"/>
            <a:ext cx="3430800" cy="34290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8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538" y="1423195"/>
            <a:ext cx="11210924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2393950"/>
            <a:ext cx="11210924" cy="348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538" y="6870450"/>
            <a:ext cx="2743200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noFill/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1462" y="432000"/>
            <a:ext cx="54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" y="1519079"/>
            <a:ext cx="119513" cy="140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063" y="6367463"/>
            <a:ext cx="644400" cy="17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0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70000"/>
        <a:buFont typeface="Wingdings 3" panose="05040102010807070707" pitchFamily="18" charset="2"/>
        <a:buChar char="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b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45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70000"/>
        <a:buFont typeface="Wingdings 3" panose="05040102010807070707" pitchFamily="18" charset="2"/>
        <a:buChar char="u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09">
          <p15:clr>
            <a:srgbClr val="F26B43"/>
          </p15:clr>
        </p15:guide>
        <p15:guide id="4" pos="7371">
          <p15:clr>
            <a:srgbClr val="F26B43"/>
          </p15:clr>
        </p15:guide>
        <p15:guide id="5" orient="horz" pos="309">
          <p15:clr>
            <a:srgbClr val="F26B43"/>
          </p15:clr>
        </p15:guide>
        <p15:guide id="6" orient="horz" pos="4011">
          <p15:clr>
            <a:srgbClr val="F26B43"/>
          </p15:clr>
        </p15:guide>
        <p15:guide id="7" orient="horz" pos="1508">
          <p15:clr>
            <a:srgbClr val="F26B43"/>
          </p15:clr>
        </p15:guide>
        <p15:guide id="8" orient="horz" pos="3702">
          <p15:clr>
            <a:srgbClr val="F26B43"/>
          </p15:clr>
        </p15:guide>
        <p15:guide id="9" orient="horz" pos="15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867" y="1370112"/>
            <a:ext cx="7848600" cy="2304256"/>
          </a:xfrm>
        </p:spPr>
        <p:txBody>
          <a:bodyPr/>
          <a:lstStyle/>
          <a:p>
            <a:pPr algn="ctr"/>
            <a:r>
              <a:rPr lang="fr-CH" sz="3600" dirty="0" err="1">
                <a:latin typeface="+mn-lt"/>
              </a:rPr>
              <a:t>Equal</a:t>
            </a:r>
            <a:r>
              <a:rPr lang="fr-CH" sz="3600" dirty="0">
                <a:latin typeface="+mn-lt"/>
              </a:rPr>
              <a:t> </a:t>
            </a:r>
            <a:r>
              <a:rPr lang="fr-CH" sz="3600" dirty="0" err="1">
                <a:latin typeface="+mn-lt"/>
              </a:rPr>
              <a:t>pay</a:t>
            </a:r>
            <a:r>
              <a:rPr lang="fr-CH" sz="3600" dirty="0">
                <a:latin typeface="+mn-lt"/>
              </a:rPr>
              <a:t> for </a:t>
            </a:r>
            <a:r>
              <a:rPr lang="fr-CH" sz="3600" dirty="0" err="1">
                <a:latin typeface="+mn-lt"/>
              </a:rPr>
              <a:t>work</a:t>
            </a:r>
            <a:r>
              <a:rPr lang="fr-CH" sz="3600" dirty="0">
                <a:latin typeface="+mn-lt"/>
              </a:rPr>
              <a:t> of </a:t>
            </a:r>
            <a:r>
              <a:rPr lang="fr-CH" sz="3600" dirty="0" err="1">
                <a:latin typeface="+mn-lt"/>
              </a:rPr>
              <a:t>equal</a:t>
            </a:r>
            <a:r>
              <a:rPr lang="fr-CH" sz="3600" dirty="0">
                <a:latin typeface="+mn-lt"/>
              </a:rPr>
              <a:t> value: </a:t>
            </a:r>
            <a:br>
              <a:rPr lang="fr-CH" sz="3600" dirty="0">
                <a:latin typeface="+mn-lt"/>
              </a:rPr>
            </a:br>
            <a:r>
              <a:rPr lang="fr-CH" sz="3600" dirty="0">
                <a:latin typeface="+mn-lt"/>
              </a:rPr>
              <a:t>The ILO and </a:t>
            </a:r>
            <a:r>
              <a:rPr lang="fr-CH" sz="3600" dirty="0" err="1">
                <a:latin typeface="+mn-lt"/>
              </a:rPr>
              <a:t>role</a:t>
            </a:r>
            <a:r>
              <a:rPr lang="fr-CH" sz="3600" dirty="0">
                <a:latin typeface="+mn-lt"/>
              </a:rPr>
              <a:t> of </a:t>
            </a:r>
            <a:r>
              <a:rPr lang="fr-CH" sz="3600" dirty="0" err="1">
                <a:latin typeface="+mn-lt"/>
              </a:rPr>
              <a:t>trade</a:t>
            </a:r>
            <a:r>
              <a:rPr lang="fr-CH" sz="3600" dirty="0">
                <a:latin typeface="+mn-lt"/>
              </a:rPr>
              <a:t> unions</a:t>
            </a:r>
            <a:br>
              <a:rPr lang="fr-CH" sz="3600" dirty="0">
                <a:latin typeface="+mn-lt"/>
              </a:rPr>
            </a:br>
            <a:endParaRPr lang="en-GB" sz="3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9867" y="4895279"/>
            <a:ext cx="3491233" cy="859034"/>
          </a:xfrm>
        </p:spPr>
        <p:txBody>
          <a:bodyPr>
            <a:normAutofit/>
          </a:bodyPr>
          <a:lstStyle/>
          <a:p>
            <a:pPr algn="l"/>
            <a:r>
              <a:rPr lang="fr-CH" sz="1500" dirty="0">
                <a:solidFill>
                  <a:schemeClr val="tx2"/>
                </a:solidFill>
              </a:rPr>
              <a:t>Michael Watt, ILO-ACTRAV </a:t>
            </a:r>
          </a:p>
          <a:p>
            <a:endParaRPr lang="fr-CH" dirty="0">
              <a:solidFill>
                <a:schemeClr val="tx2"/>
              </a:solidFill>
            </a:endParaRPr>
          </a:p>
          <a:p>
            <a:endParaRPr lang="fr-CH" dirty="0">
              <a:solidFill>
                <a:schemeClr val="tx2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74567" y="3904456"/>
            <a:ext cx="748660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71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00300" y="508000"/>
            <a:ext cx="8016180" cy="843128"/>
          </a:xfrm>
        </p:spPr>
        <p:txBody>
          <a:bodyPr>
            <a:noAutofit/>
          </a:bodyPr>
          <a:lstStyle/>
          <a:p>
            <a:r>
              <a:rPr lang="fr-CH" sz="3200" dirty="0">
                <a:solidFill>
                  <a:srgbClr val="0070C0"/>
                </a:solidFill>
                <a:latin typeface="+mn-lt"/>
              </a:rPr>
              <a:t>Structure</a:t>
            </a:r>
            <a:endParaRPr lang="en-GB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863600" y="1351128"/>
            <a:ext cx="9590089" cy="531823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Trends</a:t>
            </a:r>
            <a:endParaRPr lang="en-US" sz="24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International </a:t>
            </a:r>
            <a:r>
              <a:rPr lang="en-US" sz="2800" dirty="0" err="1">
                <a:solidFill>
                  <a:schemeClr val="tx2"/>
                </a:solidFill>
              </a:rPr>
              <a:t>Labour</a:t>
            </a:r>
            <a:r>
              <a:rPr lang="en-US" sz="2800" dirty="0">
                <a:solidFill>
                  <a:schemeClr val="tx2"/>
                </a:solidFill>
              </a:rPr>
              <a:t>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Roles of unions</a:t>
            </a:r>
          </a:p>
          <a:p>
            <a:pPr marL="7092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Survey findings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Conclusions and the way forward</a:t>
            </a:r>
          </a:p>
          <a:p>
            <a:pPr lvl="1"/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008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17800" y="533400"/>
            <a:ext cx="7698680" cy="735360"/>
          </a:xfrm>
        </p:spPr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Trends : Gender inequality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762000" y="1351128"/>
            <a:ext cx="9691689" cy="5246224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2"/>
                </a:solidFill>
                <a:sym typeface="Wingdings" panose="05000000000000000000" pitchFamily="2" charset="2"/>
              </a:rPr>
              <a:t> G</a:t>
            </a:r>
            <a:r>
              <a:rPr lang="en-US" u="sng" dirty="0">
                <a:solidFill>
                  <a:schemeClr val="tx2"/>
                </a:solidFill>
              </a:rPr>
              <a:t>ender pay gap global at around 20%. 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Women in precarious employment and in the informal economy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Sectoral differences between male and female </a:t>
            </a:r>
            <a:r>
              <a:rPr lang="en-US" b="0" dirty="0" err="1">
                <a:solidFill>
                  <a:schemeClr val="tx2"/>
                </a:solidFill>
              </a:rPr>
              <a:t>labour</a:t>
            </a:r>
            <a:r>
              <a:rPr lang="en-US" b="0" dirty="0">
                <a:solidFill>
                  <a:schemeClr val="tx2"/>
                </a:solidFill>
              </a:rPr>
              <a:t> force 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Discrimination and glass ceilings within sectors and companies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Lower </a:t>
            </a:r>
            <a:r>
              <a:rPr lang="en-US" b="0" dirty="0" err="1">
                <a:solidFill>
                  <a:schemeClr val="tx2"/>
                </a:solidFill>
              </a:rPr>
              <a:t>labour</a:t>
            </a:r>
            <a:r>
              <a:rPr lang="en-US" b="0" dirty="0">
                <a:solidFill>
                  <a:schemeClr val="tx2"/>
                </a:solidFill>
              </a:rPr>
              <a:t> force participation rates </a:t>
            </a:r>
          </a:p>
          <a:p>
            <a:pPr lvl="2" indent="0">
              <a:buNone/>
            </a:pPr>
            <a:endParaRPr lang="en-US" b="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2"/>
                </a:solidFill>
              </a:rPr>
              <a:t>Covid-19 has greatly exacerbated gender inequalities. 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chemeClr val="tx2"/>
              </a:solidFill>
            </a:endParaRP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Disproportionally engaged in hardest hit sectors and informal economy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Lockdown measures has put additional pressure on care responsibilities which are mostly done by women (21% of women still do unpaid work full time compared to only 1.5% of men.)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Female employment dropped by 4.2 % since 2019 compared with a 3% drop for men, with huge regional differences. 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marL="274320" lvl="1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5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3600" y="476672"/>
            <a:ext cx="8282880" cy="100811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International Labour Standards related to equal pay</a:t>
            </a:r>
            <a:endParaRPr lang="en-GB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1016001" y="1917700"/>
            <a:ext cx="9459628" cy="4463628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en-US" sz="6200" dirty="0">
                <a:solidFill>
                  <a:schemeClr val="tx2"/>
                </a:solidFill>
              </a:rPr>
              <a:t>Equal Pay </a:t>
            </a:r>
          </a:p>
          <a:p>
            <a:pPr lvl="1">
              <a:buFontTx/>
              <a:buChar char="-"/>
            </a:pPr>
            <a:endParaRPr lang="en-US" sz="45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en-US" sz="4600" dirty="0">
                <a:solidFill>
                  <a:schemeClr val="tx2"/>
                </a:solidFill>
              </a:rPr>
              <a:t>Equal Remuneration Convention (C100) and Recommendation (R90)</a:t>
            </a:r>
          </a:p>
          <a:p>
            <a:pPr lvl="1">
              <a:buFontTx/>
              <a:buChar char="-"/>
            </a:pPr>
            <a:r>
              <a:rPr lang="en-US" sz="4600" dirty="0">
                <a:solidFill>
                  <a:schemeClr val="tx2"/>
                </a:solidFill>
              </a:rPr>
              <a:t>Addresses most directly the issue of equal pay for work of equal value, including the role of wage setting mechanisms and unions</a:t>
            </a:r>
          </a:p>
          <a:p>
            <a:pPr lvl="1">
              <a:buFontTx/>
              <a:buChar char="-"/>
            </a:pPr>
            <a:r>
              <a:rPr lang="en-US" sz="4600" dirty="0">
                <a:solidFill>
                  <a:schemeClr val="tx2"/>
                </a:solidFill>
              </a:rPr>
              <a:t>Fundamental convention</a:t>
            </a:r>
          </a:p>
          <a:p>
            <a:pPr lvl="1">
              <a:buFontTx/>
              <a:buChar char="-"/>
            </a:pPr>
            <a:r>
              <a:rPr lang="en-US" sz="4600" dirty="0">
                <a:solidFill>
                  <a:schemeClr val="tx2"/>
                </a:solidFill>
              </a:rPr>
              <a:t>Highlight consultation of the social partners in the establishment of gender-neutral job evaluations and classification</a:t>
            </a:r>
            <a:endParaRPr lang="en-US" sz="49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6200" dirty="0">
                <a:solidFill>
                  <a:schemeClr val="tx2"/>
                </a:solidFill>
              </a:rPr>
              <a:t>Non-Discrimination</a:t>
            </a:r>
          </a:p>
          <a:p>
            <a:pPr lvl="1">
              <a:buFontTx/>
              <a:buChar char="-"/>
            </a:pPr>
            <a:endParaRPr lang="en-US" sz="45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en-US" sz="4600" dirty="0">
                <a:solidFill>
                  <a:schemeClr val="tx2"/>
                </a:solidFill>
              </a:rPr>
              <a:t>Discrimination (Employment and Occupation) Convention (C111) and Recommendation (R111)</a:t>
            </a:r>
          </a:p>
          <a:p>
            <a:pPr lvl="1">
              <a:buFontTx/>
              <a:buChar char="-"/>
            </a:pPr>
            <a:r>
              <a:rPr lang="en-US" sz="4600" dirty="0">
                <a:solidFill>
                  <a:schemeClr val="tx2"/>
                </a:solidFill>
              </a:rPr>
              <a:t>Fundamental convention</a:t>
            </a:r>
          </a:p>
          <a:p>
            <a:pPr lvl="1">
              <a:buFontTx/>
              <a:buChar char="-"/>
            </a:pPr>
            <a:r>
              <a:rPr lang="en-US" sz="4600" dirty="0">
                <a:solidFill>
                  <a:schemeClr val="tx2"/>
                </a:solidFill>
              </a:rPr>
              <a:t>Addresses broader discriminatory practices in employment, but is inclusive to wage discrimination based on gender</a:t>
            </a:r>
          </a:p>
          <a:p>
            <a:pPr lvl="1">
              <a:buFontTx/>
              <a:buChar char="-"/>
            </a:pPr>
            <a:r>
              <a:rPr lang="en-US" sz="4600" dirty="0">
                <a:solidFill>
                  <a:schemeClr val="tx2"/>
                </a:solidFill>
              </a:rPr>
              <a:t>Promotes the adoption of a national policy, in collaboration with the social partners</a:t>
            </a:r>
          </a:p>
          <a:p>
            <a:pPr lvl="1">
              <a:buFontTx/>
              <a:buChar char="-"/>
            </a:pPr>
            <a:r>
              <a:rPr lang="en-US" sz="4600" dirty="0">
                <a:solidFill>
                  <a:schemeClr val="tx2"/>
                </a:solidFill>
              </a:rPr>
              <a:t>R111 is more explicit regarding wage discrimination and the potential role of employers' and workers' </a:t>
            </a:r>
            <a:r>
              <a:rPr lang="en-US" sz="4600" dirty="0" err="1">
                <a:solidFill>
                  <a:schemeClr val="tx2"/>
                </a:solidFill>
              </a:rPr>
              <a:t>organisations</a:t>
            </a:r>
            <a:r>
              <a:rPr lang="en-US" sz="4600" dirty="0">
                <a:solidFill>
                  <a:schemeClr val="tx2"/>
                </a:solidFill>
              </a:rPr>
              <a:t> (e.g. collective agreements, etc.)</a:t>
            </a:r>
          </a:p>
        </p:txBody>
      </p:sp>
    </p:spTree>
    <p:extLst>
      <p:ext uri="{BB962C8B-B14F-4D97-AF65-F5344CB8AC3E}">
        <p14:creationId xmlns:p14="http://schemas.microsoft.com/office/powerpoint/2010/main" val="6093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86518" y="565572"/>
            <a:ext cx="8670381" cy="100811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International Labour Standards</a:t>
            </a:r>
            <a:endParaRPr lang="en-GB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774701" y="1270000"/>
            <a:ext cx="9700928" cy="5399360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endParaRPr lang="en-US" sz="62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6200" dirty="0">
                <a:solidFill>
                  <a:schemeClr val="tx2"/>
                </a:solidFill>
              </a:rPr>
              <a:t>Wages</a:t>
            </a:r>
            <a:endParaRPr lang="en-US" sz="45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endParaRPr lang="en-US" sz="45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en-US" sz="5600" dirty="0">
                <a:solidFill>
                  <a:schemeClr val="tx2"/>
                </a:solidFill>
              </a:rPr>
              <a:t>Minimum Wage-Fixing Machinery Convention (C26) and Recommendation (R30) and Minimum Wage Fixing Convention (C131) and Recommendation (R135)</a:t>
            </a:r>
          </a:p>
          <a:p>
            <a:pPr lvl="1">
              <a:buFontTx/>
              <a:buChar char="-"/>
            </a:pPr>
            <a:r>
              <a:rPr lang="en-US" sz="5600" dirty="0">
                <a:solidFill>
                  <a:schemeClr val="tx2"/>
                </a:solidFill>
              </a:rPr>
              <a:t>Typically women are overly represented in low-paid sectors, covered (or not) by minimum wages</a:t>
            </a:r>
          </a:p>
          <a:p>
            <a:pPr lvl="1">
              <a:buFontTx/>
              <a:buChar char="-"/>
            </a:pPr>
            <a:r>
              <a:rPr lang="en-US" sz="5600" dirty="0">
                <a:solidFill>
                  <a:schemeClr val="tx2"/>
                </a:solidFill>
              </a:rPr>
              <a:t>Reference is made to the consultation of the social partners in the design and operation of minimum wage fixing machinery</a:t>
            </a:r>
          </a:p>
          <a:p>
            <a:pPr lvl="1">
              <a:buFontTx/>
              <a:buChar char="-"/>
            </a:pPr>
            <a:r>
              <a:rPr lang="en-US" sz="5600" dirty="0">
                <a:solidFill>
                  <a:schemeClr val="tx2"/>
                </a:solidFill>
              </a:rPr>
              <a:t>R30 calls for particular attention to sectors with high female employment</a:t>
            </a:r>
          </a:p>
          <a:p>
            <a:pPr lvl="2">
              <a:buFontTx/>
              <a:buChar char="-"/>
            </a:pPr>
            <a:r>
              <a:rPr lang="en-US" sz="5600" dirty="0">
                <a:solidFill>
                  <a:schemeClr val="tx2"/>
                </a:solidFill>
              </a:rPr>
              <a:t>Wherever a considerable proportion of women are employed, R30 calls explicitly for the participation of women in wage-fixing bodies</a:t>
            </a:r>
          </a:p>
          <a:p>
            <a:pPr lvl="1">
              <a:buFontTx/>
              <a:buChar char="-"/>
            </a:pPr>
            <a:r>
              <a:rPr lang="en-US" sz="5600" dirty="0">
                <a:solidFill>
                  <a:schemeClr val="tx2"/>
                </a:solidFill>
              </a:rPr>
              <a:t>C131 and R135 offer a broader scope of application (all workers) and put strong emphasis on the full consultation of the social partners</a:t>
            </a:r>
          </a:p>
          <a:p>
            <a:pPr lvl="2">
              <a:buFontTx/>
              <a:buChar char="-"/>
            </a:pPr>
            <a:r>
              <a:rPr lang="en-US" sz="5600" dirty="0">
                <a:solidFill>
                  <a:schemeClr val="tx2"/>
                </a:solidFill>
              </a:rPr>
              <a:t>C131, nor R135 make explicit reference to the issue of equal pay between men and women.</a:t>
            </a:r>
          </a:p>
          <a:p>
            <a:pPr>
              <a:buFontTx/>
              <a:buChar char="-"/>
            </a:pPr>
            <a:r>
              <a:rPr lang="en-US" sz="6200" dirty="0">
                <a:solidFill>
                  <a:schemeClr val="tx2"/>
                </a:solidFill>
              </a:rPr>
              <a:t>Collective bargaining</a:t>
            </a:r>
          </a:p>
          <a:p>
            <a:pPr>
              <a:buFontTx/>
              <a:buChar char="-"/>
            </a:pPr>
            <a:endParaRPr lang="en-US" sz="45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en-US" sz="5600" dirty="0">
                <a:solidFill>
                  <a:schemeClr val="tx2"/>
                </a:solidFill>
              </a:rPr>
              <a:t>Freedom of Association and Protection of the Right to </a:t>
            </a:r>
            <a:r>
              <a:rPr lang="en-US" sz="5600" dirty="0" err="1">
                <a:solidFill>
                  <a:schemeClr val="tx2"/>
                </a:solidFill>
              </a:rPr>
              <a:t>Organise</a:t>
            </a:r>
            <a:r>
              <a:rPr lang="en-US" sz="5600" dirty="0">
                <a:solidFill>
                  <a:schemeClr val="tx2"/>
                </a:solidFill>
              </a:rPr>
              <a:t> Convention (C87) and Right to </a:t>
            </a:r>
            <a:r>
              <a:rPr lang="en-US" sz="5600" dirty="0" err="1">
                <a:solidFill>
                  <a:schemeClr val="tx2"/>
                </a:solidFill>
              </a:rPr>
              <a:t>Organise</a:t>
            </a:r>
            <a:r>
              <a:rPr lang="en-US" sz="5600" dirty="0">
                <a:solidFill>
                  <a:schemeClr val="tx2"/>
                </a:solidFill>
              </a:rPr>
              <a:t> and Collective Bargaining Convention (C98); and Collective Bargaining Convention (C154) and Recommendation (R163)</a:t>
            </a:r>
          </a:p>
          <a:p>
            <a:pPr lvl="1">
              <a:buFontTx/>
              <a:buChar char="-"/>
            </a:pPr>
            <a:endParaRPr lang="en-US" sz="4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6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32000" y="533400"/>
            <a:ext cx="8384480" cy="6858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Role of unions</a:t>
            </a:r>
            <a:endParaRPr lang="en-GB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927101" y="1340768"/>
            <a:ext cx="9518802" cy="5400600"/>
          </a:xfrm>
        </p:spPr>
        <p:txBody>
          <a:bodyPr>
            <a:normAutofit/>
          </a:bodyPr>
          <a:lstStyle/>
          <a:p>
            <a:pPr lvl="1"/>
            <a:r>
              <a:rPr lang="en-US" sz="1400" b="1" u="sng" dirty="0">
                <a:solidFill>
                  <a:schemeClr val="tx2"/>
                </a:solidFill>
              </a:rPr>
              <a:t>Promoting inclusive wage setting</a:t>
            </a:r>
          </a:p>
          <a:p>
            <a:pPr lvl="1"/>
            <a:endParaRPr lang="en-US" sz="1400" b="1" u="sng" dirty="0">
              <a:solidFill>
                <a:schemeClr val="tx2"/>
              </a:solidFill>
            </a:endParaRPr>
          </a:p>
          <a:p>
            <a:pPr lvl="1"/>
            <a:r>
              <a:rPr lang="en-US" sz="1400" b="1" u="sng" dirty="0">
                <a:solidFill>
                  <a:schemeClr val="tx2"/>
                </a:solidFill>
              </a:rPr>
              <a:t>Pursuing specific gender equality measures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E.g. occupational segregation, conducting gender pay audits and developing action plans at the enterprise level, equality bargaining; gender-neutral job classification; non-discrimination clauses in IFAs; etc.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Overall gender discrimination</a:t>
            </a:r>
            <a:endParaRPr lang="en-US" dirty="0">
              <a:solidFill>
                <a:schemeClr val="tx2"/>
              </a:solidFill>
            </a:endParaRPr>
          </a:p>
          <a:p>
            <a:pPr lvl="1"/>
            <a:endParaRPr lang="en-US" sz="1400" b="1" u="sng" dirty="0">
              <a:solidFill>
                <a:schemeClr val="tx2"/>
              </a:solidFill>
            </a:endParaRPr>
          </a:p>
          <a:p>
            <a:pPr lvl="1"/>
            <a:r>
              <a:rPr lang="en-US" sz="1400" b="1" u="sng" dirty="0">
                <a:solidFill>
                  <a:schemeClr val="tx2"/>
                </a:solidFill>
              </a:rPr>
              <a:t>Advocating for inclusive wage structures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Embedded forms of inequality, including gender inequality in existing wage setting mechanisms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E.g. domestic workers, informality workers (coverage and level)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E.g. insiders/outsiders, male breadwinner, etc.</a:t>
            </a:r>
          </a:p>
          <a:p>
            <a:pPr marL="548640" lvl="2" inden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pPr lvl="1">
              <a:buClr>
                <a:srgbClr val="4F81BD"/>
              </a:buClr>
            </a:pPr>
            <a:r>
              <a:rPr lang="en-US" sz="1400" b="1" u="sng" dirty="0">
                <a:solidFill>
                  <a:schemeClr val="tx2"/>
                </a:solidFill>
              </a:rPr>
              <a:t>Gender representation in TU’s decision-making bodies, including wage/collective negotiation councils</a:t>
            </a:r>
          </a:p>
          <a:p>
            <a:pPr lvl="2">
              <a:buClr>
                <a:srgbClr val="4F81BD"/>
              </a:buClr>
            </a:pPr>
            <a:r>
              <a:rPr lang="en-US" sz="1200" dirty="0">
                <a:solidFill>
                  <a:schemeClr val="tx2"/>
                </a:solidFill>
              </a:rPr>
              <a:t>E.g. quota’s </a:t>
            </a:r>
          </a:p>
          <a:p>
            <a:pPr lvl="2">
              <a:buClr>
                <a:srgbClr val="4F81BD"/>
              </a:buClr>
            </a:pPr>
            <a:r>
              <a:rPr lang="en-US" sz="1200" dirty="0">
                <a:solidFill>
                  <a:schemeClr val="tx2"/>
                </a:solidFill>
              </a:rPr>
              <a:t>Research has shown that women’s positions in union leadership and their presence on collective bargaining teams has had a significant impact on the extent to which the collective bargaining outcomes are gender sensitive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9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8206680" cy="95138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Role of unions: ACTRAV Survey results</a:t>
            </a:r>
            <a:br>
              <a:rPr lang="en-GB" sz="3200" dirty="0">
                <a:solidFill>
                  <a:srgbClr val="0070C0"/>
                </a:solidFill>
                <a:latin typeface="+mn-lt"/>
              </a:rPr>
            </a:br>
            <a:r>
              <a:rPr lang="en-GB" sz="3200" dirty="0">
                <a:solidFill>
                  <a:srgbClr val="0070C0"/>
                </a:solidFill>
                <a:latin typeface="+mn-lt"/>
              </a:rPr>
              <a:t>		</a:t>
            </a:r>
            <a:endParaRPr lang="en-GB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812800" y="1484784"/>
            <a:ext cx="9618391" cy="5040560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Trade Union’s commitments and strategies </a:t>
            </a:r>
            <a:endParaRPr lang="en-US" sz="1400" u="sng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endParaRPr lang="en-US" sz="14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en-US" sz="1400" b="1" dirty="0">
                <a:solidFill>
                  <a:schemeClr val="tx2"/>
                </a:solidFill>
              </a:rPr>
              <a:t>90%of unions had a specific commitment, strategy or policy regarding equal pay</a:t>
            </a:r>
          </a:p>
          <a:p>
            <a:pPr lvl="1">
              <a:buFontTx/>
              <a:buChar char="-"/>
            </a:pPr>
            <a:endParaRPr lang="en-US" sz="14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en-US" sz="1400" b="1" u="sng" dirty="0">
                <a:solidFill>
                  <a:schemeClr val="tx2"/>
                </a:solidFill>
              </a:rPr>
              <a:t>Depending on the particular challenges in the respective regions, priorities may vary </a:t>
            </a:r>
          </a:p>
          <a:p>
            <a:pPr lvl="2">
              <a:buFontTx/>
              <a:buChar char="-"/>
            </a:pPr>
            <a:r>
              <a:rPr lang="en-US" sz="1400" i="1" dirty="0">
                <a:solidFill>
                  <a:schemeClr val="tx2"/>
                </a:solidFill>
              </a:rPr>
              <a:t>in the Arab region, addressing broader gender-discrimination and overall wage inequality has been an important focus</a:t>
            </a:r>
          </a:p>
          <a:p>
            <a:pPr lvl="2">
              <a:buFontTx/>
              <a:buChar char="-"/>
            </a:pPr>
            <a:r>
              <a:rPr lang="en-US" sz="1400" i="1" dirty="0">
                <a:solidFill>
                  <a:schemeClr val="tx2"/>
                </a:solidFill>
              </a:rPr>
              <a:t>in the Latin America and Caribbean region, specific measures to address equal pay has received relatively more attention</a:t>
            </a:r>
          </a:p>
          <a:p>
            <a:pPr marL="548640" lvl="2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en-US" sz="1400" b="1" u="sng" dirty="0">
                <a:solidFill>
                  <a:schemeClr val="tx2"/>
                </a:solidFill>
              </a:rPr>
              <a:t>Prioritization of commitments and strategies </a:t>
            </a:r>
          </a:p>
          <a:p>
            <a:pPr lvl="2">
              <a:buFontTx/>
              <a:buChar char="-"/>
            </a:pPr>
            <a:r>
              <a:rPr lang="en-US" sz="1400" i="1" dirty="0">
                <a:solidFill>
                  <a:schemeClr val="tx2"/>
                </a:solidFill>
              </a:rPr>
              <a:t>Improving wages for low-paid workers (41%)</a:t>
            </a:r>
          </a:p>
          <a:p>
            <a:pPr lvl="2">
              <a:buFontTx/>
              <a:buChar char="-"/>
            </a:pPr>
            <a:r>
              <a:rPr lang="en-US" sz="1400" i="1" dirty="0">
                <a:solidFill>
                  <a:schemeClr val="tx2"/>
                </a:solidFill>
              </a:rPr>
              <a:t>Unionizing or extending coverage of legal minimum wages or collective agreements to groups of workers traditionally in vulnerable types of employment (37%)</a:t>
            </a:r>
          </a:p>
          <a:p>
            <a:pPr lvl="2">
              <a:buFontTx/>
              <a:buChar char="-"/>
            </a:pPr>
            <a:r>
              <a:rPr lang="en-US" sz="1400" i="1" dirty="0">
                <a:solidFill>
                  <a:schemeClr val="tx2"/>
                </a:solidFill>
              </a:rPr>
              <a:t>Improving pay in female dominated sectors (21%)</a:t>
            </a:r>
          </a:p>
          <a:p>
            <a:pPr lvl="2">
              <a:buFontTx/>
              <a:buChar char="-"/>
            </a:pPr>
            <a:r>
              <a:rPr lang="en-US" sz="1400" i="1" dirty="0">
                <a:solidFill>
                  <a:schemeClr val="tx2"/>
                </a:solidFill>
              </a:rPr>
              <a:t>Use of gender-neutral job classifications and evaluations (23%)</a:t>
            </a:r>
          </a:p>
          <a:p>
            <a:pPr lvl="2">
              <a:buFontTx/>
              <a:buChar char="-"/>
            </a:pPr>
            <a:r>
              <a:rPr lang="en-US" sz="1400" i="1" dirty="0">
                <a:solidFill>
                  <a:schemeClr val="tx2"/>
                </a:solidFill>
              </a:rPr>
              <a:t>Improving transparency in pay by developing equal pay audits (23%)</a:t>
            </a:r>
          </a:p>
        </p:txBody>
      </p:sp>
    </p:spTree>
    <p:extLst>
      <p:ext uri="{BB962C8B-B14F-4D97-AF65-F5344CB8AC3E}">
        <p14:creationId xmlns:p14="http://schemas.microsoft.com/office/powerpoint/2010/main" val="303770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47900" y="533400"/>
            <a:ext cx="8168580" cy="95138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Role of unions: ACTRAV Survey results</a:t>
            </a:r>
            <a:br>
              <a:rPr lang="en-GB" sz="3200" dirty="0">
                <a:solidFill>
                  <a:srgbClr val="0070C0"/>
                </a:solidFill>
                <a:latin typeface="+mn-lt"/>
              </a:rPr>
            </a:br>
            <a:r>
              <a:rPr lang="en-GB" sz="3200" dirty="0">
                <a:solidFill>
                  <a:srgbClr val="0070C0"/>
                </a:solidFill>
                <a:latin typeface="+mn-lt"/>
              </a:rPr>
              <a:t>		</a:t>
            </a:r>
            <a:endParaRPr lang="en-GB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800100" y="1484784"/>
            <a:ext cx="9631091" cy="460851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Representation of women 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The majority of trade union organizations have a specific gender or broader equality/diversity committee (respectively 61% and 18%)</a:t>
            </a:r>
          </a:p>
          <a:p>
            <a:pPr marL="274320" lvl="1"/>
            <a:r>
              <a:rPr lang="en-US" sz="1400" i="1" dirty="0">
                <a:solidFill>
                  <a:schemeClr val="tx2"/>
                </a:solidFill>
              </a:rPr>
              <a:t>- 70% of unions responded to have an internal operational strategy regarding female representation in the organization (e.g. internal guidelines or quotas)</a:t>
            </a:r>
            <a:endParaRPr lang="en-US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On average 34% of the union’s executive committee are women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2"/>
                </a:solidFill>
              </a:rPr>
              <a:t>while this is higher in North America, this is even lower in the Arab States (respectively 45% and 25%)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2"/>
                </a:solidFill>
              </a:rPr>
              <a:t>while worldwide around 30% per cent of trade union’s wage negotiation teams are women, this is closer to 20% in Asia and the Pacific, Africa and the Arab region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2"/>
                </a:solidFill>
              </a:rPr>
              <a:t>more than half of the trade unions responded that trade union negotiating teams or commission members are briefed or trained on gender issues in preparation for the wage negotiation agenda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274320" lvl="1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73300" y="533400"/>
            <a:ext cx="8143180" cy="73536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Conclusions policy recommendations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idx="1"/>
          </p:nvPr>
        </p:nvSpPr>
        <p:spPr>
          <a:xfrm>
            <a:off x="609600" y="1412776"/>
            <a:ext cx="9844089" cy="511256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Address reversal and widening gender pay gaps and inequalities due to Covid.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Advocate for Gender responsive employment polices towards an inclusive recovery form the covid-19 crisis.  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tx2"/>
                </a:solidFill>
              </a:rPr>
              <a:t>Special focus on women in precarious employment. 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Investment in the care economy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Legislation on pay transparencies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Elimination of violence and harassment (C.190)</a:t>
            </a:r>
          </a:p>
          <a:p>
            <a:pPr marL="5377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Achieving equality of both paid and unpaid work 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89141"/>
      </p:ext>
    </p:extLst>
  </p:cSld>
  <p:clrMapOvr>
    <a:masterClrMapping/>
  </p:clrMapOvr>
</p:sld>
</file>

<file path=ppt/theme/theme1.xml><?xml version="1.0" encoding="utf-8"?>
<a:theme xmlns:a="http://schemas.openxmlformats.org/drawingml/2006/main" name="ILO 2020">
  <a:themeElements>
    <a:clrScheme name="ILO Jan 2020">
      <a:dk1>
        <a:srgbClr val="230050"/>
      </a:dk1>
      <a:lt1>
        <a:sysClr val="window" lastClr="FFFFFF"/>
      </a:lt1>
      <a:dk2>
        <a:srgbClr val="000000"/>
      </a:dk2>
      <a:lt2>
        <a:srgbClr val="F8FCFE"/>
      </a:lt2>
      <a:accent1>
        <a:srgbClr val="1E2DBE"/>
      </a:accent1>
      <a:accent2>
        <a:srgbClr val="FA3C4B"/>
      </a:accent2>
      <a:accent3>
        <a:srgbClr val="FFCD2D"/>
      </a:accent3>
      <a:accent4>
        <a:srgbClr val="960A55"/>
      </a:accent4>
      <a:accent5>
        <a:srgbClr val="05D2D2"/>
      </a:accent5>
      <a:accent6>
        <a:srgbClr val="8CE164"/>
      </a:accent6>
      <a:hlink>
        <a:srgbClr val="230050"/>
      </a:hlink>
      <a:folHlink>
        <a:srgbClr val="230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LO Presentation 16x9.potx" id="{1B78B7CC-6F33-4AED-B988-F1824BC14DB2}" vid="{017B0592-C5E0-43A0-8804-D21738B904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995</Words>
  <Application>Microsoft Office PowerPoint</Application>
  <PresentationFormat>Widescreen</PresentationFormat>
  <Paragraphs>113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3</vt:lpstr>
      <vt:lpstr>ILO 2020</vt:lpstr>
      <vt:lpstr>Equal pay for work of equal value:  The ILO and role of trade unions </vt:lpstr>
      <vt:lpstr>Structure</vt:lpstr>
      <vt:lpstr>Trends : Gender inequality</vt:lpstr>
      <vt:lpstr>International Labour Standards related to equal pay</vt:lpstr>
      <vt:lpstr>International Labour Standards</vt:lpstr>
      <vt:lpstr>Role of unions</vt:lpstr>
      <vt:lpstr>Role of unions: ACTRAV Survey results   </vt:lpstr>
      <vt:lpstr>Role of unions: ACTRAV Survey results   </vt:lpstr>
      <vt:lpstr>Conclusions policy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Labour Platforms</dc:title>
  <dc:creator>ACTRAV</dc:creator>
  <cp:lastModifiedBy>ACTRAV</cp:lastModifiedBy>
  <cp:revision>7</cp:revision>
  <dcterms:created xsi:type="dcterms:W3CDTF">2022-06-24T10:17:25Z</dcterms:created>
  <dcterms:modified xsi:type="dcterms:W3CDTF">2022-06-24T11:36:06Z</dcterms:modified>
</cp:coreProperties>
</file>