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27F80-A2E6-4C94-B6C8-5C74D3E8F4D8}" type="datetimeFigureOut">
              <a:rPr lang="en-GB" smtClean="0"/>
              <a:t>21/10/2011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3BC2C-379F-41AA-AF59-CDB1EA685F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4756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27F80-A2E6-4C94-B6C8-5C74D3E8F4D8}" type="datetimeFigureOut">
              <a:rPr lang="en-GB" smtClean="0"/>
              <a:t>21/10/2011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3BC2C-379F-41AA-AF59-CDB1EA685F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0910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27F80-A2E6-4C94-B6C8-5C74D3E8F4D8}" type="datetimeFigureOut">
              <a:rPr lang="en-GB" smtClean="0"/>
              <a:t>21/10/2011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3BC2C-379F-41AA-AF59-CDB1EA685F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987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27F80-A2E6-4C94-B6C8-5C74D3E8F4D8}" type="datetimeFigureOut">
              <a:rPr lang="en-GB" smtClean="0"/>
              <a:t>21/10/2011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3BC2C-379F-41AA-AF59-CDB1EA685F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9240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27F80-A2E6-4C94-B6C8-5C74D3E8F4D8}" type="datetimeFigureOut">
              <a:rPr lang="en-GB" smtClean="0"/>
              <a:t>21/10/2011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3BC2C-379F-41AA-AF59-CDB1EA685F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8888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27F80-A2E6-4C94-B6C8-5C74D3E8F4D8}" type="datetimeFigureOut">
              <a:rPr lang="en-GB" smtClean="0"/>
              <a:t>21/10/2011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3BC2C-379F-41AA-AF59-CDB1EA685F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5135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27F80-A2E6-4C94-B6C8-5C74D3E8F4D8}" type="datetimeFigureOut">
              <a:rPr lang="en-GB" smtClean="0"/>
              <a:t>21/10/2011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3BC2C-379F-41AA-AF59-CDB1EA685F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3137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27F80-A2E6-4C94-B6C8-5C74D3E8F4D8}" type="datetimeFigureOut">
              <a:rPr lang="en-GB" smtClean="0"/>
              <a:t>21/10/2011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3BC2C-379F-41AA-AF59-CDB1EA685F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7560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27F80-A2E6-4C94-B6C8-5C74D3E8F4D8}" type="datetimeFigureOut">
              <a:rPr lang="en-GB" smtClean="0"/>
              <a:t>21/10/2011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3BC2C-379F-41AA-AF59-CDB1EA685F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2054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27F80-A2E6-4C94-B6C8-5C74D3E8F4D8}" type="datetimeFigureOut">
              <a:rPr lang="en-GB" smtClean="0"/>
              <a:t>21/10/2011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3BC2C-379F-41AA-AF59-CDB1EA685F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213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27F80-A2E6-4C94-B6C8-5C74D3E8F4D8}" type="datetimeFigureOut">
              <a:rPr lang="en-GB" smtClean="0"/>
              <a:t>21/10/2011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3BC2C-379F-41AA-AF59-CDB1EA685F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4847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E27F80-A2E6-4C94-B6C8-5C74D3E8F4D8}" type="datetimeFigureOut">
              <a:rPr lang="en-GB" smtClean="0"/>
              <a:t>21/10/2011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83BC2C-379F-41AA-AF59-CDB1EA685F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4184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>
            <a:off x="1480227" y="2348880"/>
            <a:ext cx="6260125" cy="64807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1624012" y="2258288"/>
            <a:ext cx="6376057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ts val="1200"/>
              </a:spcAft>
            </a:pPr>
            <a:r>
              <a:rPr lang="en-GB" b="1" dirty="0" smtClean="0">
                <a:latin typeface="Arial Black" pitchFamily="34" charset="0"/>
              </a:rPr>
              <a:t>Social Dialogue in East Africa</a:t>
            </a:r>
            <a:endParaRPr lang="en-GB" b="1" dirty="0">
              <a:latin typeface="Arial Black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-26988"/>
            <a:ext cx="9144000" cy="38417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00050" y="57150"/>
            <a:ext cx="7058025" cy="24606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>
              <a:spcAft>
                <a:spcPts val="1200"/>
              </a:spcAft>
            </a:pPr>
            <a:r>
              <a:rPr lang="en-GB" sz="1000" b="1">
                <a:solidFill>
                  <a:schemeClr val="bg1"/>
                </a:solidFill>
                <a:latin typeface="Arial Black" pitchFamily="34" charset="0"/>
              </a:rPr>
              <a:t>HLF4</a:t>
            </a:r>
            <a:r>
              <a:rPr lang="en-GB" sz="1000" b="1">
                <a:solidFill>
                  <a:schemeClr val="bg1"/>
                </a:solidFill>
                <a:latin typeface="Calibri" pitchFamily="34" charset="0"/>
              </a:rPr>
              <a:t>  </a:t>
            </a:r>
            <a:r>
              <a:rPr lang="en-GB" sz="1000">
                <a:solidFill>
                  <a:schemeClr val="bg1"/>
                </a:solidFill>
                <a:latin typeface="Arial Narrow" pitchFamily="34" charset="0"/>
              </a:rPr>
              <a:t>KNOWLEDGE AND INNOVATION SPACE</a:t>
            </a:r>
          </a:p>
        </p:txBody>
      </p:sp>
      <p:pic>
        <p:nvPicPr>
          <p:cNvPr id="2053" name="Picture 4" descr="hlfgraphic blac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25" y="19050"/>
            <a:ext cx="304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24012" y="3140968"/>
            <a:ext cx="5927726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ts val="1200"/>
              </a:spcAft>
            </a:pPr>
            <a:r>
              <a:rPr lang="en-GB" sz="1600" b="1" dirty="0">
                <a:solidFill>
                  <a:srgbClr val="7F7F7F"/>
                </a:solidFill>
              </a:rPr>
              <a:t>Partners: </a:t>
            </a:r>
            <a:r>
              <a:rPr lang="en-GB" sz="1600" b="1" dirty="0" smtClean="0">
                <a:solidFill>
                  <a:srgbClr val="7F7F7F"/>
                </a:solidFill>
              </a:rPr>
              <a:t> </a:t>
            </a:r>
          </a:p>
          <a:p>
            <a:pPr marL="285750" indent="-285750" eaLnBrk="1" hangingPunct="1">
              <a:spcAft>
                <a:spcPts val="1200"/>
              </a:spcAft>
              <a:buFont typeface="Arial" pitchFamily="34" charset="0"/>
              <a:buChar char="•"/>
            </a:pPr>
            <a:r>
              <a:rPr lang="en-GB" sz="1600" b="1" dirty="0" smtClean="0">
                <a:solidFill>
                  <a:srgbClr val="7F7F7F"/>
                </a:solidFill>
              </a:rPr>
              <a:t>Danish </a:t>
            </a:r>
            <a:r>
              <a:rPr lang="en-GB" sz="1600" b="1" dirty="0">
                <a:solidFill>
                  <a:srgbClr val="7F7F7F"/>
                </a:solidFill>
              </a:rPr>
              <a:t>Federation of Trade Unions and </a:t>
            </a:r>
            <a:r>
              <a:rPr lang="en-GB" sz="1600" b="1" dirty="0" smtClean="0">
                <a:solidFill>
                  <a:srgbClr val="7F7F7F"/>
                </a:solidFill>
              </a:rPr>
              <a:t>the Danish </a:t>
            </a:r>
            <a:r>
              <a:rPr lang="en-GB" sz="1600" b="1" dirty="0">
                <a:solidFill>
                  <a:srgbClr val="7F7F7F"/>
                </a:solidFill>
              </a:rPr>
              <a:t>Confederation of Salaried Employees and Civil Servants (</a:t>
            </a:r>
            <a:r>
              <a:rPr lang="en-GB" sz="1600" b="1" dirty="0" smtClean="0">
                <a:solidFill>
                  <a:srgbClr val="7F7F7F"/>
                </a:solidFill>
              </a:rPr>
              <a:t>LO-FTF)</a:t>
            </a:r>
            <a:endParaRPr lang="en-GB" sz="1600" b="1" dirty="0">
              <a:solidFill>
                <a:srgbClr val="7F7F7F"/>
              </a:solidFill>
            </a:endParaRPr>
          </a:p>
          <a:p>
            <a:pPr marL="285750" indent="-285750" eaLnBrk="1" hangingPunct="1">
              <a:spcAft>
                <a:spcPts val="1200"/>
              </a:spcAft>
              <a:buFont typeface="Arial" pitchFamily="34" charset="0"/>
              <a:buChar char="•"/>
            </a:pPr>
            <a:r>
              <a:rPr lang="en-GB" sz="1600" b="1" dirty="0" smtClean="0">
                <a:solidFill>
                  <a:srgbClr val="7F7F7F"/>
                </a:solidFill>
              </a:rPr>
              <a:t>East </a:t>
            </a:r>
            <a:r>
              <a:rPr lang="en-GB" sz="1600" b="1" dirty="0">
                <a:solidFill>
                  <a:srgbClr val="7F7F7F"/>
                </a:solidFill>
              </a:rPr>
              <a:t>African Trade Union Confederation (</a:t>
            </a:r>
            <a:r>
              <a:rPr lang="en-GB" sz="1600" b="1" dirty="0" smtClean="0">
                <a:solidFill>
                  <a:srgbClr val="7F7F7F"/>
                </a:solidFill>
              </a:rPr>
              <a:t>EATUC</a:t>
            </a:r>
            <a:r>
              <a:rPr lang="en-GB" sz="1600" b="1" dirty="0" smtClean="0">
                <a:solidFill>
                  <a:srgbClr val="7F7F7F"/>
                </a:solidFill>
              </a:rPr>
              <a:t>)</a:t>
            </a:r>
          </a:p>
          <a:p>
            <a:pPr marL="285750" indent="-285750" eaLnBrk="1" hangingPunct="1">
              <a:spcAft>
                <a:spcPts val="1200"/>
              </a:spcAft>
              <a:buFont typeface="Arial" pitchFamily="34" charset="0"/>
              <a:buChar char="•"/>
            </a:pPr>
            <a:r>
              <a:rPr lang="en-GB" sz="1600" b="1" dirty="0" smtClean="0">
                <a:solidFill>
                  <a:srgbClr val="7F7F7F"/>
                </a:solidFill>
              </a:rPr>
              <a:t>International Trade Union Confederation (ITUC) </a:t>
            </a:r>
            <a:endParaRPr lang="en-GB" sz="1600" b="1" dirty="0">
              <a:solidFill>
                <a:srgbClr val="7F7F7F"/>
              </a:solidFill>
            </a:endParaRPr>
          </a:p>
        </p:txBody>
      </p:sp>
      <p:pic>
        <p:nvPicPr>
          <p:cNvPr id="2055" name="Picture 6" descr="HLF4 logo english RGB lowr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813" y="5581650"/>
            <a:ext cx="2863850" cy="99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619699"/>
            <a:ext cx="1383531" cy="1260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C:\Users\Szeniawska\Documents\TUDCN key documents\ITUC_logo-1977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582653"/>
            <a:ext cx="1033785" cy="1216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" y="646346"/>
            <a:ext cx="1905000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5923714"/>
            <a:ext cx="1943621" cy="543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450891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ounded Rectangle 17"/>
          <p:cNvSpPr/>
          <p:nvPr/>
        </p:nvSpPr>
        <p:spPr>
          <a:xfrm>
            <a:off x="683568" y="1721132"/>
            <a:ext cx="7848002" cy="33640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0296" y="2060847"/>
            <a:ext cx="7040880" cy="288032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GB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GB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global economic pressure </a:t>
            </a:r>
            <a:r>
              <a:rPr lang="en-GB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has resulted in mass layoffs, </a:t>
            </a:r>
            <a:r>
              <a:rPr lang="en-GB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growth </a:t>
            </a:r>
            <a:r>
              <a:rPr lang="en-GB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of the informal economy and greater pressure on businesses, which has in turn resulted in severely </a:t>
            </a:r>
            <a:r>
              <a:rPr lang="en-GB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deteriorating working conditions</a:t>
            </a:r>
            <a:r>
              <a:rPr lang="en-GB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en-GB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access to basic social protection </a:t>
            </a:r>
            <a:r>
              <a:rPr lang="en-GB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 these countries. </a:t>
            </a:r>
            <a:endParaRPr lang="en-GB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GB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By </a:t>
            </a:r>
            <a:r>
              <a:rPr lang="en-GB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strengthening </a:t>
            </a:r>
            <a:r>
              <a:rPr lang="en-GB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GB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East African Trade Union Confederation </a:t>
            </a:r>
            <a:r>
              <a:rPr lang="en-GB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(EATUC) as a regional mechanism connecting the national trade union centres in East Africa, labour has taken a </a:t>
            </a:r>
            <a:r>
              <a:rPr lang="en-GB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more proactive an collective stronger voice </a:t>
            </a:r>
            <a:r>
              <a:rPr lang="en-GB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 the </a:t>
            </a:r>
            <a:r>
              <a:rPr lang="en-GB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on going </a:t>
            </a:r>
            <a:r>
              <a:rPr lang="en-GB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and future development of the East African </a:t>
            </a:r>
            <a:r>
              <a:rPr lang="en-GB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Community.</a:t>
            </a:r>
            <a:endParaRPr lang="en-GB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-26988"/>
            <a:ext cx="9144000" cy="38417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0050" y="57150"/>
            <a:ext cx="7058025" cy="24606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>
              <a:spcAft>
                <a:spcPts val="1200"/>
              </a:spcAft>
            </a:pPr>
            <a:r>
              <a:rPr lang="en-GB" sz="1000" b="1" dirty="0">
                <a:solidFill>
                  <a:schemeClr val="bg1"/>
                </a:solidFill>
                <a:latin typeface="Arial Black" pitchFamily="34" charset="0"/>
              </a:rPr>
              <a:t>HLF4</a:t>
            </a:r>
            <a:r>
              <a:rPr lang="en-GB" sz="1000" b="1" dirty="0">
                <a:solidFill>
                  <a:schemeClr val="bg1"/>
                </a:solidFill>
                <a:latin typeface="Calibri" pitchFamily="34" charset="0"/>
              </a:rPr>
              <a:t>  </a:t>
            </a:r>
            <a:r>
              <a:rPr lang="en-GB" sz="1000" dirty="0">
                <a:solidFill>
                  <a:schemeClr val="bg1"/>
                </a:solidFill>
                <a:latin typeface="Arial Narrow" pitchFamily="34" charset="0"/>
              </a:rPr>
              <a:t>KNOWLEDGE AND INNOVATION SPACE</a:t>
            </a:r>
          </a:p>
        </p:txBody>
      </p:sp>
      <p:pic>
        <p:nvPicPr>
          <p:cNvPr id="6" name="Picture 17" descr="hlfgraphic blac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25" y="19050"/>
            <a:ext cx="304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8499475" y="6407150"/>
            <a:ext cx="60325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300" b="1" dirty="0" smtClean="0"/>
              <a:t>2/4</a:t>
            </a:r>
            <a:endParaRPr lang="en-GB" sz="1300" b="1" dirty="0"/>
          </a:p>
        </p:txBody>
      </p:sp>
      <p:sp>
        <p:nvSpPr>
          <p:cNvPr id="8" name="Rectangle 7"/>
          <p:cNvSpPr/>
          <p:nvPr/>
        </p:nvSpPr>
        <p:spPr>
          <a:xfrm>
            <a:off x="448667" y="817548"/>
            <a:ext cx="25391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b="1" dirty="0">
                <a:solidFill>
                  <a:srgbClr val="990033"/>
                </a:solidFill>
                <a:latin typeface="Arial Black" pitchFamily="34" charset="0"/>
                <a:cs typeface="Arial" charset="0"/>
              </a:rPr>
              <a:t>Background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0514" y="5856465"/>
            <a:ext cx="878638" cy="800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4" descr="C:\Users\Szeniawska\Documents\TUDCN key documents\ITUC_logo-1977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5886906"/>
            <a:ext cx="628592" cy="739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597" y="5917197"/>
            <a:ext cx="1122213" cy="678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983" y="6193257"/>
            <a:ext cx="1656184" cy="463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9541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/>
          <p:cNvSpPr/>
          <p:nvPr/>
        </p:nvSpPr>
        <p:spPr>
          <a:xfrm>
            <a:off x="3009230" y="980727"/>
            <a:ext cx="5791869" cy="493646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ounded Rectangle 19"/>
          <p:cNvSpPr/>
          <p:nvPr/>
        </p:nvSpPr>
        <p:spPr>
          <a:xfrm>
            <a:off x="251518" y="980727"/>
            <a:ext cx="2448274" cy="487573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57188"/>
            <a:ext cx="2160240" cy="778098"/>
          </a:xfrm>
        </p:spPr>
        <p:txBody>
          <a:bodyPr>
            <a:normAutofit fontScale="90000"/>
          </a:bodyPr>
          <a:lstStyle/>
          <a:p>
            <a:r>
              <a:rPr lang="en-GB" sz="2800" b="1" dirty="0">
                <a:solidFill>
                  <a:srgbClr val="990033"/>
                </a:solidFill>
                <a:latin typeface="Arial Black" pitchFamily="34" charset="0"/>
                <a:ea typeface="+mn-ea"/>
                <a:cs typeface="Arial" charset="0"/>
              </a:rPr>
              <a:t>Objectives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-26988"/>
            <a:ext cx="9144000" cy="38417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0050" y="57150"/>
            <a:ext cx="7058025" cy="24606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>
              <a:spcAft>
                <a:spcPts val="1200"/>
              </a:spcAft>
            </a:pPr>
            <a:r>
              <a:rPr lang="en-GB" sz="1000" b="1" dirty="0">
                <a:solidFill>
                  <a:schemeClr val="bg1"/>
                </a:solidFill>
                <a:latin typeface="Arial Black" pitchFamily="34" charset="0"/>
              </a:rPr>
              <a:t>HLF4</a:t>
            </a:r>
            <a:r>
              <a:rPr lang="en-GB" sz="1000" b="1" dirty="0">
                <a:solidFill>
                  <a:schemeClr val="bg1"/>
                </a:solidFill>
                <a:latin typeface="Calibri" pitchFamily="34" charset="0"/>
              </a:rPr>
              <a:t>  </a:t>
            </a:r>
            <a:r>
              <a:rPr lang="en-GB" sz="1000" dirty="0">
                <a:solidFill>
                  <a:schemeClr val="bg1"/>
                </a:solidFill>
                <a:latin typeface="Arial Narrow" pitchFamily="34" charset="0"/>
              </a:rPr>
              <a:t>KNOWLEDGE AND INNOVATION SPACE</a:t>
            </a:r>
          </a:p>
        </p:txBody>
      </p:sp>
      <p:pic>
        <p:nvPicPr>
          <p:cNvPr id="6" name="Picture 17" descr="hlfgraphic blac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25" y="19050"/>
            <a:ext cx="304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8499475" y="6407150"/>
            <a:ext cx="60325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300" b="1" dirty="0"/>
              <a:t>3/4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275856" y="332656"/>
            <a:ext cx="2746648" cy="778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500" b="1" dirty="0">
                <a:solidFill>
                  <a:srgbClr val="990033"/>
                </a:solidFill>
                <a:latin typeface="Arial Black" pitchFamily="34" charset="0"/>
                <a:ea typeface="+mn-ea"/>
                <a:cs typeface="Arial" charset="0"/>
              </a:rPr>
              <a:t>Innovation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38614" y="1362248"/>
            <a:ext cx="2261178" cy="4293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1400" dirty="0" smtClean="0">
                <a:latin typeface="Arial" pitchFamily="34" charset="0"/>
                <a:cs typeface="Arial" pitchFamily="34" charset="0"/>
              </a:rPr>
              <a:t>improve </a:t>
            </a:r>
            <a:r>
              <a:rPr lang="en-GB" sz="1400" b="1" dirty="0">
                <a:latin typeface="Arial" pitchFamily="34" charset="0"/>
                <a:cs typeface="Arial" pitchFamily="34" charset="0"/>
              </a:rPr>
              <a:t>working </a:t>
            </a:r>
            <a:r>
              <a:rPr lang="en-GB" sz="1400" b="1" dirty="0" smtClean="0">
                <a:latin typeface="Arial" pitchFamily="34" charset="0"/>
                <a:cs typeface="Arial" pitchFamily="34" charset="0"/>
              </a:rPr>
              <a:t>conditions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1400" dirty="0" smtClean="0">
                <a:latin typeface="Arial" pitchFamily="34" charset="0"/>
                <a:cs typeface="Arial" pitchFamily="34" charset="0"/>
              </a:rPr>
              <a:t>create </a:t>
            </a:r>
            <a:r>
              <a:rPr lang="en-GB" sz="1400" b="1" dirty="0">
                <a:latin typeface="Arial" pitchFamily="34" charset="0"/>
                <a:cs typeface="Arial" pitchFamily="34" charset="0"/>
              </a:rPr>
              <a:t>decent, sustainable employment </a:t>
            </a:r>
            <a:endParaRPr lang="en-GB" sz="1400" b="1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1400" dirty="0" smtClean="0">
                <a:latin typeface="Arial" pitchFamily="34" charset="0"/>
                <a:cs typeface="Arial" pitchFamily="34" charset="0"/>
              </a:rPr>
              <a:t>contribute 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to 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GB" sz="1400" b="1" dirty="0">
                <a:latin typeface="Arial" pitchFamily="34" charset="0"/>
                <a:cs typeface="Arial" pitchFamily="34" charset="0"/>
              </a:rPr>
              <a:t>democratic and economic development </a:t>
            </a:r>
            <a:endParaRPr lang="en-GB" sz="1400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en-GB" sz="14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400" dirty="0" smtClean="0">
                <a:latin typeface="Arial" pitchFamily="34" charset="0"/>
                <a:cs typeface="Arial" pitchFamily="34" charset="0"/>
              </a:rPr>
              <a:t>by 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supporting </a:t>
            </a:r>
            <a:r>
              <a:rPr lang="en-GB" sz="1400" b="1" dirty="0">
                <a:latin typeface="Arial" pitchFamily="34" charset="0"/>
                <a:cs typeface="Arial" pitchFamily="34" charset="0"/>
              </a:rPr>
              <a:t>regional advocacy and local social dialogue at </a:t>
            </a:r>
            <a:r>
              <a:rPr lang="en-GB" sz="1400" b="1" dirty="0" smtClean="0">
                <a:latin typeface="Arial" pitchFamily="34" charset="0"/>
                <a:cs typeface="Arial" pitchFamily="34" charset="0"/>
              </a:rPr>
              <a:t>work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03848" y="1268760"/>
            <a:ext cx="547260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programme design included a </a:t>
            </a:r>
            <a:r>
              <a:rPr lang="en-GB" sz="1400" b="1" dirty="0">
                <a:latin typeface="Arial" pitchFamily="34" charset="0"/>
                <a:cs typeface="Arial" pitchFamily="34" charset="0"/>
              </a:rPr>
              <a:t>regional and national level simultaneously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 to create </a:t>
            </a:r>
            <a:r>
              <a:rPr lang="en-GB" sz="1400" b="1" dirty="0">
                <a:latin typeface="Arial" pitchFamily="34" charset="0"/>
                <a:cs typeface="Arial" pitchFamily="34" charset="0"/>
              </a:rPr>
              <a:t>regional synergy effects 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in the social dialogue at EAC level, opening a space for a democratic dialogue and 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participation.</a:t>
            </a:r>
          </a:p>
          <a:p>
            <a:pPr algn="just"/>
            <a:endParaRPr lang="en-GB" sz="14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GB" sz="1400" dirty="0" smtClean="0">
                <a:latin typeface="Arial" pitchFamily="34" charset="0"/>
                <a:cs typeface="Arial" pitchFamily="34" charset="0"/>
              </a:rPr>
              <a:t>Through </a:t>
            </a:r>
            <a:r>
              <a:rPr lang="en-GB" sz="1400" b="1" dirty="0">
                <a:latin typeface="Arial" pitchFamily="34" charset="0"/>
                <a:cs typeface="Arial" pitchFamily="34" charset="0"/>
              </a:rPr>
              <a:t>national leadership meetings 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and the work of the </a:t>
            </a:r>
            <a:r>
              <a:rPr lang="en-GB" sz="1400" b="1" dirty="0">
                <a:latin typeface="Arial" pitchFamily="34" charset="0"/>
                <a:cs typeface="Arial" pitchFamily="34" charset="0"/>
              </a:rPr>
              <a:t>EATUC Committee of </a:t>
            </a:r>
            <a:r>
              <a:rPr lang="en-GB" sz="1400" b="1" dirty="0" smtClean="0">
                <a:latin typeface="Arial" pitchFamily="34" charset="0"/>
                <a:cs typeface="Arial" pitchFamily="34" charset="0"/>
              </a:rPr>
              <a:t>Experts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GB" sz="1400" b="1" dirty="0">
                <a:latin typeface="Arial" pitchFamily="34" charset="0"/>
                <a:cs typeface="Arial" pitchFamily="34" charset="0"/>
              </a:rPr>
              <a:t>systematic input and support 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has been provided by all national centres to the regional level 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– benefitting 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their own national lobby towards government 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delegations.</a:t>
            </a:r>
          </a:p>
          <a:p>
            <a:pPr algn="just"/>
            <a:endParaRPr lang="en-GB" sz="14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GB" sz="1400" dirty="0">
                <a:latin typeface="Arial" pitchFamily="34" charset="0"/>
                <a:cs typeface="Arial" pitchFamily="34" charset="0"/>
              </a:rPr>
              <a:t> 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At 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the regional level, the EATUC has been key in </a:t>
            </a:r>
            <a:r>
              <a:rPr lang="en-GB" sz="1400" b="1" dirty="0">
                <a:latin typeface="Arial" pitchFamily="34" charset="0"/>
                <a:cs typeface="Arial" pitchFamily="34" charset="0"/>
              </a:rPr>
              <a:t>institutionalising a collective trade union voice in East Africa 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through well-prepared policy documents and lobbying of policy processes and social dialogue with governments and employers on a social charter, the EAC protocol 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etc.</a:t>
            </a:r>
          </a:p>
          <a:p>
            <a:pPr algn="just"/>
            <a:endParaRPr lang="en-GB" sz="14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GB" sz="14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work of the Committee of 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Experts 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has been instrumental in ensuring a </a:t>
            </a:r>
            <a:r>
              <a:rPr lang="en-GB" sz="1400" b="1" dirty="0">
                <a:latin typeface="Arial" pitchFamily="34" charset="0"/>
                <a:cs typeface="Arial" pitchFamily="34" charset="0"/>
              </a:rPr>
              <a:t>collective platform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 as well as a stronger and more </a:t>
            </a:r>
            <a:r>
              <a:rPr lang="en-GB" sz="1400" b="1" dirty="0">
                <a:latin typeface="Arial" pitchFamily="34" charset="0"/>
                <a:cs typeface="Arial" pitchFamily="34" charset="0"/>
              </a:rPr>
              <a:t>efficient information flow 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within the 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trade 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union structures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.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0514" y="5856465"/>
            <a:ext cx="878638" cy="800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4" descr="C:\Users\Szeniawska\Documents\TUDCN key documents\ITUC_logo-1977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5886906"/>
            <a:ext cx="628592" cy="739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597" y="5917197"/>
            <a:ext cx="1122213" cy="678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983" y="6193257"/>
            <a:ext cx="1656184" cy="463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6123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0" y="381152"/>
            <a:ext cx="2148235" cy="671584"/>
          </a:xfrm>
        </p:spPr>
        <p:txBody>
          <a:bodyPr/>
          <a:lstStyle/>
          <a:p>
            <a:pPr algn="l"/>
            <a:r>
              <a:rPr lang="en-GB" sz="2500" b="1" dirty="0">
                <a:solidFill>
                  <a:srgbClr val="990033"/>
                </a:solidFill>
                <a:latin typeface="Arial Black" pitchFamily="34" charset="0"/>
                <a:ea typeface="+mn-ea"/>
                <a:cs typeface="Arial" charset="0"/>
              </a:rPr>
              <a:t>Results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-26988"/>
            <a:ext cx="9144000" cy="38417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0050" y="57150"/>
            <a:ext cx="7058025" cy="24606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>
              <a:spcAft>
                <a:spcPts val="1200"/>
              </a:spcAft>
            </a:pPr>
            <a:r>
              <a:rPr lang="en-GB" sz="1000" b="1" dirty="0">
                <a:solidFill>
                  <a:schemeClr val="bg1"/>
                </a:solidFill>
                <a:latin typeface="Arial Black" pitchFamily="34" charset="0"/>
              </a:rPr>
              <a:t>HLF4</a:t>
            </a:r>
            <a:r>
              <a:rPr lang="en-GB" sz="1000" b="1" dirty="0">
                <a:solidFill>
                  <a:schemeClr val="bg1"/>
                </a:solidFill>
                <a:latin typeface="Calibri" pitchFamily="34" charset="0"/>
              </a:rPr>
              <a:t>  </a:t>
            </a:r>
            <a:r>
              <a:rPr lang="en-GB" sz="1000" dirty="0">
                <a:solidFill>
                  <a:schemeClr val="bg1"/>
                </a:solidFill>
                <a:latin typeface="Arial Narrow" pitchFamily="34" charset="0"/>
              </a:rPr>
              <a:t>KNOWLEDGE AND INNOVATION SPACE</a:t>
            </a:r>
          </a:p>
        </p:txBody>
      </p:sp>
      <p:pic>
        <p:nvPicPr>
          <p:cNvPr id="6" name="Picture 17" descr="hlfgraphic blac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25" y="19050"/>
            <a:ext cx="304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8499475" y="6407150"/>
            <a:ext cx="60325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300" b="1" dirty="0" smtClean="0"/>
              <a:t>4/4</a:t>
            </a:r>
            <a:endParaRPr lang="en-GB" sz="1300" b="1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067944" y="260648"/>
            <a:ext cx="3240360" cy="922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500" b="1" dirty="0">
                <a:solidFill>
                  <a:srgbClr val="990033"/>
                </a:solidFill>
                <a:latin typeface="Arial Black" pitchFamily="34" charset="0"/>
                <a:ea typeface="+mn-ea"/>
                <a:cs typeface="Arial" charset="0"/>
              </a:rPr>
              <a:t>Applicability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0514" y="5856465"/>
            <a:ext cx="878638" cy="800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4" descr="C:\Users\Szeniawska\Documents\TUDCN key documents\ITUC_logo-1977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5886906"/>
            <a:ext cx="628592" cy="739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597" y="5917197"/>
            <a:ext cx="1122213" cy="678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983" y="6193257"/>
            <a:ext cx="1656184" cy="463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ounded Rectangle 16"/>
          <p:cNvSpPr/>
          <p:nvPr/>
        </p:nvSpPr>
        <p:spPr>
          <a:xfrm>
            <a:off x="323528" y="980728"/>
            <a:ext cx="3677544" cy="460851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ounded Rectangle 17"/>
          <p:cNvSpPr/>
          <p:nvPr/>
        </p:nvSpPr>
        <p:spPr>
          <a:xfrm>
            <a:off x="4211958" y="980729"/>
            <a:ext cx="4608514" cy="460851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611560" y="1124744"/>
            <a:ext cx="3168352" cy="4293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dirty="0" smtClean="0">
                <a:latin typeface="Arial" pitchFamily="34" charset="0"/>
                <a:cs typeface="Arial" pitchFamily="34" charset="0"/>
              </a:rPr>
              <a:t>EATUC 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now enjoys an </a:t>
            </a:r>
            <a:r>
              <a:rPr lang="en-GB" sz="1400" b="1" dirty="0">
                <a:latin typeface="Arial" pitchFamily="34" charset="0"/>
                <a:cs typeface="Arial" pitchFamily="34" charset="0"/>
              </a:rPr>
              <a:t>observer status within the </a:t>
            </a:r>
            <a:r>
              <a:rPr lang="en-GB" sz="1400" b="1" dirty="0" smtClean="0">
                <a:latin typeface="Arial" pitchFamily="34" charset="0"/>
                <a:cs typeface="Arial" pitchFamily="34" charset="0"/>
              </a:rPr>
              <a:t>EAC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en-GB" sz="14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400" dirty="0" smtClean="0">
                <a:latin typeface="Arial" pitchFamily="34" charset="0"/>
                <a:cs typeface="Arial" pitchFamily="34" charset="0"/>
              </a:rPr>
              <a:t>EATUC carries out 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highly competent and effective 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advocacy on regional level, proven e.g. by 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the attachment of a </a:t>
            </a:r>
            <a:r>
              <a:rPr lang="en-GB" sz="1400" b="1" dirty="0">
                <a:latin typeface="Arial" pitchFamily="34" charset="0"/>
                <a:cs typeface="Arial" pitchFamily="34" charset="0"/>
              </a:rPr>
              <a:t>social charter to the EAC Common Market Protocol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GB" sz="1400" dirty="0"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lnSpc>
                <a:spcPct val="150000"/>
              </a:lnSpc>
            </a:pPr>
            <a:r>
              <a:rPr lang="en-GB" sz="14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support to 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the national centres 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has resulted in </a:t>
            </a:r>
            <a:r>
              <a:rPr lang="en-GB" sz="1400" b="1" dirty="0">
                <a:latin typeface="Arial" pitchFamily="34" charset="0"/>
                <a:cs typeface="Arial" pitchFamily="34" charset="0"/>
              </a:rPr>
              <a:t>improved capacity to participate in social dialogue 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at both national and workplace 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levels.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545639" y="1124744"/>
            <a:ext cx="3816424" cy="4293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dirty="0" smtClean="0">
                <a:latin typeface="Arial" pitchFamily="34" charset="0"/>
                <a:cs typeface="Arial" pitchFamily="34" charset="0"/>
              </a:rPr>
              <a:t>In 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this and many other projects, </a:t>
            </a:r>
            <a:r>
              <a:rPr lang="en-GB" sz="1400" b="1" dirty="0">
                <a:latin typeface="Arial" pitchFamily="34" charset="0"/>
                <a:cs typeface="Arial" pitchFamily="34" charset="0"/>
              </a:rPr>
              <a:t>Social Dialogue 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has proven to be an </a:t>
            </a:r>
            <a:r>
              <a:rPr lang="en-GB" sz="1400" b="1" dirty="0">
                <a:latin typeface="Arial" pitchFamily="34" charset="0"/>
                <a:cs typeface="Arial" pitchFamily="34" charset="0"/>
              </a:rPr>
              <a:t>effective tool for inclusive, sustainable development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, as well as </a:t>
            </a:r>
            <a:r>
              <a:rPr lang="en-GB" sz="1400" b="1" dirty="0">
                <a:latin typeface="Arial" pitchFamily="34" charset="0"/>
                <a:cs typeface="Arial" pitchFamily="34" charset="0"/>
              </a:rPr>
              <a:t>improving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 </a:t>
            </a:r>
            <a:r>
              <a:rPr lang="en-GB" sz="1400" b="1" dirty="0">
                <a:latin typeface="Arial" pitchFamily="34" charset="0"/>
                <a:cs typeface="Arial" pitchFamily="34" charset="0"/>
              </a:rPr>
              <a:t>democratic ownership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 of national and regional programmes and strategies. </a:t>
            </a:r>
            <a:endParaRPr lang="en-GB" sz="1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en-GB" sz="14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400" b="1" dirty="0" smtClean="0">
                <a:latin typeface="Arial" pitchFamily="34" charset="0"/>
                <a:cs typeface="Arial" pitchFamily="34" charset="0"/>
              </a:rPr>
              <a:t>Social Dialogue model 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can be implemented in </a:t>
            </a:r>
            <a:r>
              <a:rPr lang="en-GB" sz="1400" b="1" dirty="0" smtClean="0">
                <a:latin typeface="Arial" pitchFamily="34" charset="0"/>
                <a:cs typeface="Arial" pitchFamily="34" charset="0"/>
              </a:rPr>
              <a:t>any country 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and applied at workplace, national, regional and international levels, </a:t>
            </a:r>
            <a:r>
              <a:rPr lang="en-GB" sz="1400" b="1" dirty="0" smtClean="0">
                <a:latin typeface="Arial" pitchFamily="34" charset="0"/>
                <a:cs typeface="Arial" pitchFamily="34" charset="0"/>
              </a:rPr>
              <a:t>empowering the social partners 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to take ownership and jointly shape the relevant political processes and programmes.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342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368</Words>
  <Application>Microsoft Office PowerPoint</Application>
  <PresentationFormat>On-screen Show (4:3)</PresentationFormat>
  <Paragraphs>40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Objectives</vt:lpstr>
      <vt:lpstr>Results</vt:lpstr>
    </vt:vector>
  </TitlesOfParts>
  <Company>International Trade Union Confederation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Kasia Szeniawska</dc:creator>
  <cp:lastModifiedBy>Kasia Szeniawska</cp:lastModifiedBy>
  <cp:revision>44</cp:revision>
  <dcterms:created xsi:type="dcterms:W3CDTF">2011-10-17T14:21:45Z</dcterms:created>
  <dcterms:modified xsi:type="dcterms:W3CDTF">2011-10-21T13:10:53Z</dcterms:modified>
</cp:coreProperties>
</file>