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0" r:id="rId1"/>
  </p:sldMasterIdLst>
  <p:notesMasterIdLst>
    <p:notesMasterId r:id="rId16"/>
  </p:notesMasterIdLst>
  <p:handoutMasterIdLst>
    <p:handoutMasterId r:id="rId17"/>
  </p:handoutMasterIdLst>
  <p:sldIdLst>
    <p:sldId id="340" r:id="rId2"/>
    <p:sldId id="368" r:id="rId3"/>
    <p:sldId id="343" r:id="rId4"/>
    <p:sldId id="367" r:id="rId5"/>
    <p:sldId id="342" r:id="rId6"/>
    <p:sldId id="346" r:id="rId7"/>
    <p:sldId id="351" r:id="rId8"/>
    <p:sldId id="352" r:id="rId9"/>
    <p:sldId id="361" r:id="rId10"/>
    <p:sldId id="363" r:id="rId11"/>
    <p:sldId id="364" r:id="rId12"/>
    <p:sldId id="366" r:id="rId13"/>
    <p:sldId id="369" r:id="rId14"/>
    <p:sldId id="318" r:id="rId15"/>
  </p:sldIdLst>
  <p:sldSz cx="9144000" cy="6858000" type="screen4x3"/>
  <p:notesSz cx="6858000" cy="9945688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800" b="1" kern="1200">
        <a:solidFill>
          <a:schemeClr val="tx1"/>
        </a:solidFill>
        <a:latin typeface="Arial Narrow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800" b="1" kern="1200">
        <a:solidFill>
          <a:schemeClr val="tx1"/>
        </a:solidFill>
        <a:latin typeface="Arial Narrow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800" b="1" kern="1200">
        <a:solidFill>
          <a:schemeClr val="tx1"/>
        </a:solidFill>
        <a:latin typeface="Arial Narrow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800" b="1" kern="1200">
        <a:solidFill>
          <a:schemeClr val="tx1"/>
        </a:solidFill>
        <a:latin typeface="Arial Narrow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800" b="1" kern="1200">
        <a:solidFill>
          <a:schemeClr val="tx1"/>
        </a:solidFill>
        <a:latin typeface="Arial Narrow" pitchFamily="34" charset="0"/>
        <a:ea typeface="+mn-ea"/>
        <a:cs typeface="+mn-cs"/>
      </a:defRPr>
    </a:lvl5pPr>
    <a:lvl6pPr marL="2286000" algn="l" defTabSz="914400" rtl="0" eaLnBrk="1" latinLnBrk="0" hangingPunct="1">
      <a:defRPr sz="2800" b="1" kern="1200">
        <a:solidFill>
          <a:schemeClr val="tx1"/>
        </a:solidFill>
        <a:latin typeface="Arial Narrow" pitchFamily="34" charset="0"/>
        <a:ea typeface="+mn-ea"/>
        <a:cs typeface="+mn-cs"/>
      </a:defRPr>
    </a:lvl6pPr>
    <a:lvl7pPr marL="2743200" algn="l" defTabSz="914400" rtl="0" eaLnBrk="1" latinLnBrk="0" hangingPunct="1">
      <a:defRPr sz="2800" b="1" kern="1200">
        <a:solidFill>
          <a:schemeClr val="tx1"/>
        </a:solidFill>
        <a:latin typeface="Arial Narrow" pitchFamily="34" charset="0"/>
        <a:ea typeface="+mn-ea"/>
        <a:cs typeface="+mn-cs"/>
      </a:defRPr>
    </a:lvl7pPr>
    <a:lvl8pPr marL="3200400" algn="l" defTabSz="914400" rtl="0" eaLnBrk="1" latinLnBrk="0" hangingPunct="1">
      <a:defRPr sz="2800" b="1" kern="1200">
        <a:solidFill>
          <a:schemeClr val="tx1"/>
        </a:solidFill>
        <a:latin typeface="Arial Narrow" pitchFamily="34" charset="0"/>
        <a:ea typeface="+mn-ea"/>
        <a:cs typeface="+mn-cs"/>
      </a:defRPr>
    </a:lvl8pPr>
    <a:lvl9pPr marL="3657600" algn="l" defTabSz="914400" rtl="0" eaLnBrk="1" latinLnBrk="0" hangingPunct="1">
      <a:defRPr sz="2800" b="1" kern="1200">
        <a:solidFill>
          <a:schemeClr val="tx1"/>
        </a:solidFill>
        <a:latin typeface="Arial Narrow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3333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33"/>
    <a:srgbClr val="66FF66"/>
    <a:srgbClr val="99CCFF"/>
    <a:srgbClr val="CC66FF"/>
    <a:srgbClr val="000000"/>
    <a:srgbClr val="FF0066"/>
    <a:srgbClr val="9966FF"/>
    <a:srgbClr val="CC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816" autoAdjust="0"/>
    <p:restoredTop sz="97348" autoAdjust="0"/>
  </p:normalViewPr>
  <p:slideViewPr>
    <p:cSldViewPr>
      <p:cViewPr>
        <p:scale>
          <a:sx n="75" d="100"/>
          <a:sy n="75" d="100"/>
        </p:scale>
        <p:origin x="-1512" y="-28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 smtClean="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2697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 smtClean="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2698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47213"/>
            <a:ext cx="29718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 smtClean="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2698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9447213"/>
            <a:ext cx="29718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 smtClean="0"/>
            </a:lvl1pPr>
          </a:lstStyle>
          <a:p>
            <a:pPr>
              <a:defRPr/>
            </a:pPr>
            <a:fld id="{ADC88CB7-D7B3-4A78-90BC-F735D4796DF4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9113100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4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 smtClean="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4541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 smtClean="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584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42975" y="746125"/>
            <a:ext cx="4972050" cy="372903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541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724400"/>
            <a:ext cx="5486400" cy="4475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noProof="0" smtClean="0"/>
              <a:t>Haga clic para modificar el estilo de texto del patrón</a:t>
            </a:r>
          </a:p>
          <a:p>
            <a:pPr lvl="1"/>
            <a:r>
              <a:rPr lang="es-ES" noProof="0" smtClean="0"/>
              <a:t>Segundo nivel</a:t>
            </a:r>
          </a:p>
          <a:p>
            <a:pPr lvl="2"/>
            <a:r>
              <a:rPr lang="es-ES" noProof="0" smtClean="0"/>
              <a:t>Tercer nivel</a:t>
            </a:r>
          </a:p>
          <a:p>
            <a:pPr lvl="3"/>
            <a:r>
              <a:rPr lang="es-ES" noProof="0" smtClean="0"/>
              <a:t>Cuarto nivel</a:t>
            </a:r>
          </a:p>
          <a:p>
            <a:pPr lvl="4"/>
            <a:r>
              <a:rPr lang="es-ES" noProof="0" smtClean="0"/>
              <a:t>Quinto nivel</a:t>
            </a:r>
          </a:p>
        </p:txBody>
      </p:sp>
      <p:sp>
        <p:nvSpPr>
          <p:cNvPr id="14541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47213"/>
            <a:ext cx="29718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 smtClean="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4541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9447213"/>
            <a:ext cx="29718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 smtClean="0"/>
            </a:lvl1pPr>
          </a:lstStyle>
          <a:p>
            <a:pPr>
              <a:defRPr/>
            </a:pPr>
            <a:fld id="{2B3D8672-08E5-4B5F-8640-3E9A3701ED1B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7710126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 Narrow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 Narrow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 Narrow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 Narrow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 Narrow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CF95FAB-2B70-4D0F-BE0B-16D01E096102}" type="slidenum">
              <a:rPr lang="es-ES"/>
              <a:pPr/>
              <a:t>7</a:t>
            </a:fld>
            <a:endParaRPr lang="es-ES"/>
          </a:p>
        </p:txBody>
      </p:sp>
      <p:sp>
        <p:nvSpPr>
          <p:cNvPr id="378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E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D371C52-3440-4920-AC4E-B4E764E64A9A}" type="slidenum">
              <a:rPr lang="es-ES"/>
              <a:pPr/>
              <a:t>8</a:t>
            </a:fld>
            <a:endParaRPr lang="es-ES"/>
          </a:p>
        </p:txBody>
      </p:sp>
      <p:sp>
        <p:nvSpPr>
          <p:cNvPr id="389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E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915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grpSp>
          <p:nvGrpSpPr>
            <p:cNvPr id="5" name="Group 914"/>
            <p:cNvGrpSpPr>
              <a:grpSpLocks/>
            </p:cNvGrpSpPr>
            <p:nvPr userDrawn="1"/>
          </p:nvGrpSpPr>
          <p:grpSpPr bwMode="auto">
            <a:xfrm>
              <a:off x="0" y="0"/>
              <a:ext cx="5760" cy="4320"/>
              <a:chOff x="0" y="0"/>
              <a:chExt cx="5760" cy="4320"/>
            </a:xfrm>
          </p:grpSpPr>
          <p:sp>
            <p:nvSpPr>
              <p:cNvPr id="7" name="Rectangle 2"/>
              <p:cNvSpPr>
                <a:spLocks noChangeArrowheads="1"/>
              </p:cNvSpPr>
              <p:nvPr userDrawn="1"/>
            </p:nvSpPr>
            <p:spPr bwMode="ltGray">
              <a:xfrm>
                <a:off x="0" y="1248"/>
                <a:ext cx="5760" cy="1104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8" name="Rectangle 4" descr="Cacback"/>
              <p:cNvSpPr>
                <a:spLocks noChangeArrowheads="1"/>
              </p:cNvSpPr>
              <p:nvPr userDrawn="1"/>
            </p:nvSpPr>
            <p:spPr bwMode="ltGray">
              <a:xfrm>
                <a:off x="0" y="0"/>
                <a:ext cx="1119" cy="4320"/>
              </a:xfrm>
              <a:prstGeom prst="rect">
                <a:avLst/>
              </a:prstGeom>
              <a:blipFill dpi="0" rotWithShape="0">
                <a:blip r:embed="rId2" cstate="print"/>
                <a:srcRect/>
                <a:tile tx="0" ty="0" sx="100000" sy="100000" flip="none" algn="tl"/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</p:grpSp>
        <p:sp>
          <p:nvSpPr>
            <p:cNvPr id="6" name="Rectangle 904"/>
            <p:cNvSpPr>
              <a:spLocks noChangeArrowheads="1"/>
            </p:cNvSpPr>
            <p:nvPr/>
          </p:nvSpPr>
          <p:spPr bwMode="white">
            <a:xfrm>
              <a:off x="816" y="2592"/>
              <a:ext cx="701" cy="1728"/>
            </a:xfrm>
            <a:prstGeom prst="rect">
              <a:avLst/>
            </a:prstGeom>
            <a:solidFill>
              <a:schemeClr val="bg1">
                <a:alpha val="50000"/>
              </a:scheme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s-ES"/>
            </a:p>
          </p:txBody>
        </p:sp>
      </p:grpSp>
      <p:grpSp>
        <p:nvGrpSpPr>
          <p:cNvPr id="9" name="Group 912"/>
          <p:cNvGrpSpPr>
            <a:grpSpLocks/>
          </p:cNvGrpSpPr>
          <p:nvPr/>
        </p:nvGrpSpPr>
        <p:grpSpPr bwMode="auto">
          <a:xfrm>
            <a:off x="0" y="1371600"/>
            <a:ext cx="8405813" cy="1246188"/>
            <a:chOff x="0" y="864"/>
            <a:chExt cx="5295" cy="785"/>
          </a:xfrm>
        </p:grpSpPr>
        <p:sp>
          <p:nvSpPr>
            <p:cNvPr id="10" name="Freeform 892"/>
            <p:cNvSpPr>
              <a:spLocks/>
            </p:cNvSpPr>
            <p:nvPr userDrawn="1"/>
          </p:nvSpPr>
          <p:spPr bwMode="auto">
            <a:xfrm rot="-507431">
              <a:off x="0" y="1477"/>
              <a:ext cx="1059" cy="172"/>
            </a:xfrm>
            <a:custGeom>
              <a:avLst/>
              <a:gdLst/>
              <a:ahLst/>
              <a:cxnLst>
                <a:cxn ang="0">
                  <a:pos x="1059" y="0"/>
                </a:cxn>
                <a:cxn ang="0">
                  <a:pos x="147" y="144"/>
                </a:cxn>
                <a:cxn ang="0">
                  <a:pos x="177" y="171"/>
                </a:cxn>
                <a:cxn ang="0">
                  <a:pos x="1059" y="24"/>
                </a:cxn>
                <a:cxn ang="0">
                  <a:pos x="1059" y="0"/>
                </a:cxn>
              </a:cxnLst>
              <a:rect l="0" t="0" r="r" b="b"/>
              <a:pathLst>
                <a:path w="1059" h="172">
                  <a:moveTo>
                    <a:pt x="1059" y="0"/>
                  </a:moveTo>
                  <a:cubicBezTo>
                    <a:pt x="543" y="45"/>
                    <a:pt x="291" y="112"/>
                    <a:pt x="147" y="144"/>
                  </a:cubicBezTo>
                  <a:cubicBezTo>
                    <a:pt x="0" y="172"/>
                    <a:pt x="153" y="147"/>
                    <a:pt x="177" y="171"/>
                  </a:cubicBezTo>
                  <a:cubicBezTo>
                    <a:pt x="329" y="151"/>
                    <a:pt x="339" y="99"/>
                    <a:pt x="1059" y="24"/>
                  </a:cubicBezTo>
                  <a:cubicBezTo>
                    <a:pt x="1059" y="24"/>
                    <a:pt x="1059" y="0"/>
                    <a:pt x="1059" y="0"/>
                  </a:cubicBezTo>
                  <a:close/>
                </a:path>
              </a:pathLst>
            </a:custGeom>
            <a:gradFill rotWithShape="0">
              <a:gsLst>
                <a:gs pos="0">
                  <a:schemeClr val="accent1"/>
                </a:gs>
                <a:gs pos="100000">
                  <a:schemeClr val="bg2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1" name="Freeform 893"/>
            <p:cNvSpPr>
              <a:spLocks/>
            </p:cNvSpPr>
            <p:nvPr userDrawn="1"/>
          </p:nvSpPr>
          <p:spPr bwMode="auto">
            <a:xfrm rot="-507431">
              <a:off x="1173" y="864"/>
              <a:ext cx="4122" cy="630"/>
            </a:xfrm>
            <a:custGeom>
              <a:avLst/>
              <a:gdLst/>
              <a:ahLst/>
              <a:cxnLst>
                <a:cxn ang="0">
                  <a:pos x="0" y="204"/>
                </a:cxn>
                <a:cxn ang="0">
                  <a:pos x="3544" y="348"/>
                </a:cxn>
                <a:cxn ang="0">
                  <a:pos x="3680" y="630"/>
                </a:cxn>
                <a:cxn ang="0">
                  <a:pos x="3616" y="624"/>
                </a:cxn>
                <a:cxn ang="0">
                  <a:pos x="3534" y="368"/>
                </a:cxn>
                <a:cxn ang="0">
                  <a:pos x="17" y="231"/>
                </a:cxn>
                <a:cxn ang="0">
                  <a:pos x="0" y="204"/>
                </a:cxn>
              </a:cxnLst>
              <a:rect l="0" t="0" r="r" b="b"/>
              <a:pathLst>
                <a:path w="4122" h="630">
                  <a:moveTo>
                    <a:pt x="0" y="204"/>
                  </a:moveTo>
                  <a:cubicBezTo>
                    <a:pt x="255" y="198"/>
                    <a:pt x="1686" y="0"/>
                    <a:pt x="3544" y="348"/>
                  </a:cubicBezTo>
                  <a:cubicBezTo>
                    <a:pt x="4122" y="464"/>
                    <a:pt x="3754" y="614"/>
                    <a:pt x="3680" y="630"/>
                  </a:cubicBezTo>
                  <a:cubicBezTo>
                    <a:pt x="3680" y="630"/>
                    <a:pt x="3642" y="626"/>
                    <a:pt x="3616" y="624"/>
                  </a:cubicBezTo>
                  <a:cubicBezTo>
                    <a:pt x="3678" y="612"/>
                    <a:pt x="4118" y="488"/>
                    <a:pt x="3534" y="368"/>
                  </a:cubicBezTo>
                  <a:cubicBezTo>
                    <a:pt x="2029" y="98"/>
                    <a:pt x="696" y="156"/>
                    <a:pt x="17" y="231"/>
                  </a:cubicBezTo>
                  <a:cubicBezTo>
                    <a:pt x="17" y="231"/>
                    <a:pt x="0" y="204"/>
                    <a:pt x="0" y="204"/>
                  </a:cubicBez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s-ES"/>
            </a:p>
          </p:txBody>
        </p:sp>
        <p:grpSp>
          <p:nvGrpSpPr>
            <p:cNvPr id="12" name="Group 894"/>
            <p:cNvGrpSpPr>
              <a:grpSpLocks/>
            </p:cNvGrpSpPr>
            <p:nvPr userDrawn="1"/>
          </p:nvGrpSpPr>
          <p:grpSpPr bwMode="auto">
            <a:xfrm>
              <a:off x="1008" y="1248"/>
              <a:ext cx="288" cy="288"/>
              <a:chOff x="1033" y="326"/>
              <a:chExt cx="192" cy="192"/>
            </a:xfrm>
          </p:grpSpPr>
          <p:sp>
            <p:nvSpPr>
              <p:cNvPr id="13" name="Oval 895"/>
              <p:cNvSpPr>
                <a:spLocks noChangeArrowheads="1"/>
              </p:cNvSpPr>
              <p:nvPr/>
            </p:nvSpPr>
            <p:spPr bwMode="auto">
              <a:xfrm>
                <a:off x="1033" y="326"/>
                <a:ext cx="192" cy="192"/>
              </a:xfrm>
              <a:prstGeom prst="ellipse">
                <a:avLst/>
              </a:prstGeom>
              <a:gradFill rotWithShape="0">
                <a:gsLst>
                  <a:gs pos="0">
                    <a:schemeClr val="bg2"/>
                  </a:gs>
                  <a:gs pos="100000">
                    <a:srgbClr val="000000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14" name="Oval 896"/>
              <p:cNvSpPr>
                <a:spLocks noChangeArrowheads="1"/>
              </p:cNvSpPr>
              <p:nvPr/>
            </p:nvSpPr>
            <p:spPr bwMode="auto">
              <a:xfrm>
                <a:off x="1129" y="377"/>
                <a:ext cx="47" cy="48"/>
              </a:xfrm>
              <a:prstGeom prst="ellipse">
                <a:avLst/>
              </a:prstGeom>
              <a:gradFill rotWithShape="0">
                <a:gsLst>
                  <a:gs pos="0">
                    <a:srgbClr val="FFFFCC"/>
                  </a:gs>
                  <a:gs pos="100000">
                    <a:schemeClr val="bg2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15" name="Oval 897"/>
              <p:cNvSpPr>
                <a:spLocks noChangeArrowheads="1"/>
              </p:cNvSpPr>
              <p:nvPr/>
            </p:nvSpPr>
            <p:spPr bwMode="auto">
              <a:xfrm>
                <a:off x="1063" y="350"/>
                <a:ext cx="47" cy="48"/>
              </a:xfrm>
              <a:prstGeom prst="ellipse">
                <a:avLst/>
              </a:prstGeom>
              <a:gradFill rotWithShape="0">
                <a:gsLst>
                  <a:gs pos="0">
                    <a:srgbClr val="FFFFCC"/>
                  </a:gs>
                  <a:gs pos="100000">
                    <a:srgbClr val="000000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16" name="Oval 898"/>
              <p:cNvSpPr>
                <a:spLocks noChangeArrowheads="1"/>
              </p:cNvSpPr>
              <p:nvPr/>
            </p:nvSpPr>
            <p:spPr bwMode="auto">
              <a:xfrm>
                <a:off x="1063" y="404"/>
                <a:ext cx="47" cy="48"/>
              </a:xfrm>
              <a:prstGeom prst="ellipse">
                <a:avLst/>
              </a:prstGeom>
              <a:gradFill rotWithShape="0">
                <a:gsLst>
                  <a:gs pos="0">
                    <a:srgbClr val="FFFFCC"/>
                  </a:gs>
                  <a:gs pos="100000">
                    <a:schemeClr val="bg2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17" name="Oval 899"/>
              <p:cNvSpPr>
                <a:spLocks noChangeArrowheads="1"/>
              </p:cNvSpPr>
              <p:nvPr/>
            </p:nvSpPr>
            <p:spPr bwMode="auto">
              <a:xfrm>
                <a:off x="1108" y="422"/>
                <a:ext cx="47" cy="48"/>
              </a:xfrm>
              <a:prstGeom prst="ellipse">
                <a:avLst/>
              </a:prstGeom>
              <a:gradFill rotWithShape="0">
                <a:gsLst>
                  <a:gs pos="0">
                    <a:srgbClr val="FFFFCC"/>
                  </a:gs>
                  <a:gs pos="100000">
                    <a:schemeClr val="bg2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18" name="Oval 900"/>
              <p:cNvSpPr>
                <a:spLocks noChangeArrowheads="1"/>
              </p:cNvSpPr>
              <p:nvPr/>
            </p:nvSpPr>
            <p:spPr bwMode="auto">
              <a:xfrm>
                <a:off x="1168" y="416"/>
                <a:ext cx="47" cy="48"/>
              </a:xfrm>
              <a:prstGeom prst="ellipse">
                <a:avLst/>
              </a:prstGeom>
              <a:gradFill rotWithShape="0">
                <a:gsLst>
                  <a:gs pos="0">
                    <a:srgbClr val="FFFFCC"/>
                  </a:gs>
                  <a:gs pos="100000">
                    <a:srgbClr val="000000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19" name="Oval 901"/>
              <p:cNvSpPr>
                <a:spLocks noChangeArrowheads="1"/>
              </p:cNvSpPr>
              <p:nvPr/>
            </p:nvSpPr>
            <p:spPr bwMode="auto">
              <a:xfrm>
                <a:off x="1120" y="461"/>
                <a:ext cx="47" cy="48"/>
              </a:xfrm>
              <a:prstGeom prst="ellipse">
                <a:avLst/>
              </a:prstGeom>
              <a:gradFill rotWithShape="0">
                <a:gsLst>
                  <a:gs pos="0">
                    <a:srgbClr val="FFFFCC"/>
                  </a:gs>
                  <a:gs pos="100000">
                    <a:srgbClr val="000000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" name="Oval 902"/>
              <p:cNvSpPr>
                <a:spLocks noChangeArrowheads="1"/>
              </p:cNvSpPr>
              <p:nvPr/>
            </p:nvSpPr>
            <p:spPr bwMode="auto">
              <a:xfrm>
                <a:off x="1063" y="452"/>
                <a:ext cx="47" cy="48"/>
              </a:xfrm>
              <a:prstGeom prst="ellipse">
                <a:avLst/>
              </a:prstGeom>
              <a:gradFill rotWithShape="0">
                <a:gsLst>
                  <a:gs pos="0">
                    <a:srgbClr val="FFFFCC"/>
                  </a:gs>
                  <a:gs pos="100000">
                    <a:srgbClr val="000000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1" name="Oval 903"/>
              <p:cNvSpPr>
                <a:spLocks noChangeArrowheads="1"/>
              </p:cNvSpPr>
              <p:nvPr/>
            </p:nvSpPr>
            <p:spPr bwMode="auto">
              <a:xfrm>
                <a:off x="1117" y="329"/>
                <a:ext cx="47" cy="48"/>
              </a:xfrm>
              <a:prstGeom prst="ellipse">
                <a:avLst/>
              </a:prstGeom>
              <a:gradFill rotWithShape="0">
                <a:gsLst>
                  <a:gs pos="0">
                    <a:srgbClr val="FFFFCC"/>
                  </a:gs>
                  <a:gs pos="100000">
                    <a:srgbClr val="000000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</p:grpSp>
      </p:grpSp>
      <p:sp>
        <p:nvSpPr>
          <p:cNvPr id="36745" name="Rectangle 905"/>
          <p:cNvSpPr>
            <a:spLocks noGrp="1" noChangeArrowheads="1"/>
          </p:cNvSpPr>
          <p:nvPr>
            <p:ph type="ctrTitle"/>
          </p:nvPr>
        </p:nvSpPr>
        <p:spPr>
          <a:xfrm>
            <a:off x="1828800" y="2133600"/>
            <a:ext cx="7315200" cy="1600200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/>
              <a:t>Haga clic para cambiar el estilo de título	</a:t>
            </a:r>
          </a:p>
        </p:txBody>
      </p:sp>
      <p:sp>
        <p:nvSpPr>
          <p:cNvPr id="36746" name="Rectangle 906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4267200"/>
            <a:ext cx="6400800" cy="1752600"/>
          </a:xfrm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r>
              <a:rPr lang="en-US"/>
              <a:t>Haga clic para modificar el estilo de subtítulo del patrón</a:t>
            </a:r>
          </a:p>
        </p:txBody>
      </p:sp>
      <p:sp>
        <p:nvSpPr>
          <p:cNvPr id="22" name="Rectangle 907"/>
          <p:cNvSpPr>
            <a:spLocks noGrp="1" noChangeArrowheads="1"/>
          </p:cNvSpPr>
          <p:nvPr>
            <p:ph type="dt" sz="half" idx="10"/>
          </p:nvPr>
        </p:nvSpPr>
        <p:spPr>
          <a:xfrm>
            <a:off x="1371600" y="6248400"/>
            <a:ext cx="19050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" name="Rectangle 908"/>
          <p:cNvSpPr>
            <a:spLocks noGrp="1" noChangeArrowheads="1"/>
          </p:cNvSpPr>
          <p:nvPr>
            <p:ph type="ftr" sz="quarter" idx="11"/>
          </p:nvPr>
        </p:nvSpPr>
        <p:spPr>
          <a:xfrm>
            <a:off x="3733800" y="6248400"/>
            <a:ext cx="28956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4" name="Rectangle 909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86600" y="6248400"/>
            <a:ext cx="19050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39E653A5-BAF3-4290-B85E-E3D8C062F515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Rectangle 90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90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90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524281-3843-4A8F-8BB4-DBF8F3EBC3FA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867525" y="457200"/>
            <a:ext cx="2058988" cy="5638800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685800" y="457200"/>
            <a:ext cx="6029325" cy="563880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Rectangle 90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90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90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D53C14-361A-4E6E-9F5E-463E14C6BC95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Rectangle 90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90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90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DC4EB4-A14B-4B5A-92D5-5DAD07902A46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90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90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90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EABACF-23C4-42E0-A290-625A46ACA3B8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Rectangle 90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90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90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5AB973-90FD-4197-8663-0A092985D71A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Rectangle 90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90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90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05DF06-E9DA-4BF8-9E8E-0079D4CBDEA9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Rectangle 90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90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90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A777DE-B09C-45AB-9316-4F10ECC088BC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0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90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90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35F799-D2FB-44DA-8AF4-51907095CA36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90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90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90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8E0B3F-7DD0-4186-8B34-290DA5CD6498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ES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90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90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90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8763A1-E328-49B6-B504-6A20E0338903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916"/>
          <p:cNvGrpSpPr>
            <a:grpSpLocks/>
          </p:cNvGrpSpPr>
          <p:nvPr/>
        </p:nvGrpSpPr>
        <p:grpSpPr bwMode="auto">
          <a:xfrm>
            <a:off x="-23813" y="-141288"/>
            <a:ext cx="9167813" cy="6999288"/>
            <a:chOff x="-15" y="-89"/>
            <a:chExt cx="5775" cy="4409"/>
          </a:xfrm>
        </p:grpSpPr>
        <p:sp>
          <p:nvSpPr>
            <p:cNvPr id="22530" name="Rectangle 2"/>
            <p:cNvSpPr>
              <a:spLocks noChangeArrowheads="1"/>
            </p:cNvSpPr>
            <p:nvPr userDrawn="1"/>
          </p:nvSpPr>
          <p:spPr bwMode="ltGray">
            <a:xfrm>
              <a:off x="0" y="301"/>
              <a:ext cx="5760" cy="727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22532" name="Rectangle 4" descr="Cacback"/>
            <p:cNvSpPr>
              <a:spLocks noChangeArrowheads="1"/>
            </p:cNvSpPr>
            <p:nvPr userDrawn="1"/>
          </p:nvSpPr>
          <p:spPr bwMode="ltGray">
            <a:xfrm>
              <a:off x="0" y="0"/>
              <a:ext cx="1119" cy="4320"/>
            </a:xfrm>
            <a:prstGeom prst="rect">
              <a:avLst/>
            </a:prstGeom>
            <a:blipFill dpi="0" rotWithShape="0">
              <a:blip r:embed="rId13" cstate="print"/>
              <a:srcRect/>
              <a:tile tx="0" ty="0" sx="100000" sy="100000" flip="none" algn="tl"/>
            </a:blip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s-ES"/>
            </a:p>
          </p:txBody>
        </p:sp>
        <p:grpSp>
          <p:nvGrpSpPr>
            <p:cNvPr id="1034" name="Group 915"/>
            <p:cNvGrpSpPr>
              <a:grpSpLocks/>
            </p:cNvGrpSpPr>
            <p:nvPr userDrawn="1"/>
          </p:nvGrpSpPr>
          <p:grpSpPr bwMode="auto">
            <a:xfrm>
              <a:off x="-15" y="-89"/>
              <a:ext cx="5295" cy="785"/>
              <a:chOff x="20" y="-89"/>
              <a:chExt cx="5295" cy="785"/>
            </a:xfrm>
          </p:grpSpPr>
          <p:sp>
            <p:nvSpPr>
              <p:cNvPr id="23420" name="Freeform 892"/>
              <p:cNvSpPr>
                <a:spLocks/>
              </p:cNvSpPr>
              <p:nvPr userDrawn="1"/>
            </p:nvSpPr>
            <p:spPr bwMode="auto">
              <a:xfrm rot="-507431">
                <a:off x="20" y="524"/>
                <a:ext cx="1059" cy="172"/>
              </a:xfrm>
              <a:custGeom>
                <a:avLst/>
                <a:gdLst/>
                <a:ahLst/>
                <a:cxnLst>
                  <a:cxn ang="0">
                    <a:pos x="1059" y="0"/>
                  </a:cxn>
                  <a:cxn ang="0">
                    <a:pos x="147" y="144"/>
                  </a:cxn>
                  <a:cxn ang="0">
                    <a:pos x="177" y="171"/>
                  </a:cxn>
                  <a:cxn ang="0">
                    <a:pos x="1059" y="24"/>
                  </a:cxn>
                  <a:cxn ang="0">
                    <a:pos x="1059" y="0"/>
                  </a:cxn>
                </a:cxnLst>
                <a:rect l="0" t="0" r="r" b="b"/>
                <a:pathLst>
                  <a:path w="1059" h="172">
                    <a:moveTo>
                      <a:pt x="1059" y="0"/>
                    </a:moveTo>
                    <a:cubicBezTo>
                      <a:pt x="543" y="45"/>
                      <a:pt x="291" y="112"/>
                      <a:pt x="147" y="144"/>
                    </a:cubicBezTo>
                    <a:cubicBezTo>
                      <a:pt x="0" y="172"/>
                      <a:pt x="153" y="147"/>
                      <a:pt x="177" y="171"/>
                    </a:cubicBezTo>
                    <a:cubicBezTo>
                      <a:pt x="329" y="151"/>
                      <a:pt x="339" y="99"/>
                      <a:pt x="1059" y="24"/>
                    </a:cubicBezTo>
                    <a:cubicBezTo>
                      <a:pt x="1059" y="24"/>
                      <a:pt x="1059" y="0"/>
                      <a:pt x="1059" y="0"/>
                    </a:cubicBezTo>
                    <a:close/>
                  </a:path>
                </a:pathLst>
              </a:custGeom>
              <a:gradFill rotWithShape="0">
                <a:gsLst>
                  <a:gs pos="0">
                    <a:schemeClr val="accent1"/>
                  </a:gs>
                  <a:gs pos="100000">
                    <a:schemeClr val="bg2"/>
                  </a:gs>
                </a:gsLst>
                <a:lin ang="0" scaled="1"/>
              </a:gradFill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3421" name="Freeform 893"/>
              <p:cNvSpPr>
                <a:spLocks/>
              </p:cNvSpPr>
              <p:nvPr userDrawn="1"/>
            </p:nvSpPr>
            <p:spPr bwMode="auto">
              <a:xfrm rot="-507431">
                <a:off x="1193" y="-89"/>
                <a:ext cx="4122" cy="630"/>
              </a:xfrm>
              <a:custGeom>
                <a:avLst/>
                <a:gdLst/>
                <a:ahLst/>
                <a:cxnLst>
                  <a:cxn ang="0">
                    <a:pos x="0" y="204"/>
                  </a:cxn>
                  <a:cxn ang="0">
                    <a:pos x="3544" y="348"/>
                  </a:cxn>
                  <a:cxn ang="0">
                    <a:pos x="3680" y="630"/>
                  </a:cxn>
                  <a:cxn ang="0">
                    <a:pos x="3616" y="624"/>
                  </a:cxn>
                  <a:cxn ang="0">
                    <a:pos x="3534" y="368"/>
                  </a:cxn>
                  <a:cxn ang="0">
                    <a:pos x="17" y="231"/>
                  </a:cxn>
                  <a:cxn ang="0">
                    <a:pos x="0" y="204"/>
                  </a:cxn>
                </a:cxnLst>
                <a:rect l="0" t="0" r="r" b="b"/>
                <a:pathLst>
                  <a:path w="4122" h="630">
                    <a:moveTo>
                      <a:pt x="0" y="204"/>
                    </a:moveTo>
                    <a:cubicBezTo>
                      <a:pt x="255" y="198"/>
                      <a:pt x="1686" y="0"/>
                      <a:pt x="3544" y="348"/>
                    </a:cubicBezTo>
                    <a:cubicBezTo>
                      <a:pt x="4122" y="464"/>
                      <a:pt x="3754" y="614"/>
                      <a:pt x="3680" y="630"/>
                    </a:cubicBezTo>
                    <a:cubicBezTo>
                      <a:pt x="3680" y="630"/>
                      <a:pt x="3642" y="626"/>
                      <a:pt x="3616" y="624"/>
                    </a:cubicBezTo>
                    <a:cubicBezTo>
                      <a:pt x="3678" y="612"/>
                      <a:pt x="4118" y="488"/>
                      <a:pt x="3534" y="368"/>
                    </a:cubicBezTo>
                    <a:cubicBezTo>
                      <a:pt x="2029" y="98"/>
                      <a:pt x="696" y="156"/>
                      <a:pt x="17" y="231"/>
                    </a:cubicBezTo>
                    <a:cubicBezTo>
                      <a:pt x="17" y="231"/>
                      <a:pt x="0" y="204"/>
                      <a:pt x="0" y="204"/>
                    </a:cubicBez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grpSp>
            <p:nvGrpSpPr>
              <p:cNvPr id="1038" name="Group 894"/>
              <p:cNvGrpSpPr>
                <a:grpSpLocks/>
              </p:cNvGrpSpPr>
              <p:nvPr userDrawn="1"/>
            </p:nvGrpSpPr>
            <p:grpSpPr bwMode="auto">
              <a:xfrm>
                <a:off x="1033" y="326"/>
                <a:ext cx="192" cy="192"/>
                <a:chOff x="1033" y="326"/>
                <a:chExt cx="192" cy="192"/>
              </a:xfrm>
            </p:grpSpPr>
            <p:sp>
              <p:nvSpPr>
                <p:cNvPr id="23423" name="Oval 895"/>
                <p:cNvSpPr>
                  <a:spLocks noChangeArrowheads="1"/>
                </p:cNvSpPr>
                <p:nvPr/>
              </p:nvSpPr>
              <p:spPr bwMode="auto">
                <a:xfrm>
                  <a:off x="1033" y="326"/>
                  <a:ext cx="192" cy="19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2"/>
                    </a:gs>
                    <a:gs pos="100000">
                      <a:srgbClr val="000000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s-ES"/>
                </a:p>
              </p:txBody>
            </p:sp>
            <p:sp>
              <p:nvSpPr>
                <p:cNvPr id="23424" name="Oval 896"/>
                <p:cNvSpPr>
                  <a:spLocks noChangeArrowheads="1"/>
                </p:cNvSpPr>
                <p:nvPr/>
              </p:nvSpPr>
              <p:spPr bwMode="auto">
                <a:xfrm>
                  <a:off x="1129" y="377"/>
                  <a:ext cx="47" cy="48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FFFFCC"/>
                    </a:gs>
                    <a:gs pos="100000">
                      <a:schemeClr val="bg2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s-ES"/>
                </a:p>
              </p:txBody>
            </p:sp>
            <p:sp>
              <p:nvSpPr>
                <p:cNvPr id="23425" name="Oval 897"/>
                <p:cNvSpPr>
                  <a:spLocks noChangeArrowheads="1"/>
                </p:cNvSpPr>
                <p:nvPr/>
              </p:nvSpPr>
              <p:spPr bwMode="auto">
                <a:xfrm>
                  <a:off x="1063" y="350"/>
                  <a:ext cx="47" cy="48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FFFFCC"/>
                    </a:gs>
                    <a:gs pos="100000">
                      <a:srgbClr val="000000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s-ES"/>
                </a:p>
              </p:txBody>
            </p:sp>
            <p:sp>
              <p:nvSpPr>
                <p:cNvPr id="23426" name="Oval 898"/>
                <p:cNvSpPr>
                  <a:spLocks noChangeArrowheads="1"/>
                </p:cNvSpPr>
                <p:nvPr/>
              </p:nvSpPr>
              <p:spPr bwMode="auto">
                <a:xfrm>
                  <a:off x="1063" y="404"/>
                  <a:ext cx="47" cy="48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FFFFCC"/>
                    </a:gs>
                    <a:gs pos="100000">
                      <a:schemeClr val="bg2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s-ES"/>
                </a:p>
              </p:txBody>
            </p:sp>
            <p:sp>
              <p:nvSpPr>
                <p:cNvPr id="23427" name="Oval 899"/>
                <p:cNvSpPr>
                  <a:spLocks noChangeArrowheads="1"/>
                </p:cNvSpPr>
                <p:nvPr/>
              </p:nvSpPr>
              <p:spPr bwMode="auto">
                <a:xfrm>
                  <a:off x="1108" y="422"/>
                  <a:ext cx="47" cy="48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FFFFCC"/>
                    </a:gs>
                    <a:gs pos="100000">
                      <a:schemeClr val="bg2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s-ES"/>
                </a:p>
              </p:txBody>
            </p:sp>
            <p:sp>
              <p:nvSpPr>
                <p:cNvPr id="23428" name="Oval 900"/>
                <p:cNvSpPr>
                  <a:spLocks noChangeArrowheads="1"/>
                </p:cNvSpPr>
                <p:nvPr/>
              </p:nvSpPr>
              <p:spPr bwMode="auto">
                <a:xfrm>
                  <a:off x="1168" y="416"/>
                  <a:ext cx="47" cy="48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FFFFCC"/>
                    </a:gs>
                    <a:gs pos="100000">
                      <a:srgbClr val="000000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s-ES"/>
                </a:p>
              </p:txBody>
            </p:sp>
            <p:sp>
              <p:nvSpPr>
                <p:cNvPr id="23429" name="Oval 901"/>
                <p:cNvSpPr>
                  <a:spLocks noChangeArrowheads="1"/>
                </p:cNvSpPr>
                <p:nvPr/>
              </p:nvSpPr>
              <p:spPr bwMode="auto">
                <a:xfrm>
                  <a:off x="1120" y="461"/>
                  <a:ext cx="47" cy="48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FFFFCC"/>
                    </a:gs>
                    <a:gs pos="100000">
                      <a:srgbClr val="000000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s-ES"/>
                </a:p>
              </p:txBody>
            </p:sp>
            <p:sp>
              <p:nvSpPr>
                <p:cNvPr id="23430" name="Oval 902"/>
                <p:cNvSpPr>
                  <a:spLocks noChangeArrowheads="1"/>
                </p:cNvSpPr>
                <p:nvPr/>
              </p:nvSpPr>
              <p:spPr bwMode="auto">
                <a:xfrm>
                  <a:off x="1063" y="452"/>
                  <a:ext cx="47" cy="48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FFFFCC"/>
                    </a:gs>
                    <a:gs pos="100000">
                      <a:srgbClr val="000000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s-ES"/>
                </a:p>
              </p:txBody>
            </p:sp>
            <p:sp>
              <p:nvSpPr>
                <p:cNvPr id="23431" name="Oval 903"/>
                <p:cNvSpPr>
                  <a:spLocks noChangeArrowheads="1"/>
                </p:cNvSpPr>
                <p:nvPr/>
              </p:nvSpPr>
              <p:spPr bwMode="auto">
                <a:xfrm>
                  <a:off x="1117" y="329"/>
                  <a:ext cx="47" cy="48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FFFFCC"/>
                    </a:gs>
                    <a:gs pos="100000">
                      <a:srgbClr val="000000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s-ES"/>
                </a:p>
              </p:txBody>
            </p:sp>
          </p:grpSp>
        </p:grpSp>
        <p:sp>
          <p:nvSpPr>
            <p:cNvPr id="23432" name="Rectangle 904"/>
            <p:cNvSpPr>
              <a:spLocks noChangeArrowheads="1"/>
            </p:cNvSpPr>
            <p:nvPr userDrawn="1"/>
          </p:nvSpPr>
          <p:spPr bwMode="white">
            <a:xfrm>
              <a:off x="426" y="1185"/>
              <a:ext cx="701" cy="3135"/>
            </a:xfrm>
            <a:prstGeom prst="rect">
              <a:avLst/>
            </a:prstGeom>
            <a:solidFill>
              <a:schemeClr val="bg1">
                <a:alpha val="50000"/>
              </a:scheme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s-ES"/>
            </a:p>
          </p:txBody>
        </p:sp>
      </p:grpSp>
      <p:sp>
        <p:nvSpPr>
          <p:cNvPr id="1027" name="Rectangle 905"/>
          <p:cNvSpPr>
            <a:spLocks noGrp="1" noChangeArrowheads="1"/>
          </p:cNvSpPr>
          <p:nvPr>
            <p:ph type="title"/>
          </p:nvPr>
        </p:nvSpPr>
        <p:spPr bwMode="auto">
          <a:xfrm>
            <a:off x="1154113" y="4572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Haga clic para cambiar el estilo de título	</a:t>
            </a:r>
          </a:p>
        </p:txBody>
      </p:sp>
      <p:sp>
        <p:nvSpPr>
          <p:cNvPr id="1028" name="Rectangle 906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Haga clic para modificar el estilo de texto del patrón</a:t>
            </a:r>
          </a:p>
          <a:p>
            <a:pPr lvl="1"/>
            <a:r>
              <a:rPr lang="en-US" smtClean="0"/>
              <a:t>Segundo nivel</a:t>
            </a:r>
          </a:p>
          <a:p>
            <a:pPr lvl="2"/>
            <a:r>
              <a:rPr lang="en-US" smtClean="0"/>
              <a:t>Tercer nivel</a:t>
            </a:r>
          </a:p>
          <a:p>
            <a:pPr lvl="3"/>
            <a:r>
              <a:rPr lang="en-US" smtClean="0"/>
              <a:t>Cuarto nivel</a:t>
            </a:r>
          </a:p>
          <a:p>
            <a:pPr lvl="4"/>
            <a:r>
              <a:rPr lang="en-US" smtClean="0"/>
              <a:t>Quinto nivel</a:t>
            </a:r>
          </a:p>
        </p:txBody>
      </p:sp>
      <p:sp>
        <p:nvSpPr>
          <p:cNvPr id="23435" name="Rectangle 90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436" name="Rectangle 90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437" name="Rectangle 90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 smtClean="0"/>
            </a:lvl1pPr>
          </a:lstStyle>
          <a:p>
            <a:pPr>
              <a:defRPr/>
            </a:pPr>
            <a:fld id="{D5040D59-9526-486E-B483-FE8F6C52BD39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73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Narrow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Narrow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Narrow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Narrow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Narrow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Narrow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Narrow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Narrow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Blip>
          <a:blip r:embed="rId14"/>
        </a:buBlip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3"/>
          <p:cNvSpPr>
            <a:spLocks noGrp="1" noChangeArrowheads="1"/>
          </p:cNvSpPr>
          <p:nvPr>
            <p:ph type="title"/>
          </p:nvPr>
        </p:nvSpPr>
        <p:spPr>
          <a:xfrm>
            <a:off x="971600" y="1124744"/>
            <a:ext cx="7772400" cy="1143000"/>
          </a:xfrm>
          <a:solidFill>
            <a:srgbClr val="FF9900"/>
          </a:solidFill>
        </p:spPr>
        <p:txBody>
          <a:bodyPr/>
          <a:lstStyle/>
          <a:p>
            <a:pPr eaLnBrk="1" hangingPunct="1"/>
            <a:r>
              <a:rPr lang="es-ES" sz="3200" b="1" dirty="0" smtClean="0">
                <a:solidFill>
                  <a:srgbClr val="000000"/>
                </a:solidFill>
              </a:rPr>
              <a:t>QUE NECESITAMOSLAS MUJERES JOVENES EN EL MUNDO SINDICAL </a:t>
            </a:r>
            <a:endParaRPr lang="es-ES" sz="3200" b="1" dirty="0" smtClean="0">
              <a:solidFill>
                <a:srgbClr val="000000"/>
              </a:solidFill>
            </a:endParaRPr>
          </a:p>
        </p:txBody>
      </p:sp>
      <p:sp>
        <p:nvSpPr>
          <p:cNvPr id="3079" name="Rectangle 8"/>
          <p:cNvSpPr>
            <a:spLocks noChangeArrowheads="1"/>
          </p:cNvSpPr>
          <p:nvPr/>
        </p:nvSpPr>
        <p:spPr bwMode="auto">
          <a:xfrm>
            <a:off x="179512" y="3582308"/>
            <a:ext cx="8856538" cy="1569660"/>
          </a:xfrm>
          <a:prstGeom prst="rect">
            <a:avLst/>
          </a:prstGeom>
          <a:solidFill>
            <a:srgbClr val="FF9900"/>
          </a:solidFill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ctr"/>
            <a:r>
              <a:rPr lang="es-ES" sz="4800" dirty="0">
                <a:solidFill>
                  <a:srgbClr val="000000"/>
                </a:solidFill>
              </a:rPr>
              <a:t>Empoderamiento de </a:t>
            </a:r>
            <a:r>
              <a:rPr lang="es-ES" sz="4800" dirty="0" smtClean="0">
                <a:solidFill>
                  <a:srgbClr val="000000"/>
                </a:solidFill>
              </a:rPr>
              <a:t>las </a:t>
            </a:r>
            <a:r>
              <a:rPr lang="es-ES" sz="4800" dirty="0" smtClean="0">
                <a:solidFill>
                  <a:srgbClr val="000000"/>
                </a:solidFill>
              </a:rPr>
              <a:t>jóvenes </a:t>
            </a:r>
          </a:p>
          <a:p>
            <a:pPr algn="ctr"/>
            <a:r>
              <a:rPr lang="es-ES" sz="4800" dirty="0">
                <a:solidFill>
                  <a:srgbClr val="000000"/>
                </a:solidFill>
              </a:rPr>
              <a:t>e</a:t>
            </a:r>
            <a:r>
              <a:rPr lang="es-ES" sz="4800" dirty="0" smtClean="0">
                <a:solidFill>
                  <a:srgbClr val="000000"/>
                </a:solidFill>
              </a:rPr>
              <a:t>n la CSA </a:t>
            </a:r>
            <a:endParaRPr lang="es-ES" sz="4800" b="0" dirty="0">
              <a:solidFill>
                <a:srgbClr val="000000"/>
              </a:solidFill>
            </a:endParaRPr>
          </a:p>
        </p:txBody>
      </p:sp>
      <p:sp>
        <p:nvSpPr>
          <p:cNvPr id="2" name="1 CuadroTexto"/>
          <p:cNvSpPr txBox="1"/>
          <p:nvPr/>
        </p:nvSpPr>
        <p:spPr>
          <a:xfrm>
            <a:off x="5436096" y="6093296"/>
            <a:ext cx="30243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PE" dirty="0" err="1" smtClean="0"/>
              <a:t>Dialys</a:t>
            </a:r>
            <a:r>
              <a:rPr lang="es-PE" dirty="0" smtClean="0"/>
              <a:t> Campa</a:t>
            </a:r>
            <a:endParaRPr lang="es-P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946" name="Rectangle 2"/>
          <p:cNvSpPr>
            <a:spLocks noChangeArrowheads="1"/>
          </p:cNvSpPr>
          <p:nvPr/>
        </p:nvSpPr>
        <p:spPr bwMode="auto">
          <a:xfrm>
            <a:off x="0" y="0"/>
            <a:ext cx="9144000" cy="1368425"/>
          </a:xfrm>
          <a:prstGeom prst="rect">
            <a:avLst/>
          </a:prstGeom>
          <a:solidFill>
            <a:srgbClr val="FF9933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s-SV" sz="3600">
                <a:solidFill>
                  <a:srgbClr val="000000"/>
                </a:solidFill>
              </a:rPr>
              <a:t>LA PRIMERA TAREA:  REVISAR LA HISTORIA</a:t>
            </a:r>
            <a:endParaRPr lang="es-ES" sz="3600">
              <a:solidFill>
                <a:srgbClr val="000000"/>
              </a:solidFill>
            </a:endParaRPr>
          </a:p>
        </p:txBody>
      </p:sp>
      <p:sp>
        <p:nvSpPr>
          <p:cNvPr id="210948" name="Rectangle 4"/>
          <p:cNvSpPr>
            <a:spLocks noChangeArrowheads="1"/>
          </p:cNvSpPr>
          <p:nvPr/>
        </p:nvSpPr>
        <p:spPr bwMode="auto">
          <a:xfrm>
            <a:off x="0" y="1341438"/>
            <a:ext cx="9144000" cy="551656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s-ES"/>
          </a:p>
        </p:txBody>
      </p:sp>
      <p:sp>
        <p:nvSpPr>
          <p:cNvPr id="210949" name="Text Box 5"/>
          <p:cNvSpPr txBox="1">
            <a:spLocks noChangeArrowheads="1"/>
          </p:cNvSpPr>
          <p:nvPr/>
        </p:nvSpPr>
        <p:spPr bwMode="auto">
          <a:xfrm>
            <a:off x="217488" y="1484313"/>
            <a:ext cx="1800225" cy="366712"/>
          </a:xfrm>
          <a:prstGeom prst="rect">
            <a:avLst/>
          </a:prstGeom>
          <a:solidFill>
            <a:srgbClr val="00CC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sz="1800">
                <a:solidFill>
                  <a:srgbClr val="0000CC"/>
                </a:solidFill>
              </a:rPr>
              <a:t>1. DATOS</a:t>
            </a:r>
            <a:endParaRPr lang="es-MX" sz="1800" b="0">
              <a:solidFill>
                <a:srgbClr val="0000CC"/>
              </a:solidFill>
            </a:endParaRPr>
          </a:p>
        </p:txBody>
      </p:sp>
      <p:sp>
        <p:nvSpPr>
          <p:cNvPr id="210950" name="Text Box 6"/>
          <p:cNvSpPr txBox="1">
            <a:spLocks noChangeArrowheads="1"/>
          </p:cNvSpPr>
          <p:nvPr/>
        </p:nvSpPr>
        <p:spPr bwMode="auto">
          <a:xfrm>
            <a:off x="4536896" y="1240850"/>
            <a:ext cx="4249737" cy="830997"/>
          </a:xfrm>
          <a:prstGeom prst="rect">
            <a:avLst/>
          </a:prstGeom>
          <a:solidFill>
            <a:srgbClr val="00CC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sz="2400" dirty="0">
                <a:solidFill>
                  <a:srgbClr val="0000CC"/>
                </a:solidFill>
              </a:rPr>
              <a:t>¿Dónde </a:t>
            </a:r>
            <a:r>
              <a:rPr lang="es-ES_tradnl" sz="2400" dirty="0" err="1" smtClean="0">
                <a:solidFill>
                  <a:srgbClr val="0000CC"/>
                </a:solidFill>
              </a:rPr>
              <a:t>estan</a:t>
            </a:r>
            <a:r>
              <a:rPr lang="es-ES_tradnl" sz="2400" dirty="0" smtClean="0">
                <a:solidFill>
                  <a:srgbClr val="0000CC"/>
                </a:solidFill>
              </a:rPr>
              <a:t> </a:t>
            </a:r>
            <a:r>
              <a:rPr lang="es-ES_tradnl" sz="2400" dirty="0">
                <a:solidFill>
                  <a:srgbClr val="0000CC"/>
                </a:solidFill>
              </a:rPr>
              <a:t>las </a:t>
            </a:r>
            <a:r>
              <a:rPr lang="es-ES_tradnl" sz="2400" dirty="0" smtClean="0">
                <a:solidFill>
                  <a:srgbClr val="0000CC"/>
                </a:solidFill>
              </a:rPr>
              <a:t>mujeres </a:t>
            </a:r>
            <a:r>
              <a:rPr lang="es-ES_tradnl" sz="2400" dirty="0" err="1" smtClean="0">
                <a:solidFill>
                  <a:srgbClr val="0000CC"/>
                </a:solidFill>
              </a:rPr>
              <a:t>jovenes</a:t>
            </a:r>
            <a:r>
              <a:rPr lang="es-ES_tradnl" sz="2400" dirty="0" smtClean="0">
                <a:solidFill>
                  <a:srgbClr val="0000CC"/>
                </a:solidFill>
              </a:rPr>
              <a:t> ?</a:t>
            </a:r>
            <a:endParaRPr lang="es-MX" sz="2400" b="0" dirty="0">
              <a:solidFill>
                <a:srgbClr val="0000CC"/>
              </a:solidFill>
            </a:endParaRPr>
          </a:p>
        </p:txBody>
      </p:sp>
      <p:sp>
        <p:nvSpPr>
          <p:cNvPr id="210951" name="AutoShape 7"/>
          <p:cNvSpPr>
            <a:spLocks noChangeArrowheads="1"/>
          </p:cNvSpPr>
          <p:nvPr/>
        </p:nvSpPr>
        <p:spPr bwMode="auto">
          <a:xfrm>
            <a:off x="2341563" y="1485900"/>
            <a:ext cx="1943100" cy="503238"/>
          </a:xfrm>
          <a:custGeom>
            <a:avLst/>
            <a:gdLst>
              <a:gd name="T0" fmla="*/ 1457325 w 21600"/>
              <a:gd name="T1" fmla="*/ 0 h 21600"/>
              <a:gd name="T2" fmla="*/ 0 w 21600"/>
              <a:gd name="T3" fmla="*/ 251619 h 21600"/>
              <a:gd name="T4" fmla="*/ 1457325 w 21600"/>
              <a:gd name="T5" fmla="*/ 503238 h 21600"/>
              <a:gd name="T6" fmla="*/ 1943100 w 21600"/>
              <a:gd name="T7" fmla="*/ 251619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5400 h 21600"/>
              <a:gd name="T14" fmla="*/ 18900 w 21600"/>
              <a:gd name="T15" fmla="*/ 162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solidFill>
            <a:srgbClr val="00CC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s-ES"/>
          </a:p>
        </p:txBody>
      </p:sp>
      <p:sp>
        <p:nvSpPr>
          <p:cNvPr id="210952" name="Oval 8"/>
          <p:cNvSpPr>
            <a:spLocks noChangeArrowheads="1"/>
          </p:cNvSpPr>
          <p:nvPr/>
        </p:nvSpPr>
        <p:spPr bwMode="auto">
          <a:xfrm>
            <a:off x="5670550" y="1916113"/>
            <a:ext cx="2933700" cy="1511300"/>
          </a:xfrm>
          <a:prstGeom prst="ellipse">
            <a:avLst/>
          </a:prstGeom>
          <a:solidFill>
            <a:srgbClr val="CC0066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>
              <a:spcBef>
                <a:spcPct val="50000"/>
              </a:spcBef>
            </a:pPr>
            <a:r>
              <a:rPr lang="es-ES_tradnl" sz="1800" dirty="0">
                <a:solidFill>
                  <a:srgbClr val="FFCC00"/>
                </a:solidFill>
              </a:rPr>
              <a:t>¿Por qué son </a:t>
            </a:r>
          </a:p>
          <a:p>
            <a:pPr algn="ctr">
              <a:spcBef>
                <a:spcPct val="50000"/>
              </a:spcBef>
            </a:pPr>
            <a:r>
              <a:rPr lang="es-ES_tradnl" sz="1800" dirty="0">
                <a:solidFill>
                  <a:srgbClr val="FFCC00"/>
                </a:solidFill>
              </a:rPr>
              <a:t>las batallas y los </a:t>
            </a:r>
          </a:p>
          <a:p>
            <a:pPr algn="ctr">
              <a:spcBef>
                <a:spcPct val="50000"/>
              </a:spcBef>
            </a:pPr>
            <a:r>
              <a:rPr lang="es-ES_tradnl" sz="1800" dirty="0">
                <a:solidFill>
                  <a:srgbClr val="FFCC00"/>
                </a:solidFill>
              </a:rPr>
              <a:t>hechos </a:t>
            </a:r>
            <a:r>
              <a:rPr lang="es-ES_tradnl" sz="1800" dirty="0" err="1" smtClean="0">
                <a:solidFill>
                  <a:srgbClr val="FFCC00"/>
                </a:solidFill>
              </a:rPr>
              <a:t>jovenes</a:t>
            </a:r>
            <a:r>
              <a:rPr lang="es-ES_tradnl" sz="1800" dirty="0" smtClean="0">
                <a:solidFill>
                  <a:srgbClr val="FFCC00"/>
                </a:solidFill>
              </a:rPr>
              <a:t>?</a:t>
            </a:r>
            <a:endParaRPr lang="es-MX" sz="1800" b="0" dirty="0">
              <a:solidFill>
                <a:srgbClr val="FFCC00"/>
              </a:solidFill>
            </a:endParaRPr>
          </a:p>
        </p:txBody>
      </p:sp>
      <p:sp>
        <p:nvSpPr>
          <p:cNvPr id="210953" name="Oval 9"/>
          <p:cNvSpPr>
            <a:spLocks noChangeArrowheads="1"/>
          </p:cNvSpPr>
          <p:nvPr/>
        </p:nvSpPr>
        <p:spPr bwMode="auto">
          <a:xfrm>
            <a:off x="323850" y="2205038"/>
            <a:ext cx="4032250" cy="863600"/>
          </a:xfrm>
          <a:prstGeom prst="ellipse">
            <a:avLst/>
          </a:prstGeom>
          <a:solidFill>
            <a:srgbClr val="CC0066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s-ES_tradnl" sz="2000">
                <a:solidFill>
                  <a:srgbClr val="FFCC00"/>
                </a:solidFill>
              </a:rPr>
              <a:t>2. ACONTECIMIENTOS:</a:t>
            </a:r>
            <a:endParaRPr lang="es-MX" sz="2000">
              <a:solidFill>
                <a:srgbClr val="FFCC00"/>
              </a:solidFill>
            </a:endParaRPr>
          </a:p>
        </p:txBody>
      </p:sp>
      <p:sp>
        <p:nvSpPr>
          <p:cNvPr id="210954" name="AutoShape 10"/>
          <p:cNvSpPr>
            <a:spLocks noChangeArrowheads="1"/>
          </p:cNvSpPr>
          <p:nvPr/>
        </p:nvSpPr>
        <p:spPr bwMode="auto">
          <a:xfrm>
            <a:off x="-5581128" y="1519238"/>
            <a:ext cx="4067175" cy="1152525"/>
          </a:xfrm>
          <a:prstGeom prst="flowChartPreparation">
            <a:avLst/>
          </a:prstGeom>
          <a:solidFill>
            <a:srgbClr val="0000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buFontTx/>
              <a:buChar char="•"/>
            </a:pPr>
            <a:r>
              <a:rPr lang="es-ES_tradnl" sz="2000" dirty="0" smtClean="0">
                <a:solidFill>
                  <a:srgbClr val="66FFFF"/>
                </a:solidFill>
              </a:rPr>
              <a:t>3</a:t>
            </a:r>
            <a:r>
              <a:rPr lang="es-ES_tradnl" sz="2000" dirty="0">
                <a:solidFill>
                  <a:srgbClr val="0000CC"/>
                </a:solidFill>
              </a:rPr>
              <a:t>DESDE LA REBELDÍA ANTE LA OPRESIÓN</a:t>
            </a:r>
          </a:p>
          <a:p>
            <a:pPr algn="ctr"/>
            <a:r>
              <a:rPr lang="es-ES_tradnl" sz="2000" dirty="0">
                <a:solidFill>
                  <a:srgbClr val="0000CC"/>
                </a:solidFill>
              </a:rPr>
              <a:t>FEMENINA</a:t>
            </a:r>
          </a:p>
          <a:p>
            <a:pPr algn="ctr"/>
            <a:endParaRPr lang="es-ES_tradnl" sz="2000" dirty="0">
              <a:solidFill>
                <a:srgbClr val="0000CC"/>
              </a:solidFill>
            </a:endParaRPr>
          </a:p>
          <a:p>
            <a:pPr algn="ctr">
              <a:buFontTx/>
              <a:buChar char="•"/>
            </a:pPr>
            <a:r>
              <a:rPr lang="es-ES_tradnl" sz="2000" dirty="0">
                <a:solidFill>
                  <a:srgbClr val="0000CC"/>
                </a:solidFill>
              </a:rPr>
              <a:t>REVELANDO SUS SIGNFICADOS</a:t>
            </a:r>
          </a:p>
          <a:p>
            <a:pPr algn="ctr"/>
            <a:endParaRPr lang="es-ES_tradnl" sz="2000" dirty="0">
              <a:solidFill>
                <a:srgbClr val="0000CC"/>
              </a:solidFill>
            </a:endParaRPr>
          </a:p>
          <a:p>
            <a:pPr algn="ctr">
              <a:buFontTx/>
              <a:buChar char="•"/>
            </a:pPr>
            <a:r>
              <a:rPr lang="es-ES_tradnl" sz="2000" dirty="0">
                <a:solidFill>
                  <a:srgbClr val="0000CC"/>
                </a:solidFill>
              </a:rPr>
              <a:t> CUESTIONANDO SUS CONSECUENCIA</a:t>
            </a:r>
          </a:p>
          <a:p>
            <a:pPr algn="ctr">
              <a:buFontTx/>
              <a:buChar char="•"/>
            </a:pPr>
            <a:r>
              <a:rPr lang="es-ES_tradnl" sz="2000" dirty="0">
                <a:solidFill>
                  <a:srgbClr val="0000CC"/>
                </a:solidFill>
              </a:rPr>
              <a:t> </a:t>
            </a:r>
          </a:p>
          <a:p>
            <a:pPr algn="ctr">
              <a:buFontTx/>
              <a:buChar char="•"/>
            </a:pPr>
            <a:r>
              <a:rPr lang="es-ES_tradnl" sz="2000" dirty="0">
                <a:solidFill>
                  <a:srgbClr val="0000CC"/>
                </a:solidFill>
              </a:rPr>
              <a:t>VALORANDO LOS APORTES FEMENINOS</a:t>
            </a:r>
          </a:p>
          <a:p>
            <a:pPr algn="ctr"/>
            <a:endParaRPr lang="es-ES_tradnl" sz="2000" dirty="0">
              <a:solidFill>
                <a:srgbClr val="0000CC"/>
              </a:solidFill>
            </a:endParaRPr>
          </a:p>
          <a:p>
            <a:pPr algn="ctr">
              <a:buFontTx/>
              <a:buChar char="•"/>
            </a:pPr>
            <a:r>
              <a:rPr lang="es-ES_tradnl" sz="2000" dirty="0">
                <a:solidFill>
                  <a:srgbClr val="0000CC"/>
                </a:solidFill>
              </a:rPr>
              <a:t> RECONOCIENDONOS ENTRE NOSOTRAS</a:t>
            </a:r>
          </a:p>
          <a:p>
            <a:pPr algn="ctr">
              <a:spcBef>
                <a:spcPct val="50000"/>
              </a:spcBef>
            </a:pPr>
            <a:r>
              <a:rPr lang="es-ES_tradnl" sz="2000" dirty="0" smtClean="0">
                <a:solidFill>
                  <a:srgbClr val="66FFFF"/>
                </a:solidFill>
              </a:rPr>
              <a:t>. </a:t>
            </a:r>
            <a:endParaRPr lang="es-MX" sz="2000" b="0" dirty="0">
              <a:solidFill>
                <a:srgbClr val="66FFFF"/>
              </a:solidFill>
            </a:endParaRPr>
          </a:p>
          <a:p>
            <a:pPr algn="ctr"/>
            <a:endParaRPr lang="es-MX" sz="1800" b="0" dirty="0">
              <a:latin typeface="Century Gothic" pitchFamily="34" charset="0"/>
            </a:endParaRPr>
          </a:p>
        </p:txBody>
      </p:sp>
      <p:sp>
        <p:nvSpPr>
          <p:cNvPr id="210955" name="AutoShape 11"/>
          <p:cNvSpPr>
            <a:spLocks noChangeArrowheads="1"/>
          </p:cNvSpPr>
          <p:nvPr/>
        </p:nvSpPr>
        <p:spPr bwMode="auto">
          <a:xfrm>
            <a:off x="5653088" y="3500438"/>
            <a:ext cx="3240087" cy="1008062"/>
          </a:xfrm>
          <a:prstGeom prst="flowChartPreparation">
            <a:avLst/>
          </a:prstGeom>
          <a:solidFill>
            <a:srgbClr val="0000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s-ES_tradnl" sz="2000" dirty="0">
                <a:solidFill>
                  <a:srgbClr val="66FFFF"/>
                </a:solidFill>
              </a:rPr>
              <a:t>¿Dónde esta la voz de las</a:t>
            </a:r>
          </a:p>
          <a:p>
            <a:pPr algn="ctr"/>
            <a:r>
              <a:rPr lang="es-ES_tradnl" sz="2000" dirty="0" smtClean="0">
                <a:solidFill>
                  <a:srgbClr val="66FFFF"/>
                </a:solidFill>
              </a:rPr>
              <a:t>Mujeres </a:t>
            </a:r>
            <a:r>
              <a:rPr lang="es-ES_tradnl" sz="2000" dirty="0" smtClean="0">
                <a:solidFill>
                  <a:srgbClr val="66FFFF"/>
                </a:solidFill>
              </a:rPr>
              <a:t> </a:t>
            </a:r>
            <a:r>
              <a:rPr lang="es-ES_tradnl" sz="2000" dirty="0" err="1" smtClean="0">
                <a:solidFill>
                  <a:srgbClr val="66FFFF"/>
                </a:solidFill>
              </a:rPr>
              <a:t>jovenes</a:t>
            </a:r>
            <a:r>
              <a:rPr lang="es-ES_tradnl" sz="2000" dirty="0" smtClean="0">
                <a:solidFill>
                  <a:srgbClr val="66FFFF"/>
                </a:solidFill>
              </a:rPr>
              <a:t>?</a:t>
            </a:r>
            <a:endParaRPr lang="es-MX" sz="2000" dirty="0">
              <a:solidFill>
                <a:srgbClr val="66FFFF"/>
              </a:solidFill>
            </a:endParaRPr>
          </a:p>
        </p:txBody>
      </p:sp>
      <p:sp>
        <p:nvSpPr>
          <p:cNvPr id="210956" name="AutoShape 12"/>
          <p:cNvSpPr>
            <a:spLocks noChangeArrowheads="1"/>
          </p:cNvSpPr>
          <p:nvPr/>
        </p:nvSpPr>
        <p:spPr bwMode="auto">
          <a:xfrm>
            <a:off x="4356100" y="3789363"/>
            <a:ext cx="1079500" cy="360362"/>
          </a:xfrm>
          <a:prstGeom prst="chevron">
            <a:avLst>
              <a:gd name="adj" fmla="val 74890"/>
            </a:avLst>
          </a:prstGeom>
          <a:solidFill>
            <a:srgbClr val="0000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s-ES"/>
          </a:p>
        </p:txBody>
      </p:sp>
      <p:sp>
        <p:nvSpPr>
          <p:cNvPr id="210957" name="AutoShape 13"/>
          <p:cNvSpPr>
            <a:spLocks noChangeArrowheads="1"/>
          </p:cNvSpPr>
          <p:nvPr/>
        </p:nvSpPr>
        <p:spPr bwMode="auto">
          <a:xfrm>
            <a:off x="4284663" y="2133600"/>
            <a:ext cx="1150937" cy="358775"/>
          </a:xfrm>
          <a:custGeom>
            <a:avLst/>
            <a:gdLst>
              <a:gd name="T0" fmla="*/ 805976 w 21600"/>
              <a:gd name="T1" fmla="*/ 0 h 21600"/>
              <a:gd name="T2" fmla="*/ 805976 w 21600"/>
              <a:gd name="T3" fmla="*/ 201944 h 21600"/>
              <a:gd name="T4" fmla="*/ 172481 w 21600"/>
              <a:gd name="T5" fmla="*/ 358775 h 21600"/>
              <a:gd name="T6" fmla="*/ 1150937 w 21600"/>
              <a:gd name="T7" fmla="*/ 100972 h 21600"/>
              <a:gd name="T8" fmla="*/ 17694720 60000 65536"/>
              <a:gd name="T9" fmla="*/ 5898240 60000 65536"/>
              <a:gd name="T10" fmla="*/ 5898240 60000 65536"/>
              <a:gd name="T11" fmla="*/ 0 60000 65536"/>
              <a:gd name="T12" fmla="*/ 12427 w 21600"/>
              <a:gd name="T13" fmla="*/ 2912 h 21600"/>
              <a:gd name="T14" fmla="*/ 18227 w 21600"/>
              <a:gd name="T15" fmla="*/ 9246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21600" y="6079"/>
                </a:moveTo>
                <a:lnTo>
                  <a:pt x="15126" y="0"/>
                </a:lnTo>
                <a:lnTo>
                  <a:pt x="15126" y="2912"/>
                </a:lnTo>
                <a:lnTo>
                  <a:pt x="12427" y="2912"/>
                </a:lnTo>
                <a:cubicBezTo>
                  <a:pt x="5564" y="2912"/>
                  <a:pt x="0" y="7052"/>
                  <a:pt x="0" y="12158"/>
                </a:cubicBezTo>
                <a:lnTo>
                  <a:pt x="0" y="21600"/>
                </a:lnTo>
                <a:lnTo>
                  <a:pt x="6474" y="21600"/>
                </a:lnTo>
                <a:lnTo>
                  <a:pt x="6474" y="12158"/>
                </a:lnTo>
                <a:cubicBezTo>
                  <a:pt x="6474" y="10550"/>
                  <a:pt x="9139" y="9246"/>
                  <a:pt x="12427" y="9246"/>
                </a:cubicBezTo>
                <a:lnTo>
                  <a:pt x="15126" y="9246"/>
                </a:lnTo>
                <a:lnTo>
                  <a:pt x="15126" y="12158"/>
                </a:lnTo>
                <a:close/>
              </a:path>
            </a:pathLst>
          </a:custGeom>
          <a:solidFill>
            <a:srgbClr val="CC00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s-ES"/>
          </a:p>
        </p:txBody>
      </p:sp>
      <p:sp>
        <p:nvSpPr>
          <p:cNvPr id="210958" name="AutoShape 14"/>
          <p:cNvSpPr>
            <a:spLocks noChangeArrowheads="1"/>
          </p:cNvSpPr>
          <p:nvPr/>
        </p:nvSpPr>
        <p:spPr bwMode="auto">
          <a:xfrm>
            <a:off x="684213" y="4797425"/>
            <a:ext cx="7850187" cy="2060575"/>
          </a:xfrm>
          <a:prstGeom prst="octagon">
            <a:avLst>
              <a:gd name="adj" fmla="val 29287"/>
            </a:avLst>
          </a:prstGeom>
          <a:solidFill>
            <a:srgbClr val="FFCC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spcBef>
                <a:spcPct val="50000"/>
              </a:spcBef>
            </a:pPr>
            <a:r>
              <a:rPr lang="es-ES_tradnl" sz="1800" dirty="0">
                <a:solidFill>
                  <a:srgbClr val="000000"/>
                </a:solidFill>
              </a:rPr>
              <a:t>SE TRATA DE INCLUIR EL PAPEL DE LAS </a:t>
            </a:r>
            <a:r>
              <a:rPr lang="es-ES_tradnl" sz="1800" dirty="0" smtClean="0">
                <a:solidFill>
                  <a:srgbClr val="000000"/>
                </a:solidFill>
              </a:rPr>
              <a:t>MUJERES, </a:t>
            </a:r>
            <a:r>
              <a:rPr lang="es-ES_tradnl" sz="1800" dirty="0" smtClean="0">
                <a:solidFill>
                  <a:srgbClr val="000000"/>
                </a:solidFill>
              </a:rPr>
              <a:t>JOVENES </a:t>
            </a:r>
            <a:endParaRPr lang="es-ES_tradnl" sz="1800" dirty="0" smtClean="0">
              <a:solidFill>
                <a:srgbClr val="000000"/>
              </a:solidFill>
            </a:endParaRPr>
          </a:p>
          <a:p>
            <a:pPr algn="ctr">
              <a:spcBef>
                <a:spcPct val="50000"/>
              </a:spcBef>
            </a:pPr>
            <a:r>
              <a:rPr lang="es-ES_tradnl" sz="1600" dirty="0" smtClean="0">
                <a:solidFill>
                  <a:srgbClr val="000000"/>
                </a:solidFill>
              </a:rPr>
              <a:t> </a:t>
            </a:r>
            <a:r>
              <a:rPr lang="es-ES_tradnl" sz="1600" dirty="0">
                <a:solidFill>
                  <a:srgbClr val="000000"/>
                </a:solidFill>
              </a:rPr>
              <a:t>EN EL PROCESO DE </a:t>
            </a:r>
          </a:p>
          <a:p>
            <a:pPr algn="ctr">
              <a:spcBef>
                <a:spcPct val="50000"/>
              </a:spcBef>
            </a:pPr>
            <a:r>
              <a:rPr lang="es-ES_tradnl" sz="1600" dirty="0">
                <a:solidFill>
                  <a:srgbClr val="000000"/>
                </a:solidFill>
              </a:rPr>
              <a:t>CONSTRUCCION </a:t>
            </a:r>
            <a:r>
              <a:rPr lang="es-ES_tradnl" sz="1600" dirty="0" smtClean="0">
                <a:solidFill>
                  <a:srgbClr val="000000"/>
                </a:solidFill>
              </a:rPr>
              <a:t>DEL mundo sindical. </a:t>
            </a:r>
            <a:endParaRPr lang="es-MX" sz="1600" b="0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9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109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09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9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109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109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9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109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109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9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109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109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9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109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109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9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109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109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9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109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109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9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109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109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9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109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109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9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109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109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9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109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109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9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2109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2109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0946" grpId="0" animBg="1"/>
      <p:bldP spid="210948" grpId="0" animBg="1"/>
      <p:bldP spid="210949" grpId="0" animBg="1" autoUpdateAnimBg="0"/>
      <p:bldP spid="210950" grpId="0" animBg="1" autoUpdateAnimBg="0"/>
      <p:bldP spid="210951" grpId="0" animBg="1"/>
      <p:bldP spid="210952" grpId="0" animBg="1" autoUpdateAnimBg="0"/>
      <p:bldP spid="210953" grpId="0" animBg="1" autoUpdateAnimBg="0"/>
      <p:bldP spid="210954" grpId="0" animBg="1" autoUpdateAnimBg="0"/>
      <p:bldP spid="210955" grpId="0" animBg="1" autoUpdateAnimBg="0"/>
      <p:bldP spid="210956" grpId="0" animBg="1"/>
      <p:bldP spid="210957" grpId="0" animBg="1"/>
      <p:bldP spid="210958" grpId="0" animBg="1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970" name="Rectangle 2"/>
          <p:cNvSpPr>
            <a:spLocks noChangeArrowheads="1"/>
          </p:cNvSpPr>
          <p:nvPr/>
        </p:nvSpPr>
        <p:spPr bwMode="auto">
          <a:xfrm>
            <a:off x="0" y="-26988"/>
            <a:ext cx="9144000" cy="1368426"/>
          </a:xfrm>
          <a:prstGeom prst="rect">
            <a:avLst/>
          </a:prstGeom>
          <a:solidFill>
            <a:srgbClr val="FF9933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s-SV" sz="4000" dirty="0">
                <a:solidFill>
                  <a:srgbClr val="000000"/>
                </a:solidFill>
              </a:rPr>
              <a:t>INCLUIR LA VOZ DE LAS </a:t>
            </a:r>
            <a:r>
              <a:rPr lang="es-SV" sz="4000" dirty="0" smtClean="0">
                <a:solidFill>
                  <a:srgbClr val="000000"/>
                </a:solidFill>
              </a:rPr>
              <a:t>MUJERES </a:t>
            </a:r>
          </a:p>
          <a:p>
            <a:pPr algn="ctr"/>
            <a:r>
              <a:rPr lang="es-SV" sz="4000" dirty="0" smtClean="0">
                <a:solidFill>
                  <a:srgbClr val="000000"/>
                </a:solidFill>
              </a:rPr>
              <a:t>JOVENES </a:t>
            </a:r>
            <a:endParaRPr lang="es-ES" sz="4000" dirty="0">
              <a:solidFill>
                <a:srgbClr val="000000"/>
              </a:solidFill>
            </a:endParaRPr>
          </a:p>
        </p:txBody>
      </p:sp>
      <p:sp>
        <p:nvSpPr>
          <p:cNvPr id="211972" name="Rectangle 4"/>
          <p:cNvSpPr>
            <a:spLocks noChangeArrowheads="1"/>
          </p:cNvSpPr>
          <p:nvPr/>
        </p:nvSpPr>
        <p:spPr bwMode="auto">
          <a:xfrm>
            <a:off x="0" y="1341438"/>
            <a:ext cx="9144000" cy="551656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s-ES"/>
          </a:p>
        </p:txBody>
      </p:sp>
      <p:sp>
        <p:nvSpPr>
          <p:cNvPr id="211973" name="Text Box 5"/>
          <p:cNvSpPr txBox="1">
            <a:spLocks noChangeArrowheads="1"/>
          </p:cNvSpPr>
          <p:nvPr/>
        </p:nvSpPr>
        <p:spPr bwMode="auto">
          <a:xfrm>
            <a:off x="217488" y="1484313"/>
            <a:ext cx="2051050" cy="396875"/>
          </a:xfrm>
          <a:prstGeom prst="rect">
            <a:avLst/>
          </a:prstGeom>
          <a:solidFill>
            <a:srgbClr val="00CC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sz="2000">
                <a:solidFill>
                  <a:srgbClr val="0000CC"/>
                </a:solidFill>
              </a:rPr>
              <a:t>EN LOS HECHOS</a:t>
            </a:r>
            <a:endParaRPr lang="es-MX" sz="2000" b="0">
              <a:solidFill>
                <a:srgbClr val="0000CC"/>
              </a:solidFill>
            </a:endParaRPr>
          </a:p>
        </p:txBody>
      </p:sp>
      <p:sp>
        <p:nvSpPr>
          <p:cNvPr id="211974" name="Text Box 6"/>
          <p:cNvSpPr txBox="1">
            <a:spLocks noChangeArrowheads="1"/>
          </p:cNvSpPr>
          <p:nvPr/>
        </p:nvSpPr>
        <p:spPr bwMode="auto">
          <a:xfrm>
            <a:off x="8893175" y="-603448"/>
            <a:ext cx="5112568" cy="1631216"/>
          </a:xfrm>
          <a:prstGeom prst="rect">
            <a:avLst/>
          </a:prstGeom>
          <a:solidFill>
            <a:srgbClr val="00CC00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s-ES_tradnl" sz="2000" dirty="0" smtClean="0">
                <a:solidFill>
                  <a:srgbClr val="0000CC"/>
                </a:solidFill>
              </a:rPr>
              <a:t>FORMAR </a:t>
            </a:r>
            <a:r>
              <a:rPr lang="es-ES_tradnl" sz="2000" dirty="0">
                <a:solidFill>
                  <a:srgbClr val="0000CC"/>
                </a:solidFill>
              </a:rPr>
              <a:t>LA </a:t>
            </a:r>
          </a:p>
          <a:p>
            <a:pPr algn="ctr">
              <a:defRPr/>
            </a:pPr>
            <a:r>
              <a:rPr lang="es-ES_tradnl" sz="2000" dirty="0">
                <a:solidFill>
                  <a:srgbClr val="0000CC"/>
                </a:solidFill>
              </a:rPr>
              <a:t>CONCIENCIA</a:t>
            </a:r>
          </a:p>
          <a:p>
            <a:pPr algn="ctr">
              <a:defRPr/>
            </a:pPr>
            <a:r>
              <a:rPr lang="es-ES_tradnl" sz="2000" dirty="0">
                <a:solidFill>
                  <a:srgbClr val="0000CC"/>
                </a:solidFill>
              </a:rPr>
              <a:t>POLITICA </a:t>
            </a:r>
          </a:p>
          <a:p>
            <a:pPr algn="ctr">
              <a:defRPr/>
            </a:pPr>
            <a:r>
              <a:rPr lang="es-ES_tradnl" sz="2000" dirty="0">
                <a:solidFill>
                  <a:srgbClr val="0000CC"/>
                </a:solidFill>
              </a:rPr>
              <a:t>DE LAS </a:t>
            </a:r>
          </a:p>
          <a:p>
            <a:pPr algn="ctr">
              <a:defRPr/>
            </a:pPr>
            <a:r>
              <a:rPr lang="es-PE" sz="2000" dirty="0" smtClean="0">
                <a:solidFill>
                  <a:srgbClr val="0000CC"/>
                </a:solidFill>
              </a:rPr>
              <a:t>Jóvenes </a:t>
            </a:r>
            <a:endParaRPr lang="es-MX" sz="2000" b="0" dirty="0">
              <a:solidFill>
                <a:srgbClr val="0000CC"/>
              </a:solidFill>
            </a:endParaRPr>
          </a:p>
        </p:txBody>
      </p:sp>
      <p:sp>
        <p:nvSpPr>
          <p:cNvPr id="211975" name="AutoShape 7"/>
          <p:cNvSpPr>
            <a:spLocks noChangeArrowheads="1"/>
          </p:cNvSpPr>
          <p:nvPr/>
        </p:nvSpPr>
        <p:spPr bwMode="auto">
          <a:xfrm>
            <a:off x="2341563" y="1485900"/>
            <a:ext cx="1943100" cy="503238"/>
          </a:xfrm>
          <a:custGeom>
            <a:avLst/>
            <a:gdLst>
              <a:gd name="T0" fmla="*/ 1457325 w 21600"/>
              <a:gd name="T1" fmla="*/ 0 h 21600"/>
              <a:gd name="T2" fmla="*/ 0 w 21600"/>
              <a:gd name="T3" fmla="*/ 251619 h 21600"/>
              <a:gd name="T4" fmla="*/ 1457325 w 21600"/>
              <a:gd name="T5" fmla="*/ 503238 h 21600"/>
              <a:gd name="T6" fmla="*/ 1943100 w 21600"/>
              <a:gd name="T7" fmla="*/ 251619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5400 h 21600"/>
              <a:gd name="T14" fmla="*/ 18900 w 21600"/>
              <a:gd name="T15" fmla="*/ 162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solidFill>
            <a:srgbClr val="00CC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s-ES"/>
          </a:p>
        </p:txBody>
      </p:sp>
      <p:sp>
        <p:nvSpPr>
          <p:cNvPr id="211976" name="Oval 8"/>
          <p:cNvSpPr>
            <a:spLocks noChangeArrowheads="1"/>
          </p:cNvSpPr>
          <p:nvPr/>
        </p:nvSpPr>
        <p:spPr bwMode="auto">
          <a:xfrm>
            <a:off x="5670550" y="1916113"/>
            <a:ext cx="2933700" cy="1511300"/>
          </a:xfrm>
          <a:prstGeom prst="ellipse">
            <a:avLst/>
          </a:prstGeom>
          <a:solidFill>
            <a:srgbClr val="CC0066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>
              <a:spcBef>
                <a:spcPct val="50000"/>
              </a:spcBef>
            </a:pPr>
            <a:r>
              <a:rPr lang="es-ES_tradnl" sz="1800" dirty="0">
                <a:solidFill>
                  <a:srgbClr val="FFCC00"/>
                </a:solidFill>
              </a:rPr>
              <a:t>Y también los hechos</a:t>
            </a:r>
          </a:p>
          <a:p>
            <a:pPr algn="ctr">
              <a:spcBef>
                <a:spcPct val="50000"/>
              </a:spcBef>
            </a:pPr>
            <a:r>
              <a:rPr lang="es-ES_tradnl" sz="1800" dirty="0">
                <a:solidFill>
                  <a:srgbClr val="FFCC00"/>
                </a:solidFill>
              </a:rPr>
              <a:t>y aportes colectivos </a:t>
            </a:r>
          </a:p>
          <a:p>
            <a:pPr algn="ctr">
              <a:spcBef>
                <a:spcPct val="50000"/>
              </a:spcBef>
            </a:pPr>
            <a:endParaRPr lang="es-MX" sz="1800" b="0" dirty="0">
              <a:solidFill>
                <a:srgbClr val="FFCC00"/>
              </a:solidFill>
            </a:endParaRPr>
          </a:p>
        </p:txBody>
      </p:sp>
      <p:sp>
        <p:nvSpPr>
          <p:cNvPr id="211977" name="Oval 9"/>
          <p:cNvSpPr>
            <a:spLocks noChangeArrowheads="1"/>
          </p:cNvSpPr>
          <p:nvPr/>
        </p:nvSpPr>
        <p:spPr bwMode="auto">
          <a:xfrm>
            <a:off x="323850" y="2205038"/>
            <a:ext cx="4032250" cy="863600"/>
          </a:xfrm>
          <a:prstGeom prst="ellipse">
            <a:avLst/>
          </a:prstGeom>
          <a:solidFill>
            <a:srgbClr val="CC0066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s-MX" sz="1800" dirty="0">
              <a:solidFill>
                <a:srgbClr val="FFCC00"/>
              </a:solidFill>
            </a:endParaRPr>
          </a:p>
        </p:txBody>
      </p:sp>
      <p:sp>
        <p:nvSpPr>
          <p:cNvPr id="211978" name="AutoShape 10"/>
          <p:cNvSpPr>
            <a:spLocks noChangeArrowheads="1"/>
          </p:cNvSpPr>
          <p:nvPr/>
        </p:nvSpPr>
        <p:spPr bwMode="auto">
          <a:xfrm>
            <a:off x="217488" y="3429000"/>
            <a:ext cx="4067175" cy="1152525"/>
          </a:xfrm>
          <a:prstGeom prst="flowChartPreparation">
            <a:avLst/>
          </a:prstGeom>
          <a:solidFill>
            <a:srgbClr val="0000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spcBef>
                <a:spcPct val="50000"/>
              </a:spcBef>
            </a:pPr>
            <a:r>
              <a:rPr lang="es-ES_tradnl" sz="1800" dirty="0">
                <a:solidFill>
                  <a:srgbClr val="66FFFF"/>
                </a:solidFill>
              </a:rPr>
              <a:t>INCLUYENDO LA OPRESION</a:t>
            </a:r>
          </a:p>
          <a:p>
            <a:pPr algn="ctr">
              <a:spcBef>
                <a:spcPct val="50000"/>
              </a:spcBef>
            </a:pPr>
            <a:r>
              <a:rPr lang="es-ES_tradnl" sz="1800" dirty="0">
                <a:solidFill>
                  <a:srgbClr val="66FFFF"/>
                </a:solidFill>
              </a:rPr>
              <a:t>FEMENINA </a:t>
            </a:r>
            <a:r>
              <a:rPr lang="es-ES_tradnl" sz="1800" dirty="0" smtClean="0">
                <a:solidFill>
                  <a:srgbClr val="66FFFF"/>
                </a:solidFill>
              </a:rPr>
              <a:t> y otras exclusiones .</a:t>
            </a:r>
            <a:endParaRPr lang="es-MX" sz="1800" b="0" dirty="0">
              <a:solidFill>
                <a:srgbClr val="66FFFF"/>
              </a:solidFill>
            </a:endParaRPr>
          </a:p>
          <a:p>
            <a:pPr algn="ctr"/>
            <a:endParaRPr lang="es-MX" sz="1800" b="0" dirty="0"/>
          </a:p>
        </p:txBody>
      </p:sp>
      <p:sp>
        <p:nvSpPr>
          <p:cNvPr id="211979" name="AutoShape 11"/>
          <p:cNvSpPr>
            <a:spLocks noChangeArrowheads="1"/>
          </p:cNvSpPr>
          <p:nvPr/>
        </p:nvSpPr>
        <p:spPr bwMode="auto">
          <a:xfrm>
            <a:off x="5653088" y="3500438"/>
            <a:ext cx="3240087" cy="1008062"/>
          </a:xfrm>
          <a:prstGeom prst="flowChartPreparation">
            <a:avLst/>
          </a:prstGeom>
          <a:solidFill>
            <a:srgbClr val="0000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s-ES_tradnl" sz="1800">
                <a:solidFill>
                  <a:srgbClr val="66FFFF"/>
                </a:solidFill>
              </a:rPr>
              <a:t>Como un hecho político</a:t>
            </a:r>
          </a:p>
          <a:p>
            <a:pPr algn="ctr"/>
            <a:r>
              <a:rPr lang="es-ES_tradnl" sz="1800">
                <a:solidFill>
                  <a:srgbClr val="66FFFF"/>
                </a:solidFill>
              </a:rPr>
              <a:t>e histórico relevante</a:t>
            </a:r>
            <a:endParaRPr lang="es-MX" sz="1800">
              <a:solidFill>
                <a:srgbClr val="66FFFF"/>
              </a:solidFill>
            </a:endParaRPr>
          </a:p>
        </p:txBody>
      </p:sp>
      <p:sp>
        <p:nvSpPr>
          <p:cNvPr id="211980" name="AutoShape 12"/>
          <p:cNvSpPr>
            <a:spLocks noChangeArrowheads="1"/>
          </p:cNvSpPr>
          <p:nvPr/>
        </p:nvSpPr>
        <p:spPr bwMode="auto">
          <a:xfrm>
            <a:off x="4356100" y="3789363"/>
            <a:ext cx="1079500" cy="360362"/>
          </a:xfrm>
          <a:prstGeom prst="chevron">
            <a:avLst>
              <a:gd name="adj" fmla="val 74890"/>
            </a:avLst>
          </a:prstGeom>
          <a:solidFill>
            <a:srgbClr val="0000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s-ES"/>
          </a:p>
        </p:txBody>
      </p:sp>
      <p:sp>
        <p:nvSpPr>
          <p:cNvPr id="211981" name="AutoShape 13"/>
          <p:cNvSpPr>
            <a:spLocks noChangeArrowheads="1"/>
          </p:cNvSpPr>
          <p:nvPr/>
        </p:nvSpPr>
        <p:spPr bwMode="auto">
          <a:xfrm>
            <a:off x="4284663" y="2133600"/>
            <a:ext cx="1150937" cy="358775"/>
          </a:xfrm>
          <a:custGeom>
            <a:avLst/>
            <a:gdLst>
              <a:gd name="T0" fmla="*/ 805976 w 21600"/>
              <a:gd name="T1" fmla="*/ 0 h 21600"/>
              <a:gd name="T2" fmla="*/ 805976 w 21600"/>
              <a:gd name="T3" fmla="*/ 201944 h 21600"/>
              <a:gd name="T4" fmla="*/ 172481 w 21600"/>
              <a:gd name="T5" fmla="*/ 358775 h 21600"/>
              <a:gd name="T6" fmla="*/ 1150937 w 21600"/>
              <a:gd name="T7" fmla="*/ 100972 h 21600"/>
              <a:gd name="T8" fmla="*/ 17694720 60000 65536"/>
              <a:gd name="T9" fmla="*/ 5898240 60000 65536"/>
              <a:gd name="T10" fmla="*/ 5898240 60000 65536"/>
              <a:gd name="T11" fmla="*/ 0 60000 65536"/>
              <a:gd name="T12" fmla="*/ 12427 w 21600"/>
              <a:gd name="T13" fmla="*/ 2912 h 21600"/>
              <a:gd name="T14" fmla="*/ 18227 w 21600"/>
              <a:gd name="T15" fmla="*/ 9246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21600" y="6079"/>
                </a:moveTo>
                <a:lnTo>
                  <a:pt x="15126" y="0"/>
                </a:lnTo>
                <a:lnTo>
                  <a:pt x="15126" y="2912"/>
                </a:lnTo>
                <a:lnTo>
                  <a:pt x="12427" y="2912"/>
                </a:lnTo>
                <a:cubicBezTo>
                  <a:pt x="5564" y="2912"/>
                  <a:pt x="0" y="7052"/>
                  <a:pt x="0" y="12158"/>
                </a:cubicBezTo>
                <a:lnTo>
                  <a:pt x="0" y="21600"/>
                </a:lnTo>
                <a:lnTo>
                  <a:pt x="6474" y="21600"/>
                </a:lnTo>
                <a:lnTo>
                  <a:pt x="6474" y="12158"/>
                </a:lnTo>
                <a:cubicBezTo>
                  <a:pt x="6474" y="10550"/>
                  <a:pt x="9139" y="9246"/>
                  <a:pt x="12427" y="9246"/>
                </a:cubicBezTo>
                <a:lnTo>
                  <a:pt x="15126" y="9246"/>
                </a:lnTo>
                <a:lnTo>
                  <a:pt x="15126" y="12158"/>
                </a:lnTo>
                <a:close/>
              </a:path>
            </a:pathLst>
          </a:custGeom>
          <a:solidFill>
            <a:srgbClr val="CC00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s-ES"/>
          </a:p>
        </p:txBody>
      </p:sp>
      <p:sp>
        <p:nvSpPr>
          <p:cNvPr id="211982" name="AutoShape 14"/>
          <p:cNvSpPr>
            <a:spLocks noChangeArrowheads="1"/>
          </p:cNvSpPr>
          <p:nvPr/>
        </p:nvSpPr>
        <p:spPr bwMode="auto">
          <a:xfrm>
            <a:off x="250825" y="4797425"/>
            <a:ext cx="8893175" cy="2060575"/>
          </a:xfrm>
          <a:prstGeom prst="octagon">
            <a:avLst>
              <a:gd name="adj" fmla="val 29287"/>
            </a:avLst>
          </a:prstGeom>
          <a:solidFill>
            <a:srgbClr val="00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spcBef>
                <a:spcPct val="50000"/>
              </a:spcBef>
            </a:pPr>
            <a:r>
              <a:rPr lang="es-ES_tradnl" sz="1800">
                <a:solidFill>
                  <a:srgbClr val="000000"/>
                </a:solidFill>
              </a:rPr>
              <a:t>TOMAR CONCIENCIA DE QUE LAS MUJERES COMPARTIMOS UNA OPRESION </a:t>
            </a:r>
          </a:p>
          <a:p>
            <a:pPr algn="ctr">
              <a:spcBef>
                <a:spcPct val="50000"/>
              </a:spcBef>
            </a:pPr>
            <a:r>
              <a:rPr lang="es-ES_tradnl" sz="1800">
                <a:solidFill>
                  <a:srgbClr val="000000"/>
                </a:solidFill>
              </a:rPr>
              <a:t>POR RAZONES DE SEXO: </a:t>
            </a:r>
          </a:p>
          <a:p>
            <a:pPr algn="ctr">
              <a:spcBef>
                <a:spcPct val="50000"/>
              </a:spcBef>
            </a:pPr>
            <a:r>
              <a:rPr lang="es-ES_tradnl" sz="1800">
                <a:solidFill>
                  <a:srgbClr val="000000"/>
                </a:solidFill>
              </a:rPr>
              <a:t>Y QUE ES DESDE AQUÍ DONDE NECESITAMOS MIRAR Y ACTUAR EN LOS OTROS</a:t>
            </a:r>
          </a:p>
          <a:p>
            <a:pPr algn="ctr">
              <a:spcBef>
                <a:spcPct val="50000"/>
              </a:spcBef>
            </a:pPr>
            <a:r>
              <a:rPr lang="es-ES_tradnl" sz="1800">
                <a:solidFill>
                  <a:srgbClr val="000000"/>
                </a:solidFill>
              </a:rPr>
              <a:t>AMBITOS DE NUESTRAS PERTENENCIAS Y UBICACIONES (CLASE, ETNIA, EDAD, etc.)</a:t>
            </a:r>
            <a:endParaRPr lang="es-MX" sz="1800" b="0">
              <a:solidFill>
                <a:srgbClr val="000000"/>
              </a:solidFill>
            </a:endParaRPr>
          </a:p>
        </p:txBody>
      </p:sp>
      <p:sp>
        <p:nvSpPr>
          <p:cNvPr id="2" name="1 CuadroTexto"/>
          <p:cNvSpPr txBox="1"/>
          <p:nvPr/>
        </p:nvSpPr>
        <p:spPr>
          <a:xfrm>
            <a:off x="899592" y="2133600"/>
            <a:ext cx="338507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PE" dirty="0" smtClean="0">
                <a:solidFill>
                  <a:srgbClr val="FFC000"/>
                </a:solidFill>
              </a:rPr>
              <a:t>Formar conciencia </a:t>
            </a:r>
            <a:r>
              <a:rPr lang="es-PE" dirty="0" err="1" smtClean="0">
                <a:solidFill>
                  <a:srgbClr val="FFC000"/>
                </a:solidFill>
              </a:rPr>
              <a:t>politica</a:t>
            </a:r>
            <a:r>
              <a:rPr lang="es-PE" dirty="0" smtClean="0">
                <a:solidFill>
                  <a:srgbClr val="FFC000"/>
                </a:solidFill>
              </a:rPr>
              <a:t> de las </a:t>
            </a:r>
            <a:r>
              <a:rPr lang="es-PE" dirty="0" err="1" smtClean="0">
                <a:solidFill>
                  <a:srgbClr val="FFC000"/>
                </a:solidFill>
              </a:rPr>
              <a:t>jovenes</a:t>
            </a:r>
            <a:r>
              <a:rPr lang="es-PE" dirty="0" smtClean="0">
                <a:solidFill>
                  <a:srgbClr val="FFC000"/>
                </a:solidFill>
              </a:rPr>
              <a:t> </a:t>
            </a:r>
            <a:endParaRPr lang="es-PE" dirty="0">
              <a:solidFill>
                <a:srgbClr val="FFC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9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119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19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9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119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119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9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119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119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9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119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119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9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119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119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9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119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119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9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119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119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9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119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119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9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119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119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9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119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119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9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119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119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9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2119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2119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1970" grpId="0" animBg="1"/>
      <p:bldP spid="211972" grpId="0" animBg="1"/>
      <p:bldP spid="211973" grpId="0" animBg="1" autoUpdateAnimBg="0"/>
      <p:bldP spid="211974" grpId="0" animBg="1" autoUpdateAnimBg="0"/>
      <p:bldP spid="211975" grpId="0" animBg="1"/>
      <p:bldP spid="211976" grpId="0" animBg="1" autoUpdateAnimBg="0"/>
      <p:bldP spid="211977" grpId="0" animBg="1" autoUpdateAnimBg="0"/>
      <p:bldP spid="211978" grpId="0" animBg="1" autoUpdateAnimBg="0"/>
      <p:bldP spid="211979" grpId="0" animBg="1" autoUpdateAnimBg="0"/>
      <p:bldP spid="211980" grpId="0" animBg="1"/>
      <p:bldP spid="211981" grpId="0" animBg="1"/>
      <p:bldP spid="211982" grpId="0" animBg="1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018" name="Rectangle 2"/>
          <p:cNvSpPr>
            <a:spLocks noChangeArrowheads="1"/>
          </p:cNvSpPr>
          <p:nvPr/>
        </p:nvSpPr>
        <p:spPr bwMode="auto">
          <a:xfrm>
            <a:off x="0" y="1700213"/>
            <a:ext cx="9144000" cy="5157787"/>
          </a:xfrm>
          <a:prstGeom prst="rect">
            <a:avLst/>
          </a:prstGeom>
          <a:solidFill>
            <a:srgbClr val="FDE5A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lvl="1"/>
            <a:endParaRPr lang="es-ES" sz="1800" b="0">
              <a:latin typeface="Tahoma" pitchFamily="34" charset="0"/>
            </a:endParaRPr>
          </a:p>
        </p:txBody>
      </p:sp>
      <p:sp>
        <p:nvSpPr>
          <p:cNvPr id="214019" name="Rectangle 3"/>
          <p:cNvSpPr>
            <a:spLocks noChangeArrowheads="1"/>
          </p:cNvSpPr>
          <p:nvPr/>
        </p:nvSpPr>
        <p:spPr bwMode="auto">
          <a:xfrm>
            <a:off x="0" y="0"/>
            <a:ext cx="9144000" cy="1700213"/>
          </a:xfrm>
          <a:prstGeom prst="rect">
            <a:avLst/>
          </a:prstGeom>
          <a:solidFill>
            <a:srgbClr val="FF9933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s-SV" sz="3200">
                <a:solidFill>
                  <a:srgbClr val="000000"/>
                </a:solidFill>
              </a:rPr>
              <a:t>SI NUESTRO PODER ES POCO …</a:t>
            </a:r>
          </a:p>
          <a:p>
            <a:pPr algn="ctr"/>
            <a:r>
              <a:rPr lang="es-SV" sz="3200">
                <a:solidFill>
                  <a:srgbClr val="000000"/>
                </a:solidFill>
              </a:rPr>
              <a:t>SIEMPRE PODEMOS ACTUAR DESDE ALLÍ</a:t>
            </a:r>
            <a:endParaRPr lang="es-ES" sz="3200">
              <a:solidFill>
                <a:srgbClr val="000000"/>
              </a:solidFill>
            </a:endParaRPr>
          </a:p>
        </p:txBody>
      </p:sp>
      <p:sp>
        <p:nvSpPr>
          <p:cNvPr id="214021" name="Documents"/>
          <p:cNvSpPr>
            <a:spLocks noEditPoints="1" noChangeArrowheads="1"/>
          </p:cNvSpPr>
          <p:nvPr/>
        </p:nvSpPr>
        <p:spPr bwMode="auto">
          <a:xfrm>
            <a:off x="215900" y="2062163"/>
            <a:ext cx="3203972" cy="2303462"/>
          </a:xfrm>
          <a:custGeom>
            <a:avLst/>
            <a:gdLst>
              <a:gd name="T0" fmla="*/ 0 w 21600"/>
              <a:gd name="T1" fmla="*/ 2800 h 21600"/>
              <a:gd name="T2" fmla="*/ 3468 w 21600"/>
              <a:gd name="T3" fmla="*/ 0 h 21600"/>
              <a:gd name="T4" fmla="*/ 21653 w 21600"/>
              <a:gd name="T5" fmla="*/ 18828 h 21600"/>
              <a:gd name="T6" fmla="*/ 19954 w 21600"/>
              <a:gd name="T7" fmla="*/ 20214 h 21600"/>
              <a:gd name="T8" fmla="*/ 18256 w 21600"/>
              <a:gd name="T9" fmla="*/ 21628 h 21600"/>
              <a:gd name="T10" fmla="*/ 19954 w 21600"/>
              <a:gd name="T11" fmla="*/ 1428 h 21600"/>
              <a:gd name="T12" fmla="*/ 18256 w 21600"/>
              <a:gd name="T13" fmla="*/ 2800 h 21600"/>
              <a:gd name="T14" fmla="*/ 1645 w 21600"/>
              <a:gd name="T15" fmla="*/ 1428 h 21600"/>
              <a:gd name="T16" fmla="*/ 21600 w 21600"/>
              <a:gd name="T17" fmla="*/ 0 h 21600"/>
              <a:gd name="T18" fmla="*/ 10800 w 21600"/>
              <a:gd name="T19" fmla="*/ 0 h 21600"/>
              <a:gd name="T20" fmla="*/ 0 w 21600"/>
              <a:gd name="T21" fmla="*/ 10800 h 21600"/>
              <a:gd name="T22" fmla="*/ 21600 w 21600"/>
              <a:gd name="T23" fmla="*/ 10800 h 21600"/>
              <a:gd name="T24" fmla="*/ 1645 w 21600"/>
              <a:gd name="T25" fmla="*/ 4171 h 21600"/>
              <a:gd name="T26" fmla="*/ 16522 w 21600"/>
              <a:gd name="T27" fmla="*/ 17314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T24" t="T25" r="T26" b="T27"/>
            <a:pathLst>
              <a:path w="21600" h="21600" extrusionOk="0">
                <a:moveTo>
                  <a:pt x="0" y="18014"/>
                </a:moveTo>
                <a:lnTo>
                  <a:pt x="0" y="2800"/>
                </a:lnTo>
                <a:lnTo>
                  <a:pt x="1645" y="2800"/>
                </a:lnTo>
                <a:lnTo>
                  <a:pt x="1645" y="1428"/>
                </a:lnTo>
                <a:lnTo>
                  <a:pt x="3468" y="1428"/>
                </a:lnTo>
                <a:lnTo>
                  <a:pt x="3468" y="0"/>
                </a:lnTo>
                <a:lnTo>
                  <a:pt x="21653" y="0"/>
                </a:lnTo>
                <a:lnTo>
                  <a:pt x="21653" y="18828"/>
                </a:lnTo>
                <a:lnTo>
                  <a:pt x="19954" y="18828"/>
                </a:lnTo>
                <a:lnTo>
                  <a:pt x="19954" y="20214"/>
                </a:lnTo>
                <a:lnTo>
                  <a:pt x="18256" y="20214"/>
                </a:lnTo>
                <a:lnTo>
                  <a:pt x="18256" y="21600"/>
                </a:lnTo>
                <a:lnTo>
                  <a:pt x="4434" y="21600"/>
                </a:lnTo>
                <a:lnTo>
                  <a:pt x="0" y="18014"/>
                </a:lnTo>
                <a:close/>
              </a:path>
              <a:path w="21600" h="21600" extrusionOk="0">
                <a:moveTo>
                  <a:pt x="3486" y="1428"/>
                </a:moveTo>
                <a:lnTo>
                  <a:pt x="19954" y="1428"/>
                </a:lnTo>
                <a:lnTo>
                  <a:pt x="19954" y="20214"/>
                </a:lnTo>
                <a:lnTo>
                  <a:pt x="18256" y="20214"/>
                </a:lnTo>
                <a:lnTo>
                  <a:pt x="18256" y="2800"/>
                </a:lnTo>
                <a:lnTo>
                  <a:pt x="1645" y="2800"/>
                </a:lnTo>
                <a:lnTo>
                  <a:pt x="1645" y="1428"/>
                </a:lnTo>
                <a:lnTo>
                  <a:pt x="3486" y="1428"/>
                </a:lnTo>
                <a:close/>
              </a:path>
              <a:path w="21600" h="21600" extrusionOk="0">
                <a:moveTo>
                  <a:pt x="0" y="18014"/>
                </a:moveTo>
                <a:lnTo>
                  <a:pt x="4434" y="18000"/>
                </a:lnTo>
                <a:lnTo>
                  <a:pt x="4434" y="21600"/>
                </a:lnTo>
                <a:lnTo>
                  <a:pt x="0" y="18014"/>
                </a:lnTo>
                <a:close/>
              </a:path>
            </a:pathLst>
          </a:custGeom>
          <a:solidFill>
            <a:srgbClr val="FFCC99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algn="ctr">
              <a:defRPr/>
            </a:pPr>
            <a:r>
              <a:rPr lang="es-ES_tradnl" sz="2000" dirty="0">
                <a:solidFill>
                  <a:srgbClr val="000000"/>
                </a:solidFill>
              </a:rPr>
              <a:t>HACIENDO ALIANZAS ENTRE  LAS ORGANIZACIONES DE </a:t>
            </a:r>
            <a:r>
              <a:rPr lang="es-ES_tradnl" sz="2000" dirty="0" smtClean="0">
                <a:solidFill>
                  <a:srgbClr val="000000"/>
                </a:solidFill>
              </a:rPr>
              <a:t>MUJERES y de las  </a:t>
            </a:r>
            <a:r>
              <a:rPr lang="es-ES_tradnl" sz="2000" dirty="0" smtClean="0">
                <a:solidFill>
                  <a:srgbClr val="000000"/>
                </a:solidFill>
              </a:rPr>
              <a:t>y JOVENES .</a:t>
            </a:r>
            <a:endParaRPr lang="es-MX" sz="2000" dirty="0">
              <a:solidFill>
                <a:srgbClr val="000000"/>
              </a:solidFill>
            </a:endParaRPr>
          </a:p>
        </p:txBody>
      </p:sp>
      <p:sp>
        <p:nvSpPr>
          <p:cNvPr id="214022" name="Oval 6"/>
          <p:cNvSpPr>
            <a:spLocks noChangeArrowheads="1"/>
          </p:cNvSpPr>
          <p:nvPr/>
        </p:nvSpPr>
        <p:spPr bwMode="auto">
          <a:xfrm>
            <a:off x="4068763" y="2060575"/>
            <a:ext cx="5040312" cy="2808288"/>
          </a:xfrm>
          <a:prstGeom prst="ellipse">
            <a:avLst/>
          </a:prstGeom>
          <a:solidFill>
            <a:srgbClr val="CC66FF"/>
          </a:solidFill>
          <a:ln w="9525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s-ES_tradnl" sz="1800">
              <a:solidFill>
                <a:srgbClr val="0000CC"/>
              </a:solidFill>
              <a:latin typeface="Century Gothic" pitchFamily="34" charset="0"/>
            </a:endParaRPr>
          </a:p>
          <a:p>
            <a:pPr algn="ctr"/>
            <a:endParaRPr lang="es-ES_tradnl" sz="2000">
              <a:solidFill>
                <a:srgbClr val="0000CC"/>
              </a:solidFill>
            </a:endParaRPr>
          </a:p>
          <a:p>
            <a:pPr algn="ctr"/>
            <a:r>
              <a:rPr lang="es-MX" sz="2000">
                <a:solidFill>
                  <a:srgbClr val="000000"/>
                </a:solidFill>
              </a:rPr>
              <a:t>Haciendo política desde los </a:t>
            </a:r>
          </a:p>
          <a:p>
            <a:pPr algn="ctr"/>
            <a:r>
              <a:rPr lang="es-MX" sz="2000">
                <a:solidFill>
                  <a:srgbClr val="000000"/>
                </a:solidFill>
              </a:rPr>
              <a:t>márgenes,  lugar desde el cual</a:t>
            </a:r>
          </a:p>
          <a:p>
            <a:pPr algn="ctr"/>
            <a:r>
              <a:rPr lang="es-MX" sz="2000">
                <a:solidFill>
                  <a:srgbClr val="000000"/>
                </a:solidFill>
              </a:rPr>
              <a:t>se puede ser muy creativas</a:t>
            </a:r>
          </a:p>
          <a:p>
            <a:pPr algn="ctr"/>
            <a:r>
              <a:rPr lang="es-MX" sz="2000">
                <a:solidFill>
                  <a:srgbClr val="000000"/>
                </a:solidFill>
              </a:rPr>
              <a:t>en la potenciación de </a:t>
            </a:r>
          </a:p>
          <a:p>
            <a:pPr algn="ctr"/>
            <a:r>
              <a:rPr lang="es-MX" sz="2000">
                <a:solidFill>
                  <a:srgbClr val="000000"/>
                </a:solidFill>
              </a:rPr>
              <a:t>los derechos de las mujeres</a:t>
            </a:r>
          </a:p>
          <a:p>
            <a:pPr algn="ctr"/>
            <a:r>
              <a:rPr lang="es-MX" sz="2000">
                <a:solidFill>
                  <a:srgbClr val="000000"/>
                </a:solidFill>
              </a:rPr>
              <a:t>que son nuestros propios</a:t>
            </a:r>
          </a:p>
          <a:p>
            <a:pPr algn="ctr"/>
            <a:r>
              <a:rPr lang="es-MX" sz="2000">
                <a:solidFill>
                  <a:srgbClr val="000000"/>
                </a:solidFill>
              </a:rPr>
              <a:t>derechos</a:t>
            </a:r>
          </a:p>
        </p:txBody>
      </p:sp>
      <p:sp>
        <p:nvSpPr>
          <p:cNvPr id="214023" name="AutoShape 7"/>
          <p:cNvSpPr>
            <a:spLocks noChangeArrowheads="1"/>
          </p:cNvSpPr>
          <p:nvPr/>
        </p:nvSpPr>
        <p:spPr bwMode="auto">
          <a:xfrm>
            <a:off x="2771775" y="1484313"/>
            <a:ext cx="2232025" cy="792162"/>
          </a:xfrm>
          <a:prstGeom prst="curvedDownArrow">
            <a:avLst>
              <a:gd name="adj1" fmla="val 56353"/>
              <a:gd name="adj2" fmla="val 112705"/>
              <a:gd name="adj3" fmla="val 33333"/>
            </a:avLst>
          </a:prstGeom>
          <a:solidFill>
            <a:srgbClr val="9900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s-ES"/>
          </a:p>
        </p:txBody>
      </p:sp>
      <p:sp>
        <p:nvSpPr>
          <p:cNvPr id="214025" name="Rectangle 9"/>
          <p:cNvSpPr>
            <a:spLocks noChangeArrowheads="1"/>
          </p:cNvSpPr>
          <p:nvPr/>
        </p:nvSpPr>
        <p:spPr bwMode="auto">
          <a:xfrm>
            <a:off x="107950" y="5213350"/>
            <a:ext cx="7315200" cy="1600200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ES" b="0">
                <a:solidFill>
                  <a:srgbClr val="000000"/>
                </a:solidFill>
              </a:rPr>
              <a:t>SIN OLVIDARNOS QUE…</a:t>
            </a:r>
            <a:br>
              <a:rPr lang="es-ES" b="0">
                <a:solidFill>
                  <a:srgbClr val="000000"/>
                </a:solidFill>
              </a:rPr>
            </a:br>
            <a:r>
              <a:rPr lang="es-SV" b="0">
                <a:solidFill>
                  <a:srgbClr val="000000"/>
                </a:solidFill>
              </a:rPr>
              <a:t>Cada conquista concreta es importante, pero es sólo un paso en la transformación social que necesitamos</a:t>
            </a:r>
            <a:endParaRPr lang="es-ES" b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0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140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40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0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140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140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0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140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140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0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140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140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02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1402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1402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7" dur="2000"/>
                                        <p:tgtEl>
                                          <p:spTgt spid="2140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4018" grpId="0" animBg="1" autoUpdateAnimBg="0"/>
      <p:bldP spid="214019" grpId="0" animBg="1"/>
      <p:bldP spid="214021" grpId="0" animBg="1" autoUpdateAnimBg="0"/>
      <p:bldP spid="214022" grpId="0" build="allAtOnce" animBg="1" autoUpdateAnimBg="0"/>
      <p:bldP spid="214023" grpId="0" animBg="1"/>
      <p:bldP spid="214025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2123728" y="980728"/>
            <a:ext cx="61206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PE" dirty="0" smtClean="0"/>
              <a:t>NUESTRA APUESTA</a:t>
            </a:r>
            <a:endParaRPr lang="es-PE" dirty="0"/>
          </a:p>
        </p:txBody>
      </p:sp>
      <p:sp>
        <p:nvSpPr>
          <p:cNvPr id="3" name="2 CuadroTexto"/>
          <p:cNvSpPr txBox="1"/>
          <p:nvPr/>
        </p:nvSpPr>
        <p:spPr>
          <a:xfrm>
            <a:off x="2123728" y="1988840"/>
            <a:ext cx="612068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PE" dirty="0" smtClean="0"/>
              <a:t>Resolución sobre la reivindicaron de las mujeres jóvenes.</a:t>
            </a:r>
          </a:p>
          <a:p>
            <a:endParaRPr lang="es-PE" dirty="0"/>
          </a:p>
          <a:p>
            <a:r>
              <a:rPr lang="es-PE" dirty="0" smtClean="0"/>
              <a:t>Estamos en el movimiento sindical. Posibilidades reales de participación. Que los Adultos y adultos sean promotores de la participación.</a:t>
            </a:r>
          </a:p>
          <a:p>
            <a:endParaRPr lang="es-PE" dirty="0" smtClean="0"/>
          </a:p>
          <a:p>
            <a:endParaRPr lang="es-PE" dirty="0"/>
          </a:p>
        </p:txBody>
      </p:sp>
    </p:spTree>
    <p:extLst>
      <p:ext uri="{BB962C8B-B14F-4D97-AF65-F5344CB8AC3E}">
        <p14:creationId xmlns:p14="http://schemas.microsoft.com/office/powerpoint/2010/main" val="2132000818"/>
      </p:ext>
    </p:extLst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55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1828800" y="3356992"/>
            <a:ext cx="7315200" cy="2952328"/>
          </a:xfrm>
          <a:solidFill>
            <a:srgbClr val="FFFF00"/>
          </a:solidFill>
        </p:spPr>
        <p:txBody>
          <a:bodyPr/>
          <a:lstStyle/>
          <a:p>
            <a:pPr algn="ctr" eaLnBrk="1" hangingPunct="1"/>
            <a:r>
              <a:rPr lang="es-ES" sz="5400" dirty="0" smtClean="0">
                <a:solidFill>
                  <a:schemeClr val="accent2"/>
                </a:solidFill>
              </a:rPr>
              <a:t>MUCHAS GRACIAS </a:t>
            </a:r>
            <a:r>
              <a:rPr lang="es-ES" sz="4000" dirty="0" smtClean="0">
                <a:solidFill>
                  <a:schemeClr val="accent2"/>
                </a:solidFill>
              </a:rPr>
              <a:t>…</a:t>
            </a:r>
            <a:br>
              <a:rPr lang="es-ES" sz="4000" dirty="0" smtClean="0">
                <a:solidFill>
                  <a:schemeClr val="accent2"/>
                </a:solidFill>
              </a:rPr>
            </a:br>
            <a:endParaRPr lang="es-ES" sz="1000" dirty="0" smtClean="0">
              <a:solidFill>
                <a:schemeClr val="accent2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1515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1556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Rectangle 3"/>
          <p:cNvSpPr>
            <a:spLocks noChangeArrowheads="1"/>
          </p:cNvSpPr>
          <p:nvPr/>
        </p:nvSpPr>
        <p:spPr bwMode="auto">
          <a:xfrm>
            <a:off x="0" y="1989138"/>
            <a:ext cx="9144000" cy="4319587"/>
          </a:xfrm>
          <a:prstGeom prst="rect">
            <a:avLst/>
          </a:prstGeom>
          <a:solidFill>
            <a:srgbClr val="FF9900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SV" sz="4400" b="0" dirty="0">
                <a:solidFill>
                  <a:srgbClr val="000000"/>
                </a:solidFill>
              </a:rPr>
              <a:t>¿QUE QUEREMOS? </a:t>
            </a:r>
            <a:br>
              <a:rPr lang="es-SV" sz="4400" b="0" dirty="0">
                <a:solidFill>
                  <a:srgbClr val="000000"/>
                </a:solidFill>
              </a:rPr>
            </a:br>
            <a:r>
              <a:rPr lang="es-SV" sz="4400" b="0" dirty="0">
                <a:solidFill>
                  <a:srgbClr val="000000"/>
                </a:solidFill>
              </a:rPr>
              <a:t/>
            </a:r>
            <a:br>
              <a:rPr lang="es-SV" sz="4400" b="0" dirty="0">
                <a:solidFill>
                  <a:srgbClr val="000000"/>
                </a:solidFill>
              </a:rPr>
            </a:br>
            <a:r>
              <a:rPr lang="es-SV" sz="4400" b="0" dirty="0">
                <a:solidFill>
                  <a:srgbClr val="000000"/>
                </a:solidFill>
              </a:rPr>
              <a:t>¿QUE PODEMOS</a:t>
            </a:r>
            <a:r>
              <a:rPr lang="es-SV" sz="4400" b="0" dirty="0" smtClean="0">
                <a:solidFill>
                  <a:srgbClr val="000000"/>
                </a:solidFill>
              </a:rPr>
              <a:t>?</a:t>
            </a:r>
          </a:p>
          <a:p>
            <a:pPr algn="ctr"/>
            <a:r>
              <a:rPr lang="es-SV" sz="4400" b="0" dirty="0" smtClean="0">
                <a:solidFill>
                  <a:srgbClr val="000000"/>
                </a:solidFill>
              </a:rPr>
              <a:t>¿CÓMO LO HACEMOS?</a:t>
            </a:r>
            <a:endParaRPr lang="es-ES" sz="4400" b="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1119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ChangeArrowheads="1"/>
          </p:cNvSpPr>
          <p:nvPr/>
        </p:nvSpPr>
        <p:spPr bwMode="auto">
          <a:xfrm>
            <a:off x="1192344" y="647155"/>
            <a:ext cx="2238112" cy="769441"/>
          </a:xfrm>
          <a:prstGeom prst="rect">
            <a:avLst/>
          </a:prstGeom>
          <a:solidFill>
            <a:srgbClr val="FF9900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/>
            <a:r>
              <a:rPr lang="es-ES" sz="4400" dirty="0" smtClean="0">
                <a:solidFill>
                  <a:srgbClr val="000000"/>
                </a:solidFill>
              </a:rPr>
              <a:t>FUTURO </a:t>
            </a:r>
            <a:endParaRPr lang="es-ES" sz="4400" b="0" dirty="0">
              <a:solidFill>
                <a:srgbClr val="000000"/>
              </a:solidFill>
            </a:endParaRPr>
          </a:p>
        </p:txBody>
      </p:sp>
      <p:sp>
        <p:nvSpPr>
          <p:cNvPr id="6147" name="Rectangle 3"/>
          <p:cNvSpPr>
            <a:spLocks noChangeArrowheads="1"/>
          </p:cNvSpPr>
          <p:nvPr/>
        </p:nvSpPr>
        <p:spPr bwMode="auto">
          <a:xfrm>
            <a:off x="4360797" y="656858"/>
            <a:ext cx="4905510" cy="830997"/>
          </a:xfrm>
          <a:prstGeom prst="rect">
            <a:avLst/>
          </a:prstGeom>
          <a:solidFill>
            <a:srgbClr val="FF9900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/>
            <a:r>
              <a:rPr lang="es-ES" sz="4400" dirty="0" smtClean="0">
                <a:solidFill>
                  <a:srgbClr val="000000"/>
                </a:solidFill>
              </a:rPr>
              <a:t>Somos la esperanza </a:t>
            </a:r>
            <a:r>
              <a:rPr lang="es-ES" sz="4800" b="0" dirty="0" smtClean="0">
                <a:solidFill>
                  <a:srgbClr val="000000"/>
                </a:solidFill>
              </a:rPr>
              <a:t> </a:t>
            </a:r>
            <a:endParaRPr lang="es-ES" sz="4800" b="0" dirty="0">
              <a:solidFill>
                <a:srgbClr val="000000"/>
              </a:solidFill>
            </a:endParaRPr>
          </a:p>
        </p:txBody>
      </p:sp>
      <p:sp>
        <p:nvSpPr>
          <p:cNvPr id="6148" name="AutoShape 6"/>
          <p:cNvSpPr>
            <a:spLocks noChangeArrowheads="1"/>
          </p:cNvSpPr>
          <p:nvPr/>
        </p:nvSpPr>
        <p:spPr bwMode="auto">
          <a:xfrm>
            <a:off x="827088" y="1557338"/>
            <a:ext cx="1008062" cy="2879725"/>
          </a:xfrm>
          <a:prstGeom prst="curvedRightArrow">
            <a:avLst>
              <a:gd name="adj1" fmla="val 57134"/>
              <a:gd name="adj2" fmla="val 114268"/>
              <a:gd name="adj3" fmla="val 33333"/>
            </a:avLst>
          </a:prstGeom>
          <a:solidFill>
            <a:srgbClr val="00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s-ES"/>
          </a:p>
        </p:txBody>
      </p:sp>
      <p:sp>
        <p:nvSpPr>
          <p:cNvPr id="6149" name="AutoShape 7"/>
          <p:cNvSpPr>
            <a:spLocks noChangeArrowheads="1"/>
          </p:cNvSpPr>
          <p:nvPr/>
        </p:nvSpPr>
        <p:spPr bwMode="auto">
          <a:xfrm>
            <a:off x="6877050" y="1773238"/>
            <a:ext cx="1008063" cy="2519362"/>
          </a:xfrm>
          <a:prstGeom prst="curvedLeftArrow">
            <a:avLst>
              <a:gd name="adj1" fmla="val 49984"/>
              <a:gd name="adj2" fmla="val 99968"/>
              <a:gd name="adj3" fmla="val 33333"/>
            </a:avLst>
          </a:prstGeom>
          <a:solidFill>
            <a:srgbClr val="00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s-ES"/>
          </a:p>
        </p:txBody>
      </p:sp>
      <p:sp>
        <p:nvSpPr>
          <p:cNvPr id="6150" name="Rectangle 8"/>
          <p:cNvSpPr>
            <a:spLocks noChangeArrowheads="1"/>
          </p:cNvSpPr>
          <p:nvPr/>
        </p:nvSpPr>
        <p:spPr bwMode="auto">
          <a:xfrm>
            <a:off x="2951832" y="2312988"/>
            <a:ext cx="3671888" cy="1439862"/>
          </a:xfrm>
          <a:prstGeom prst="rect">
            <a:avLst/>
          </a:prstGeom>
          <a:solidFill>
            <a:srgbClr val="FF9900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SV" sz="4400" dirty="0">
                <a:solidFill>
                  <a:srgbClr val="000000"/>
                </a:solidFill>
              </a:rPr>
              <a:t>¿PODER?</a:t>
            </a:r>
            <a:endParaRPr lang="es-ES" sz="4400" dirty="0">
              <a:solidFill>
                <a:srgbClr val="000000"/>
              </a:solidFill>
            </a:endParaRPr>
          </a:p>
        </p:txBody>
      </p:sp>
      <p:sp>
        <p:nvSpPr>
          <p:cNvPr id="2" name="1 CuadroTexto"/>
          <p:cNvSpPr txBox="1"/>
          <p:nvPr/>
        </p:nvSpPr>
        <p:spPr>
          <a:xfrm>
            <a:off x="1825600" y="4797152"/>
            <a:ext cx="6994872" cy="14711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eaLnBrk="1" hangingPunct="1">
              <a:lnSpc>
                <a:spcPct val="80000"/>
              </a:lnSpc>
            </a:pPr>
            <a:r>
              <a:rPr lang="es-ES" dirty="0">
                <a:solidFill>
                  <a:srgbClr val="000000"/>
                </a:solidFill>
              </a:rPr>
              <a:t>Construirse poder interior, </a:t>
            </a:r>
            <a:endParaRPr lang="es-ES" dirty="0" smtClean="0">
              <a:solidFill>
                <a:srgbClr val="000000"/>
              </a:solidFill>
            </a:endParaRPr>
          </a:p>
          <a:p>
            <a:pPr algn="just" eaLnBrk="1" hangingPunct="1">
              <a:lnSpc>
                <a:spcPct val="80000"/>
              </a:lnSpc>
            </a:pPr>
            <a:r>
              <a:rPr lang="es-ES" dirty="0" smtClean="0">
                <a:solidFill>
                  <a:srgbClr val="000000"/>
                </a:solidFill>
              </a:rPr>
              <a:t> poder </a:t>
            </a:r>
            <a:r>
              <a:rPr lang="es-ES" dirty="0">
                <a:solidFill>
                  <a:srgbClr val="000000"/>
                </a:solidFill>
              </a:rPr>
              <a:t>junto con las otras </a:t>
            </a:r>
          </a:p>
          <a:p>
            <a:pPr algn="just" eaLnBrk="1" hangingPunct="1">
              <a:lnSpc>
                <a:spcPct val="80000"/>
              </a:lnSpc>
              <a:buFontTx/>
              <a:buNone/>
            </a:pPr>
            <a:r>
              <a:rPr lang="es-ES" dirty="0" smtClean="0">
                <a:solidFill>
                  <a:srgbClr val="000000"/>
                </a:solidFill>
              </a:rPr>
              <a:t>Usar  </a:t>
            </a:r>
            <a:r>
              <a:rPr lang="es-ES" dirty="0">
                <a:solidFill>
                  <a:srgbClr val="000000"/>
                </a:solidFill>
              </a:rPr>
              <a:t>el poder colectivo para producir cambios </a:t>
            </a:r>
          </a:p>
          <a:p>
            <a:pPr algn="just" eaLnBrk="1" hangingPunct="1">
              <a:lnSpc>
                <a:spcPct val="80000"/>
              </a:lnSpc>
              <a:buFontTx/>
              <a:buNone/>
            </a:pPr>
            <a:r>
              <a:rPr lang="es-ES" dirty="0">
                <a:solidFill>
                  <a:srgbClr val="000000"/>
                </a:solidFill>
              </a:rPr>
              <a:t>   </a:t>
            </a:r>
            <a:endParaRPr lang="es-P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7"/>
          <p:cNvSpPr>
            <a:spLocks noChangeArrowheads="1"/>
          </p:cNvSpPr>
          <p:nvPr/>
        </p:nvSpPr>
        <p:spPr bwMode="auto">
          <a:xfrm>
            <a:off x="2267744" y="326266"/>
            <a:ext cx="5544616" cy="1446550"/>
          </a:xfrm>
          <a:prstGeom prst="rect">
            <a:avLst/>
          </a:prstGeom>
          <a:solidFill>
            <a:srgbClr val="FF9900"/>
          </a:solidFill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ctr"/>
            <a:r>
              <a:rPr lang="es-ES" sz="4400" dirty="0" smtClean="0">
                <a:solidFill>
                  <a:srgbClr val="000000"/>
                </a:solidFill>
              </a:rPr>
              <a:t>PARTICIPACION Y  </a:t>
            </a:r>
          </a:p>
          <a:p>
            <a:pPr algn="ctr"/>
            <a:r>
              <a:rPr lang="es-ES" sz="4400" dirty="0" smtClean="0">
                <a:solidFill>
                  <a:srgbClr val="000000"/>
                </a:solidFill>
              </a:rPr>
              <a:t>EMPODERAMIENTO </a:t>
            </a:r>
            <a:endParaRPr lang="es-ES" sz="4400" b="0" dirty="0">
              <a:solidFill>
                <a:srgbClr val="000000"/>
              </a:solidFill>
            </a:endParaRPr>
          </a:p>
        </p:txBody>
      </p:sp>
      <p:sp>
        <p:nvSpPr>
          <p:cNvPr id="5123" name="Rectangle 10"/>
          <p:cNvSpPr>
            <a:spLocks noChangeArrowheads="1"/>
          </p:cNvSpPr>
          <p:nvPr/>
        </p:nvSpPr>
        <p:spPr bwMode="auto">
          <a:xfrm>
            <a:off x="5220072" y="2204393"/>
            <a:ext cx="3923928" cy="1938992"/>
          </a:xfrm>
          <a:prstGeom prst="rect">
            <a:avLst/>
          </a:prstGeom>
          <a:solidFill>
            <a:srgbClr val="FF9900"/>
          </a:solidFill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ctr"/>
            <a:r>
              <a:rPr lang="es-ES" sz="3600" dirty="0" smtClean="0">
                <a:solidFill>
                  <a:srgbClr val="000000"/>
                </a:solidFill>
              </a:rPr>
              <a:t>CONCILIACION DE LA VIDA  FAMILIAR Y EL TRABAJO</a:t>
            </a:r>
            <a:r>
              <a:rPr lang="es-ES" sz="4400" dirty="0" smtClean="0">
                <a:solidFill>
                  <a:srgbClr val="000000"/>
                </a:solidFill>
              </a:rPr>
              <a:t>. </a:t>
            </a:r>
            <a:r>
              <a:rPr lang="es-ES" sz="4800" b="0" dirty="0" smtClean="0">
                <a:solidFill>
                  <a:srgbClr val="000000"/>
                </a:solidFill>
              </a:rPr>
              <a:t> </a:t>
            </a:r>
            <a:endParaRPr lang="es-ES" sz="4800" b="0" dirty="0">
              <a:solidFill>
                <a:srgbClr val="000000"/>
              </a:solidFill>
            </a:endParaRPr>
          </a:p>
        </p:txBody>
      </p:sp>
      <p:sp>
        <p:nvSpPr>
          <p:cNvPr id="5124" name="AutoShape 11"/>
          <p:cNvSpPr>
            <a:spLocks noChangeArrowheads="1"/>
          </p:cNvSpPr>
          <p:nvPr/>
        </p:nvSpPr>
        <p:spPr bwMode="auto">
          <a:xfrm>
            <a:off x="0" y="1628775"/>
            <a:ext cx="2879725" cy="3600450"/>
          </a:xfrm>
          <a:prstGeom prst="cloudCallout">
            <a:avLst>
              <a:gd name="adj1" fmla="val -5292"/>
              <a:gd name="adj2" fmla="val -72310"/>
            </a:avLst>
          </a:prstGeom>
          <a:solidFill>
            <a:srgbClr val="CC66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/>
            <a:r>
              <a:rPr lang="es-ES" sz="2400" b="0" dirty="0" smtClean="0">
                <a:solidFill>
                  <a:srgbClr val="000000"/>
                </a:solidFill>
              </a:rPr>
              <a:t>Laboral</a:t>
            </a:r>
            <a:endParaRPr lang="es-ES" sz="2400" b="0" dirty="0" smtClean="0">
              <a:solidFill>
                <a:srgbClr val="000000"/>
              </a:solidFill>
            </a:endParaRPr>
          </a:p>
          <a:p>
            <a:pPr algn="ctr"/>
            <a:endParaRPr lang="es-ES" sz="2400" b="0" dirty="0">
              <a:solidFill>
                <a:srgbClr val="000000"/>
              </a:solidFill>
            </a:endParaRPr>
          </a:p>
          <a:p>
            <a:pPr algn="ctr"/>
            <a:r>
              <a:rPr lang="es-ES" sz="2400" b="0" dirty="0" smtClean="0">
                <a:solidFill>
                  <a:srgbClr val="000000"/>
                </a:solidFill>
              </a:rPr>
              <a:t>Etapa productiva reproductiva </a:t>
            </a:r>
            <a:endParaRPr lang="es-ES" sz="2400" b="0" dirty="0">
              <a:solidFill>
                <a:srgbClr val="000000"/>
              </a:solidFill>
            </a:endParaRPr>
          </a:p>
        </p:txBody>
      </p:sp>
      <p:pic>
        <p:nvPicPr>
          <p:cNvPr id="6" name="Picture 5" descr="image00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59832" y="2204864"/>
            <a:ext cx="1980220" cy="216024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pic>
      <p:sp>
        <p:nvSpPr>
          <p:cNvPr id="3" name="2 Rectángulo"/>
          <p:cNvSpPr/>
          <p:nvPr/>
        </p:nvSpPr>
        <p:spPr>
          <a:xfrm>
            <a:off x="971600" y="4684719"/>
            <a:ext cx="8172400" cy="21975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eaLnBrk="1" hangingPunct="1">
              <a:lnSpc>
                <a:spcPct val="90000"/>
              </a:lnSpc>
            </a:pPr>
            <a:r>
              <a:rPr lang="es-ES" dirty="0">
                <a:solidFill>
                  <a:srgbClr val="000000"/>
                </a:solidFill>
              </a:rPr>
              <a:t>Condición de sostenibilidad de los cambios subjetivos</a:t>
            </a:r>
          </a:p>
          <a:p>
            <a:pPr algn="just" eaLnBrk="1" hangingPunct="1">
              <a:lnSpc>
                <a:spcPct val="90000"/>
              </a:lnSpc>
            </a:pPr>
            <a:r>
              <a:rPr lang="es-ES" dirty="0">
                <a:solidFill>
                  <a:srgbClr val="000000"/>
                </a:solidFill>
              </a:rPr>
              <a:t>“Poder de negociación” intrafamiliar</a:t>
            </a:r>
          </a:p>
          <a:p>
            <a:pPr lvl="1" algn="just" eaLnBrk="1" hangingPunct="1">
              <a:lnSpc>
                <a:spcPct val="90000"/>
              </a:lnSpc>
            </a:pPr>
            <a:r>
              <a:rPr lang="es-ES" sz="2400" dirty="0">
                <a:solidFill>
                  <a:srgbClr val="000000"/>
                </a:solidFill>
              </a:rPr>
              <a:t>El hogar, espacio de “conflicto cooperativo”</a:t>
            </a:r>
          </a:p>
          <a:p>
            <a:pPr lvl="1" algn="just" eaLnBrk="1" hangingPunct="1">
              <a:lnSpc>
                <a:spcPct val="90000"/>
              </a:lnSpc>
            </a:pPr>
            <a:r>
              <a:rPr lang="es-ES" sz="2400" dirty="0">
                <a:solidFill>
                  <a:srgbClr val="000000"/>
                </a:solidFill>
              </a:rPr>
              <a:t>Poder de negociación depende de:</a:t>
            </a:r>
          </a:p>
          <a:p>
            <a:pPr lvl="1" algn="just" eaLnBrk="1" hangingPunct="1">
              <a:lnSpc>
                <a:spcPct val="90000"/>
              </a:lnSpc>
            </a:pPr>
            <a:r>
              <a:rPr lang="es-ES" sz="2400" dirty="0">
                <a:solidFill>
                  <a:srgbClr val="000000"/>
                </a:solidFill>
              </a:rPr>
              <a:t>Relación entre poder de negociación e ingresos propios</a:t>
            </a:r>
          </a:p>
          <a:p>
            <a:pPr lvl="1" algn="just" eaLnBrk="1" hangingPunct="1">
              <a:lnSpc>
                <a:spcPct val="90000"/>
              </a:lnSpc>
            </a:pPr>
            <a:endParaRPr lang="es-ES" sz="24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98060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4"/>
          <p:cNvSpPr>
            <a:spLocks noGrp="1" noChangeArrowheads="1"/>
          </p:cNvSpPr>
          <p:nvPr>
            <p:ph type="ctrTitle"/>
          </p:nvPr>
        </p:nvSpPr>
        <p:spPr>
          <a:xfrm>
            <a:off x="2268538" y="2205038"/>
            <a:ext cx="6767512" cy="1439862"/>
          </a:xfrm>
          <a:solidFill>
            <a:srgbClr val="FF9900"/>
          </a:solidFill>
        </p:spPr>
        <p:txBody>
          <a:bodyPr/>
          <a:lstStyle/>
          <a:p>
            <a:pPr algn="ctr" eaLnBrk="1" hangingPunct="1"/>
            <a:r>
              <a:rPr lang="es-SV" b="1" smtClean="0">
                <a:solidFill>
                  <a:srgbClr val="000000"/>
                </a:solidFill>
              </a:rPr>
              <a:t>¿QUE HA CAMBIADO?</a:t>
            </a:r>
            <a:endParaRPr lang="es-ES" b="1" smtClean="0">
              <a:solidFill>
                <a:srgbClr val="000000"/>
              </a:solidFill>
            </a:endParaRPr>
          </a:p>
        </p:txBody>
      </p:sp>
      <p:sp>
        <p:nvSpPr>
          <p:cNvPr id="7171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682625" y="4267200"/>
            <a:ext cx="8353425" cy="1752600"/>
          </a:xfrm>
          <a:solidFill>
            <a:srgbClr val="FF9900"/>
          </a:solidFill>
        </p:spPr>
        <p:txBody>
          <a:bodyPr/>
          <a:lstStyle/>
          <a:p>
            <a:pPr eaLnBrk="1" hangingPunct="1"/>
            <a:endParaRPr lang="es-SV" smtClean="0">
              <a:solidFill>
                <a:srgbClr val="000000"/>
              </a:solidFill>
            </a:endParaRPr>
          </a:p>
          <a:p>
            <a:pPr eaLnBrk="1" hangingPunct="1"/>
            <a:r>
              <a:rPr lang="es-SV" sz="4000" b="1" smtClean="0">
                <a:solidFill>
                  <a:srgbClr val="000000"/>
                </a:solidFill>
              </a:rPr>
              <a:t>¿QUE SIGNIFICAN ESTOS CAMBIOS?</a:t>
            </a:r>
            <a:endParaRPr lang="es-ES" sz="4000" b="1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ChangeArrowheads="1"/>
          </p:cNvSpPr>
          <p:nvPr/>
        </p:nvSpPr>
        <p:spPr bwMode="auto">
          <a:xfrm>
            <a:off x="1569533" y="656858"/>
            <a:ext cx="5981125" cy="830997"/>
          </a:xfrm>
          <a:prstGeom prst="rect">
            <a:avLst/>
          </a:prstGeom>
          <a:solidFill>
            <a:srgbClr val="FF9900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/>
            <a:r>
              <a:rPr lang="es-ES" sz="4400" dirty="0" smtClean="0">
                <a:solidFill>
                  <a:srgbClr val="000000"/>
                </a:solidFill>
              </a:rPr>
              <a:t>NUESTRO COMPROMISO</a:t>
            </a:r>
            <a:r>
              <a:rPr lang="es-ES" sz="4800" b="0" dirty="0" smtClean="0">
                <a:solidFill>
                  <a:srgbClr val="000000"/>
                </a:solidFill>
              </a:rPr>
              <a:t> </a:t>
            </a:r>
            <a:endParaRPr lang="es-ES" sz="4800" b="0" dirty="0">
              <a:solidFill>
                <a:srgbClr val="000000"/>
              </a:solidFill>
            </a:endParaRPr>
          </a:p>
        </p:txBody>
      </p:sp>
      <p:sp>
        <p:nvSpPr>
          <p:cNvPr id="10243" name="Rectangle 3"/>
          <p:cNvSpPr>
            <a:spLocks noChangeArrowheads="1"/>
          </p:cNvSpPr>
          <p:nvPr/>
        </p:nvSpPr>
        <p:spPr bwMode="auto">
          <a:xfrm>
            <a:off x="0" y="1989138"/>
            <a:ext cx="9144000" cy="4319587"/>
          </a:xfrm>
          <a:prstGeom prst="rect">
            <a:avLst/>
          </a:prstGeom>
          <a:solidFill>
            <a:srgbClr val="FF9900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SV" sz="2400">
                <a:solidFill>
                  <a:srgbClr val="000000"/>
                </a:solidFill>
              </a:rPr>
              <a:t> </a:t>
            </a:r>
            <a:r>
              <a:rPr lang="es-SV" sz="4400" b="0">
                <a:solidFill>
                  <a:srgbClr val="000000"/>
                </a:solidFill>
              </a:rPr>
              <a:t>¿Cambiamos todo …o</a:t>
            </a:r>
            <a:br>
              <a:rPr lang="es-SV" sz="4400" b="0">
                <a:solidFill>
                  <a:srgbClr val="000000"/>
                </a:solidFill>
              </a:rPr>
            </a:br>
            <a:r>
              <a:rPr lang="es-SV" sz="4400" b="0">
                <a:solidFill>
                  <a:srgbClr val="000000"/>
                </a:solidFill>
              </a:rPr>
              <a:t>cambiamos lo que se puede en cada contexto?</a:t>
            </a:r>
            <a:br>
              <a:rPr lang="es-SV" sz="4400" b="0">
                <a:solidFill>
                  <a:srgbClr val="000000"/>
                </a:solidFill>
              </a:rPr>
            </a:br>
            <a:endParaRPr lang="es-SV" sz="4400" b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solidFill>
            <a:srgbClr val="FF9933"/>
          </a:solidFill>
        </p:spPr>
        <p:txBody>
          <a:bodyPr/>
          <a:lstStyle/>
          <a:p>
            <a:pPr eaLnBrk="1" hangingPunct="1"/>
            <a:r>
              <a:rPr lang="es-ES" sz="5400" dirty="0" smtClean="0"/>
              <a:t>	</a:t>
            </a:r>
            <a:r>
              <a:rPr lang="es-ES" sz="5400" dirty="0" smtClean="0"/>
              <a:t>FORTALECIMIENTO </a:t>
            </a:r>
            <a:endParaRPr lang="es-ES" dirty="0" smtClean="0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9933"/>
          </a:solidFill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s-ES" sz="2800" dirty="0" smtClean="0">
                <a:solidFill>
                  <a:srgbClr val="000000"/>
                </a:solidFill>
              </a:rPr>
              <a:t>De las  </a:t>
            </a:r>
            <a:r>
              <a:rPr lang="es-ES" sz="2800" dirty="0" smtClean="0">
                <a:solidFill>
                  <a:srgbClr val="000000"/>
                </a:solidFill>
              </a:rPr>
              <a:t>capacidades humanas y ampliación de las oportunidades de elegir una vida buena </a:t>
            </a:r>
            <a:r>
              <a:rPr lang="es-ES" sz="2800" dirty="0">
                <a:solidFill>
                  <a:srgbClr val="000000"/>
                </a:solidFill>
              </a:rPr>
              <a:t>.</a:t>
            </a:r>
            <a:endParaRPr lang="es-ES" sz="2800" dirty="0" smtClean="0">
              <a:solidFill>
                <a:srgbClr val="000000"/>
              </a:solidFill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s-ES" sz="2800" dirty="0" smtClean="0">
              <a:solidFill>
                <a:srgbClr val="000000"/>
              </a:solidFill>
            </a:endParaRPr>
          </a:p>
          <a:p>
            <a:pPr eaLnBrk="1" hangingPunct="1">
              <a:lnSpc>
                <a:spcPct val="90000"/>
              </a:lnSpc>
            </a:pPr>
            <a:r>
              <a:rPr lang="es-ES" sz="2800" dirty="0" smtClean="0">
                <a:solidFill>
                  <a:srgbClr val="000000"/>
                </a:solidFill>
              </a:rPr>
              <a:t>Participar en los cargos de dirección sindical  para  darle esperanza  al mundo sindical, con procesos de </a:t>
            </a:r>
            <a:r>
              <a:rPr lang="es-ES" sz="2800" dirty="0" err="1" smtClean="0">
                <a:solidFill>
                  <a:srgbClr val="000000"/>
                </a:solidFill>
              </a:rPr>
              <a:t>autorefoma</a:t>
            </a:r>
            <a:r>
              <a:rPr lang="es-ES" sz="2800" dirty="0" smtClean="0">
                <a:solidFill>
                  <a:srgbClr val="000000"/>
                </a:solidFill>
              </a:rPr>
              <a:t>  </a:t>
            </a:r>
            <a:r>
              <a:rPr lang="es-ES" sz="2800" dirty="0" err="1" smtClean="0">
                <a:solidFill>
                  <a:srgbClr val="000000"/>
                </a:solidFill>
              </a:rPr>
              <a:t>formacion</a:t>
            </a:r>
            <a:r>
              <a:rPr lang="es-ES" sz="2800" dirty="0" smtClean="0">
                <a:solidFill>
                  <a:srgbClr val="000000"/>
                </a:solidFill>
              </a:rPr>
              <a:t>, capacitación y </a:t>
            </a:r>
            <a:r>
              <a:rPr lang="es-ES" sz="2800" dirty="0" err="1" smtClean="0">
                <a:solidFill>
                  <a:srgbClr val="000000"/>
                </a:solidFill>
              </a:rPr>
              <a:t>conocimeintos</a:t>
            </a:r>
            <a:r>
              <a:rPr lang="es-ES" sz="2800" dirty="0" smtClean="0">
                <a:solidFill>
                  <a:srgbClr val="000000"/>
                </a:solidFill>
              </a:rPr>
              <a:t>  de intereses y </a:t>
            </a:r>
            <a:r>
              <a:rPr lang="es-ES" sz="2800" dirty="0" err="1" smtClean="0">
                <a:solidFill>
                  <a:srgbClr val="000000"/>
                </a:solidFill>
              </a:rPr>
              <a:t>neceisades</a:t>
            </a:r>
            <a:r>
              <a:rPr lang="es-ES" sz="2800" dirty="0" smtClean="0">
                <a:solidFill>
                  <a:srgbClr val="000000"/>
                </a:solidFill>
              </a:rPr>
              <a:t>, </a:t>
            </a:r>
            <a:endParaRPr lang="es-ES" sz="2800" dirty="0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solidFill>
            <a:srgbClr val="FF9933"/>
          </a:solidFill>
        </p:spPr>
        <p:txBody>
          <a:bodyPr/>
          <a:lstStyle/>
          <a:p>
            <a:pPr eaLnBrk="1" hangingPunct="1"/>
            <a:r>
              <a:rPr lang="es-ES" sz="3600" dirty="0" smtClean="0">
                <a:solidFill>
                  <a:srgbClr val="000000"/>
                </a:solidFill>
              </a:rPr>
              <a:t>CONSENSOS </a:t>
            </a:r>
            <a:r>
              <a:rPr lang="es-ES" sz="3600" dirty="0" smtClean="0">
                <a:solidFill>
                  <a:srgbClr val="000000"/>
                </a:solidFill>
              </a:rPr>
              <a:t>PARA LAS MUJERES JOVENES </a:t>
            </a:r>
            <a:endParaRPr lang="es-ES" sz="3600" dirty="0" smtClean="0">
              <a:solidFill>
                <a:srgbClr val="000000"/>
              </a:solidFill>
            </a:endParaRP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7544" y="1700808"/>
            <a:ext cx="8424936" cy="4896544"/>
          </a:xfrm>
          <a:solidFill>
            <a:srgbClr val="FF9933"/>
          </a:solidFill>
        </p:spPr>
        <p:txBody>
          <a:bodyPr/>
          <a:lstStyle/>
          <a:p>
            <a:pPr marL="342900" lvl="1" indent="-342900" eaLnBrk="1" hangingPunct="1">
              <a:lnSpc>
                <a:spcPct val="90000"/>
              </a:lnSpc>
              <a:buBlip>
                <a:blip r:embed="rId3"/>
              </a:buBlip>
            </a:pPr>
            <a:r>
              <a:rPr lang="es-ES" sz="2400" dirty="0" smtClean="0">
                <a:solidFill>
                  <a:srgbClr val="000000"/>
                </a:solidFill>
              </a:rPr>
              <a:t>Trata sobre el “poder</a:t>
            </a:r>
            <a:r>
              <a:rPr lang="es-ES" sz="2400" dirty="0" smtClean="0">
                <a:solidFill>
                  <a:srgbClr val="000000"/>
                </a:solidFill>
              </a:rPr>
              <a:t>”,</a:t>
            </a:r>
          </a:p>
          <a:p>
            <a:pPr marL="342900" lvl="1" indent="-342900" eaLnBrk="1" hangingPunct="1">
              <a:lnSpc>
                <a:spcPct val="90000"/>
              </a:lnSpc>
              <a:buBlip>
                <a:blip r:embed="rId3"/>
              </a:buBlip>
            </a:pPr>
            <a:r>
              <a:rPr lang="es-ES" sz="2400" dirty="0" smtClean="0">
                <a:solidFill>
                  <a:srgbClr val="000000"/>
                </a:solidFill>
              </a:rPr>
              <a:t> </a:t>
            </a:r>
            <a:r>
              <a:rPr lang="es-ES" dirty="0">
                <a:solidFill>
                  <a:srgbClr val="000000"/>
                </a:solidFill>
              </a:rPr>
              <a:t>Sólo se empodera quien antes ha estado </a:t>
            </a:r>
            <a:r>
              <a:rPr lang="es-ES" dirty="0" err="1">
                <a:solidFill>
                  <a:srgbClr val="000000"/>
                </a:solidFill>
              </a:rPr>
              <a:t>desempoderada</a:t>
            </a:r>
            <a:endParaRPr lang="es-ES" dirty="0">
              <a:solidFill>
                <a:srgbClr val="000000"/>
              </a:solidFill>
            </a:endParaRPr>
          </a:p>
          <a:p>
            <a:pPr marL="342900" lvl="1" indent="-342900" eaLnBrk="1" hangingPunct="1">
              <a:lnSpc>
                <a:spcPct val="90000"/>
              </a:lnSpc>
              <a:buBlip>
                <a:blip r:embed="rId3"/>
              </a:buBlip>
            </a:pPr>
            <a:endParaRPr lang="es-ES" b="1" dirty="0" smtClean="0">
              <a:solidFill>
                <a:srgbClr val="000000"/>
              </a:solidFill>
            </a:endParaRPr>
          </a:p>
          <a:p>
            <a:pPr marL="342900" lvl="1" indent="-342900" eaLnBrk="1" hangingPunct="1">
              <a:lnSpc>
                <a:spcPct val="90000"/>
              </a:lnSpc>
              <a:buBlip>
                <a:blip r:embed="rId3"/>
              </a:buBlip>
            </a:pPr>
            <a:r>
              <a:rPr lang="es-ES" b="1" dirty="0" smtClean="0">
                <a:solidFill>
                  <a:srgbClr val="000000"/>
                </a:solidFill>
              </a:rPr>
              <a:t>Reconocimiento de nuestras potencialidades. </a:t>
            </a:r>
            <a:endParaRPr lang="es-ES" b="1" dirty="0">
              <a:solidFill>
                <a:srgbClr val="000000"/>
              </a:solidFill>
            </a:endParaRPr>
          </a:p>
          <a:p>
            <a:pPr eaLnBrk="1" hangingPunct="1">
              <a:lnSpc>
                <a:spcPct val="90000"/>
              </a:lnSpc>
            </a:pPr>
            <a:endParaRPr lang="es-ES" sz="2400" dirty="0" smtClean="0">
              <a:solidFill>
                <a:srgbClr val="000000"/>
              </a:solidFill>
            </a:endParaRPr>
          </a:p>
          <a:p>
            <a:pPr eaLnBrk="1" hangingPunct="1">
              <a:lnSpc>
                <a:spcPct val="90000"/>
              </a:lnSpc>
            </a:pPr>
            <a:r>
              <a:rPr lang="es-ES" sz="2400" dirty="0" smtClean="0">
                <a:solidFill>
                  <a:srgbClr val="000000"/>
                </a:solidFill>
              </a:rPr>
              <a:t>Es </a:t>
            </a:r>
            <a:r>
              <a:rPr lang="es-ES" sz="2400" dirty="0" smtClean="0">
                <a:solidFill>
                  <a:srgbClr val="000000"/>
                </a:solidFill>
              </a:rPr>
              <a:t>un proceso de </a:t>
            </a:r>
            <a:r>
              <a:rPr lang="es-ES" sz="2400" dirty="0" smtClean="0">
                <a:solidFill>
                  <a:srgbClr val="000000"/>
                </a:solidFill>
              </a:rPr>
              <a:t>cambio</a:t>
            </a:r>
            <a:r>
              <a:rPr lang="es-ES" sz="2400" b="1" dirty="0">
                <a:solidFill>
                  <a:srgbClr val="000000"/>
                </a:solidFill>
              </a:rPr>
              <a:t> </a:t>
            </a:r>
            <a:r>
              <a:rPr lang="es-ES" sz="2400" b="1" dirty="0" smtClean="0">
                <a:solidFill>
                  <a:srgbClr val="000000"/>
                </a:solidFill>
              </a:rPr>
              <a:t>. Relevos generacionales.</a:t>
            </a:r>
            <a:endParaRPr lang="es-ES" sz="2400" dirty="0" smtClean="0">
              <a:solidFill>
                <a:srgbClr val="000000"/>
              </a:solidFill>
            </a:endParaRPr>
          </a:p>
          <a:p>
            <a:pPr eaLnBrk="1" hangingPunct="1">
              <a:lnSpc>
                <a:spcPct val="90000"/>
              </a:lnSpc>
            </a:pPr>
            <a:endParaRPr lang="es-ES" sz="1600" dirty="0" smtClean="0">
              <a:solidFill>
                <a:srgbClr val="000000"/>
              </a:solidFill>
            </a:endParaRPr>
          </a:p>
          <a:p>
            <a:pPr marL="342900" lvl="1" indent="-342900" eaLnBrk="1" hangingPunct="1">
              <a:lnSpc>
                <a:spcPct val="90000"/>
              </a:lnSpc>
              <a:buBlip>
                <a:blip r:embed="rId3"/>
              </a:buBlip>
            </a:pPr>
            <a:r>
              <a:rPr lang="es-ES" sz="2400" dirty="0" smtClean="0">
                <a:solidFill>
                  <a:srgbClr val="000000"/>
                </a:solidFill>
              </a:rPr>
              <a:t> </a:t>
            </a:r>
            <a:r>
              <a:rPr lang="es-ES" b="1" dirty="0">
                <a:solidFill>
                  <a:srgbClr val="000000"/>
                </a:solidFill>
              </a:rPr>
              <a:t>Formación de grupos de mujeres   jóvenes</a:t>
            </a:r>
            <a:r>
              <a:rPr lang="es-ES" b="1" dirty="0" smtClean="0">
                <a:solidFill>
                  <a:srgbClr val="000000"/>
                </a:solidFill>
              </a:rPr>
              <a:t>.</a:t>
            </a:r>
            <a:endParaRPr lang="es-ES" sz="2400" dirty="0" smtClean="0">
              <a:solidFill>
                <a:srgbClr val="000000"/>
              </a:solidFill>
            </a:endParaRPr>
          </a:p>
          <a:p>
            <a:pPr eaLnBrk="1" hangingPunct="1">
              <a:lnSpc>
                <a:spcPct val="90000"/>
              </a:lnSpc>
            </a:pPr>
            <a:endParaRPr lang="es-ES" sz="1600" dirty="0" smtClean="0">
              <a:solidFill>
                <a:srgbClr val="000000"/>
              </a:solidFill>
            </a:endParaRPr>
          </a:p>
          <a:p>
            <a:pPr marL="342900" lvl="1" indent="-342900" eaLnBrk="1" hangingPunct="1">
              <a:lnSpc>
                <a:spcPct val="90000"/>
              </a:lnSpc>
              <a:buBlip>
                <a:blip r:embed="rId3"/>
              </a:buBlip>
            </a:pPr>
            <a:r>
              <a:rPr lang="es-ES" b="1" dirty="0" smtClean="0">
                <a:solidFill>
                  <a:srgbClr val="000000"/>
                </a:solidFill>
              </a:rPr>
              <a:t>Agenda reivindicativa. </a:t>
            </a:r>
            <a:r>
              <a:rPr lang="es-ES" sz="2400" dirty="0" smtClean="0">
                <a:solidFill>
                  <a:srgbClr val="000000"/>
                </a:solidFill>
              </a:rPr>
              <a:t>Construir colectivamente. </a:t>
            </a:r>
            <a:endParaRPr lang="es-ES" sz="2400" dirty="0" smtClean="0">
              <a:solidFill>
                <a:srgbClr val="000000"/>
              </a:solidFill>
            </a:endParaRPr>
          </a:p>
          <a:p>
            <a:pPr eaLnBrk="1" hangingPunct="1">
              <a:lnSpc>
                <a:spcPct val="90000"/>
              </a:lnSpc>
            </a:pPr>
            <a:endParaRPr lang="es-ES" sz="1600" dirty="0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solidFill>
            <a:srgbClr val="FF9933"/>
          </a:solidFill>
        </p:spPr>
        <p:txBody>
          <a:bodyPr/>
          <a:lstStyle/>
          <a:p>
            <a:pPr eaLnBrk="1" hangingPunct="1"/>
            <a:r>
              <a:rPr lang="es-ES" sz="3200" b="1" smtClean="0">
                <a:solidFill>
                  <a:srgbClr val="000000"/>
                </a:solidFill>
              </a:rPr>
              <a:t>Condiciones para el desarrollo de una “identidad colectiva insurgente”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3568" y="2420888"/>
            <a:ext cx="7772400" cy="4114800"/>
          </a:xfrm>
          <a:solidFill>
            <a:srgbClr val="9966FF"/>
          </a:solidFill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s-ES" sz="2800" b="1" dirty="0" smtClean="0">
                <a:solidFill>
                  <a:schemeClr val="hlink"/>
                </a:solidFill>
              </a:rPr>
              <a:t>Espacios sociales</a:t>
            </a:r>
            <a:r>
              <a:rPr lang="es-ES" sz="2800" b="1" dirty="0" smtClean="0"/>
              <a:t> </a:t>
            </a:r>
            <a:r>
              <a:rPr lang="es-ES" sz="2800" dirty="0" smtClean="0">
                <a:solidFill>
                  <a:srgbClr val="000000"/>
                </a:solidFill>
              </a:rPr>
              <a:t>donde sentirse valoradas y seguras</a:t>
            </a:r>
          </a:p>
          <a:p>
            <a:pPr eaLnBrk="1" hangingPunct="1">
              <a:lnSpc>
                <a:spcPct val="80000"/>
              </a:lnSpc>
            </a:pPr>
            <a:r>
              <a:rPr lang="es-ES" sz="2800" b="1" dirty="0" smtClean="0">
                <a:solidFill>
                  <a:schemeClr val="hlink"/>
                </a:solidFill>
              </a:rPr>
              <a:t>Modelos alternativos</a:t>
            </a:r>
            <a:r>
              <a:rPr lang="es-ES" sz="2800" b="1" dirty="0" smtClean="0"/>
              <a:t> </a:t>
            </a:r>
            <a:r>
              <a:rPr lang="es-ES" sz="2800" dirty="0" smtClean="0">
                <a:solidFill>
                  <a:srgbClr val="000000"/>
                </a:solidFill>
              </a:rPr>
              <a:t>que rompen pautas de sumisión o pasividad</a:t>
            </a:r>
          </a:p>
          <a:p>
            <a:pPr eaLnBrk="1" hangingPunct="1">
              <a:lnSpc>
                <a:spcPct val="80000"/>
              </a:lnSpc>
            </a:pPr>
            <a:r>
              <a:rPr lang="es-ES" sz="2800" b="1" dirty="0" smtClean="0">
                <a:solidFill>
                  <a:schemeClr val="hlink"/>
                </a:solidFill>
              </a:rPr>
              <a:t>Respuestas sindicales </a:t>
            </a:r>
            <a:r>
              <a:rPr lang="es-ES" sz="2800" dirty="0" smtClean="0">
                <a:solidFill>
                  <a:srgbClr val="000000"/>
                </a:solidFill>
              </a:rPr>
              <a:t>a </a:t>
            </a:r>
            <a:r>
              <a:rPr lang="es-ES" sz="2800" dirty="0" smtClean="0">
                <a:solidFill>
                  <a:srgbClr val="000000"/>
                </a:solidFill>
              </a:rPr>
              <a:t>su nueva identidad que les fuercen a confrontar las creencias heredadas</a:t>
            </a:r>
          </a:p>
          <a:p>
            <a:pPr eaLnBrk="1" hangingPunct="1">
              <a:lnSpc>
                <a:spcPct val="80000"/>
              </a:lnSpc>
            </a:pPr>
            <a:r>
              <a:rPr lang="es-ES" sz="2800" b="1" dirty="0" smtClean="0">
                <a:solidFill>
                  <a:schemeClr val="hlink"/>
                </a:solidFill>
              </a:rPr>
              <a:t>Una red</a:t>
            </a:r>
            <a:r>
              <a:rPr lang="es-ES" sz="2800" b="1" dirty="0" smtClean="0"/>
              <a:t> </a:t>
            </a:r>
            <a:r>
              <a:rPr lang="es-ES" sz="2800" dirty="0" smtClean="0">
                <a:solidFill>
                  <a:srgbClr val="000000"/>
                </a:solidFill>
              </a:rPr>
              <a:t>que permita expandir las nuevas visiones y activar un movimiento </a:t>
            </a:r>
            <a:r>
              <a:rPr lang="es-ES" sz="2800" dirty="0" smtClean="0">
                <a:solidFill>
                  <a:srgbClr val="000000"/>
                </a:solidFill>
              </a:rPr>
              <a:t>sindical. </a:t>
            </a:r>
            <a:endParaRPr lang="es-ES" sz="2800" dirty="0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iseño Cactus">
  <a:themeElements>
    <a:clrScheme name="Diseño Cactus 6">
      <a:dk1>
        <a:srgbClr val="99CC00"/>
      </a:dk1>
      <a:lt1>
        <a:srgbClr val="FFFFFF"/>
      </a:lt1>
      <a:dk2>
        <a:srgbClr val="51399D"/>
      </a:dk2>
      <a:lt2>
        <a:srgbClr val="FFFFCC"/>
      </a:lt2>
      <a:accent1>
        <a:srgbClr val="877CAA"/>
      </a:accent1>
      <a:accent2>
        <a:srgbClr val="000058"/>
      </a:accent2>
      <a:accent3>
        <a:srgbClr val="B3AECC"/>
      </a:accent3>
      <a:accent4>
        <a:srgbClr val="DADADA"/>
      </a:accent4>
      <a:accent5>
        <a:srgbClr val="C3BFD2"/>
      </a:accent5>
      <a:accent6>
        <a:srgbClr val="00004F"/>
      </a:accent6>
      <a:hlink>
        <a:srgbClr val="FFCC00"/>
      </a:hlink>
      <a:folHlink>
        <a:srgbClr val="B2B2B2"/>
      </a:folHlink>
    </a:clrScheme>
    <a:fontScheme name="Diseño Cactus">
      <a:majorFont>
        <a:latin typeface="Arial Narrow"/>
        <a:ea typeface=""/>
        <a:cs typeface=""/>
      </a:majorFont>
      <a:minorFont>
        <a:latin typeface="Arial Narrow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 Narrow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 Narrow" pitchFamily="34" charset="0"/>
          </a:defRPr>
        </a:defPPr>
      </a:lstStyle>
    </a:lnDef>
  </a:objectDefaults>
  <a:extraClrSchemeLst>
    <a:extraClrScheme>
      <a:clrScheme name="Diseño Cactus 1">
        <a:dk1>
          <a:srgbClr val="FF9900"/>
        </a:dk1>
        <a:lt1>
          <a:srgbClr val="FFFFCC"/>
        </a:lt1>
        <a:dk2>
          <a:srgbClr val="000000"/>
        </a:dk2>
        <a:lt2>
          <a:srgbClr val="FFCC00"/>
        </a:lt2>
        <a:accent1>
          <a:srgbClr val="6B6253"/>
        </a:accent1>
        <a:accent2>
          <a:srgbClr val="72543E"/>
        </a:accent2>
        <a:accent3>
          <a:srgbClr val="AAAAAA"/>
        </a:accent3>
        <a:accent4>
          <a:srgbClr val="DADAAE"/>
        </a:accent4>
        <a:accent5>
          <a:srgbClr val="BAB7B3"/>
        </a:accent5>
        <a:accent6>
          <a:srgbClr val="674B37"/>
        </a:accent6>
        <a:hlink>
          <a:srgbClr val="DA988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Cactus 2">
        <a:dk1>
          <a:srgbClr val="000000"/>
        </a:dk1>
        <a:lt1>
          <a:srgbClr val="FFFFFF"/>
        </a:lt1>
        <a:dk2>
          <a:srgbClr val="000000"/>
        </a:dk2>
        <a:lt2>
          <a:srgbClr val="006600"/>
        </a:lt2>
        <a:accent1>
          <a:srgbClr val="F5EBC1"/>
        </a:accent1>
        <a:accent2>
          <a:srgbClr val="FFCC00"/>
        </a:accent2>
        <a:accent3>
          <a:srgbClr val="FFFFFF"/>
        </a:accent3>
        <a:accent4>
          <a:srgbClr val="000000"/>
        </a:accent4>
        <a:accent5>
          <a:srgbClr val="F9F3DD"/>
        </a:accent5>
        <a:accent6>
          <a:srgbClr val="E7B900"/>
        </a:accent6>
        <a:hlink>
          <a:srgbClr val="D4876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Cactus 3">
        <a:dk1>
          <a:srgbClr val="000000"/>
        </a:dk1>
        <a:lt1>
          <a:srgbClr val="FFFFFF"/>
        </a:lt1>
        <a:dk2>
          <a:srgbClr val="000000"/>
        </a:dk2>
        <a:lt2>
          <a:srgbClr val="292929"/>
        </a:lt2>
        <a:accent1>
          <a:srgbClr val="EAEAEA"/>
        </a:accent1>
        <a:accent2>
          <a:srgbClr val="969696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878787"/>
        </a:accent6>
        <a:hlink>
          <a:srgbClr val="5F5F5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Cactus 4">
        <a:dk1>
          <a:srgbClr val="000000"/>
        </a:dk1>
        <a:lt1>
          <a:srgbClr val="FFFFFF"/>
        </a:lt1>
        <a:dk2>
          <a:srgbClr val="000000"/>
        </a:dk2>
        <a:lt2>
          <a:srgbClr val="006600"/>
        </a:lt2>
        <a:accent1>
          <a:srgbClr val="D8EBB3"/>
        </a:accent1>
        <a:accent2>
          <a:srgbClr val="CCCC00"/>
        </a:accent2>
        <a:accent3>
          <a:srgbClr val="FFFFFF"/>
        </a:accent3>
        <a:accent4>
          <a:srgbClr val="000000"/>
        </a:accent4>
        <a:accent5>
          <a:srgbClr val="E9F3D6"/>
        </a:accent5>
        <a:accent6>
          <a:srgbClr val="B9B900"/>
        </a:accent6>
        <a:hlink>
          <a:srgbClr val="FFBE7D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Cactus 5">
        <a:dk1>
          <a:srgbClr val="000000"/>
        </a:dk1>
        <a:lt1>
          <a:srgbClr val="E5D3B3"/>
        </a:lt1>
        <a:dk2>
          <a:srgbClr val="800000"/>
        </a:dk2>
        <a:lt2>
          <a:srgbClr val="009900"/>
        </a:lt2>
        <a:accent1>
          <a:srgbClr val="D5B095"/>
        </a:accent1>
        <a:accent2>
          <a:srgbClr val="E28666"/>
        </a:accent2>
        <a:accent3>
          <a:srgbClr val="F0E6D6"/>
        </a:accent3>
        <a:accent4>
          <a:srgbClr val="000000"/>
        </a:accent4>
        <a:accent5>
          <a:srgbClr val="E7D4C8"/>
        </a:accent5>
        <a:accent6>
          <a:srgbClr val="CD795C"/>
        </a:accent6>
        <a:hlink>
          <a:srgbClr val="B75735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Cactus 6">
        <a:dk1>
          <a:srgbClr val="99CC00"/>
        </a:dk1>
        <a:lt1>
          <a:srgbClr val="FFFFFF"/>
        </a:lt1>
        <a:dk2>
          <a:srgbClr val="51399D"/>
        </a:dk2>
        <a:lt2>
          <a:srgbClr val="FFFFCC"/>
        </a:lt2>
        <a:accent1>
          <a:srgbClr val="877CAA"/>
        </a:accent1>
        <a:accent2>
          <a:srgbClr val="000058"/>
        </a:accent2>
        <a:accent3>
          <a:srgbClr val="B3AECC"/>
        </a:accent3>
        <a:accent4>
          <a:srgbClr val="DADADA"/>
        </a:accent4>
        <a:accent5>
          <a:srgbClr val="C3BFD2"/>
        </a:accent5>
        <a:accent6>
          <a:srgbClr val="00004F"/>
        </a:accent6>
        <a:hlink>
          <a:srgbClr val="FFCC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Diseño Cactus</Template>
  <TotalTime>2986</TotalTime>
  <Words>532</Words>
  <Application>Microsoft Office PowerPoint</Application>
  <PresentationFormat>Presentación en pantalla (4:3)</PresentationFormat>
  <Paragraphs>111</Paragraphs>
  <Slides>14</Slides>
  <Notes>2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14</vt:i4>
      </vt:variant>
    </vt:vector>
  </HeadingPairs>
  <TitlesOfParts>
    <vt:vector size="15" baseType="lpstr">
      <vt:lpstr>Diseño Cactus</vt:lpstr>
      <vt:lpstr>QUE NECESITAMOSLAS MUJERES JOVENES EN EL MUNDO SINDICAL </vt:lpstr>
      <vt:lpstr>Presentación de PowerPoint</vt:lpstr>
      <vt:lpstr>Presentación de PowerPoint</vt:lpstr>
      <vt:lpstr>Presentación de PowerPoint</vt:lpstr>
      <vt:lpstr>¿QUE HA CAMBIADO?</vt:lpstr>
      <vt:lpstr>Presentación de PowerPoint</vt:lpstr>
      <vt:lpstr> FORTALECIMIENTO </vt:lpstr>
      <vt:lpstr>CONSENSOS PARA LAS MUJERES JOVENES </vt:lpstr>
      <vt:lpstr>Condiciones para el desarrollo de una “identidad colectiva insurgente”</vt:lpstr>
      <vt:lpstr>Presentación de PowerPoint</vt:lpstr>
      <vt:lpstr>Presentación de PowerPoint</vt:lpstr>
      <vt:lpstr>Presentación de PowerPoint</vt:lpstr>
      <vt:lpstr>Presentación de PowerPoint</vt:lpstr>
      <vt:lpstr>MUCHAS GRACIAS … </vt:lpstr>
    </vt:vector>
  </TitlesOfParts>
  <Company>cicam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Jornadas de Bilbao</dc:title>
  <dc:creator>Morena Herrera</dc:creator>
  <cp:lastModifiedBy>Usuario</cp:lastModifiedBy>
  <cp:revision>99</cp:revision>
  <cp:lastPrinted>1601-01-01T00:00:00Z</cp:lastPrinted>
  <dcterms:created xsi:type="dcterms:W3CDTF">2006-10-08T00:02:57Z</dcterms:created>
  <dcterms:modified xsi:type="dcterms:W3CDTF">2013-11-21T04:19:16Z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TC010455223082</vt:lpwstr>
  </property>
</Properties>
</file>