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340" r:id="rId2"/>
    <p:sldId id="368" r:id="rId3"/>
    <p:sldId id="343" r:id="rId4"/>
    <p:sldId id="367" r:id="rId5"/>
    <p:sldId id="342" r:id="rId6"/>
    <p:sldId id="346" r:id="rId7"/>
    <p:sldId id="351" r:id="rId8"/>
    <p:sldId id="352" r:id="rId9"/>
    <p:sldId id="361" r:id="rId10"/>
    <p:sldId id="363" r:id="rId11"/>
    <p:sldId id="364" r:id="rId12"/>
    <p:sldId id="366" r:id="rId13"/>
    <p:sldId id="369" r:id="rId14"/>
    <p:sldId id="318" r:id="rId15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33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FF66"/>
    <a:srgbClr val="99CCFF"/>
    <a:srgbClr val="CC66FF"/>
    <a:srgbClr val="000000"/>
    <a:srgbClr val="FF0066"/>
    <a:srgbClr val="99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6" autoAdjust="0"/>
    <p:restoredTop sz="97348" autoAdjust="0"/>
  </p:normalViewPr>
  <p:slideViewPr>
    <p:cSldViewPr>
      <p:cViewPr>
        <p:scale>
          <a:sx n="75" d="100"/>
          <a:sy n="75" d="100"/>
        </p:scale>
        <p:origin x="-151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ADC88CB7-D7B3-4A78-90BC-F735D4796D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13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2B3D8672-08E5-4B5F-8640-3E9A3701ED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101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95FAB-2B70-4D0F-BE0B-16D01E096102}" type="slidenum">
              <a:rPr lang="es-ES"/>
              <a:pPr/>
              <a:t>7</a:t>
            </a:fld>
            <a:endParaRPr lang="es-E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71C52-3440-4920-AC4E-B4E764E64A9A}" type="slidenum">
              <a:rPr lang="es-ES"/>
              <a:pPr/>
              <a:t>8</a:t>
            </a:fld>
            <a:endParaRPr lang="es-E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1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2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4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6" name="Rectangle 904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9" name="Group 912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92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89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2" name="Group 89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89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Oval 896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Oval 897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Oval 898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Oval 89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Oval 900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Oval 90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Oval 902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Oval 903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6745" name="Rectangle 905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6746" name="Rectangle 9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22" name="Rectangle 907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90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90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E653A5-BAF3-4290-B85E-E3D8C062F5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4281-3843-4A8F-8BB4-DBF8F3EBC3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3C14-361A-4E6E-9F5E-463E14C6BC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C4EB4-A14B-4B5A-92D5-5DAD07902A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BACF-23C4-42E0-A290-625A46ACA3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AB973-90FD-4197-8663-0A092985D7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5DF06-E9DA-4BF8-9E8E-0079D4CBDE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777DE-B09C-45AB-9316-4F10ECC088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5F799-D2FB-44DA-8AF4-51907095CA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E0B3F-7DD0-4186-8B34-290DA5CD64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763A1-E328-49B6-B504-6A20E03389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16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2530" name="Rectangle 2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53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4" name="Group 91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3420" name="Freeform 892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421" name="Freeform 893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grpSp>
            <p:nvGrpSpPr>
              <p:cNvPr id="1038" name="Group 894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3423" name="Oval 895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24" name="Oval 896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25" name="Oval 897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26" name="Oval 898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27" name="Oval 899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28" name="Oval 900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29" name="Oval 901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30" name="Oval 902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431" name="Oval 903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</p:grpSp>
        <p:sp>
          <p:nvSpPr>
            <p:cNvPr id="23432" name="Rectangle 904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7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028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D5040D59-9526-486E-B483-FE8F6C52BD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971600" y="1124744"/>
            <a:ext cx="7772400" cy="11430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es-ES" sz="3200" b="1" dirty="0" smtClean="0">
                <a:solidFill>
                  <a:srgbClr val="000000"/>
                </a:solidFill>
              </a:rPr>
              <a:t>QUE NECESITAMOSLAS MUJERES JOVENES EN EL MUNDO SINDICAL </a:t>
            </a:r>
            <a:endParaRPr lang="es-ES" sz="3200" b="1" dirty="0" smtClean="0">
              <a:solidFill>
                <a:srgbClr val="000000"/>
              </a:solidFill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79512" y="3582308"/>
            <a:ext cx="8856538" cy="156966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4800" dirty="0">
                <a:solidFill>
                  <a:srgbClr val="000000"/>
                </a:solidFill>
              </a:rPr>
              <a:t>Empoderamiento de </a:t>
            </a:r>
            <a:r>
              <a:rPr lang="es-ES" sz="4800" dirty="0" smtClean="0">
                <a:solidFill>
                  <a:srgbClr val="000000"/>
                </a:solidFill>
              </a:rPr>
              <a:t>las </a:t>
            </a:r>
            <a:r>
              <a:rPr lang="es-ES" sz="4800" dirty="0" smtClean="0">
                <a:solidFill>
                  <a:srgbClr val="000000"/>
                </a:solidFill>
              </a:rPr>
              <a:t>jóvenes </a:t>
            </a:r>
          </a:p>
          <a:p>
            <a:pPr algn="ctr"/>
            <a:r>
              <a:rPr lang="es-ES" sz="4800" dirty="0">
                <a:solidFill>
                  <a:srgbClr val="000000"/>
                </a:solidFill>
              </a:rPr>
              <a:t>e</a:t>
            </a:r>
            <a:r>
              <a:rPr lang="es-ES" sz="4800" dirty="0" smtClean="0">
                <a:solidFill>
                  <a:srgbClr val="000000"/>
                </a:solidFill>
              </a:rPr>
              <a:t>n la CSA </a:t>
            </a:r>
            <a:endParaRPr lang="es-ES" sz="4800" b="0" dirty="0">
              <a:solidFill>
                <a:srgbClr val="00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436096" y="609329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err="1" smtClean="0"/>
              <a:t>Dialys</a:t>
            </a:r>
            <a:r>
              <a:rPr lang="es-PE" dirty="0" smtClean="0"/>
              <a:t> Campa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0" y="0"/>
            <a:ext cx="9144000" cy="136842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SV" sz="3600">
                <a:solidFill>
                  <a:srgbClr val="000000"/>
                </a:solidFill>
              </a:rPr>
              <a:t>LA PRIMERA TAREA:  REVISAR LA HISTORIA</a:t>
            </a:r>
            <a:endParaRPr lang="es-ES" sz="3600">
              <a:solidFill>
                <a:srgbClr val="000000"/>
              </a:solidFill>
            </a:endParaRP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217488" y="1484313"/>
            <a:ext cx="1800225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>
                <a:solidFill>
                  <a:srgbClr val="0000CC"/>
                </a:solidFill>
              </a:rPr>
              <a:t>1. DATOS</a:t>
            </a:r>
            <a:endParaRPr lang="es-MX" sz="1800" b="0">
              <a:solidFill>
                <a:srgbClr val="0000CC"/>
              </a:solidFill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4536896" y="1240850"/>
            <a:ext cx="4249737" cy="83099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>
                <a:solidFill>
                  <a:srgbClr val="0000CC"/>
                </a:solidFill>
              </a:rPr>
              <a:t>¿Dónde </a:t>
            </a:r>
            <a:r>
              <a:rPr lang="es-ES_tradnl" sz="2400" dirty="0" err="1" smtClean="0">
                <a:solidFill>
                  <a:srgbClr val="0000CC"/>
                </a:solidFill>
              </a:rPr>
              <a:t>estan</a:t>
            </a:r>
            <a:r>
              <a:rPr lang="es-ES_tradnl" sz="2400" dirty="0" smtClean="0">
                <a:solidFill>
                  <a:srgbClr val="0000CC"/>
                </a:solidFill>
              </a:rPr>
              <a:t> </a:t>
            </a:r>
            <a:r>
              <a:rPr lang="es-ES_tradnl" sz="2400" dirty="0">
                <a:solidFill>
                  <a:srgbClr val="0000CC"/>
                </a:solidFill>
              </a:rPr>
              <a:t>las </a:t>
            </a:r>
            <a:r>
              <a:rPr lang="es-ES_tradnl" sz="2400" dirty="0" smtClean="0">
                <a:solidFill>
                  <a:srgbClr val="0000CC"/>
                </a:solidFill>
              </a:rPr>
              <a:t>mujeres </a:t>
            </a:r>
            <a:r>
              <a:rPr lang="es-ES_tradnl" sz="2400" dirty="0" err="1" smtClean="0">
                <a:solidFill>
                  <a:srgbClr val="0000CC"/>
                </a:solidFill>
              </a:rPr>
              <a:t>jovenes</a:t>
            </a:r>
            <a:r>
              <a:rPr lang="es-ES_tradnl" sz="2400" dirty="0" smtClean="0">
                <a:solidFill>
                  <a:srgbClr val="0000CC"/>
                </a:solidFill>
              </a:rPr>
              <a:t> ?</a:t>
            </a:r>
            <a:endParaRPr lang="es-MX" sz="2400" b="0" dirty="0">
              <a:solidFill>
                <a:srgbClr val="0000CC"/>
              </a:solidFill>
            </a:endParaRPr>
          </a:p>
        </p:txBody>
      </p:sp>
      <p:sp>
        <p:nvSpPr>
          <p:cNvPr id="210951" name="AutoShape 7"/>
          <p:cNvSpPr>
            <a:spLocks noChangeArrowheads="1"/>
          </p:cNvSpPr>
          <p:nvPr/>
        </p:nvSpPr>
        <p:spPr bwMode="auto">
          <a:xfrm>
            <a:off x="2341563" y="1485900"/>
            <a:ext cx="1943100" cy="503238"/>
          </a:xfrm>
          <a:custGeom>
            <a:avLst/>
            <a:gdLst>
              <a:gd name="T0" fmla="*/ 1457325 w 21600"/>
              <a:gd name="T1" fmla="*/ 0 h 21600"/>
              <a:gd name="T2" fmla="*/ 0 w 21600"/>
              <a:gd name="T3" fmla="*/ 251619 h 21600"/>
              <a:gd name="T4" fmla="*/ 1457325 w 21600"/>
              <a:gd name="T5" fmla="*/ 503238 h 21600"/>
              <a:gd name="T6" fmla="*/ 19431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0952" name="Oval 8"/>
          <p:cNvSpPr>
            <a:spLocks noChangeArrowheads="1"/>
          </p:cNvSpPr>
          <p:nvPr/>
        </p:nvSpPr>
        <p:spPr bwMode="auto">
          <a:xfrm>
            <a:off x="5670550" y="1916113"/>
            <a:ext cx="2933700" cy="1511300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FFCC00"/>
                </a:solidFill>
              </a:rPr>
              <a:t>¿Por qué son </a:t>
            </a:r>
          </a:p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FFCC00"/>
                </a:solidFill>
              </a:rPr>
              <a:t>las batallas y los </a:t>
            </a:r>
          </a:p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FFCC00"/>
                </a:solidFill>
              </a:rPr>
              <a:t>hechos </a:t>
            </a:r>
            <a:r>
              <a:rPr lang="es-ES_tradnl" sz="1800" dirty="0" err="1" smtClean="0">
                <a:solidFill>
                  <a:srgbClr val="FFCC00"/>
                </a:solidFill>
              </a:rPr>
              <a:t>jovenes</a:t>
            </a:r>
            <a:r>
              <a:rPr lang="es-ES_tradnl" sz="1800" dirty="0" smtClean="0">
                <a:solidFill>
                  <a:srgbClr val="FFCC00"/>
                </a:solidFill>
              </a:rPr>
              <a:t>?</a:t>
            </a:r>
            <a:endParaRPr lang="es-MX" sz="1800" b="0" dirty="0">
              <a:solidFill>
                <a:srgbClr val="FFCC00"/>
              </a:solidFill>
            </a:endParaRPr>
          </a:p>
        </p:txBody>
      </p:sp>
      <p:sp>
        <p:nvSpPr>
          <p:cNvPr id="210953" name="Oval 9"/>
          <p:cNvSpPr>
            <a:spLocks noChangeArrowheads="1"/>
          </p:cNvSpPr>
          <p:nvPr/>
        </p:nvSpPr>
        <p:spPr bwMode="auto">
          <a:xfrm>
            <a:off x="323850" y="2205038"/>
            <a:ext cx="4032250" cy="863600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>
                <a:solidFill>
                  <a:srgbClr val="FFCC00"/>
                </a:solidFill>
              </a:rPr>
              <a:t>2. ACONTECIMIENTOS:</a:t>
            </a:r>
            <a:endParaRPr lang="es-MX" sz="2000">
              <a:solidFill>
                <a:srgbClr val="FFCC00"/>
              </a:solidFill>
            </a:endParaRPr>
          </a:p>
        </p:txBody>
      </p:sp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-5581128" y="1519238"/>
            <a:ext cx="4067175" cy="1152525"/>
          </a:xfrm>
          <a:prstGeom prst="flowChartPreparation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ES_tradnl" sz="2000" dirty="0" smtClean="0">
                <a:solidFill>
                  <a:srgbClr val="66FFFF"/>
                </a:solidFill>
              </a:rPr>
              <a:t>3</a:t>
            </a:r>
            <a:r>
              <a:rPr lang="es-ES_tradnl" sz="2000" dirty="0">
                <a:solidFill>
                  <a:srgbClr val="0000CC"/>
                </a:solidFill>
              </a:rPr>
              <a:t>DESDE LA REBELDÍA ANTE LA OPRESIÓN</a:t>
            </a:r>
          </a:p>
          <a:p>
            <a:pPr algn="ctr"/>
            <a:r>
              <a:rPr lang="es-ES_tradnl" sz="2000" dirty="0">
                <a:solidFill>
                  <a:srgbClr val="0000CC"/>
                </a:solidFill>
              </a:rPr>
              <a:t>FEMENINA</a:t>
            </a:r>
          </a:p>
          <a:p>
            <a:pPr algn="ctr"/>
            <a:endParaRPr lang="es-ES_tradnl" sz="2000" dirty="0">
              <a:solidFill>
                <a:srgbClr val="0000CC"/>
              </a:solidFill>
            </a:endParaRPr>
          </a:p>
          <a:p>
            <a:pPr algn="ctr">
              <a:buFontTx/>
              <a:buChar char="•"/>
            </a:pPr>
            <a:r>
              <a:rPr lang="es-ES_tradnl" sz="2000" dirty="0">
                <a:solidFill>
                  <a:srgbClr val="0000CC"/>
                </a:solidFill>
              </a:rPr>
              <a:t>REVELANDO SUS SIGNFICADOS</a:t>
            </a:r>
          </a:p>
          <a:p>
            <a:pPr algn="ctr"/>
            <a:endParaRPr lang="es-ES_tradnl" sz="2000" dirty="0">
              <a:solidFill>
                <a:srgbClr val="0000CC"/>
              </a:solidFill>
            </a:endParaRPr>
          </a:p>
          <a:p>
            <a:pPr algn="ctr">
              <a:buFontTx/>
              <a:buChar char="•"/>
            </a:pPr>
            <a:r>
              <a:rPr lang="es-ES_tradnl" sz="2000" dirty="0">
                <a:solidFill>
                  <a:srgbClr val="0000CC"/>
                </a:solidFill>
              </a:rPr>
              <a:t> CUESTIONANDO SUS CONSECUENCIA</a:t>
            </a:r>
          </a:p>
          <a:p>
            <a:pPr algn="ctr">
              <a:buFontTx/>
              <a:buChar char="•"/>
            </a:pPr>
            <a:r>
              <a:rPr lang="es-ES_tradnl" sz="2000" dirty="0">
                <a:solidFill>
                  <a:srgbClr val="0000CC"/>
                </a:solidFill>
              </a:rPr>
              <a:t> </a:t>
            </a:r>
          </a:p>
          <a:p>
            <a:pPr algn="ctr">
              <a:buFontTx/>
              <a:buChar char="•"/>
            </a:pPr>
            <a:r>
              <a:rPr lang="es-ES_tradnl" sz="2000" dirty="0">
                <a:solidFill>
                  <a:srgbClr val="0000CC"/>
                </a:solidFill>
              </a:rPr>
              <a:t>VALORANDO LOS APORTES FEMENINOS</a:t>
            </a:r>
          </a:p>
          <a:p>
            <a:pPr algn="ctr"/>
            <a:endParaRPr lang="es-ES_tradnl" sz="2000" dirty="0">
              <a:solidFill>
                <a:srgbClr val="0000CC"/>
              </a:solidFill>
            </a:endParaRPr>
          </a:p>
          <a:p>
            <a:pPr algn="ctr">
              <a:buFontTx/>
              <a:buChar char="•"/>
            </a:pPr>
            <a:r>
              <a:rPr lang="es-ES_tradnl" sz="2000" dirty="0">
                <a:solidFill>
                  <a:srgbClr val="0000CC"/>
                </a:solidFill>
              </a:rPr>
              <a:t> RECONOCIENDONOS ENTRE NOSOTRAS</a:t>
            </a:r>
          </a:p>
          <a:p>
            <a:pPr algn="ctr">
              <a:spcBef>
                <a:spcPct val="50000"/>
              </a:spcBef>
            </a:pPr>
            <a:r>
              <a:rPr lang="es-ES_tradnl" sz="2000" dirty="0" smtClean="0">
                <a:solidFill>
                  <a:srgbClr val="66FFFF"/>
                </a:solidFill>
              </a:rPr>
              <a:t>. </a:t>
            </a:r>
            <a:endParaRPr lang="es-MX" sz="2000" b="0" dirty="0">
              <a:solidFill>
                <a:srgbClr val="66FFFF"/>
              </a:solidFill>
            </a:endParaRPr>
          </a:p>
          <a:p>
            <a:pPr algn="ctr"/>
            <a:endParaRPr lang="es-MX" sz="1800" b="0" dirty="0">
              <a:latin typeface="Century Gothic" pitchFamily="34" charset="0"/>
            </a:endParaRP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5653088" y="3500438"/>
            <a:ext cx="3240087" cy="1008062"/>
          </a:xfrm>
          <a:prstGeom prst="flowChartPreparation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dirty="0">
                <a:solidFill>
                  <a:srgbClr val="66FFFF"/>
                </a:solidFill>
              </a:rPr>
              <a:t>¿Dónde esta la voz de las</a:t>
            </a:r>
          </a:p>
          <a:p>
            <a:pPr algn="ctr"/>
            <a:r>
              <a:rPr lang="es-ES_tradnl" sz="2000" dirty="0" smtClean="0">
                <a:solidFill>
                  <a:srgbClr val="66FFFF"/>
                </a:solidFill>
              </a:rPr>
              <a:t>Mujeres </a:t>
            </a:r>
            <a:r>
              <a:rPr lang="es-ES_tradnl" sz="2000" dirty="0" smtClean="0">
                <a:solidFill>
                  <a:srgbClr val="66FFFF"/>
                </a:solidFill>
              </a:rPr>
              <a:t> </a:t>
            </a:r>
            <a:r>
              <a:rPr lang="es-ES_tradnl" sz="2000" dirty="0" err="1" smtClean="0">
                <a:solidFill>
                  <a:srgbClr val="66FFFF"/>
                </a:solidFill>
              </a:rPr>
              <a:t>jovenes</a:t>
            </a:r>
            <a:r>
              <a:rPr lang="es-ES_tradnl" sz="2000" dirty="0" smtClean="0">
                <a:solidFill>
                  <a:srgbClr val="66FFFF"/>
                </a:solidFill>
              </a:rPr>
              <a:t>?</a:t>
            </a:r>
            <a:endParaRPr lang="es-MX" sz="2000" dirty="0">
              <a:solidFill>
                <a:srgbClr val="66FFFF"/>
              </a:solidFill>
            </a:endParaRP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4356100" y="3789363"/>
            <a:ext cx="1079500" cy="360362"/>
          </a:xfrm>
          <a:prstGeom prst="chevron">
            <a:avLst>
              <a:gd name="adj" fmla="val 7489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4284663" y="2133600"/>
            <a:ext cx="1150937" cy="358775"/>
          </a:xfrm>
          <a:custGeom>
            <a:avLst/>
            <a:gdLst>
              <a:gd name="T0" fmla="*/ 805976 w 21600"/>
              <a:gd name="T1" fmla="*/ 0 h 21600"/>
              <a:gd name="T2" fmla="*/ 805976 w 21600"/>
              <a:gd name="T3" fmla="*/ 201944 h 21600"/>
              <a:gd name="T4" fmla="*/ 172481 w 21600"/>
              <a:gd name="T5" fmla="*/ 358775 h 21600"/>
              <a:gd name="T6" fmla="*/ 1150937 w 21600"/>
              <a:gd name="T7" fmla="*/ 10097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684213" y="4797425"/>
            <a:ext cx="7850187" cy="2060575"/>
          </a:xfrm>
          <a:prstGeom prst="octagon">
            <a:avLst>
              <a:gd name="adj" fmla="val 2928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000000"/>
                </a:solidFill>
              </a:rPr>
              <a:t>SE TRATA DE INCLUIR EL PAPEL DE LAS </a:t>
            </a:r>
            <a:r>
              <a:rPr lang="es-ES_tradnl" sz="1800" dirty="0" smtClean="0">
                <a:solidFill>
                  <a:srgbClr val="000000"/>
                </a:solidFill>
              </a:rPr>
              <a:t>MUJERES, </a:t>
            </a:r>
            <a:r>
              <a:rPr lang="es-ES_tradnl" sz="1800" dirty="0" smtClean="0">
                <a:solidFill>
                  <a:srgbClr val="000000"/>
                </a:solidFill>
              </a:rPr>
              <a:t>JOVENES </a:t>
            </a:r>
            <a:endParaRPr lang="es-ES_tradnl" sz="1800" dirty="0" smtClean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_tradnl" sz="1600" dirty="0" smtClean="0">
                <a:solidFill>
                  <a:srgbClr val="000000"/>
                </a:solidFill>
              </a:rPr>
              <a:t> </a:t>
            </a:r>
            <a:r>
              <a:rPr lang="es-ES_tradnl" sz="1600" dirty="0">
                <a:solidFill>
                  <a:srgbClr val="000000"/>
                </a:solidFill>
              </a:rPr>
              <a:t>EN EL PROCESO DE </a:t>
            </a:r>
          </a:p>
          <a:p>
            <a:pPr algn="ctr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CONSTRUCCION </a:t>
            </a:r>
            <a:r>
              <a:rPr lang="es-ES_tradnl" sz="1600" dirty="0" smtClean="0">
                <a:solidFill>
                  <a:srgbClr val="000000"/>
                </a:solidFill>
              </a:rPr>
              <a:t>DEL mundo sindical. </a:t>
            </a:r>
            <a:endParaRPr lang="es-MX" sz="16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animBg="1"/>
      <p:bldP spid="210948" grpId="0" animBg="1"/>
      <p:bldP spid="210949" grpId="0" animBg="1" autoUpdateAnimBg="0"/>
      <p:bldP spid="210950" grpId="0" animBg="1" autoUpdateAnimBg="0"/>
      <p:bldP spid="210951" grpId="0" animBg="1"/>
      <p:bldP spid="210952" grpId="0" animBg="1" autoUpdateAnimBg="0"/>
      <p:bldP spid="210953" grpId="0" animBg="1" autoUpdateAnimBg="0"/>
      <p:bldP spid="210954" grpId="0" animBg="1" autoUpdateAnimBg="0"/>
      <p:bldP spid="210955" grpId="0" animBg="1" autoUpdateAnimBg="0"/>
      <p:bldP spid="210956" grpId="0" animBg="1"/>
      <p:bldP spid="210957" grpId="0" animBg="1"/>
      <p:bldP spid="21095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368426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SV" sz="4000" dirty="0">
                <a:solidFill>
                  <a:srgbClr val="000000"/>
                </a:solidFill>
              </a:rPr>
              <a:t>INCLUIR LA VOZ DE LAS </a:t>
            </a:r>
            <a:r>
              <a:rPr lang="es-SV" sz="4000" dirty="0" smtClean="0">
                <a:solidFill>
                  <a:srgbClr val="000000"/>
                </a:solidFill>
              </a:rPr>
              <a:t>MUJERES </a:t>
            </a:r>
          </a:p>
          <a:p>
            <a:pPr algn="ctr"/>
            <a:r>
              <a:rPr lang="es-SV" sz="4000" dirty="0" smtClean="0">
                <a:solidFill>
                  <a:srgbClr val="000000"/>
                </a:solidFill>
              </a:rPr>
              <a:t>JOVENES </a:t>
            </a:r>
            <a:endParaRPr lang="es-ES" sz="4000" dirty="0">
              <a:solidFill>
                <a:srgbClr val="000000"/>
              </a:solidFill>
            </a:endParaRP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217488" y="1484313"/>
            <a:ext cx="2051050" cy="3968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>
                <a:solidFill>
                  <a:srgbClr val="0000CC"/>
                </a:solidFill>
              </a:rPr>
              <a:t>EN LOS HECHOS</a:t>
            </a:r>
            <a:endParaRPr lang="es-MX" sz="2000" b="0">
              <a:solidFill>
                <a:srgbClr val="0000CC"/>
              </a:solidFill>
            </a:endParaRP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8893175" y="-603448"/>
            <a:ext cx="5112568" cy="1631216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000" dirty="0" smtClean="0">
                <a:solidFill>
                  <a:srgbClr val="0000CC"/>
                </a:solidFill>
              </a:rPr>
              <a:t>FORMAR </a:t>
            </a:r>
            <a:r>
              <a:rPr lang="es-ES_tradnl" sz="2000" dirty="0">
                <a:solidFill>
                  <a:srgbClr val="0000CC"/>
                </a:solidFill>
              </a:rPr>
              <a:t>LA </a:t>
            </a:r>
          </a:p>
          <a:p>
            <a:pPr algn="ctr">
              <a:defRPr/>
            </a:pPr>
            <a:r>
              <a:rPr lang="es-ES_tradnl" sz="2000" dirty="0">
                <a:solidFill>
                  <a:srgbClr val="0000CC"/>
                </a:solidFill>
              </a:rPr>
              <a:t>CONCIENCIA</a:t>
            </a:r>
          </a:p>
          <a:p>
            <a:pPr algn="ctr">
              <a:defRPr/>
            </a:pPr>
            <a:r>
              <a:rPr lang="es-ES_tradnl" sz="2000" dirty="0">
                <a:solidFill>
                  <a:srgbClr val="0000CC"/>
                </a:solidFill>
              </a:rPr>
              <a:t>POLITICA </a:t>
            </a:r>
          </a:p>
          <a:p>
            <a:pPr algn="ctr">
              <a:defRPr/>
            </a:pPr>
            <a:r>
              <a:rPr lang="es-ES_tradnl" sz="2000" dirty="0">
                <a:solidFill>
                  <a:srgbClr val="0000CC"/>
                </a:solidFill>
              </a:rPr>
              <a:t>DE LAS </a:t>
            </a:r>
          </a:p>
          <a:p>
            <a:pPr algn="ctr">
              <a:defRPr/>
            </a:pPr>
            <a:r>
              <a:rPr lang="es-PE" sz="2000" dirty="0" smtClean="0">
                <a:solidFill>
                  <a:srgbClr val="0000CC"/>
                </a:solidFill>
              </a:rPr>
              <a:t>Jóvenes </a:t>
            </a:r>
            <a:endParaRPr lang="es-MX" sz="2000" b="0" dirty="0">
              <a:solidFill>
                <a:srgbClr val="0000CC"/>
              </a:solidFill>
            </a:endParaRPr>
          </a:p>
        </p:txBody>
      </p:sp>
      <p:sp>
        <p:nvSpPr>
          <p:cNvPr id="211975" name="AutoShape 7"/>
          <p:cNvSpPr>
            <a:spLocks noChangeArrowheads="1"/>
          </p:cNvSpPr>
          <p:nvPr/>
        </p:nvSpPr>
        <p:spPr bwMode="auto">
          <a:xfrm>
            <a:off x="2341563" y="1485900"/>
            <a:ext cx="1943100" cy="503238"/>
          </a:xfrm>
          <a:custGeom>
            <a:avLst/>
            <a:gdLst>
              <a:gd name="T0" fmla="*/ 1457325 w 21600"/>
              <a:gd name="T1" fmla="*/ 0 h 21600"/>
              <a:gd name="T2" fmla="*/ 0 w 21600"/>
              <a:gd name="T3" fmla="*/ 251619 h 21600"/>
              <a:gd name="T4" fmla="*/ 1457325 w 21600"/>
              <a:gd name="T5" fmla="*/ 503238 h 21600"/>
              <a:gd name="T6" fmla="*/ 19431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1976" name="Oval 8"/>
          <p:cNvSpPr>
            <a:spLocks noChangeArrowheads="1"/>
          </p:cNvSpPr>
          <p:nvPr/>
        </p:nvSpPr>
        <p:spPr bwMode="auto">
          <a:xfrm>
            <a:off x="5670550" y="1916113"/>
            <a:ext cx="2933700" cy="1511300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FFCC00"/>
                </a:solidFill>
              </a:rPr>
              <a:t>Y también los hechos</a:t>
            </a:r>
          </a:p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FFCC00"/>
                </a:solidFill>
              </a:rPr>
              <a:t>y aportes colectivos </a:t>
            </a:r>
          </a:p>
          <a:p>
            <a:pPr algn="ctr">
              <a:spcBef>
                <a:spcPct val="50000"/>
              </a:spcBef>
            </a:pPr>
            <a:endParaRPr lang="es-MX" sz="1800" b="0" dirty="0">
              <a:solidFill>
                <a:srgbClr val="FFCC00"/>
              </a:solidFill>
            </a:endParaRPr>
          </a:p>
        </p:txBody>
      </p:sp>
      <p:sp>
        <p:nvSpPr>
          <p:cNvPr id="211977" name="Oval 9"/>
          <p:cNvSpPr>
            <a:spLocks noChangeArrowheads="1"/>
          </p:cNvSpPr>
          <p:nvPr/>
        </p:nvSpPr>
        <p:spPr bwMode="auto">
          <a:xfrm>
            <a:off x="323850" y="2205038"/>
            <a:ext cx="4032250" cy="863600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MX" sz="1800" dirty="0">
              <a:solidFill>
                <a:srgbClr val="FFCC00"/>
              </a:solidFill>
            </a:endParaRPr>
          </a:p>
        </p:txBody>
      </p:sp>
      <p:sp>
        <p:nvSpPr>
          <p:cNvPr id="211978" name="AutoShape 10"/>
          <p:cNvSpPr>
            <a:spLocks noChangeArrowheads="1"/>
          </p:cNvSpPr>
          <p:nvPr/>
        </p:nvSpPr>
        <p:spPr bwMode="auto">
          <a:xfrm>
            <a:off x="217488" y="3429000"/>
            <a:ext cx="4067175" cy="1152525"/>
          </a:xfrm>
          <a:prstGeom prst="flowChartPreparation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66FFFF"/>
                </a:solidFill>
              </a:rPr>
              <a:t>INCLUYENDO LA OPRESION</a:t>
            </a:r>
          </a:p>
          <a:p>
            <a:pPr algn="ctr">
              <a:spcBef>
                <a:spcPct val="50000"/>
              </a:spcBef>
            </a:pPr>
            <a:r>
              <a:rPr lang="es-ES_tradnl" sz="1800" dirty="0">
                <a:solidFill>
                  <a:srgbClr val="66FFFF"/>
                </a:solidFill>
              </a:rPr>
              <a:t>FEMENINA </a:t>
            </a:r>
            <a:r>
              <a:rPr lang="es-ES_tradnl" sz="1800" dirty="0" smtClean="0">
                <a:solidFill>
                  <a:srgbClr val="66FFFF"/>
                </a:solidFill>
              </a:rPr>
              <a:t> y otras exclusiones .</a:t>
            </a:r>
            <a:endParaRPr lang="es-MX" sz="1800" b="0" dirty="0">
              <a:solidFill>
                <a:srgbClr val="66FFFF"/>
              </a:solidFill>
            </a:endParaRPr>
          </a:p>
          <a:p>
            <a:pPr algn="ctr"/>
            <a:endParaRPr lang="es-MX" sz="1800" b="0" dirty="0"/>
          </a:p>
        </p:txBody>
      </p:sp>
      <p:sp>
        <p:nvSpPr>
          <p:cNvPr id="211979" name="AutoShape 11"/>
          <p:cNvSpPr>
            <a:spLocks noChangeArrowheads="1"/>
          </p:cNvSpPr>
          <p:nvPr/>
        </p:nvSpPr>
        <p:spPr bwMode="auto">
          <a:xfrm>
            <a:off x="5653088" y="3500438"/>
            <a:ext cx="3240087" cy="1008062"/>
          </a:xfrm>
          <a:prstGeom prst="flowChartPreparation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800">
                <a:solidFill>
                  <a:srgbClr val="66FFFF"/>
                </a:solidFill>
              </a:rPr>
              <a:t>Como un hecho político</a:t>
            </a:r>
          </a:p>
          <a:p>
            <a:pPr algn="ctr"/>
            <a:r>
              <a:rPr lang="es-ES_tradnl" sz="1800">
                <a:solidFill>
                  <a:srgbClr val="66FFFF"/>
                </a:solidFill>
              </a:rPr>
              <a:t>e histórico relevante</a:t>
            </a:r>
            <a:endParaRPr lang="es-MX" sz="1800">
              <a:solidFill>
                <a:srgbClr val="66FFFF"/>
              </a:solidFill>
            </a:endParaRPr>
          </a:p>
        </p:txBody>
      </p:sp>
      <p:sp>
        <p:nvSpPr>
          <p:cNvPr id="211980" name="AutoShape 12"/>
          <p:cNvSpPr>
            <a:spLocks noChangeArrowheads="1"/>
          </p:cNvSpPr>
          <p:nvPr/>
        </p:nvSpPr>
        <p:spPr bwMode="auto">
          <a:xfrm>
            <a:off x="4356100" y="3789363"/>
            <a:ext cx="1079500" cy="360362"/>
          </a:xfrm>
          <a:prstGeom prst="chevron">
            <a:avLst>
              <a:gd name="adj" fmla="val 7489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1981" name="AutoShape 13"/>
          <p:cNvSpPr>
            <a:spLocks noChangeArrowheads="1"/>
          </p:cNvSpPr>
          <p:nvPr/>
        </p:nvSpPr>
        <p:spPr bwMode="auto">
          <a:xfrm>
            <a:off x="4284663" y="2133600"/>
            <a:ext cx="1150937" cy="358775"/>
          </a:xfrm>
          <a:custGeom>
            <a:avLst/>
            <a:gdLst>
              <a:gd name="T0" fmla="*/ 805976 w 21600"/>
              <a:gd name="T1" fmla="*/ 0 h 21600"/>
              <a:gd name="T2" fmla="*/ 805976 w 21600"/>
              <a:gd name="T3" fmla="*/ 201944 h 21600"/>
              <a:gd name="T4" fmla="*/ 172481 w 21600"/>
              <a:gd name="T5" fmla="*/ 358775 h 21600"/>
              <a:gd name="T6" fmla="*/ 1150937 w 21600"/>
              <a:gd name="T7" fmla="*/ 10097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1982" name="AutoShape 14"/>
          <p:cNvSpPr>
            <a:spLocks noChangeArrowheads="1"/>
          </p:cNvSpPr>
          <p:nvPr/>
        </p:nvSpPr>
        <p:spPr bwMode="auto">
          <a:xfrm>
            <a:off x="250825" y="4797425"/>
            <a:ext cx="8893175" cy="2060575"/>
          </a:xfrm>
          <a:prstGeom prst="octagon">
            <a:avLst>
              <a:gd name="adj" fmla="val 2928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_tradnl" sz="1800">
                <a:solidFill>
                  <a:srgbClr val="000000"/>
                </a:solidFill>
              </a:rPr>
              <a:t>TOMAR CONCIENCIA DE QUE LAS MUJERES COMPARTIMOS UNA OPRESION </a:t>
            </a:r>
          </a:p>
          <a:p>
            <a:pPr algn="ctr">
              <a:spcBef>
                <a:spcPct val="50000"/>
              </a:spcBef>
            </a:pPr>
            <a:r>
              <a:rPr lang="es-ES_tradnl" sz="1800">
                <a:solidFill>
                  <a:srgbClr val="000000"/>
                </a:solidFill>
              </a:rPr>
              <a:t>POR RAZONES DE SEXO: </a:t>
            </a:r>
          </a:p>
          <a:p>
            <a:pPr algn="ctr">
              <a:spcBef>
                <a:spcPct val="50000"/>
              </a:spcBef>
            </a:pPr>
            <a:r>
              <a:rPr lang="es-ES_tradnl" sz="1800">
                <a:solidFill>
                  <a:srgbClr val="000000"/>
                </a:solidFill>
              </a:rPr>
              <a:t>Y QUE ES DESDE AQUÍ DONDE NECESITAMOS MIRAR Y ACTUAR EN LOS OTROS</a:t>
            </a:r>
          </a:p>
          <a:p>
            <a:pPr algn="ctr">
              <a:spcBef>
                <a:spcPct val="50000"/>
              </a:spcBef>
            </a:pPr>
            <a:r>
              <a:rPr lang="es-ES_tradnl" sz="1800">
                <a:solidFill>
                  <a:srgbClr val="000000"/>
                </a:solidFill>
              </a:rPr>
              <a:t>AMBITOS DE NUESTRAS PERTENENCIAS Y UBICACIONES (CLASE, ETNIA, EDAD, etc.)</a:t>
            </a:r>
            <a:endParaRPr lang="es-MX" sz="1800" b="0">
              <a:solidFill>
                <a:srgbClr val="00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99592" y="2133600"/>
            <a:ext cx="3385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rgbClr val="FFC000"/>
                </a:solidFill>
              </a:rPr>
              <a:t>Formar conciencia </a:t>
            </a:r>
            <a:r>
              <a:rPr lang="es-PE" dirty="0" err="1" smtClean="0">
                <a:solidFill>
                  <a:srgbClr val="FFC000"/>
                </a:solidFill>
              </a:rPr>
              <a:t>politica</a:t>
            </a:r>
            <a:r>
              <a:rPr lang="es-PE" dirty="0" smtClean="0">
                <a:solidFill>
                  <a:srgbClr val="FFC000"/>
                </a:solidFill>
              </a:rPr>
              <a:t> de las </a:t>
            </a:r>
            <a:r>
              <a:rPr lang="es-PE" dirty="0" err="1" smtClean="0">
                <a:solidFill>
                  <a:srgbClr val="FFC000"/>
                </a:solidFill>
              </a:rPr>
              <a:t>jovenes</a:t>
            </a:r>
            <a:r>
              <a:rPr lang="es-PE" dirty="0" smtClean="0">
                <a:solidFill>
                  <a:srgbClr val="FFC000"/>
                </a:solidFill>
              </a:rPr>
              <a:t> </a:t>
            </a:r>
            <a:endParaRPr lang="es-PE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2" grpId="0" animBg="1"/>
      <p:bldP spid="211973" grpId="0" animBg="1" autoUpdateAnimBg="0"/>
      <p:bldP spid="211974" grpId="0" animBg="1" autoUpdateAnimBg="0"/>
      <p:bldP spid="211975" grpId="0" animBg="1"/>
      <p:bldP spid="211976" grpId="0" animBg="1" autoUpdateAnimBg="0"/>
      <p:bldP spid="211977" grpId="0" animBg="1" autoUpdateAnimBg="0"/>
      <p:bldP spid="211978" grpId="0" animBg="1" autoUpdateAnimBg="0"/>
      <p:bldP spid="211979" grpId="0" animBg="1" autoUpdateAnimBg="0"/>
      <p:bldP spid="211980" grpId="0" animBg="1"/>
      <p:bldP spid="211981" grpId="0" animBg="1"/>
      <p:bldP spid="21198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0" y="1700213"/>
            <a:ext cx="9144000" cy="5157787"/>
          </a:xfrm>
          <a:prstGeom prst="rect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endParaRPr lang="es-ES" sz="1800" b="0">
              <a:latin typeface="Tahoma" pitchFamily="34" charset="0"/>
            </a:endParaRP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SV" sz="3200">
                <a:solidFill>
                  <a:srgbClr val="000000"/>
                </a:solidFill>
              </a:rPr>
              <a:t>SI NUESTRO PODER ES POCO …</a:t>
            </a:r>
          </a:p>
          <a:p>
            <a:pPr algn="ctr"/>
            <a:r>
              <a:rPr lang="es-SV" sz="3200">
                <a:solidFill>
                  <a:srgbClr val="000000"/>
                </a:solidFill>
              </a:rPr>
              <a:t>SIEMPRE PODEMOS ACTUAR DESDE ALLÍ</a:t>
            </a:r>
            <a:endParaRPr lang="es-ES" sz="3200">
              <a:solidFill>
                <a:srgbClr val="000000"/>
              </a:solidFill>
            </a:endParaRPr>
          </a:p>
        </p:txBody>
      </p:sp>
      <p:sp>
        <p:nvSpPr>
          <p:cNvPr id="214021" name="Documents"/>
          <p:cNvSpPr>
            <a:spLocks noEditPoints="1" noChangeArrowheads="1"/>
          </p:cNvSpPr>
          <p:nvPr/>
        </p:nvSpPr>
        <p:spPr bwMode="auto">
          <a:xfrm>
            <a:off x="215900" y="2062163"/>
            <a:ext cx="3203972" cy="230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_tradnl" sz="2000" dirty="0">
                <a:solidFill>
                  <a:srgbClr val="000000"/>
                </a:solidFill>
              </a:rPr>
              <a:t>HACIENDO ALIANZAS ENTRE  LAS ORGANIZACIONES DE </a:t>
            </a:r>
            <a:r>
              <a:rPr lang="es-ES_tradnl" sz="2000" dirty="0" smtClean="0">
                <a:solidFill>
                  <a:srgbClr val="000000"/>
                </a:solidFill>
              </a:rPr>
              <a:t>MUJERES y de las  </a:t>
            </a:r>
            <a:r>
              <a:rPr lang="es-ES_tradnl" sz="2000" dirty="0" smtClean="0">
                <a:solidFill>
                  <a:srgbClr val="000000"/>
                </a:solidFill>
              </a:rPr>
              <a:t>y JOVENES .</a:t>
            </a:r>
            <a:endParaRPr lang="es-MX" sz="2000" dirty="0">
              <a:solidFill>
                <a:srgbClr val="000000"/>
              </a:solidFill>
            </a:endParaRPr>
          </a:p>
        </p:txBody>
      </p:sp>
      <p:sp>
        <p:nvSpPr>
          <p:cNvPr id="214022" name="Oval 6"/>
          <p:cNvSpPr>
            <a:spLocks noChangeArrowheads="1"/>
          </p:cNvSpPr>
          <p:nvPr/>
        </p:nvSpPr>
        <p:spPr bwMode="auto">
          <a:xfrm>
            <a:off x="4068763" y="2060575"/>
            <a:ext cx="5040312" cy="2808288"/>
          </a:xfrm>
          <a:prstGeom prst="ellipse">
            <a:avLst/>
          </a:prstGeom>
          <a:solidFill>
            <a:srgbClr val="CC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 sz="1800">
              <a:solidFill>
                <a:srgbClr val="0000CC"/>
              </a:solidFill>
              <a:latin typeface="Century Gothic" pitchFamily="34" charset="0"/>
            </a:endParaRPr>
          </a:p>
          <a:p>
            <a:pPr algn="ctr"/>
            <a:endParaRPr lang="es-ES_tradnl" sz="2000">
              <a:solidFill>
                <a:srgbClr val="0000CC"/>
              </a:solidFill>
            </a:endParaRPr>
          </a:p>
          <a:p>
            <a:pPr algn="ctr"/>
            <a:r>
              <a:rPr lang="es-MX" sz="2000">
                <a:solidFill>
                  <a:srgbClr val="000000"/>
                </a:solidFill>
              </a:rPr>
              <a:t>Haciendo política desde los </a:t>
            </a:r>
          </a:p>
          <a:p>
            <a:pPr algn="ctr"/>
            <a:r>
              <a:rPr lang="es-MX" sz="2000">
                <a:solidFill>
                  <a:srgbClr val="000000"/>
                </a:solidFill>
              </a:rPr>
              <a:t>márgenes,  lugar desde el cual</a:t>
            </a:r>
          </a:p>
          <a:p>
            <a:pPr algn="ctr"/>
            <a:r>
              <a:rPr lang="es-MX" sz="2000">
                <a:solidFill>
                  <a:srgbClr val="000000"/>
                </a:solidFill>
              </a:rPr>
              <a:t>se puede ser muy creativas</a:t>
            </a:r>
          </a:p>
          <a:p>
            <a:pPr algn="ctr"/>
            <a:r>
              <a:rPr lang="es-MX" sz="2000">
                <a:solidFill>
                  <a:srgbClr val="000000"/>
                </a:solidFill>
              </a:rPr>
              <a:t>en la potenciación de </a:t>
            </a:r>
          </a:p>
          <a:p>
            <a:pPr algn="ctr"/>
            <a:r>
              <a:rPr lang="es-MX" sz="2000">
                <a:solidFill>
                  <a:srgbClr val="000000"/>
                </a:solidFill>
              </a:rPr>
              <a:t>los derechos de las mujeres</a:t>
            </a:r>
          </a:p>
          <a:p>
            <a:pPr algn="ctr"/>
            <a:r>
              <a:rPr lang="es-MX" sz="2000">
                <a:solidFill>
                  <a:srgbClr val="000000"/>
                </a:solidFill>
              </a:rPr>
              <a:t>que son nuestros propios</a:t>
            </a:r>
          </a:p>
          <a:p>
            <a:pPr algn="ctr"/>
            <a:r>
              <a:rPr lang="es-MX" sz="2000">
                <a:solidFill>
                  <a:srgbClr val="000000"/>
                </a:solidFill>
              </a:rPr>
              <a:t>derechos</a:t>
            </a:r>
          </a:p>
        </p:txBody>
      </p:sp>
      <p:sp>
        <p:nvSpPr>
          <p:cNvPr id="214023" name="AutoShape 7"/>
          <p:cNvSpPr>
            <a:spLocks noChangeArrowheads="1"/>
          </p:cNvSpPr>
          <p:nvPr/>
        </p:nvSpPr>
        <p:spPr bwMode="auto">
          <a:xfrm>
            <a:off x="2771775" y="1484313"/>
            <a:ext cx="2232025" cy="792162"/>
          </a:xfrm>
          <a:prstGeom prst="curvedDownArrow">
            <a:avLst>
              <a:gd name="adj1" fmla="val 56353"/>
              <a:gd name="adj2" fmla="val 112705"/>
              <a:gd name="adj3" fmla="val 33333"/>
            </a:avLst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107950" y="5213350"/>
            <a:ext cx="7315200" cy="1600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b="0">
                <a:solidFill>
                  <a:srgbClr val="000000"/>
                </a:solidFill>
              </a:rPr>
              <a:t>SIN OLVIDARNOS QUE…</a:t>
            </a:r>
            <a:br>
              <a:rPr lang="es-ES" b="0">
                <a:solidFill>
                  <a:srgbClr val="000000"/>
                </a:solidFill>
              </a:rPr>
            </a:br>
            <a:r>
              <a:rPr lang="es-SV" b="0">
                <a:solidFill>
                  <a:srgbClr val="000000"/>
                </a:solidFill>
              </a:rPr>
              <a:t>Cada conquista concreta es importante, pero es sólo un paso en la transformación social que necesitamos</a:t>
            </a:r>
            <a:endParaRPr lang="es-ES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40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40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nimBg="1" autoUpdateAnimBg="0"/>
      <p:bldP spid="214019" grpId="0" animBg="1"/>
      <p:bldP spid="214021" grpId="0" animBg="1" autoUpdateAnimBg="0"/>
      <p:bldP spid="214022" grpId="0" build="allAtOnce" animBg="1" autoUpdateAnimBg="0"/>
      <p:bldP spid="214023" grpId="0" animBg="1"/>
      <p:bldP spid="2140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23728" y="98072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NUESTRA APUESTA</a:t>
            </a:r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2123728" y="1988840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Resolución sobre la reivindicaron de las mujeres jóvenes.</a:t>
            </a:r>
          </a:p>
          <a:p>
            <a:endParaRPr lang="es-PE" dirty="0"/>
          </a:p>
          <a:p>
            <a:r>
              <a:rPr lang="es-PE" dirty="0" smtClean="0"/>
              <a:t>Estamos en el movimiento sindical. Posibilidades reales de participación. Que los Adultos y adultos sean promotores de la participación.</a:t>
            </a:r>
          </a:p>
          <a:p>
            <a:endParaRPr lang="es-PE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320008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28800" y="3356992"/>
            <a:ext cx="7315200" cy="2952328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es-ES" sz="5400" dirty="0" smtClean="0">
                <a:solidFill>
                  <a:schemeClr val="accent2"/>
                </a:solidFill>
              </a:rPr>
              <a:t>MUCHAS GRACIAS </a:t>
            </a:r>
            <a:r>
              <a:rPr lang="es-ES" sz="4000" dirty="0" smtClean="0">
                <a:solidFill>
                  <a:schemeClr val="accent2"/>
                </a:solidFill>
              </a:rPr>
              <a:t>…</a:t>
            </a:r>
            <a:br>
              <a:rPr lang="es-ES" sz="4000" dirty="0" smtClean="0">
                <a:solidFill>
                  <a:schemeClr val="accent2"/>
                </a:solidFill>
              </a:rPr>
            </a:br>
            <a:endParaRPr lang="es-ES" sz="1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989138"/>
            <a:ext cx="9144000" cy="431958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SV" sz="4400" b="0" dirty="0">
                <a:solidFill>
                  <a:srgbClr val="000000"/>
                </a:solidFill>
              </a:rPr>
              <a:t>¿QUE QUEREMOS? </a:t>
            </a:r>
            <a:br>
              <a:rPr lang="es-SV" sz="4400" b="0" dirty="0">
                <a:solidFill>
                  <a:srgbClr val="000000"/>
                </a:solidFill>
              </a:rPr>
            </a:br>
            <a:r>
              <a:rPr lang="es-SV" sz="4400" b="0" dirty="0">
                <a:solidFill>
                  <a:srgbClr val="000000"/>
                </a:solidFill>
              </a:rPr>
              <a:t/>
            </a:r>
            <a:br>
              <a:rPr lang="es-SV" sz="4400" b="0" dirty="0">
                <a:solidFill>
                  <a:srgbClr val="000000"/>
                </a:solidFill>
              </a:rPr>
            </a:br>
            <a:r>
              <a:rPr lang="es-SV" sz="4400" b="0" dirty="0">
                <a:solidFill>
                  <a:srgbClr val="000000"/>
                </a:solidFill>
              </a:rPr>
              <a:t>¿QUE PODEMOS</a:t>
            </a:r>
            <a:r>
              <a:rPr lang="es-SV" sz="4400" b="0" dirty="0" smtClean="0">
                <a:solidFill>
                  <a:srgbClr val="000000"/>
                </a:solidFill>
              </a:rPr>
              <a:t>?</a:t>
            </a:r>
          </a:p>
          <a:p>
            <a:pPr algn="ctr"/>
            <a:r>
              <a:rPr lang="es-SV" sz="4400" b="0" dirty="0" smtClean="0">
                <a:solidFill>
                  <a:srgbClr val="000000"/>
                </a:solidFill>
              </a:rPr>
              <a:t>¿CÓMO LO HACEMOS?</a:t>
            </a:r>
            <a:endParaRPr lang="es-ES" sz="4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92344" y="647155"/>
            <a:ext cx="2238112" cy="769441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4400" dirty="0" smtClean="0">
                <a:solidFill>
                  <a:srgbClr val="000000"/>
                </a:solidFill>
              </a:rPr>
              <a:t>FUTURO </a:t>
            </a:r>
            <a:endParaRPr lang="es-ES" sz="4400" b="0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360797" y="656858"/>
            <a:ext cx="4905510" cy="83099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4400" dirty="0" smtClean="0">
                <a:solidFill>
                  <a:srgbClr val="000000"/>
                </a:solidFill>
              </a:rPr>
              <a:t>Somos la esperanza </a:t>
            </a:r>
            <a:r>
              <a:rPr lang="es-ES" sz="4800" b="0" dirty="0" smtClean="0">
                <a:solidFill>
                  <a:srgbClr val="000000"/>
                </a:solidFill>
              </a:rPr>
              <a:t> </a:t>
            </a:r>
            <a:endParaRPr lang="es-ES" sz="4800" b="0" dirty="0">
              <a:solidFill>
                <a:srgbClr val="000000"/>
              </a:solidFill>
            </a:endParaRPr>
          </a:p>
        </p:txBody>
      </p:sp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827088" y="1557338"/>
            <a:ext cx="1008062" cy="2879725"/>
          </a:xfrm>
          <a:prstGeom prst="curvedRightArrow">
            <a:avLst>
              <a:gd name="adj1" fmla="val 57134"/>
              <a:gd name="adj2" fmla="val 114268"/>
              <a:gd name="adj3" fmla="val 3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6877050" y="1773238"/>
            <a:ext cx="1008063" cy="2519362"/>
          </a:xfrm>
          <a:prstGeom prst="curvedLeftArrow">
            <a:avLst>
              <a:gd name="adj1" fmla="val 49984"/>
              <a:gd name="adj2" fmla="val 99968"/>
              <a:gd name="adj3" fmla="val 3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2951832" y="2312988"/>
            <a:ext cx="3671888" cy="143986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SV" sz="4400" dirty="0">
                <a:solidFill>
                  <a:srgbClr val="000000"/>
                </a:solidFill>
              </a:rPr>
              <a:t>¿PODER?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25600" y="4797152"/>
            <a:ext cx="6994872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ES" dirty="0">
                <a:solidFill>
                  <a:srgbClr val="000000"/>
                </a:solidFill>
              </a:rPr>
              <a:t>Construirse poder interior, </a:t>
            </a:r>
            <a:endParaRPr lang="es-ES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dirty="0" smtClean="0">
                <a:solidFill>
                  <a:srgbClr val="000000"/>
                </a:solidFill>
              </a:rPr>
              <a:t> poder </a:t>
            </a:r>
            <a:r>
              <a:rPr lang="es-ES" dirty="0">
                <a:solidFill>
                  <a:srgbClr val="000000"/>
                </a:solidFill>
              </a:rPr>
              <a:t>junto con las otras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dirty="0" smtClean="0">
                <a:solidFill>
                  <a:srgbClr val="000000"/>
                </a:solidFill>
              </a:rPr>
              <a:t>Usar  </a:t>
            </a:r>
            <a:r>
              <a:rPr lang="es-ES" dirty="0">
                <a:solidFill>
                  <a:srgbClr val="000000"/>
                </a:solidFill>
              </a:rPr>
              <a:t>el poder colectivo para producir cambios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dirty="0">
                <a:solidFill>
                  <a:srgbClr val="000000"/>
                </a:solidFill>
              </a:rPr>
              <a:t>   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2267744" y="326266"/>
            <a:ext cx="5544616" cy="14465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4400" dirty="0" smtClean="0">
                <a:solidFill>
                  <a:srgbClr val="000000"/>
                </a:solidFill>
              </a:rPr>
              <a:t>PARTICIPACION Y  </a:t>
            </a:r>
          </a:p>
          <a:p>
            <a:pPr algn="ctr"/>
            <a:r>
              <a:rPr lang="es-ES" sz="4400" dirty="0" smtClean="0">
                <a:solidFill>
                  <a:srgbClr val="000000"/>
                </a:solidFill>
              </a:rPr>
              <a:t>EMPODERAMIENTO </a:t>
            </a:r>
            <a:endParaRPr lang="es-ES" sz="4400" b="0" dirty="0">
              <a:solidFill>
                <a:srgbClr val="000000"/>
              </a:solidFill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5220072" y="2204393"/>
            <a:ext cx="3923928" cy="193899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3600" dirty="0" smtClean="0">
                <a:solidFill>
                  <a:srgbClr val="000000"/>
                </a:solidFill>
              </a:rPr>
              <a:t>CONCILIACION DE LA VIDA  FAMILIAR Y EL TRABAJO</a:t>
            </a:r>
            <a:r>
              <a:rPr lang="es-ES" sz="4400" dirty="0" smtClean="0">
                <a:solidFill>
                  <a:srgbClr val="000000"/>
                </a:solidFill>
              </a:rPr>
              <a:t>. </a:t>
            </a:r>
            <a:r>
              <a:rPr lang="es-ES" sz="4800" b="0" dirty="0" smtClean="0">
                <a:solidFill>
                  <a:srgbClr val="000000"/>
                </a:solidFill>
              </a:rPr>
              <a:t> </a:t>
            </a:r>
            <a:endParaRPr lang="es-ES" sz="4800" b="0" dirty="0">
              <a:solidFill>
                <a:srgbClr val="000000"/>
              </a:solidFill>
            </a:endParaRPr>
          </a:p>
        </p:txBody>
      </p:sp>
      <p:sp>
        <p:nvSpPr>
          <p:cNvPr id="5124" name="AutoShape 11"/>
          <p:cNvSpPr>
            <a:spLocks noChangeArrowheads="1"/>
          </p:cNvSpPr>
          <p:nvPr/>
        </p:nvSpPr>
        <p:spPr bwMode="auto">
          <a:xfrm>
            <a:off x="0" y="1628775"/>
            <a:ext cx="2879725" cy="3600450"/>
          </a:xfrm>
          <a:prstGeom prst="cloudCallout">
            <a:avLst>
              <a:gd name="adj1" fmla="val -5292"/>
              <a:gd name="adj2" fmla="val -72310"/>
            </a:avLst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S" sz="2400" b="0" dirty="0" smtClean="0">
                <a:solidFill>
                  <a:srgbClr val="000000"/>
                </a:solidFill>
              </a:rPr>
              <a:t>Laboral</a:t>
            </a:r>
            <a:endParaRPr lang="es-ES" sz="2400" b="0" dirty="0" smtClean="0">
              <a:solidFill>
                <a:srgbClr val="000000"/>
              </a:solidFill>
            </a:endParaRPr>
          </a:p>
          <a:p>
            <a:pPr algn="ctr"/>
            <a:endParaRPr lang="es-ES" sz="2400" b="0" dirty="0">
              <a:solidFill>
                <a:srgbClr val="000000"/>
              </a:solidFill>
            </a:endParaRPr>
          </a:p>
          <a:p>
            <a:pPr algn="ctr"/>
            <a:r>
              <a:rPr lang="es-ES" sz="2400" b="0" dirty="0" smtClean="0">
                <a:solidFill>
                  <a:srgbClr val="000000"/>
                </a:solidFill>
              </a:rPr>
              <a:t>Etapa productiva reproductiva </a:t>
            </a:r>
            <a:endParaRPr lang="es-ES" sz="2400" b="0" dirty="0">
              <a:solidFill>
                <a:srgbClr val="000000"/>
              </a:solidFill>
            </a:endParaRPr>
          </a:p>
        </p:txBody>
      </p:sp>
      <p:pic>
        <p:nvPicPr>
          <p:cNvPr id="6" name="Picture 5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1980220" cy="21602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971600" y="4684719"/>
            <a:ext cx="817240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dirty="0">
                <a:solidFill>
                  <a:srgbClr val="000000"/>
                </a:solidFill>
              </a:rPr>
              <a:t>Condición de sostenibilidad de los cambios subjetivos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dirty="0">
                <a:solidFill>
                  <a:srgbClr val="000000"/>
                </a:solidFill>
              </a:rPr>
              <a:t>“Poder de negociación” intrafamiliar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s-ES" sz="2400" dirty="0">
                <a:solidFill>
                  <a:srgbClr val="000000"/>
                </a:solidFill>
              </a:rPr>
              <a:t>El hogar, espacio de “conflicto cooperativo”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s-ES" sz="2400" dirty="0">
                <a:solidFill>
                  <a:srgbClr val="000000"/>
                </a:solidFill>
              </a:rPr>
              <a:t>Poder de negociación depende de: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s-ES" sz="2400" dirty="0">
                <a:solidFill>
                  <a:srgbClr val="000000"/>
                </a:solidFill>
              </a:rPr>
              <a:t>Relación entre poder de negociación e ingresos propios</a:t>
            </a:r>
          </a:p>
          <a:p>
            <a:pPr lvl="1" algn="just" eaLnBrk="1" hangingPunct="1">
              <a:lnSpc>
                <a:spcPct val="90000"/>
              </a:lnSpc>
            </a:pPr>
            <a:endParaRPr lang="es-E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0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68538" y="2205038"/>
            <a:ext cx="6767512" cy="1439862"/>
          </a:xfrm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es-SV" b="1" smtClean="0">
                <a:solidFill>
                  <a:srgbClr val="000000"/>
                </a:solidFill>
              </a:rPr>
              <a:t>¿QUE HA CAMBIADO?</a:t>
            </a:r>
            <a:endParaRPr lang="es-ES" b="1" smtClean="0">
              <a:solidFill>
                <a:srgbClr val="000000"/>
              </a:solidFill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2625" y="4267200"/>
            <a:ext cx="8353425" cy="1752600"/>
          </a:xfrm>
          <a:solidFill>
            <a:srgbClr val="FF9900"/>
          </a:solidFill>
        </p:spPr>
        <p:txBody>
          <a:bodyPr/>
          <a:lstStyle/>
          <a:p>
            <a:pPr eaLnBrk="1" hangingPunct="1"/>
            <a:endParaRPr lang="es-SV" smtClean="0">
              <a:solidFill>
                <a:srgbClr val="000000"/>
              </a:solidFill>
            </a:endParaRPr>
          </a:p>
          <a:p>
            <a:pPr eaLnBrk="1" hangingPunct="1"/>
            <a:r>
              <a:rPr lang="es-SV" sz="4000" b="1" smtClean="0">
                <a:solidFill>
                  <a:srgbClr val="000000"/>
                </a:solidFill>
              </a:rPr>
              <a:t>¿QUE SIGNIFICAN ESTOS CAMBIOS?</a:t>
            </a:r>
            <a:endParaRPr lang="es-ES" sz="4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69533" y="656858"/>
            <a:ext cx="5981125" cy="83099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4400" dirty="0" smtClean="0">
                <a:solidFill>
                  <a:srgbClr val="000000"/>
                </a:solidFill>
              </a:rPr>
              <a:t>NUESTRO COMPROMISO</a:t>
            </a:r>
            <a:r>
              <a:rPr lang="es-ES" sz="4800" b="0" dirty="0" smtClean="0">
                <a:solidFill>
                  <a:srgbClr val="000000"/>
                </a:solidFill>
              </a:rPr>
              <a:t> </a:t>
            </a:r>
            <a:endParaRPr lang="es-ES" sz="4800" b="0" dirty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989138"/>
            <a:ext cx="9144000" cy="431958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SV" sz="2400">
                <a:solidFill>
                  <a:srgbClr val="000000"/>
                </a:solidFill>
              </a:rPr>
              <a:t> </a:t>
            </a:r>
            <a:r>
              <a:rPr lang="es-SV" sz="4400" b="0">
                <a:solidFill>
                  <a:srgbClr val="000000"/>
                </a:solidFill>
              </a:rPr>
              <a:t>¿Cambiamos todo …o</a:t>
            </a:r>
            <a:br>
              <a:rPr lang="es-SV" sz="4400" b="0">
                <a:solidFill>
                  <a:srgbClr val="000000"/>
                </a:solidFill>
              </a:rPr>
            </a:br>
            <a:r>
              <a:rPr lang="es-SV" sz="4400" b="0">
                <a:solidFill>
                  <a:srgbClr val="000000"/>
                </a:solidFill>
              </a:rPr>
              <a:t>cambiamos lo que se puede en cada contexto?</a:t>
            </a:r>
            <a:br>
              <a:rPr lang="es-SV" sz="4400" b="0">
                <a:solidFill>
                  <a:srgbClr val="000000"/>
                </a:solidFill>
              </a:rPr>
            </a:br>
            <a:endParaRPr lang="es-SV" sz="4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s-ES" sz="5400" dirty="0" smtClean="0"/>
              <a:t>	</a:t>
            </a:r>
            <a:r>
              <a:rPr lang="es-ES" sz="5400" dirty="0" smtClean="0"/>
              <a:t>FORTALECIMIENTO </a:t>
            </a:r>
            <a:endParaRPr lang="es-E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9933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dirty="0" smtClean="0">
                <a:solidFill>
                  <a:srgbClr val="000000"/>
                </a:solidFill>
              </a:rPr>
              <a:t>De las  </a:t>
            </a:r>
            <a:r>
              <a:rPr lang="es-ES" sz="2800" dirty="0" smtClean="0">
                <a:solidFill>
                  <a:srgbClr val="000000"/>
                </a:solidFill>
              </a:rPr>
              <a:t>capacidades humanas y ampliación de las oportunidades de elegir una vida buena </a:t>
            </a:r>
            <a:r>
              <a:rPr lang="es-ES" sz="2800" dirty="0">
                <a:solidFill>
                  <a:srgbClr val="000000"/>
                </a:solidFill>
              </a:rPr>
              <a:t>.</a:t>
            </a:r>
            <a:endParaRPr lang="es-E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800" dirty="0" smtClean="0">
                <a:solidFill>
                  <a:srgbClr val="000000"/>
                </a:solidFill>
              </a:rPr>
              <a:t>Participar en los cargos de dirección sindical  para  darle esperanza  al mundo sindical, con procesos de </a:t>
            </a:r>
            <a:r>
              <a:rPr lang="es-ES" sz="2800" dirty="0" err="1" smtClean="0">
                <a:solidFill>
                  <a:srgbClr val="000000"/>
                </a:solidFill>
              </a:rPr>
              <a:t>autorefoma</a:t>
            </a:r>
            <a:r>
              <a:rPr lang="es-ES" sz="2800" dirty="0" smtClean="0">
                <a:solidFill>
                  <a:srgbClr val="000000"/>
                </a:solidFill>
              </a:rPr>
              <a:t>  </a:t>
            </a:r>
            <a:r>
              <a:rPr lang="es-ES" sz="2800" dirty="0" err="1" smtClean="0">
                <a:solidFill>
                  <a:srgbClr val="000000"/>
                </a:solidFill>
              </a:rPr>
              <a:t>formacion</a:t>
            </a:r>
            <a:r>
              <a:rPr lang="es-ES" sz="2800" dirty="0" smtClean="0">
                <a:solidFill>
                  <a:srgbClr val="000000"/>
                </a:solidFill>
              </a:rPr>
              <a:t>, capacitación y </a:t>
            </a:r>
            <a:r>
              <a:rPr lang="es-ES" sz="2800" dirty="0" err="1" smtClean="0">
                <a:solidFill>
                  <a:srgbClr val="000000"/>
                </a:solidFill>
              </a:rPr>
              <a:t>conocimeintos</a:t>
            </a:r>
            <a:r>
              <a:rPr lang="es-ES" sz="2800" dirty="0" smtClean="0">
                <a:solidFill>
                  <a:srgbClr val="000000"/>
                </a:solidFill>
              </a:rPr>
              <a:t>  de intereses y </a:t>
            </a:r>
            <a:r>
              <a:rPr lang="es-ES" sz="2800" dirty="0" err="1" smtClean="0">
                <a:solidFill>
                  <a:srgbClr val="000000"/>
                </a:solidFill>
              </a:rPr>
              <a:t>neceisades</a:t>
            </a:r>
            <a:r>
              <a:rPr lang="es-ES" sz="2800" dirty="0" smtClean="0">
                <a:solidFill>
                  <a:srgbClr val="000000"/>
                </a:solidFill>
              </a:rPr>
              <a:t>, </a:t>
            </a:r>
            <a:endParaRPr lang="es-E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s-ES" sz="3600" dirty="0" smtClean="0">
                <a:solidFill>
                  <a:srgbClr val="000000"/>
                </a:solidFill>
              </a:rPr>
              <a:t>CONSENSOS </a:t>
            </a:r>
            <a:r>
              <a:rPr lang="es-ES" sz="3600" dirty="0" smtClean="0">
                <a:solidFill>
                  <a:srgbClr val="000000"/>
                </a:solidFill>
              </a:rPr>
              <a:t>PARA LAS MUJERES JOVENES </a:t>
            </a:r>
            <a:endParaRPr lang="es-ES" sz="3600" dirty="0" smtClean="0">
              <a:solidFill>
                <a:srgbClr val="0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424936" cy="4896544"/>
          </a:xfrm>
          <a:solidFill>
            <a:srgbClr val="FF9933"/>
          </a:solidFill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s-ES" sz="2400" dirty="0" smtClean="0">
                <a:solidFill>
                  <a:srgbClr val="000000"/>
                </a:solidFill>
              </a:rPr>
              <a:t>Trata sobre el “poder</a:t>
            </a:r>
            <a:r>
              <a:rPr lang="es-ES" sz="2400" dirty="0" smtClean="0">
                <a:solidFill>
                  <a:srgbClr val="000000"/>
                </a:solidFill>
              </a:rPr>
              <a:t>”,</a:t>
            </a:r>
          </a:p>
          <a:p>
            <a:pPr marL="342900" lvl="1" indent="-3429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s-ES" sz="2400" dirty="0" smtClean="0">
                <a:solidFill>
                  <a:srgbClr val="000000"/>
                </a:solidFill>
              </a:rPr>
              <a:t> </a:t>
            </a:r>
            <a:r>
              <a:rPr lang="es-ES" dirty="0">
                <a:solidFill>
                  <a:srgbClr val="000000"/>
                </a:solidFill>
              </a:rPr>
              <a:t>Sólo se empodera quien antes ha estado </a:t>
            </a:r>
            <a:r>
              <a:rPr lang="es-ES" dirty="0" err="1">
                <a:solidFill>
                  <a:srgbClr val="000000"/>
                </a:solidFill>
              </a:rPr>
              <a:t>desempoderada</a:t>
            </a:r>
            <a:endParaRPr lang="es-ES" dirty="0">
              <a:solidFill>
                <a:srgbClr val="0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Blip>
                <a:blip r:embed="rId3"/>
              </a:buBlip>
            </a:pPr>
            <a:endParaRPr lang="es-ES" b="1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s-ES" b="1" dirty="0" smtClean="0">
                <a:solidFill>
                  <a:srgbClr val="000000"/>
                </a:solidFill>
              </a:rPr>
              <a:t>Reconocimiento de nuestras potencialidades. </a:t>
            </a:r>
            <a:endParaRPr lang="es-ES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400" dirty="0" smtClean="0">
                <a:solidFill>
                  <a:srgbClr val="000000"/>
                </a:solidFill>
              </a:rPr>
              <a:t>Es </a:t>
            </a:r>
            <a:r>
              <a:rPr lang="es-ES" sz="2400" dirty="0" smtClean="0">
                <a:solidFill>
                  <a:srgbClr val="000000"/>
                </a:solidFill>
              </a:rPr>
              <a:t>un proceso de </a:t>
            </a:r>
            <a:r>
              <a:rPr lang="es-ES" sz="2400" dirty="0" smtClean="0">
                <a:solidFill>
                  <a:srgbClr val="000000"/>
                </a:solidFill>
              </a:rPr>
              <a:t>cambio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  <a:r>
              <a:rPr lang="es-ES" sz="2400" b="1" dirty="0" smtClean="0">
                <a:solidFill>
                  <a:srgbClr val="000000"/>
                </a:solidFill>
              </a:rPr>
              <a:t>. Relevos generacionales.</a:t>
            </a:r>
            <a:endParaRPr lang="es-E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" sz="16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s-ES" sz="2400" dirty="0" smtClean="0">
                <a:solidFill>
                  <a:srgbClr val="000000"/>
                </a:solidFill>
              </a:rPr>
              <a:t> </a:t>
            </a:r>
            <a:r>
              <a:rPr lang="es-ES" b="1" dirty="0">
                <a:solidFill>
                  <a:srgbClr val="000000"/>
                </a:solidFill>
              </a:rPr>
              <a:t>Formación de grupos de mujeres   jóvenes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  <a:endParaRPr lang="es-E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" sz="16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s-ES" b="1" dirty="0" smtClean="0">
                <a:solidFill>
                  <a:srgbClr val="000000"/>
                </a:solidFill>
              </a:rPr>
              <a:t>Agenda reivindicativa. </a:t>
            </a:r>
            <a:r>
              <a:rPr lang="es-ES" sz="2400" dirty="0" smtClean="0">
                <a:solidFill>
                  <a:srgbClr val="000000"/>
                </a:solidFill>
              </a:rPr>
              <a:t>Construir colectivamente. </a:t>
            </a:r>
            <a:endParaRPr lang="es-E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s-ES" sz="3200" b="1" smtClean="0">
                <a:solidFill>
                  <a:srgbClr val="000000"/>
                </a:solidFill>
              </a:rPr>
              <a:t>Condiciones para el desarrollo de una “identidad colectiva insurgente”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420888"/>
            <a:ext cx="7772400" cy="4114800"/>
          </a:xfrm>
          <a:solidFill>
            <a:srgbClr val="9966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b="1" dirty="0" smtClean="0">
                <a:solidFill>
                  <a:schemeClr val="hlink"/>
                </a:solidFill>
              </a:rPr>
              <a:t>Espacios sociales</a:t>
            </a:r>
            <a:r>
              <a:rPr lang="es-ES" sz="2800" b="1" dirty="0" smtClean="0"/>
              <a:t> </a:t>
            </a:r>
            <a:r>
              <a:rPr lang="es-ES" sz="2800" dirty="0" smtClean="0">
                <a:solidFill>
                  <a:srgbClr val="000000"/>
                </a:solidFill>
              </a:rPr>
              <a:t>donde sentirse valoradas y seguras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dirty="0" smtClean="0">
                <a:solidFill>
                  <a:schemeClr val="hlink"/>
                </a:solidFill>
              </a:rPr>
              <a:t>Modelos alternativos</a:t>
            </a:r>
            <a:r>
              <a:rPr lang="es-ES" sz="2800" b="1" dirty="0" smtClean="0"/>
              <a:t> </a:t>
            </a:r>
            <a:r>
              <a:rPr lang="es-ES" sz="2800" dirty="0" smtClean="0">
                <a:solidFill>
                  <a:srgbClr val="000000"/>
                </a:solidFill>
              </a:rPr>
              <a:t>que rompen pautas de sumisión o pasividad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dirty="0" smtClean="0">
                <a:solidFill>
                  <a:schemeClr val="hlink"/>
                </a:solidFill>
              </a:rPr>
              <a:t>Respuestas sindicales </a:t>
            </a:r>
            <a:r>
              <a:rPr lang="es-ES" sz="2800" dirty="0" smtClean="0">
                <a:solidFill>
                  <a:srgbClr val="000000"/>
                </a:solidFill>
              </a:rPr>
              <a:t>a </a:t>
            </a:r>
            <a:r>
              <a:rPr lang="es-ES" sz="2800" dirty="0" smtClean="0">
                <a:solidFill>
                  <a:srgbClr val="000000"/>
                </a:solidFill>
              </a:rPr>
              <a:t>su nueva identidad que les fuercen a confrontar las creencias heredadas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dirty="0" smtClean="0">
                <a:solidFill>
                  <a:schemeClr val="hlink"/>
                </a:solidFill>
              </a:rPr>
              <a:t>Una red</a:t>
            </a:r>
            <a:r>
              <a:rPr lang="es-ES" sz="2800" b="1" dirty="0" smtClean="0"/>
              <a:t> </a:t>
            </a:r>
            <a:r>
              <a:rPr lang="es-ES" sz="2800" dirty="0" smtClean="0">
                <a:solidFill>
                  <a:srgbClr val="000000"/>
                </a:solidFill>
              </a:rPr>
              <a:t>que permita expandir las nuevas visiones y activar un movimiento </a:t>
            </a:r>
            <a:r>
              <a:rPr lang="es-ES" sz="2800" dirty="0" smtClean="0">
                <a:solidFill>
                  <a:srgbClr val="000000"/>
                </a:solidFill>
              </a:rPr>
              <a:t>sindical. </a:t>
            </a:r>
            <a:endParaRPr lang="es-E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Cactus">
  <a:themeElements>
    <a:clrScheme name="Diseño Cactus 6">
      <a:dk1>
        <a:srgbClr val="99CC00"/>
      </a:dk1>
      <a:lt1>
        <a:srgbClr val="FFFFFF"/>
      </a:lt1>
      <a:dk2>
        <a:srgbClr val="51399D"/>
      </a:dk2>
      <a:lt2>
        <a:srgbClr val="FFFFCC"/>
      </a:lt2>
      <a:accent1>
        <a:srgbClr val="877CAA"/>
      </a:accent1>
      <a:accent2>
        <a:srgbClr val="000058"/>
      </a:accent2>
      <a:accent3>
        <a:srgbClr val="B3AECC"/>
      </a:accent3>
      <a:accent4>
        <a:srgbClr val="DADADA"/>
      </a:accent4>
      <a:accent5>
        <a:srgbClr val="C3BFD2"/>
      </a:accent5>
      <a:accent6>
        <a:srgbClr val="00004F"/>
      </a:accent6>
      <a:hlink>
        <a:srgbClr val="FFCC00"/>
      </a:hlink>
      <a:folHlink>
        <a:srgbClr val="B2B2B2"/>
      </a:folHlink>
    </a:clrScheme>
    <a:fontScheme name="Diseño 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iseño 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Cactus</Template>
  <TotalTime>2986</TotalTime>
  <Words>532</Words>
  <Application>Microsoft Office PowerPoint</Application>
  <PresentationFormat>Presentación en pantalla (4:3)</PresentationFormat>
  <Paragraphs>111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Diseño Cactus</vt:lpstr>
      <vt:lpstr>QUE NECESITAMOSLAS MUJERES JOVENES EN EL MUNDO SINDICAL </vt:lpstr>
      <vt:lpstr>Presentación de PowerPoint</vt:lpstr>
      <vt:lpstr>Presentación de PowerPoint</vt:lpstr>
      <vt:lpstr>Presentación de PowerPoint</vt:lpstr>
      <vt:lpstr>¿QUE HA CAMBIADO?</vt:lpstr>
      <vt:lpstr>Presentación de PowerPoint</vt:lpstr>
      <vt:lpstr> FORTALECIMIENTO </vt:lpstr>
      <vt:lpstr>CONSENSOS PARA LAS MUJERES JOVENES </vt:lpstr>
      <vt:lpstr>Condiciones para el desarrollo de una “identidad colectiva insurgente”</vt:lpstr>
      <vt:lpstr>Presentación de PowerPoint</vt:lpstr>
      <vt:lpstr>Presentación de PowerPoint</vt:lpstr>
      <vt:lpstr>Presentación de PowerPoint</vt:lpstr>
      <vt:lpstr>Presentación de PowerPoint</vt:lpstr>
      <vt:lpstr>MUCHAS GRACIAS … </vt:lpstr>
    </vt:vector>
  </TitlesOfParts>
  <Company>cicam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Jornadas de Bilbao</dc:title>
  <dc:creator>Morena Herrera</dc:creator>
  <cp:lastModifiedBy>Usuario</cp:lastModifiedBy>
  <cp:revision>99</cp:revision>
  <cp:lastPrinted>1601-01-01T00:00:00Z</cp:lastPrinted>
  <dcterms:created xsi:type="dcterms:W3CDTF">2006-10-08T00:02:57Z</dcterms:created>
  <dcterms:modified xsi:type="dcterms:W3CDTF">2013-11-21T04:19:16Z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TC010455223082</vt:lpwstr>
  </property>
</Properties>
</file>