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69" r:id="rId2"/>
    <p:sldId id="502" r:id="rId3"/>
    <p:sldId id="479" r:id="rId4"/>
    <p:sldId id="501" r:id="rId5"/>
    <p:sldId id="516" r:id="rId6"/>
    <p:sldId id="503" r:id="rId7"/>
    <p:sldId id="509" r:id="rId8"/>
    <p:sldId id="517" r:id="rId9"/>
    <p:sldId id="506" r:id="rId10"/>
    <p:sldId id="507" r:id="rId11"/>
    <p:sldId id="511" r:id="rId12"/>
    <p:sldId id="499" r:id="rId13"/>
    <p:sldId id="515" r:id="rId14"/>
    <p:sldId id="518" r:id="rId15"/>
    <p:sldId id="512" r:id="rId16"/>
    <p:sldId id="500" r:id="rId17"/>
    <p:sldId id="493" r:id="rId18"/>
    <p:sldId id="508" r:id="rId19"/>
  </p:sldIdLst>
  <p:sldSz cx="12188825" cy="6858000"/>
  <p:notesSz cx="6858000" cy="9144000"/>
  <p:custDataLst>
    <p:tags r:id="rId2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19"/>
    <a:srgbClr val="0095B8"/>
    <a:srgbClr val="00CCFF"/>
    <a:srgbClr val="FF9900"/>
    <a:srgbClr val="7E1E00"/>
    <a:srgbClr val="006666"/>
    <a:srgbClr val="CC3300"/>
    <a:srgbClr val="F2F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11" autoAdjust="0"/>
    <p:restoredTop sz="90447" autoAdjust="0"/>
  </p:normalViewPr>
  <p:slideViewPr>
    <p:cSldViewPr>
      <p:cViewPr>
        <p:scale>
          <a:sx n="50" d="100"/>
          <a:sy n="50" d="100"/>
        </p:scale>
        <p:origin x="-1219" y="-326"/>
      </p:cViewPr>
      <p:guideLst>
        <p:guide orient="horz" pos="2160"/>
        <p:guide orient="horz" pos="3792"/>
        <p:guide orient="horz" pos="1152"/>
        <p:guide orient="horz" pos="3168"/>
        <p:guide pos="3839"/>
        <p:guide pos="815"/>
        <p:guide pos="6863"/>
        <p:guide pos="959"/>
        <p:guide pos="6719"/>
        <p:guide pos="4991"/>
        <p:guide pos="671"/>
        <p:guide pos="7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216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jp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image" Target="../media/image6.jp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jp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74A0DD-4484-4CC9-8DF6-69D24C1F7E44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</dgm:pt>
    <dgm:pt modelId="{B05AA12E-A99E-448A-B7F5-A4CA3BF31D7E}">
      <dgm:prSet phldrT="[Text]"/>
      <dgm:spPr/>
      <dgm:t>
        <a:bodyPr/>
        <a:lstStyle/>
        <a:p>
          <a:r>
            <a:rPr lang="it-IT" dirty="0" smtClean="0"/>
            <a:t>1950-60</a:t>
          </a:r>
          <a:endParaRPr lang="es-ES" dirty="0"/>
        </a:p>
      </dgm:t>
    </dgm:pt>
    <dgm:pt modelId="{CC6FD76F-A9A5-4741-953A-D78AA4641617}" type="parTrans" cxnId="{DCF3B6EB-AF25-4999-855C-52364828BF1C}">
      <dgm:prSet/>
      <dgm:spPr/>
      <dgm:t>
        <a:bodyPr/>
        <a:lstStyle/>
        <a:p>
          <a:endParaRPr lang="es-ES"/>
        </a:p>
      </dgm:t>
    </dgm:pt>
    <dgm:pt modelId="{85FA2F90-6A6C-4B0C-93C0-632E1EBB4A82}" type="sibTrans" cxnId="{DCF3B6EB-AF25-4999-855C-52364828BF1C}">
      <dgm:prSet/>
      <dgm:spPr/>
      <dgm:t>
        <a:bodyPr/>
        <a:lstStyle/>
        <a:p>
          <a:endParaRPr lang="es-ES"/>
        </a:p>
      </dgm:t>
    </dgm:pt>
    <dgm:pt modelId="{3ED8213E-217A-4C16-8635-FD218642C453}">
      <dgm:prSet phldrT="[Text]"/>
      <dgm:spPr/>
      <dgm:t>
        <a:bodyPr/>
        <a:lstStyle/>
        <a:p>
          <a:r>
            <a:rPr lang="it-IT" dirty="0" smtClean="0"/>
            <a:t>1970-80</a:t>
          </a:r>
          <a:endParaRPr lang="es-ES" dirty="0"/>
        </a:p>
      </dgm:t>
    </dgm:pt>
    <dgm:pt modelId="{FCCE92E3-61B7-46F7-AAB2-C39AE6887328}" type="parTrans" cxnId="{63133C75-9EB9-497E-A2FA-1503F42F3EAE}">
      <dgm:prSet/>
      <dgm:spPr/>
      <dgm:t>
        <a:bodyPr/>
        <a:lstStyle/>
        <a:p>
          <a:endParaRPr lang="es-ES"/>
        </a:p>
      </dgm:t>
    </dgm:pt>
    <dgm:pt modelId="{DB305CAF-5027-4594-9A0C-9502244627FC}" type="sibTrans" cxnId="{63133C75-9EB9-497E-A2FA-1503F42F3EAE}">
      <dgm:prSet/>
      <dgm:spPr/>
      <dgm:t>
        <a:bodyPr/>
        <a:lstStyle/>
        <a:p>
          <a:endParaRPr lang="es-ES"/>
        </a:p>
      </dgm:t>
    </dgm:pt>
    <dgm:pt modelId="{C49535A4-6BBE-4AC0-95E1-3AA9EF6A698A}">
      <dgm:prSet phldrT="[Text]"/>
      <dgm:spPr/>
      <dgm:t>
        <a:bodyPr/>
        <a:lstStyle/>
        <a:p>
          <a:r>
            <a:rPr lang="it-IT" dirty="0" smtClean="0"/>
            <a:t>1989- 2000</a:t>
          </a:r>
          <a:endParaRPr lang="es-ES" dirty="0"/>
        </a:p>
      </dgm:t>
    </dgm:pt>
    <dgm:pt modelId="{46730908-5BC1-4E6B-8A31-1EBCB6826A5A}" type="parTrans" cxnId="{6F3EE74D-9FE7-4BA0-B000-D04D75B2C2C1}">
      <dgm:prSet/>
      <dgm:spPr/>
      <dgm:t>
        <a:bodyPr/>
        <a:lstStyle/>
        <a:p>
          <a:endParaRPr lang="es-ES"/>
        </a:p>
      </dgm:t>
    </dgm:pt>
    <dgm:pt modelId="{A03B08E6-E51D-425C-9971-13FF81106221}" type="sibTrans" cxnId="{6F3EE74D-9FE7-4BA0-B000-D04D75B2C2C1}">
      <dgm:prSet/>
      <dgm:spPr/>
      <dgm:t>
        <a:bodyPr/>
        <a:lstStyle/>
        <a:p>
          <a:endParaRPr lang="es-ES"/>
        </a:p>
      </dgm:t>
    </dgm:pt>
    <dgm:pt modelId="{67593093-E277-41E5-90E1-B995D730017C}">
      <dgm:prSet/>
      <dgm:spPr/>
      <dgm:t>
        <a:bodyPr/>
        <a:lstStyle/>
        <a:p>
          <a:r>
            <a:rPr lang="it-IT" dirty="0" smtClean="0"/>
            <a:t>Primeras alianzas entre Sur (Bandung, Guerra Fria)</a:t>
          </a:r>
          <a:endParaRPr lang="es-ES" dirty="0"/>
        </a:p>
      </dgm:t>
    </dgm:pt>
    <dgm:pt modelId="{F4379CF7-B3DF-4D74-9684-173534B0BB53}" type="parTrans" cxnId="{66FE2C28-CEF5-40B8-8B1F-2A58A8187C13}">
      <dgm:prSet/>
      <dgm:spPr/>
      <dgm:t>
        <a:bodyPr/>
        <a:lstStyle/>
        <a:p>
          <a:endParaRPr lang="es-ES"/>
        </a:p>
      </dgm:t>
    </dgm:pt>
    <dgm:pt modelId="{3B75EAA3-C1FC-4E52-B61C-8AD7662FE251}" type="sibTrans" cxnId="{66FE2C28-CEF5-40B8-8B1F-2A58A8187C13}">
      <dgm:prSet/>
      <dgm:spPr/>
      <dgm:t>
        <a:bodyPr/>
        <a:lstStyle/>
        <a:p>
          <a:endParaRPr lang="es-ES"/>
        </a:p>
      </dgm:t>
    </dgm:pt>
    <dgm:pt modelId="{353C5A4F-2732-43B3-AD60-9218E0056885}">
      <dgm:prSet/>
      <dgm:spPr/>
      <dgm:t>
        <a:bodyPr/>
        <a:lstStyle/>
        <a:p>
          <a:r>
            <a:rPr lang="it-IT" dirty="0" smtClean="0"/>
            <a:t>Se busca + concretización (Conferencias de Buenos Aires y Caracas)</a:t>
          </a:r>
          <a:endParaRPr lang="es-ES" dirty="0"/>
        </a:p>
      </dgm:t>
    </dgm:pt>
    <dgm:pt modelId="{BC706A07-102D-4D04-A66F-9EE9F2092FD6}" type="parTrans" cxnId="{C9670701-1988-4B3C-99C7-A82499B788F9}">
      <dgm:prSet/>
      <dgm:spPr/>
      <dgm:t>
        <a:bodyPr/>
        <a:lstStyle/>
        <a:p>
          <a:endParaRPr lang="es-ES"/>
        </a:p>
      </dgm:t>
    </dgm:pt>
    <dgm:pt modelId="{43BAF3B7-276A-4AC2-9BCB-828F81B6FED1}" type="sibTrans" cxnId="{C9670701-1988-4B3C-99C7-A82499B788F9}">
      <dgm:prSet/>
      <dgm:spPr/>
      <dgm:t>
        <a:bodyPr/>
        <a:lstStyle/>
        <a:p>
          <a:endParaRPr lang="es-ES"/>
        </a:p>
      </dgm:t>
    </dgm:pt>
    <dgm:pt modelId="{15393614-2095-470F-A47A-18D5B8698276}">
      <dgm:prSet/>
      <dgm:spPr/>
      <dgm:t>
        <a:bodyPr/>
        <a:lstStyle/>
        <a:p>
          <a:r>
            <a:rPr lang="it-IT" dirty="0" smtClean="0"/>
            <a:t>Caida Muro de Berlin </a:t>
          </a:r>
          <a:r>
            <a:rPr lang="it-IT" dirty="0" smtClean="0">
              <a:sym typeface="Wingdings" panose="05000000000000000000" pitchFamily="2" charset="2"/>
            </a:rPr>
            <a:t>función aglutinadora coop. desaparece</a:t>
          </a:r>
          <a:endParaRPr lang="es-ES" dirty="0"/>
        </a:p>
      </dgm:t>
    </dgm:pt>
    <dgm:pt modelId="{ACBD5959-98AB-4733-B89C-9339D3EFEDF3}" type="parTrans" cxnId="{20F79A4A-991D-4726-A3C4-488EB435B86B}">
      <dgm:prSet/>
      <dgm:spPr/>
      <dgm:t>
        <a:bodyPr/>
        <a:lstStyle/>
        <a:p>
          <a:endParaRPr lang="es-ES"/>
        </a:p>
      </dgm:t>
    </dgm:pt>
    <dgm:pt modelId="{2122F2F4-5A68-41D7-BB45-6863872E1A9F}" type="sibTrans" cxnId="{20F79A4A-991D-4726-A3C4-488EB435B86B}">
      <dgm:prSet/>
      <dgm:spPr/>
      <dgm:t>
        <a:bodyPr/>
        <a:lstStyle/>
        <a:p>
          <a:endParaRPr lang="es-ES"/>
        </a:p>
      </dgm:t>
    </dgm:pt>
    <dgm:pt modelId="{9016AC96-74E2-41CE-AA23-A6503DB84C8D}">
      <dgm:prSet/>
      <dgm:spPr/>
      <dgm:t>
        <a:bodyPr/>
        <a:lstStyle/>
        <a:p>
          <a:r>
            <a:rPr lang="it-IT" dirty="0" smtClean="0">
              <a:sym typeface="Wingdings" panose="05000000000000000000" pitchFamily="2" charset="2"/>
            </a:rPr>
            <a:t>globalización EEUU  ODM</a:t>
          </a:r>
          <a:endParaRPr lang="es-ES" dirty="0"/>
        </a:p>
      </dgm:t>
    </dgm:pt>
    <dgm:pt modelId="{7575BA47-82B8-418A-9198-521145221D6D}" type="parTrans" cxnId="{0C6574FF-E1A0-4D7E-B462-693467A61661}">
      <dgm:prSet/>
      <dgm:spPr/>
      <dgm:t>
        <a:bodyPr/>
        <a:lstStyle/>
        <a:p>
          <a:endParaRPr lang="es-ES"/>
        </a:p>
      </dgm:t>
    </dgm:pt>
    <dgm:pt modelId="{D199D57F-0660-4D18-95E9-05826ED43D15}" type="sibTrans" cxnId="{0C6574FF-E1A0-4D7E-B462-693467A61661}">
      <dgm:prSet/>
      <dgm:spPr/>
      <dgm:t>
        <a:bodyPr/>
        <a:lstStyle/>
        <a:p>
          <a:endParaRPr lang="es-ES"/>
        </a:p>
      </dgm:t>
    </dgm:pt>
    <dgm:pt modelId="{D4D043E2-8689-4428-A070-37DE75406000}" type="pres">
      <dgm:prSet presAssocID="{A974A0DD-4484-4CC9-8DF6-69D24C1F7E44}" presName="Name0" presStyleCnt="0">
        <dgm:presLayoutVars>
          <dgm:dir/>
          <dgm:animLvl val="lvl"/>
          <dgm:resizeHandles val="exact"/>
        </dgm:presLayoutVars>
      </dgm:prSet>
      <dgm:spPr/>
    </dgm:pt>
    <dgm:pt modelId="{D0EB1BCF-3D13-4DDD-B1BA-5C72689BE61C}" type="pres">
      <dgm:prSet presAssocID="{A974A0DD-4484-4CC9-8DF6-69D24C1F7E44}" presName="tSp" presStyleCnt="0"/>
      <dgm:spPr/>
    </dgm:pt>
    <dgm:pt modelId="{0AFCF37F-7EDD-4896-A562-37829F441F0B}" type="pres">
      <dgm:prSet presAssocID="{A974A0DD-4484-4CC9-8DF6-69D24C1F7E44}" presName="bSp" presStyleCnt="0"/>
      <dgm:spPr/>
    </dgm:pt>
    <dgm:pt modelId="{0709E3FD-495B-43FF-BF93-8B49C5DA5815}" type="pres">
      <dgm:prSet presAssocID="{A974A0DD-4484-4CC9-8DF6-69D24C1F7E44}" presName="process" presStyleCnt="0"/>
      <dgm:spPr/>
    </dgm:pt>
    <dgm:pt modelId="{0B83FF12-5788-4919-8E66-C045A6103B4D}" type="pres">
      <dgm:prSet presAssocID="{B05AA12E-A99E-448A-B7F5-A4CA3BF31D7E}" presName="composite1" presStyleCnt="0"/>
      <dgm:spPr/>
    </dgm:pt>
    <dgm:pt modelId="{F715FAFB-5622-4E16-96D3-9C15B15626B1}" type="pres">
      <dgm:prSet presAssocID="{B05AA12E-A99E-448A-B7F5-A4CA3BF31D7E}" presName="dummyNode1" presStyleLbl="node1" presStyleIdx="0" presStyleCnt="3"/>
      <dgm:spPr/>
    </dgm:pt>
    <dgm:pt modelId="{3F6FE28F-3829-46A2-9CC6-99AC3AE97EED}" type="pres">
      <dgm:prSet presAssocID="{B05AA12E-A99E-448A-B7F5-A4CA3BF31D7E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C9913F-C014-40F0-AEB6-BAD06312A8AC}" type="pres">
      <dgm:prSet presAssocID="{B05AA12E-A99E-448A-B7F5-A4CA3BF31D7E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50CAAA0-476D-4383-99A8-48C15119ED52}" type="pres">
      <dgm:prSet presAssocID="{B05AA12E-A99E-448A-B7F5-A4CA3BF31D7E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938EC7C-0D70-4755-81FA-04C205C5E718}" type="pres">
      <dgm:prSet presAssocID="{B05AA12E-A99E-448A-B7F5-A4CA3BF31D7E}" presName="connSite1" presStyleCnt="0"/>
      <dgm:spPr/>
    </dgm:pt>
    <dgm:pt modelId="{3208FD09-532F-48BA-9106-4C4BFBF609E9}" type="pres">
      <dgm:prSet presAssocID="{85FA2F90-6A6C-4B0C-93C0-632E1EBB4A82}" presName="Name9" presStyleLbl="sibTrans2D1" presStyleIdx="0" presStyleCnt="2"/>
      <dgm:spPr/>
      <dgm:t>
        <a:bodyPr/>
        <a:lstStyle/>
        <a:p>
          <a:endParaRPr lang="es-ES"/>
        </a:p>
      </dgm:t>
    </dgm:pt>
    <dgm:pt modelId="{6F5C5633-E3BF-4B7E-A249-3D2C2E7AE643}" type="pres">
      <dgm:prSet presAssocID="{3ED8213E-217A-4C16-8635-FD218642C453}" presName="composite2" presStyleCnt="0"/>
      <dgm:spPr/>
    </dgm:pt>
    <dgm:pt modelId="{45609D1F-39E8-4210-8EEB-F9CDCFE344F3}" type="pres">
      <dgm:prSet presAssocID="{3ED8213E-217A-4C16-8635-FD218642C453}" presName="dummyNode2" presStyleLbl="node1" presStyleIdx="0" presStyleCnt="3"/>
      <dgm:spPr/>
    </dgm:pt>
    <dgm:pt modelId="{777129F1-BD12-4E2C-A762-EB8169EEE63C}" type="pres">
      <dgm:prSet presAssocID="{3ED8213E-217A-4C16-8635-FD218642C453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51B0B9B-92A0-46CF-8BB5-0E5AEC1C1C37}" type="pres">
      <dgm:prSet presAssocID="{3ED8213E-217A-4C16-8635-FD218642C453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A1655AF-DF52-4230-B617-E50774E23956}" type="pres">
      <dgm:prSet presAssocID="{3ED8213E-217A-4C16-8635-FD218642C453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5858CA-6A2C-46BC-B7C4-33E81FB26EC0}" type="pres">
      <dgm:prSet presAssocID="{3ED8213E-217A-4C16-8635-FD218642C453}" presName="connSite2" presStyleCnt="0"/>
      <dgm:spPr/>
    </dgm:pt>
    <dgm:pt modelId="{B8F5BE66-47EA-40FB-A351-0C4057744B90}" type="pres">
      <dgm:prSet presAssocID="{DB305CAF-5027-4594-9A0C-9502244627FC}" presName="Name18" presStyleLbl="sibTrans2D1" presStyleIdx="1" presStyleCnt="2"/>
      <dgm:spPr/>
      <dgm:t>
        <a:bodyPr/>
        <a:lstStyle/>
        <a:p>
          <a:endParaRPr lang="es-ES"/>
        </a:p>
      </dgm:t>
    </dgm:pt>
    <dgm:pt modelId="{D8F21346-D269-443D-80D4-B0D92D17D63B}" type="pres">
      <dgm:prSet presAssocID="{C49535A4-6BBE-4AC0-95E1-3AA9EF6A698A}" presName="composite1" presStyleCnt="0"/>
      <dgm:spPr/>
    </dgm:pt>
    <dgm:pt modelId="{C34A22ED-25C6-4F54-B22E-EF18DFEAF373}" type="pres">
      <dgm:prSet presAssocID="{C49535A4-6BBE-4AC0-95E1-3AA9EF6A698A}" presName="dummyNode1" presStyleLbl="node1" presStyleIdx="1" presStyleCnt="3"/>
      <dgm:spPr/>
    </dgm:pt>
    <dgm:pt modelId="{55BEDE1A-BFD9-46BA-9CE5-D3782AB5C84D}" type="pres">
      <dgm:prSet presAssocID="{C49535A4-6BBE-4AC0-95E1-3AA9EF6A698A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3B1F1BD-D4BE-4DDD-B694-91F8CE74F30E}" type="pres">
      <dgm:prSet presAssocID="{C49535A4-6BBE-4AC0-95E1-3AA9EF6A698A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6C5D99-136C-4EBF-A35A-52696E290559}" type="pres">
      <dgm:prSet presAssocID="{C49535A4-6BBE-4AC0-95E1-3AA9EF6A698A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26060D-9CAA-4115-9D3B-A886C3C8C64E}" type="pres">
      <dgm:prSet presAssocID="{C49535A4-6BBE-4AC0-95E1-3AA9EF6A698A}" presName="connSite1" presStyleCnt="0"/>
      <dgm:spPr/>
    </dgm:pt>
  </dgm:ptLst>
  <dgm:cxnLst>
    <dgm:cxn modelId="{7C14CB4A-5548-428A-9B97-4C7106A38354}" type="presOf" srcId="{C49535A4-6BBE-4AC0-95E1-3AA9EF6A698A}" destId="{576C5D99-136C-4EBF-A35A-52696E290559}" srcOrd="0" destOrd="0" presId="urn:microsoft.com/office/officeart/2005/8/layout/hProcess4"/>
    <dgm:cxn modelId="{F3AE7EAC-BC4D-493F-9AD4-A0A1E18815B5}" type="presOf" srcId="{15393614-2095-470F-A47A-18D5B8698276}" destId="{E3B1F1BD-D4BE-4DDD-B694-91F8CE74F30E}" srcOrd="1" destOrd="0" presId="urn:microsoft.com/office/officeart/2005/8/layout/hProcess4"/>
    <dgm:cxn modelId="{6F3EE74D-9FE7-4BA0-B000-D04D75B2C2C1}" srcId="{A974A0DD-4484-4CC9-8DF6-69D24C1F7E44}" destId="{C49535A4-6BBE-4AC0-95E1-3AA9EF6A698A}" srcOrd="2" destOrd="0" parTransId="{46730908-5BC1-4E6B-8A31-1EBCB6826A5A}" sibTransId="{A03B08E6-E51D-425C-9971-13FF81106221}"/>
    <dgm:cxn modelId="{63133C75-9EB9-497E-A2FA-1503F42F3EAE}" srcId="{A974A0DD-4484-4CC9-8DF6-69D24C1F7E44}" destId="{3ED8213E-217A-4C16-8635-FD218642C453}" srcOrd="1" destOrd="0" parTransId="{FCCE92E3-61B7-46F7-AAB2-C39AE6887328}" sibTransId="{DB305CAF-5027-4594-9A0C-9502244627FC}"/>
    <dgm:cxn modelId="{69A36A4B-71B5-4B6C-819E-1B29238E43EB}" type="presOf" srcId="{A974A0DD-4484-4CC9-8DF6-69D24C1F7E44}" destId="{D4D043E2-8689-4428-A070-37DE75406000}" srcOrd="0" destOrd="0" presId="urn:microsoft.com/office/officeart/2005/8/layout/hProcess4"/>
    <dgm:cxn modelId="{66FE2C28-CEF5-40B8-8B1F-2A58A8187C13}" srcId="{B05AA12E-A99E-448A-B7F5-A4CA3BF31D7E}" destId="{67593093-E277-41E5-90E1-B995D730017C}" srcOrd="0" destOrd="0" parTransId="{F4379CF7-B3DF-4D74-9684-173534B0BB53}" sibTransId="{3B75EAA3-C1FC-4E52-B61C-8AD7662FE251}"/>
    <dgm:cxn modelId="{116748C0-DBDD-432B-878F-F31284CD1A1D}" type="presOf" srcId="{67593093-E277-41E5-90E1-B995D730017C}" destId="{EBC9913F-C014-40F0-AEB6-BAD06312A8AC}" srcOrd="1" destOrd="0" presId="urn:microsoft.com/office/officeart/2005/8/layout/hProcess4"/>
    <dgm:cxn modelId="{20F79A4A-991D-4726-A3C4-488EB435B86B}" srcId="{C49535A4-6BBE-4AC0-95E1-3AA9EF6A698A}" destId="{15393614-2095-470F-A47A-18D5B8698276}" srcOrd="0" destOrd="0" parTransId="{ACBD5959-98AB-4733-B89C-9339D3EFEDF3}" sibTransId="{2122F2F4-5A68-41D7-BB45-6863872E1A9F}"/>
    <dgm:cxn modelId="{915474E0-303C-4F27-B57A-E12778523DA2}" type="presOf" srcId="{DB305CAF-5027-4594-9A0C-9502244627FC}" destId="{B8F5BE66-47EA-40FB-A351-0C4057744B90}" srcOrd="0" destOrd="0" presId="urn:microsoft.com/office/officeart/2005/8/layout/hProcess4"/>
    <dgm:cxn modelId="{DCF3B6EB-AF25-4999-855C-52364828BF1C}" srcId="{A974A0DD-4484-4CC9-8DF6-69D24C1F7E44}" destId="{B05AA12E-A99E-448A-B7F5-A4CA3BF31D7E}" srcOrd="0" destOrd="0" parTransId="{CC6FD76F-A9A5-4741-953A-D78AA4641617}" sibTransId="{85FA2F90-6A6C-4B0C-93C0-632E1EBB4A82}"/>
    <dgm:cxn modelId="{0C6574FF-E1A0-4D7E-B462-693467A61661}" srcId="{C49535A4-6BBE-4AC0-95E1-3AA9EF6A698A}" destId="{9016AC96-74E2-41CE-AA23-A6503DB84C8D}" srcOrd="1" destOrd="0" parTransId="{7575BA47-82B8-418A-9198-521145221D6D}" sibTransId="{D199D57F-0660-4D18-95E9-05826ED43D15}"/>
    <dgm:cxn modelId="{3DA06ADB-D109-4678-8DF8-EF7BCF42C6DF}" type="presOf" srcId="{353C5A4F-2732-43B3-AD60-9218E0056885}" destId="{A51B0B9B-92A0-46CF-8BB5-0E5AEC1C1C37}" srcOrd="1" destOrd="0" presId="urn:microsoft.com/office/officeart/2005/8/layout/hProcess4"/>
    <dgm:cxn modelId="{2584FAAB-BD47-4AEA-90C8-0294AEDF7B82}" type="presOf" srcId="{67593093-E277-41E5-90E1-B995D730017C}" destId="{3F6FE28F-3829-46A2-9CC6-99AC3AE97EED}" srcOrd="0" destOrd="0" presId="urn:microsoft.com/office/officeart/2005/8/layout/hProcess4"/>
    <dgm:cxn modelId="{7400AE3D-F57B-4010-8AAA-7713941A76F6}" type="presOf" srcId="{353C5A4F-2732-43B3-AD60-9218E0056885}" destId="{777129F1-BD12-4E2C-A762-EB8169EEE63C}" srcOrd="0" destOrd="0" presId="urn:microsoft.com/office/officeart/2005/8/layout/hProcess4"/>
    <dgm:cxn modelId="{C3159730-82D2-4DD1-A2AE-A256C6E8E9E6}" type="presOf" srcId="{9016AC96-74E2-41CE-AA23-A6503DB84C8D}" destId="{55BEDE1A-BFD9-46BA-9CE5-D3782AB5C84D}" srcOrd="0" destOrd="1" presId="urn:microsoft.com/office/officeart/2005/8/layout/hProcess4"/>
    <dgm:cxn modelId="{3B32A3A0-D038-4858-B9B0-A0E2E17C257F}" type="presOf" srcId="{85FA2F90-6A6C-4B0C-93C0-632E1EBB4A82}" destId="{3208FD09-532F-48BA-9106-4C4BFBF609E9}" srcOrd="0" destOrd="0" presId="urn:microsoft.com/office/officeart/2005/8/layout/hProcess4"/>
    <dgm:cxn modelId="{CA6146C9-2E68-457E-9AA2-9338C47234F8}" type="presOf" srcId="{9016AC96-74E2-41CE-AA23-A6503DB84C8D}" destId="{E3B1F1BD-D4BE-4DDD-B694-91F8CE74F30E}" srcOrd="1" destOrd="1" presId="urn:microsoft.com/office/officeart/2005/8/layout/hProcess4"/>
    <dgm:cxn modelId="{C9670701-1988-4B3C-99C7-A82499B788F9}" srcId="{3ED8213E-217A-4C16-8635-FD218642C453}" destId="{353C5A4F-2732-43B3-AD60-9218E0056885}" srcOrd="0" destOrd="0" parTransId="{BC706A07-102D-4D04-A66F-9EE9F2092FD6}" sibTransId="{43BAF3B7-276A-4AC2-9BCB-828F81B6FED1}"/>
    <dgm:cxn modelId="{8ABE480A-859E-4FD1-845F-CC41EAB69329}" type="presOf" srcId="{3ED8213E-217A-4C16-8635-FD218642C453}" destId="{9A1655AF-DF52-4230-B617-E50774E23956}" srcOrd="0" destOrd="0" presId="urn:microsoft.com/office/officeart/2005/8/layout/hProcess4"/>
    <dgm:cxn modelId="{EBFCF59C-487D-4B7D-920F-2A5BB33A5512}" type="presOf" srcId="{15393614-2095-470F-A47A-18D5B8698276}" destId="{55BEDE1A-BFD9-46BA-9CE5-D3782AB5C84D}" srcOrd="0" destOrd="0" presId="urn:microsoft.com/office/officeart/2005/8/layout/hProcess4"/>
    <dgm:cxn modelId="{BAC615DC-D94E-467A-990D-C5A21A400B49}" type="presOf" srcId="{B05AA12E-A99E-448A-B7F5-A4CA3BF31D7E}" destId="{C50CAAA0-476D-4383-99A8-48C15119ED52}" srcOrd="0" destOrd="0" presId="urn:microsoft.com/office/officeart/2005/8/layout/hProcess4"/>
    <dgm:cxn modelId="{D722AF05-6BB4-4D4A-9355-0067B227DA8F}" type="presParOf" srcId="{D4D043E2-8689-4428-A070-37DE75406000}" destId="{D0EB1BCF-3D13-4DDD-B1BA-5C72689BE61C}" srcOrd="0" destOrd="0" presId="urn:microsoft.com/office/officeart/2005/8/layout/hProcess4"/>
    <dgm:cxn modelId="{101AB1DC-62CB-4669-B99C-2A664E57723B}" type="presParOf" srcId="{D4D043E2-8689-4428-A070-37DE75406000}" destId="{0AFCF37F-7EDD-4896-A562-37829F441F0B}" srcOrd="1" destOrd="0" presId="urn:microsoft.com/office/officeart/2005/8/layout/hProcess4"/>
    <dgm:cxn modelId="{76257E7B-0805-4811-B29F-E27D1790FD93}" type="presParOf" srcId="{D4D043E2-8689-4428-A070-37DE75406000}" destId="{0709E3FD-495B-43FF-BF93-8B49C5DA5815}" srcOrd="2" destOrd="0" presId="urn:microsoft.com/office/officeart/2005/8/layout/hProcess4"/>
    <dgm:cxn modelId="{56327253-23D2-4CE7-8C8E-A67AFCA54A06}" type="presParOf" srcId="{0709E3FD-495B-43FF-BF93-8B49C5DA5815}" destId="{0B83FF12-5788-4919-8E66-C045A6103B4D}" srcOrd="0" destOrd="0" presId="urn:microsoft.com/office/officeart/2005/8/layout/hProcess4"/>
    <dgm:cxn modelId="{1C169674-57EE-48DC-A960-2917B8F8B447}" type="presParOf" srcId="{0B83FF12-5788-4919-8E66-C045A6103B4D}" destId="{F715FAFB-5622-4E16-96D3-9C15B15626B1}" srcOrd="0" destOrd="0" presId="urn:microsoft.com/office/officeart/2005/8/layout/hProcess4"/>
    <dgm:cxn modelId="{D45619C8-B8DF-4980-83CB-F9051A39579A}" type="presParOf" srcId="{0B83FF12-5788-4919-8E66-C045A6103B4D}" destId="{3F6FE28F-3829-46A2-9CC6-99AC3AE97EED}" srcOrd="1" destOrd="0" presId="urn:microsoft.com/office/officeart/2005/8/layout/hProcess4"/>
    <dgm:cxn modelId="{8F5A44AB-8C3C-4070-8B7F-AE7B355C9D24}" type="presParOf" srcId="{0B83FF12-5788-4919-8E66-C045A6103B4D}" destId="{EBC9913F-C014-40F0-AEB6-BAD06312A8AC}" srcOrd="2" destOrd="0" presId="urn:microsoft.com/office/officeart/2005/8/layout/hProcess4"/>
    <dgm:cxn modelId="{1C19C670-D04B-4100-9910-B541CF0CA3C5}" type="presParOf" srcId="{0B83FF12-5788-4919-8E66-C045A6103B4D}" destId="{C50CAAA0-476D-4383-99A8-48C15119ED52}" srcOrd="3" destOrd="0" presId="urn:microsoft.com/office/officeart/2005/8/layout/hProcess4"/>
    <dgm:cxn modelId="{116D3733-4C93-4D47-9EC8-9282604D232E}" type="presParOf" srcId="{0B83FF12-5788-4919-8E66-C045A6103B4D}" destId="{F938EC7C-0D70-4755-81FA-04C205C5E718}" srcOrd="4" destOrd="0" presId="urn:microsoft.com/office/officeart/2005/8/layout/hProcess4"/>
    <dgm:cxn modelId="{434262F7-7428-4B49-BFB8-A1C383660716}" type="presParOf" srcId="{0709E3FD-495B-43FF-BF93-8B49C5DA5815}" destId="{3208FD09-532F-48BA-9106-4C4BFBF609E9}" srcOrd="1" destOrd="0" presId="urn:microsoft.com/office/officeart/2005/8/layout/hProcess4"/>
    <dgm:cxn modelId="{D639034A-E926-49D5-B68E-BDACCFE06DC8}" type="presParOf" srcId="{0709E3FD-495B-43FF-BF93-8B49C5DA5815}" destId="{6F5C5633-E3BF-4B7E-A249-3D2C2E7AE643}" srcOrd="2" destOrd="0" presId="urn:microsoft.com/office/officeart/2005/8/layout/hProcess4"/>
    <dgm:cxn modelId="{61FF927E-4F72-431F-8E65-736667D0D128}" type="presParOf" srcId="{6F5C5633-E3BF-4B7E-A249-3D2C2E7AE643}" destId="{45609D1F-39E8-4210-8EEB-F9CDCFE344F3}" srcOrd="0" destOrd="0" presId="urn:microsoft.com/office/officeart/2005/8/layout/hProcess4"/>
    <dgm:cxn modelId="{6CE71D7E-28A2-4265-A268-C64BBDD52937}" type="presParOf" srcId="{6F5C5633-E3BF-4B7E-A249-3D2C2E7AE643}" destId="{777129F1-BD12-4E2C-A762-EB8169EEE63C}" srcOrd="1" destOrd="0" presId="urn:microsoft.com/office/officeart/2005/8/layout/hProcess4"/>
    <dgm:cxn modelId="{B15ED7C7-88EB-4664-B881-3BB9448FC591}" type="presParOf" srcId="{6F5C5633-E3BF-4B7E-A249-3D2C2E7AE643}" destId="{A51B0B9B-92A0-46CF-8BB5-0E5AEC1C1C37}" srcOrd="2" destOrd="0" presId="urn:microsoft.com/office/officeart/2005/8/layout/hProcess4"/>
    <dgm:cxn modelId="{A207D1D4-C128-4483-A264-6A0484EEAA06}" type="presParOf" srcId="{6F5C5633-E3BF-4B7E-A249-3D2C2E7AE643}" destId="{9A1655AF-DF52-4230-B617-E50774E23956}" srcOrd="3" destOrd="0" presId="urn:microsoft.com/office/officeart/2005/8/layout/hProcess4"/>
    <dgm:cxn modelId="{B187D8E6-44A7-4C59-8F6B-CD164876D1CE}" type="presParOf" srcId="{6F5C5633-E3BF-4B7E-A249-3D2C2E7AE643}" destId="{E45858CA-6A2C-46BC-B7C4-33E81FB26EC0}" srcOrd="4" destOrd="0" presId="urn:microsoft.com/office/officeart/2005/8/layout/hProcess4"/>
    <dgm:cxn modelId="{6E274251-EEB9-4287-90FD-56A411D7C20B}" type="presParOf" srcId="{0709E3FD-495B-43FF-BF93-8B49C5DA5815}" destId="{B8F5BE66-47EA-40FB-A351-0C4057744B90}" srcOrd="3" destOrd="0" presId="urn:microsoft.com/office/officeart/2005/8/layout/hProcess4"/>
    <dgm:cxn modelId="{18ADA593-82F3-4CA3-A646-55C9FED2BC63}" type="presParOf" srcId="{0709E3FD-495B-43FF-BF93-8B49C5DA5815}" destId="{D8F21346-D269-443D-80D4-B0D92D17D63B}" srcOrd="4" destOrd="0" presId="urn:microsoft.com/office/officeart/2005/8/layout/hProcess4"/>
    <dgm:cxn modelId="{511C1D02-684F-41B3-92DE-A9B7E842529C}" type="presParOf" srcId="{D8F21346-D269-443D-80D4-B0D92D17D63B}" destId="{C34A22ED-25C6-4F54-B22E-EF18DFEAF373}" srcOrd="0" destOrd="0" presId="urn:microsoft.com/office/officeart/2005/8/layout/hProcess4"/>
    <dgm:cxn modelId="{6642374E-9DD9-4E6D-9999-3950CD077A7D}" type="presParOf" srcId="{D8F21346-D269-443D-80D4-B0D92D17D63B}" destId="{55BEDE1A-BFD9-46BA-9CE5-D3782AB5C84D}" srcOrd="1" destOrd="0" presId="urn:microsoft.com/office/officeart/2005/8/layout/hProcess4"/>
    <dgm:cxn modelId="{D91C9661-4CD6-456B-A24F-C6F913B3C92B}" type="presParOf" srcId="{D8F21346-D269-443D-80D4-B0D92D17D63B}" destId="{E3B1F1BD-D4BE-4DDD-B694-91F8CE74F30E}" srcOrd="2" destOrd="0" presId="urn:microsoft.com/office/officeart/2005/8/layout/hProcess4"/>
    <dgm:cxn modelId="{CD87D346-E0FE-48E3-B26C-46308FBB9C83}" type="presParOf" srcId="{D8F21346-D269-443D-80D4-B0D92D17D63B}" destId="{576C5D99-136C-4EBF-A35A-52696E290559}" srcOrd="3" destOrd="0" presId="urn:microsoft.com/office/officeart/2005/8/layout/hProcess4"/>
    <dgm:cxn modelId="{97DC0FA2-6CC8-4FD8-9A01-252A2B90E895}" type="presParOf" srcId="{D8F21346-D269-443D-80D4-B0D92D17D63B}" destId="{B526060D-9CAA-4115-9D3B-A886C3C8C64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74A0DD-4484-4CC9-8DF6-69D24C1F7E44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</dgm:pt>
    <dgm:pt modelId="{3ED8213E-217A-4C16-8635-FD218642C453}">
      <dgm:prSet phldrT="[Text]"/>
      <dgm:spPr/>
      <dgm:t>
        <a:bodyPr/>
        <a:lstStyle/>
        <a:p>
          <a:r>
            <a:rPr lang="it-IT" dirty="0" smtClean="0"/>
            <a:t>2001- ahora</a:t>
          </a:r>
          <a:endParaRPr lang="es-ES" dirty="0"/>
        </a:p>
      </dgm:t>
    </dgm:pt>
    <dgm:pt modelId="{FCCE92E3-61B7-46F7-AAB2-C39AE6887328}" type="parTrans" cxnId="{63133C75-9EB9-497E-A2FA-1503F42F3EAE}">
      <dgm:prSet/>
      <dgm:spPr/>
      <dgm:t>
        <a:bodyPr/>
        <a:lstStyle/>
        <a:p>
          <a:endParaRPr lang="es-ES"/>
        </a:p>
      </dgm:t>
    </dgm:pt>
    <dgm:pt modelId="{DB305CAF-5027-4594-9A0C-9502244627FC}" type="sibTrans" cxnId="{63133C75-9EB9-497E-A2FA-1503F42F3EAE}">
      <dgm:prSet/>
      <dgm:spPr/>
      <dgm:t>
        <a:bodyPr/>
        <a:lstStyle/>
        <a:p>
          <a:endParaRPr lang="es-ES"/>
        </a:p>
      </dgm:t>
    </dgm:pt>
    <dgm:pt modelId="{A3D3FCBE-E6E1-446D-B5EC-80187B3FB7EA}">
      <dgm:prSet/>
      <dgm:spPr/>
      <dgm:t>
        <a:bodyPr/>
        <a:lstStyle/>
        <a:p>
          <a:r>
            <a:rPr lang="it-IT" dirty="0" smtClean="0"/>
            <a:t>11 septiembre </a:t>
          </a:r>
          <a:r>
            <a:rPr lang="it-IT" dirty="0" smtClean="0">
              <a:sym typeface="Wingdings" panose="05000000000000000000" pitchFamily="2" charset="2"/>
            </a:rPr>
            <a:t> Securitización de la Cooperación (concentración Coop en anti-terrorismo)</a:t>
          </a:r>
          <a:endParaRPr lang="es-ES" dirty="0"/>
        </a:p>
      </dgm:t>
    </dgm:pt>
    <dgm:pt modelId="{F8C5DFBB-674F-4327-A2A4-574848DCEA55}" type="parTrans" cxnId="{71C0AA59-829E-4BB7-A2A9-57ED34677F48}">
      <dgm:prSet/>
      <dgm:spPr/>
      <dgm:t>
        <a:bodyPr/>
        <a:lstStyle/>
        <a:p>
          <a:endParaRPr lang="es-ES"/>
        </a:p>
      </dgm:t>
    </dgm:pt>
    <dgm:pt modelId="{52AF1893-20FB-4F46-B207-1C37313204F8}" type="sibTrans" cxnId="{71C0AA59-829E-4BB7-A2A9-57ED34677F48}">
      <dgm:prSet/>
      <dgm:spPr/>
      <dgm:t>
        <a:bodyPr/>
        <a:lstStyle/>
        <a:p>
          <a:endParaRPr lang="es-ES"/>
        </a:p>
      </dgm:t>
    </dgm:pt>
    <dgm:pt modelId="{22D1D5FD-A761-484E-9F39-999FF0E5B6A0}">
      <dgm:prSet/>
      <dgm:spPr/>
      <dgm:t>
        <a:bodyPr/>
        <a:lstStyle/>
        <a:p>
          <a:r>
            <a:rPr lang="it-IT" dirty="0" smtClean="0"/>
            <a:t>Multipleas crisis (crisis 2008) </a:t>
          </a:r>
          <a:r>
            <a:rPr lang="it-IT" dirty="0" smtClean="0">
              <a:sym typeface="Wingdings" panose="05000000000000000000" pitchFamily="2" charset="2"/>
            </a:rPr>
            <a:t> reducción fondos CNS</a:t>
          </a:r>
          <a:endParaRPr lang="es-ES" dirty="0"/>
        </a:p>
      </dgm:t>
    </dgm:pt>
    <dgm:pt modelId="{52AB6153-9BFE-44F3-A13F-E4F80FC78E86}" type="parTrans" cxnId="{4373EB37-FD31-4D83-9987-CF5AC60AFCDF}">
      <dgm:prSet/>
      <dgm:spPr/>
      <dgm:t>
        <a:bodyPr/>
        <a:lstStyle/>
        <a:p>
          <a:endParaRPr lang="es-ES"/>
        </a:p>
      </dgm:t>
    </dgm:pt>
    <dgm:pt modelId="{CA47D53D-CAF4-402D-9CAF-32E4BE701239}" type="sibTrans" cxnId="{4373EB37-FD31-4D83-9987-CF5AC60AFCDF}">
      <dgm:prSet/>
      <dgm:spPr/>
      <dgm:t>
        <a:bodyPr/>
        <a:lstStyle/>
        <a:p>
          <a:endParaRPr lang="es-ES"/>
        </a:p>
      </dgm:t>
    </dgm:pt>
    <dgm:pt modelId="{D4D043E2-8689-4428-A070-37DE75406000}" type="pres">
      <dgm:prSet presAssocID="{A974A0DD-4484-4CC9-8DF6-69D24C1F7E44}" presName="Name0" presStyleCnt="0">
        <dgm:presLayoutVars>
          <dgm:dir/>
          <dgm:animLvl val="lvl"/>
          <dgm:resizeHandles val="exact"/>
        </dgm:presLayoutVars>
      </dgm:prSet>
      <dgm:spPr/>
    </dgm:pt>
    <dgm:pt modelId="{D0EB1BCF-3D13-4DDD-B1BA-5C72689BE61C}" type="pres">
      <dgm:prSet presAssocID="{A974A0DD-4484-4CC9-8DF6-69D24C1F7E44}" presName="tSp" presStyleCnt="0"/>
      <dgm:spPr/>
    </dgm:pt>
    <dgm:pt modelId="{0AFCF37F-7EDD-4896-A562-37829F441F0B}" type="pres">
      <dgm:prSet presAssocID="{A974A0DD-4484-4CC9-8DF6-69D24C1F7E44}" presName="bSp" presStyleCnt="0"/>
      <dgm:spPr/>
    </dgm:pt>
    <dgm:pt modelId="{0709E3FD-495B-43FF-BF93-8B49C5DA5815}" type="pres">
      <dgm:prSet presAssocID="{A974A0DD-4484-4CC9-8DF6-69D24C1F7E44}" presName="process" presStyleCnt="0"/>
      <dgm:spPr/>
    </dgm:pt>
    <dgm:pt modelId="{D4411C9E-49D3-41CB-8CCE-EB31C7A64030}" type="pres">
      <dgm:prSet presAssocID="{3ED8213E-217A-4C16-8635-FD218642C453}" presName="composite1" presStyleCnt="0"/>
      <dgm:spPr/>
    </dgm:pt>
    <dgm:pt modelId="{75FC121B-14B1-4AFC-917A-623B300FFC83}" type="pres">
      <dgm:prSet presAssocID="{3ED8213E-217A-4C16-8635-FD218642C453}" presName="dummyNode1" presStyleLbl="node1" presStyleIdx="0" presStyleCnt="1"/>
      <dgm:spPr/>
    </dgm:pt>
    <dgm:pt modelId="{D3B7D667-5B26-4911-9656-9967B4967570}" type="pres">
      <dgm:prSet presAssocID="{3ED8213E-217A-4C16-8635-FD218642C453}" presName="childNode1" presStyleLbl="bgAcc1" presStyleIdx="0" presStyleCnt="1" custScaleX="132653" custScaleY="137921" custLinFactNeighborX="-79143" custLinFactNeighborY="523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5142F58-7224-4BF0-9380-46EADFFCD411}" type="pres">
      <dgm:prSet presAssocID="{3ED8213E-217A-4C16-8635-FD218642C453}" presName="childNode1tx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93C2DC8-B66C-48A4-A96A-E725D65A1AA5}" type="pres">
      <dgm:prSet presAssocID="{3ED8213E-217A-4C16-8635-FD218642C453}" presName="parentNode1" presStyleLbl="node1" presStyleIdx="0" presStyleCnt="1" custLinFactX="-12665" custLinFactY="-116509" custLinFactNeighborX="-100000" custLinFactNeighborY="-20000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370EF36-2971-436D-B1F9-84F7ADCC3A11}" type="pres">
      <dgm:prSet presAssocID="{3ED8213E-217A-4C16-8635-FD218642C453}" presName="connSite1" presStyleCnt="0"/>
      <dgm:spPr/>
    </dgm:pt>
  </dgm:ptLst>
  <dgm:cxnLst>
    <dgm:cxn modelId="{71C0AA59-829E-4BB7-A2A9-57ED34677F48}" srcId="{3ED8213E-217A-4C16-8635-FD218642C453}" destId="{A3D3FCBE-E6E1-446D-B5EC-80187B3FB7EA}" srcOrd="0" destOrd="0" parTransId="{F8C5DFBB-674F-4327-A2A4-574848DCEA55}" sibTransId="{52AF1893-20FB-4F46-B207-1C37313204F8}"/>
    <dgm:cxn modelId="{63133C75-9EB9-497E-A2FA-1503F42F3EAE}" srcId="{A974A0DD-4484-4CC9-8DF6-69D24C1F7E44}" destId="{3ED8213E-217A-4C16-8635-FD218642C453}" srcOrd="0" destOrd="0" parTransId="{FCCE92E3-61B7-46F7-AAB2-C39AE6887328}" sibTransId="{DB305CAF-5027-4594-9A0C-9502244627FC}"/>
    <dgm:cxn modelId="{4A7DFFA2-3846-4AC1-91E2-AB7FBA260CCF}" type="presOf" srcId="{A3D3FCBE-E6E1-446D-B5EC-80187B3FB7EA}" destId="{D3B7D667-5B26-4911-9656-9967B4967570}" srcOrd="0" destOrd="0" presId="urn:microsoft.com/office/officeart/2005/8/layout/hProcess4"/>
    <dgm:cxn modelId="{2800B144-619A-4D0A-8AA6-7FBF9AE45F75}" type="presOf" srcId="{22D1D5FD-A761-484E-9F39-999FF0E5B6A0}" destId="{D3B7D667-5B26-4911-9656-9967B4967570}" srcOrd="0" destOrd="1" presId="urn:microsoft.com/office/officeart/2005/8/layout/hProcess4"/>
    <dgm:cxn modelId="{AC3FF124-1CC9-49F3-9438-B96E3F794923}" type="presOf" srcId="{A974A0DD-4484-4CC9-8DF6-69D24C1F7E44}" destId="{D4D043E2-8689-4428-A070-37DE75406000}" srcOrd="0" destOrd="0" presId="urn:microsoft.com/office/officeart/2005/8/layout/hProcess4"/>
    <dgm:cxn modelId="{4373EB37-FD31-4D83-9987-CF5AC60AFCDF}" srcId="{3ED8213E-217A-4C16-8635-FD218642C453}" destId="{22D1D5FD-A761-484E-9F39-999FF0E5B6A0}" srcOrd="1" destOrd="0" parTransId="{52AB6153-9BFE-44F3-A13F-E4F80FC78E86}" sibTransId="{CA47D53D-CAF4-402D-9CAF-32E4BE701239}"/>
    <dgm:cxn modelId="{FC4C8562-9156-4BA7-9CFC-AD4485EE200E}" type="presOf" srcId="{A3D3FCBE-E6E1-446D-B5EC-80187B3FB7EA}" destId="{15142F58-7224-4BF0-9380-46EADFFCD411}" srcOrd="1" destOrd="0" presId="urn:microsoft.com/office/officeart/2005/8/layout/hProcess4"/>
    <dgm:cxn modelId="{23A219BB-D73B-4247-9A55-6E92C6754A24}" type="presOf" srcId="{3ED8213E-217A-4C16-8635-FD218642C453}" destId="{A93C2DC8-B66C-48A4-A96A-E725D65A1AA5}" srcOrd="0" destOrd="0" presId="urn:microsoft.com/office/officeart/2005/8/layout/hProcess4"/>
    <dgm:cxn modelId="{29280314-6E19-49EF-9601-866B888FF8AF}" type="presOf" srcId="{22D1D5FD-A761-484E-9F39-999FF0E5B6A0}" destId="{15142F58-7224-4BF0-9380-46EADFFCD411}" srcOrd="1" destOrd="1" presId="urn:microsoft.com/office/officeart/2005/8/layout/hProcess4"/>
    <dgm:cxn modelId="{AE514A19-3AA8-449C-AFE3-4A666EC50D4A}" type="presParOf" srcId="{D4D043E2-8689-4428-A070-37DE75406000}" destId="{D0EB1BCF-3D13-4DDD-B1BA-5C72689BE61C}" srcOrd="0" destOrd="0" presId="urn:microsoft.com/office/officeart/2005/8/layout/hProcess4"/>
    <dgm:cxn modelId="{9DB795AF-B92D-47BD-B941-601BFA92A980}" type="presParOf" srcId="{D4D043E2-8689-4428-A070-37DE75406000}" destId="{0AFCF37F-7EDD-4896-A562-37829F441F0B}" srcOrd="1" destOrd="0" presId="urn:microsoft.com/office/officeart/2005/8/layout/hProcess4"/>
    <dgm:cxn modelId="{43A6166E-75BF-4C51-807A-F254E41AC9AA}" type="presParOf" srcId="{D4D043E2-8689-4428-A070-37DE75406000}" destId="{0709E3FD-495B-43FF-BF93-8B49C5DA5815}" srcOrd="2" destOrd="0" presId="urn:microsoft.com/office/officeart/2005/8/layout/hProcess4"/>
    <dgm:cxn modelId="{CB371E26-F668-4E31-9A9A-35EA77FBEDD3}" type="presParOf" srcId="{0709E3FD-495B-43FF-BF93-8B49C5DA5815}" destId="{D4411C9E-49D3-41CB-8CCE-EB31C7A64030}" srcOrd="0" destOrd="0" presId="urn:microsoft.com/office/officeart/2005/8/layout/hProcess4"/>
    <dgm:cxn modelId="{1AA4CE3B-086C-44D0-9543-31816DA69EDA}" type="presParOf" srcId="{D4411C9E-49D3-41CB-8CCE-EB31C7A64030}" destId="{75FC121B-14B1-4AFC-917A-623B300FFC83}" srcOrd="0" destOrd="0" presId="urn:microsoft.com/office/officeart/2005/8/layout/hProcess4"/>
    <dgm:cxn modelId="{BE9444A8-7891-4F0A-859F-1BE44A265F8C}" type="presParOf" srcId="{D4411C9E-49D3-41CB-8CCE-EB31C7A64030}" destId="{D3B7D667-5B26-4911-9656-9967B4967570}" srcOrd="1" destOrd="0" presId="urn:microsoft.com/office/officeart/2005/8/layout/hProcess4"/>
    <dgm:cxn modelId="{5E93A1DE-7D2F-4A58-9C14-8DE5D9F38538}" type="presParOf" srcId="{D4411C9E-49D3-41CB-8CCE-EB31C7A64030}" destId="{15142F58-7224-4BF0-9380-46EADFFCD411}" srcOrd="2" destOrd="0" presId="urn:microsoft.com/office/officeart/2005/8/layout/hProcess4"/>
    <dgm:cxn modelId="{3B1BAC7A-5907-42F7-B7A5-40DA4E7A4628}" type="presParOf" srcId="{D4411C9E-49D3-41CB-8CCE-EB31C7A64030}" destId="{A93C2DC8-B66C-48A4-A96A-E725D65A1AA5}" srcOrd="3" destOrd="0" presId="urn:microsoft.com/office/officeart/2005/8/layout/hProcess4"/>
    <dgm:cxn modelId="{F00363DC-C5A8-4A2A-B0DD-40D6A39E1115}" type="presParOf" srcId="{D4411C9E-49D3-41CB-8CCE-EB31C7A64030}" destId="{0370EF36-2971-436D-B1F9-84F7ADCC3A11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9B9A62-2299-4E54-A7BC-CF9E238388B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6852FFF-5EDD-489B-BE4C-7EB298E72DBA}">
      <dgm:prSet phldrT="[Text]"/>
      <dgm:spPr/>
      <dgm:t>
        <a:bodyPr/>
        <a:lstStyle/>
        <a:p>
          <a:r>
            <a:rPr lang="it-IT" dirty="0" smtClean="0"/>
            <a:t>...politica regional	</a:t>
          </a:r>
          <a:endParaRPr lang="es-ES" dirty="0"/>
        </a:p>
      </dgm:t>
    </dgm:pt>
    <dgm:pt modelId="{83E35096-7BAA-43CC-9A8C-41CD54F488F0}" type="parTrans" cxnId="{E46AEDF6-41BC-4A0C-B7F0-4AA69D2A1BB0}">
      <dgm:prSet/>
      <dgm:spPr/>
      <dgm:t>
        <a:bodyPr/>
        <a:lstStyle/>
        <a:p>
          <a:endParaRPr lang="es-ES"/>
        </a:p>
      </dgm:t>
    </dgm:pt>
    <dgm:pt modelId="{99147276-09FB-4D52-9AAB-674F3A5B7A7B}" type="sibTrans" cxnId="{E46AEDF6-41BC-4A0C-B7F0-4AA69D2A1BB0}">
      <dgm:prSet/>
      <dgm:spPr/>
      <dgm:t>
        <a:bodyPr/>
        <a:lstStyle/>
        <a:p>
          <a:endParaRPr lang="es-ES"/>
        </a:p>
      </dgm:t>
    </dgm:pt>
    <dgm:pt modelId="{E51C7CC6-DE48-4DB1-A402-708C0C6B5F82}">
      <dgm:prSet phldrT="[Text]"/>
      <dgm:spPr/>
      <dgm:t>
        <a:bodyPr/>
        <a:lstStyle/>
        <a:p>
          <a:r>
            <a:rPr lang="it-IT" dirty="0" smtClean="0"/>
            <a:t>Gobiernos progresistas </a:t>
          </a:r>
          <a:r>
            <a:rPr lang="it-IT" dirty="0" smtClean="0">
              <a:sym typeface="Wingdings" panose="05000000000000000000" pitchFamily="2" charset="2"/>
            </a:rPr>
            <a:t> convicción de necesidad de replantear relaciones Norte-Sur</a:t>
          </a:r>
          <a:endParaRPr lang="es-ES" dirty="0"/>
        </a:p>
      </dgm:t>
    </dgm:pt>
    <dgm:pt modelId="{787F6444-12E4-4D30-9CE2-B661188508F7}" type="parTrans" cxnId="{0AF38AB2-D499-4FA2-88F3-70624267672E}">
      <dgm:prSet/>
      <dgm:spPr/>
      <dgm:t>
        <a:bodyPr/>
        <a:lstStyle/>
        <a:p>
          <a:endParaRPr lang="es-ES"/>
        </a:p>
      </dgm:t>
    </dgm:pt>
    <dgm:pt modelId="{0359E755-F024-4572-AAE6-2172843395A0}" type="sibTrans" cxnId="{0AF38AB2-D499-4FA2-88F3-70624267672E}">
      <dgm:prSet/>
      <dgm:spPr/>
      <dgm:t>
        <a:bodyPr/>
        <a:lstStyle/>
        <a:p>
          <a:endParaRPr lang="es-ES"/>
        </a:p>
      </dgm:t>
    </dgm:pt>
    <dgm:pt modelId="{3F08B814-4A14-4611-8B53-CA39A1B167E7}">
      <dgm:prSet phldrT="[Text]"/>
      <dgm:spPr/>
      <dgm:t>
        <a:bodyPr/>
        <a:lstStyle/>
        <a:p>
          <a:r>
            <a:rPr lang="it-IT" dirty="0" smtClean="0"/>
            <a:t>Avances en integración regional </a:t>
          </a:r>
          <a:r>
            <a:rPr lang="it-IT" dirty="0" smtClean="0">
              <a:sym typeface="Wingdings" panose="05000000000000000000" pitchFamily="2" charset="2"/>
            </a:rPr>
            <a:t> visibilización de necesidades y aspiraciones comunes	</a:t>
          </a:r>
          <a:endParaRPr lang="es-ES" dirty="0"/>
        </a:p>
      </dgm:t>
    </dgm:pt>
    <dgm:pt modelId="{C9406835-B93F-4B39-BA8D-D7A8AC7321EA}" type="parTrans" cxnId="{49462983-0943-44AA-BEA6-1201ADA8880F}">
      <dgm:prSet/>
      <dgm:spPr/>
      <dgm:t>
        <a:bodyPr/>
        <a:lstStyle/>
        <a:p>
          <a:endParaRPr lang="es-ES"/>
        </a:p>
      </dgm:t>
    </dgm:pt>
    <dgm:pt modelId="{197E9E0E-BC08-4958-916D-8D88DCD0B32D}" type="sibTrans" cxnId="{49462983-0943-44AA-BEA6-1201ADA8880F}">
      <dgm:prSet/>
      <dgm:spPr/>
      <dgm:t>
        <a:bodyPr/>
        <a:lstStyle/>
        <a:p>
          <a:endParaRPr lang="es-ES"/>
        </a:p>
      </dgm:t>
    </dgm:pt>
    <dgm:pt modelId="{067FFA11-9F23-4F52-B8D0-36003B782D6D}">
      <dgm:prSet phldrT="[Text]"/>
      <dgm:spPr/>
      <dgm:t>
        <a:bodyPr/>
        <a:lstStyle/>
        <a:p>
          <a:r>
            <a:rPr lang="it-IT" dirty="0" smtClean="0"/>
            <a:t>...politica internacional</a:t>
          </a:r>
          <a:endParaRPr lang="es-ES" dirty="0"/>
        </a:p>
      </dgm:t>
    </dgm:pt>
    <dgm:pt modelId="{66759192-6DE2-4C7F-9BD9-C8B72D84CF39}" type="parTrans" cxnId="{14F38E2E-61CE-4CF8-8DAB-8FEA20973DC2}">
      <dgm:prSet/>
      <dgm:spPr/>
      <dgm:t>
        <a:bodyPr/>
        <a:lstStyle/>
        <a:p>
          <a:endParaRPr lang="es-ES"/>
        </a:p>
      </dgm:t>
    </dgm:pt>
    <dgm:pt modelId="{D1080D3B-6C83-487E-80DF-02F2D7D63348}" type="sibTrans" cxnId="{14F38E2E-61CE-4CF8-8DAB-8FEA20973DC2}">
      <dgm:prSet/>
      <dgm:spPr/>
      <dgm:t>
        <a:bodyPr/>
        <a:lstStyle/>
        <a:p>
          <a:endParaRPr lang="es-ES"/>
        </a:p>
      </dgm:t>
    </dgm:pt>
    <dgm:pt modelId="{0EA5A648-81E6-4BDE-B751-B9B6F073B551}">
      <dgm:prSet phldrT="[Text]"/>
      <dgm:spPr/>
      <dgm:t>
        <a:bodyPr/>
        <a:lstStyle/>
        <a:p>
          <a:endParaRPr lang="es-ES" dirty="0"/>
        </a:p>
      </dgm:t>
    </dgm:pt>
    <dgm:pt modelId="{553CF795-B7D0-4CE7-985D-8DF1F269D543}" type="parTrans" cxnId="{A34C642C-B114-49AB-B18F-BE06AD8C30AF}">
      <dgm:prSet/>
      <dgm:spPr/>
      <dgm:t>
        <a:bodyPr/>
        <a:lstStyle/>
        <a:p>
          <a:endParaRPr lang="es-ES"/>
        </a:p>
      </dgm:t>
    </dgm:pt>
    <dgm:pt modelId="{AB02F5FE-44E6-47F6-98E8-52E515DE75D7}" type="sibTrans" cxnId="{A34C642C-B114-49AB-B18F-BE06AD8C30AF}">
      <dgm:prSet/>
      <dgm:spPr/>
      <dgm:t>
        <a:bodyPr/>
        <a:lstStyle/>
        <a:p>
          <a:endParaRPr lang="es-ES"/>
        </a:p>
      </dgm:t>
    </dgm:pt>
    <dgm:pt modelId="{F403F1F2-7912-4F76-A8D9-9AE0B918F1FD}">
      <dgm:prSet phldrT="[Text]"/>
      <dgm:spPr/>
      <dgm:t>
        <a:bodyPr/>
        <a:lstStyle/>
        <a:p>
          <a:r>
            <a:rPr lang="it-IT" dirty="0" smtClean="0"/>
            <a:t>Conferencia Monterrey FPD </a:t>
          </a:r>
          <a:r>
            <a:rPr lang="it-IT" dirty="0" smtClean="0">
              <a:sym typeface="Wingdings" panose="05000000000000000000" pitchFamily="2" charset="2"/>
            </a:rPr>
            <a:t> idea de mejor uso recursos cooperación	</a:t>
          </a:r>
          <a:endParaRPr lang="es-ES" dirty="0"/>
        </a:p>
      </dgm:t>
    </dgm:pt>
    <dgm:pt modelId="{ED9E1848-87A0-40E0-95B3-846027F42A18}" type="parTrans" cxnId="{DCBDA73D-26A5-4D85-B16E-C46C434BEAC8}">
      <dgm:prSet/>
      <dgm:spPr/>
      <dgm:t>
        <a:bodyPr/>
        <a:lstStyle/>
        <a:p>
          <a:endParaRPr lang="es-ES"/>
        </a:p>
      </dgm:t>
    </dgm:pt>
    <dgm:pt modelId="{16B1A62B-4712-490E-AEE3-0671FE6A78D6}" type="sibTrans" cxnId="{DCBDA73D-26A5-4D85-B16E-C46C434BEAC8}">
      <dgm:prSet/>
      <dgm:spPr/>
      <dgm:t>
        <a:bodyPr/>
        <a:lstStyle/>
        <a:p>
          <a:endParaRPr lang="es-ES"/>
        </a:p>
      </dgm:t>
    </dgm:pt>
    <dgm:pt modelId="{671F1D8B-F7E4-4F86-BC6D-B895E4637A10}">
      <dgm:prSet phldrT="[Text]"/>
      <dgm:spPr/>
      <dgm:t>
        <a:bodyPr/>
        <a:lstStyle/>
        <a:p>
          <a:r>
            <a:rPr lang="it-IT" dirty="0" smtClean="0"/>
            <a:t>...economia internacional</a:t>
          </a:r>
          <a:endParaRPr lang="es-ES" dirty="0"/>
        </a:p>
      </dgm:t>
    </dgm:pt>
    <dgm:pt modelId="{75FD109B-7585-4084-B218-776E741059C1}" type="sibTrans" cxnId="{C8E9E197-784A-4C5C-A794-680471942201}">
      <dgm:prSet/>
      <dgm:spPr/>
      <dgm:t>
        <a:bodyPr/>
        <a:lstStyle/>
        <a:p>
          <a:endParaRPr lang="es-ES"/>
        </a:p>
      </dgm:t>
    </dgm:pt>
    <dgm:pt modelId="{C61AA9B9-3333-4D6D-9964-2F479D17598E}" type="parTrans" cxnId="{C8E9E197-784A-4C5C-A794-680471942201}">
      <dgm:prSet/>
      <dgm:spPr/>
      <dgm:t>
        <a:bodyPr/>
        <a:lstStyle/>
        <a:p>
          <a:endParaRPr lang="es-ES"/>
        </a:p>
      </dgm:t>
    </dgm:pt>
    <dgm:pt modelId="{4AB682E4-1F95-4A0E-906F-1AA882D16C79}">
      <dgm:prSet phldrT="[Text]"/>
      <dgm:spPr/>
      <dgm:t>
        <a:bodyPr/>
        <a:lstStyle/>
        <a:p>
          <a:r>
            <a:rPr lang="it-IT" dirty="0" smtClean="0"/>
            <a:t>LAC no se siente reflejada en ODM</a:t>
          </a:r>
          <a:endParaRPr lang="es-ES" dirty="0"/>
        </a:p>
      </dgm:t>
    </dgm:pt>
    <dgm:pt modelId="{D9D121CE-88BE-46B6-BCCC-3524A90169A2}" type="parTrans" cxnId="{74D2C33B-D0AC-4E48-BE69-F7D1F8244283}">
      <dgm:prSet/>
      <dgm:spPr/>
      <dgm:t>
        <a:bodyPr/>
        <a:lstStyle/>
        <a:p>
          <a:endParaRPr lang="es-ES"/>
        </a:p>
      </dgm:t>
    </dgm:pt>
    <dgm:pt modelId="{E63F7A40-0F77-4B30-8CB2-CCA64DEFC435}" type="sibTrans" cxnId="{74D2C33B-D0AC-4E48-BE69-F7D1F8244283}">
      <dgm:prSet/>
      <dgm:spPr/>
      <dgm:t>
        <a:bodyPr/>
        <a:lstStyle/>
        <a:p>
          <a:endParaRPr lang="es-ES"/>
        </a:p>
      </dgm:t>
    </dgm:pt>
    <dgm:pt modelId="{EA838616-6083-434C-998E-FED072588426}">
      <dgm:prSet/>
      <dgm:spPr/>
      <dgm:t>
        <a:bodyPr/>
        <a:lstStyle/>
        <a:p>
          <a:r>
            <a:rPr lang="it-IT" dirty="0" smtClean="0"/>
            <a:t>Crisis economica-financiera 2008</a:t>
          </a:r>
          <a:endParaRPr lang="es-ES" dirty="0"/>
        </a:p>
      </dgm:t>
    </dgm:pt>
    <dgm:pt modelId="{86B43468-B25B-440D-8673-F444274A1320}" type="parTrans" cxnId="{F288C10F-65B6-42DD-ABFC-EBF3BF69CC27}">
      <dgm:prSet/>
      <dgm:spPr/>
      <dgm:t>
        <a:bodyPr/>
        <a:lstStyle/>
        <a:p>
          <a:endParaRPr lang="es-ES"/>
        </a:p>
      </dgm:t>
    </dgm:pt>
    <dgm:pt modelId="{3F375A0C-D4B3-42B0-A608-F2AA413CBD8E}" type="sibTrans" cxnId="{F288C10F-65B6-42DD-ABFC-EBF3BF69CC27}">
      <dgm:prSet/>
      <dgm:spPr/>
      <dgm:t>
        <a:bodyPr/>
        <a:lstStyle/>
        <a:p>
          <a:endParaRPr lang="es-ES"/>
        </a:p>
      </dgm:t>
    </dgm:pt>
    <dgm:pt modelId="{FD9BDB52-8EDC-4419-84FC-0BC29B6319EE}">
      <dgm:prSet/>
      <dgm:spPr/>
      <dgm:t>
        <a:bodyPr/>
        <a:lstStyle/>
        <a:p>
          <a:r>
            <a:rPr lang="it-IT" dirty="0" smtClean="0"/>
            <a:t>Reducción AOD a paises de renta media</a:t>
          </a:r>
          <a:endParaRPr lang="es-ES" dirty="0"/>
        </a:p>
      </dgm:t>
    </dgm:pt>
    <dgm:pt modelId="{0789AA35-DCAA-4BC6-9D7D-19765E658278}" type="parTrans" cxnId="{DEAEF037-CEF1-4E03-A598-343CEDBA1A4A}">
      <dgm:prSet/>
      <dgm:spPr/>
      <dgm:t>
        <a:bodyPr/>
        <a:lstStyle/>
        <a:p>
          <a:endParaRPr lang="es-ES"/>
        </a:p>
      </dgm:t>
    </dgm:pt>
    <dgm:pt modelId="{8F16C7D8-923E-4CA2-8911-C79CDDC8BF12}" type="sibTrans" cxnId="{DEAEF037-CEF1-4E03-A598-343CEDBA1A4A}">
      <dgm:prSet/>
      <dgm:spPr/>
      <dgm:t>
        <a:bodyPr/>
        <a:lstStyle/>
        <a:p>
          <a:endParaRPr lang="es-ES"/>
        </a:p>
      </dgm:t>
    </dgm:pt>
    <dgm:pt modelId="{F59EA3DD-D732-4832-A59F-97A1C493B37B}">
      <dgm:prSet/>
      <dgm:spPr/>
      <dgm:t>
        <a:bodyPr/>
        <a:lstStyle/>
        <a:p>
          <a:r>
            <a:rPr lang="it-IT" dirty="0" smtClean="0"/>
            <a:t>Crecimiento economico LAC</a:t>
          </a:r>
          <a:endParaRPr lang="es-ES" dirty="0"/>
        </a:p>
      </dgm:t>
    </dgm:pt>
    <dgm:pt modelId="{C4B138CC-52F0-4470-8F22-9ECCBCB6FCE3}" type="parTrans" cxnId="{8F4053C3-8C63-4769-A876-D3485DD36D05}">
      <dgm:prSet/>
      <dgm:spPr/>
      <dgm:t>
        <a:bodyPr/>
        <a:lstStyle/>
        <a:p>
          <a:endParaRPr lang="es-ES"/>
        </a:p>
      </dgm:t>
    </dgm:pt>
    <dgm:pt modelId="{8BA8BD22-B81A-495D-ACF2-2E0E1C057F0B}" type="sibTrans" cxnId="{8F4053C3-8C63-4769-A876-D3485DD36D05}">
      <dgm:prSet/>
      <dgm:spPr/>
      <dgm:t>
        <a:bodyPr/>
        <a:lstStyle/>
        <a:p>
          <a:endParaRPr lang="es-ES"/>
        </a:p>
      </dgm:t>
    </dgm:pt>
    <dgm:pt modelId="{7E4E8EC8-F72F-45FC-AF78-2ADBA6A0E907}">
      <dgm:prSet/>
      <dgm:spPr/>
      <dgm:t>
        <a:bodyPr/>
        <a:lstStyle/>
        <a:p>
          <a:endParaRPr lang="es-ES" dirty="0"/>
        </a:p>
      </dgm:t>
    </dgm:pt>
    <dgm:pt modelId="{B086AD54-785D-434B-9138-6C48E06DB6E2}" type="parTrans" cxnId="{53ACC913-02C2-4359-9E50-C421BA75234D}">
      <dgm:prSet/>
      <dgm:spPr/>
      <dgm:t>
        <a:bodyPr/>
        <a:lstStyle/>
        <a:p>
          <a:endParaRPr lang="es-ES"/>
        </a:p>
      </dgm:t>
    </dgm:pt>
    <dgm:pt modelId="{7182B2F6-DB2F-4568-A6AD-B1D4F7F51B2B}" type="sibTrans" cxnId="{53ACC913-02C2-4359-9E50-C421BA75234D}">
      <dgm:prSet/>
      <dgm:spPr/>
      <dgm:t>
        <a:bodyPr/>
        <a:lstStyle/>
        <a:p>
          <a:endParaRPr lang="es-ES"/>
        </a:p>
      </dgm:t>
    </dgm:pt>
    <dgm:pt modelId="{B00CBCF5-4A8B-4FED-9485-1EEE85273550}" type="pres">
      <dgm:prSet presAssocID="{8C9B9A62-2299-4E54-A7BC-CF9E238388B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08B546B-FD6A-4044-B9C8-46C03D08E950}" type="pres">
      <dgm:prSet presAssocID="{96852FFF-5EDD-489B-BE4C-7EB298E72DBA}" presName="composite" presStyleCnt="0"/>
      <dgm:spPr/>
    </dgm:pt>
    <dgm:pt modelId="{275F237C-52B2-4C91-9C68-FF434379EC45}" type="pres">
      <dgm:prSet presAssocID="{96852FFF-5EDD-489B-BE4C-7EB298E72DB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1F50906-C29B-4D25-9641-BB7343317AB2}" type="pres">
      <dgm:prSet presAssocID="{96852FFF-5EDD-489B-BE4C-7EB298E72DBA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F2D4091-16FF-406F-BEF8-790FC9717E4D}" type="pres">
      <dgm:prSet presAssocID="{99147276-09FB-4D52-9AAB-674F3A5B7A7B}" presName="space" presStyleCnt="0"/>
      <dgm:spPr/>
    </dgm:pt>
    <dgm:pt modelId="{AB8A20A2-26A0-4BBF-B0F4-FE8CB0D3FA38}" type="pres">
      <dgm:prSet presAssocID="{067FFA11-9F23-4F52-B8D0-36003B782D6D}" presName="composite" presStyleCnt="0"/>
      <dgm:spPr/>
    </dgm:pt>
    <dgm:pt modelId="{7F0AA1CF-476C-429A-95D0-5A2CE9C3F441}" type="pres">
      <dgm:prSet presAssocID="{067FFA11-9F23-4F52-B8D0-36003B782D6D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C5FDD7E-0281-42B0-8570-F0945CB2EEA1}" type="pres">
      <dgm:prSet presAssocID="{067FFA11-9F23-4F52-B8D0-36003B782D6D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E28410C-9A5C-402E-B368-8312E2A857FA}" type="pres">
      <dgm:prSet presAssocID="{D1080D3B-6C83-487E-80DF-02F2D7D63348}" presName="space" presStyleCnt="0"/>
      <dgm:spPr/>
    </dgm:pt>
    <dgm:pt modelId="{0CE3812F-4F4F-430D-9C07-9E23A5DC1EF0}" type="pres">
      <dgm:prSet presAssocID="{671F1D8B-F7E4-4F86-BC6D-B895E4637A10}" presName="composite" presStyleCnt="0"/>
      <dgm:spPr/>
    </dgm:pt>
    <dgm:pt modelId="{DF5F71AC-6EDE-4B85-9141-D738BAEA432C}" type="pres">
      <dgm:prSet presAssocID="{671F1D8B-F7E4-4F86-BC6D-B895E4637A10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2401ECE-872F-4EA6-91AA-3138326B46ED}" type="pres">
      <dgm:prSet presAssocID="{671F1D8B-F7E4-4F86-BC6D-B895E4637A10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288C10F-65B6-42DD-ABFC-EBF3BF69CC27}" srcId="{671F1D8B-F7E4-4F86-BC6D-B895E4637A10}" destId="{EA838616-6083-434C-998E-FED072588426}" srcOrd="0" destOrd="0" parTransId="{86B43468-B25B-440D-8673-F444274A1320}" sibTransId="{3F375A0C-D4B3-42B0-A608-F2AA413CBD8E}"/>
    <dgm:cxn modelId="{DEAEF037-CEF1-4E03-A598-343CEDBA1A4A}" srcId="{671F1D8B-F7E4-4F86-BC6D-B895E4637A10}" destId="{FD9BDB52-8EDC-4419-84FC-0BC29B6319EE}" srcOrd="1" destOrd="0" parTransId="{0789AA35-DCAA-4BC6-9D7D-19765E658278}" sibTransId="{8F16C7D8-923E-4CA2-8911-C79CDDC8BF12}"/>
    <dgm:cxn modelId="{8F4053C3-8C63-4769-A876-D3485DD36D05}" srcId="{671F1D8B-F7E4-4F86-BC6D-B895E4637A10}" destId="{F59EA3DD-D732-4832-A59F-97A1C493B37B}" srcOrd="2" destOrd="0" parTransId="{C4B138CC-52F0-4470-8F22-9ECCBCB6FCE3}" sibTransId="{8BA8BD22-B81A-495D-ACF2-2E0E1C057F0B}"/>
    <dgm:cxn modelId="{49462983-0943-44AA-BEA6-1201ADA8880F}" srcId="{96852FFF-5EDD-489B-BE4C-7EB298E72DBA}" destId="{3F08B814-4A14-4611-8B53-CA39A1B167E7}" srcOrd="1" destOrd="0" parTransId="{C9406835-B93F-4B39-BA8D-D7A8AC7321EA}" sibTransId="{197E9E0E-BC08-4958-916D-8D88DCD0B32D}"/>
    <dgm:cxn modelId="{621A5551-3BF0-4C5D-8526-158A730B1876}" type="presOf" srcId="{067FFA11-9F23-4F52-B8D0-36003B782D6D}" destId="{7F0AA1CF-476C-429A-95D0-5A2CE9C3F441}" srcOrd="0" destOrd="0" presId="urn:microsoft.com/office/officeart/2005/8/layout/hList1"/>
    <dgm:cxn modelId="{A34C642C-B114-49AB-B18F-BE06AD8C30AF}" srcId="{067FFA11-9F23-4F52-B8D0-36003B782D6D}" destId="{0EA5A648-81E6-4BDE-B751-B9B6F073B551}" srcOrd="0" destOrd="0" parTransId="{553CF795-B7D0-4CE7-985D-8DF1F269D543}" sibTransId="{AB02F5FE-44E6-47F6-98E8-52E515DE75D7}"/>
    <dgm:cxn modelId="{E46AEDF6-41BC-4A0C-B7F0-4AA69D2A1BB0}" srcId="{8C9B9A62-2299-4E54-A7BC-CF9E238388B1}" destId="{96852FFF-5EDD-489B-BE4C-7EB298E72DBA}" srcOrd="0" destOrd="0" parTransId="{83E35096-7BAA-43CC-9A8C-41CD54F488F0}" sibTransId="{99147276-09FB-4D52-9AAB-674F3A5B7A7B}"/>
    <dgm:cxn modelId="{74D2C33B-D0AC-4E48-BE69-F7D1F8244283}" srcId="{067FFA11-9F23-4F52-B8D0-36003B782D6D}" destId="{4AB682E4-1F95-4A0E-906F-1AA882D16C79}" srcOrd="1" destOrd="0" parTransId="{D9D121CE-88BE-46B6-BCCC-3524A90169A2}" sibTransId="{E63F7A40-0F77-4B30-8CB2-CCA64DEFC435}"/>
    <dgm:cxn modelId="{797F7CF8-F43F-405C-8BAE-FD0DCAC3A676}" type="presOf" srcId="{F59EA3DD-D732-4832-A59F-97A1C493B37B}" destId="{A2401ECE-872F-4EA6-91AA-3138326B46ED}" srcOrd="0" destOrd="2" presId="urn:microsoft.com/office/officeart/2005/8/layout/hList1"/>
    <dgm:cxn modelId="{DCBDA73D-26A5-4D85-B16E-C46C434BEAC8}" srcId="{067FFA11-9F23-4F52-B8D0-36003B782D6D}" destId="{F403F1F2-7912-4F76-A8D9-9AE0B918F1FD}" srcOrd="2" destOrd="0" parTransId="{ED9E1848-87A0-40E0-95B3-846027F42A18}" sibTransId="{16B1A62B-4712-490E-AEE3-0671FE6A78D6}"/>
    <dgm:cxn modelId="{14F38E2E-61CE-4CF8-8DAB-8FEA20973DC2}" srcId="{8C9B9A62-2299-4E54-A7BC-CF9E238388B1}" destId="{067FFA11-9F23-4F52-B8D0-36003B782D6D}" srcOrd="1" destOrd="0" parTransId="{66759192-6DE2-4C7F-9BD9-C8B72D84CF39}" sibTransId="{D1080D3B-6C83-487E-80DF-02F2D7D63348}"/>
    <dgm:cxn modelId="{67E4A329-4949-4E56-B247-41BDE1E5C02F}" type="presOf" srcId="{E51C7CC6-DE48-4DB1-A402-708C0C6B5F82}" destId="{81F50906-C29B-4D25-9641-BB7343317AB2}" srcOrd="0" destOrd="0" presId="urn:microsoft.com/office/officeart/2005/8/layout/hList1"/>
    <dgm:cxn modelId="{0AF38AB2-D499-4FA2-88F3-70624267672E}" srcId="{96852FFF-5EDD-489B-BE4C-7EB298E72DBA}" destId="{E51C7CC6-DE48-4DB1-A402-708C0C6B5F82}" srcOrd="0" destOrd="0" parTransId="{787F6444-12E4-4D30-9CE2-B661188508F7}" sibTransId="{0359E755-F024-4572-AAE6-2172843395A0}"/>
    <dgm:cxn modelId="{1B05B2B9-95EE-49EB-8B7E-6E35656971EC}" type="presOf" srcId="{4AB682E4-1F95-4A0E-906F-1AA882D16C79}" destId="{6C5FDD7E-0281-42B0-8570-F0945CB2EEA1}" srcOrd="0" destOrd="1" presId="urn:microsoft.com/office/officeart/2005/8/layout/hList1"/>
    <dgm:cxn modelId="{5F74CACC-F2EF-4D5E-BE93-535435C28126}" type="presOf" srcId="{671F1D8B-F7E4-4F86-BC6D-B895E4637A10}" destId="{DF5F71AC-6EDE-4B85-9141-D738BAEA432C}" srcOrd="0" destOrd="0" presId="urn:microsoft.com/office/officeart/2005/8/layout/hList1"/>
    <dgm:cxn modelId="{C8E9E197-784A-4C5C-A794-680471942201}" srcId="{8C9B9A62-2299-4E54-A7BC-CF9E238388B1}" destId="{671F1D8B-F7E4-4F86-BC6D-B895E4637A10}" srcOrd="2" destOrd="0" parTransId="{C61AA9B9-3333-4D6D-9964-2F479D17598E}" sibTransId="{75FD109B-7585-4084-B218-776E741059C1}"/>
    <dgm:cxn modelId="{8B51B666-29F0-41A1-97A6-B4EEF5DCFC7E}" type="presOf" srcId="{FD9BDB52-8EDC-4419-84FC-0BC29B6319EE}" destId="{A2401ECE-872F-4EA6-91AA-3138326B46ED}" srcOrd="0" destOrd="1" presId="urn:microsoft.com/office/officeart/2005/8/layout/hList1"/>
    <dgm:cxn modelId="{809304A9-D091-49E7-8308-4A9A6D57CBC1}" type="presOf" srcId="{96852FFF-5EDD-489B-BE4C-7EB298E72DBA}" destId="{275F237C-52B2-4C91-9C68-FF434379EC45}" srcOrd="0" destOrd="0" presId="urn:microsoft.com/office/officeart/2005/8/layout/hList1"/>
    <dgm:cxn modelId="{826BED7D-5D53-4D67-9898-448C468E5F20}" type="presOf" srcId="{F403F1F2-7912-4F76-A8D9-9AE0B918F1FD}" destId="{6C5FDD7E-0281-42B0-8570-F0945CB2EEA1}" srcOrd="0" destOrd="2" presId="urn:microsoft.com/office/officeart/2005/8/layout/hList1"/>
    <dgm:cxn modelId="{53ACC913-02C2-4359-9E50-C421BA75234D}" srcId="{671F1D8B-F7E4-4F86-BC6D-B895E4637A10}" destId="{7E4E8EC8-F72F-45FC-AF78-2ADBA6A0E907}" srcOrd="3" destOrd="0" parTransId="{B086AD54-785D-434B-9138-6C48E06DB6E2}" sibTransId="{7182B2F6-DB2F-4568-A6AD-B1D4F7F51B2B}"/>
    <dgm:cxn modelId="{D0D52B9C-DEC5-4CF5-A0AA-DA2C646DC8C1}" type="presOf" srcId="{0EA5A648-81E6-4BDE-B751-B9B6F073B551}" destId="{6C5FDD7E-0281-42B0-8570-F0945CB2EEA1}" srcOrd="0" destOrd="0" presId="urn:microsoft.com/office/officeart/2005/8/layout/hList1"/>
    <dgm:cxn modelId="{141481F1-53D7-42AF-BD1C-6B75E31C7CF8}" type="presOf" srcId="{7E4E8EC8-F72F-45FC-AF78-2ADBA6A0E907}" destId="{A2401ECE-872F-4EA6-91AA-3138326B46ED}" srcOrd="0" destOrd="3" presId="urn:microsoft.com/office/officeart/2005/8/layout/hList1"/>
    <dgm:cxn modelId="{7D4D4A8E-9596-49D3-9355-AE3C6887B628}" type="presOf" srcId="{3F08B814-4A14-4611-8B53-CA39A1B167E7}" destId="{81F50906-C29B-4D25-9641-BB7343317AB2}" srcOrd="0" destOrd="1" presId="urn:microsoft.com/office/officeart/2005/8/layout/hList1"/>
    <dgm:cxn modelId="{4132AC8C-F272-4915-9DCD-1EC91EA6EF6A}" type="presOf" srcId="{8C9B9A62-2299-4E54-A7BC-CF9E238388B1}" destId="{B00CBCF5-4A8B-4FED-9485-1EEE85273550}" srcOrd="0" destOrd="0" presId="urn:microsoft.com/office/officeart/2005/8/layout/hList1"/>
    <dgm:cxn modelId="{536664EF-EB42-42D4-89A2-350266257A80}" type="presOf" srcId="{EA838616-6083-434C-998E-FED072588426}" destId="{A2401ECE-872F-4EA6-91AA-3138326B46ED}" srcOrd="0" destOrd="0" presId="urn:microsoft.com/office/officeart/2005/8/layout/hList1"/>
    <dgm:cxn modelId="{DEA3295D-E283-4F3A-B646-DFA3AF633D60}" type="presParOf" srcId="{B00CBCF5-4A8B-4FED-9485-1EEE85273550}" destId="{408B546B-FD6A-4044-B9C8-46C03D08E950}" srcOrd="0" destOrd="0" presId="urn:microsoft.com/office/officeart/2005/8/layout/hList1"/>
    <dgm:cxn modelId="{4DE44407-F658-4BDD-BA20-D28D77BF5957}" type="presParOf" srcId="{408B546B-FD6A-4044-B9C8-46C03D08E950}" destId="{275F237C-52B2-4C91-9C68-FF434379EC45}" srcOrd="0" destOrd="0" presId="urn:microsoft.com/office/officeart/2005/8/layout/hList1"/>
    <dgm:cxn modelId="{CF2766AB-CB40-458E-97C0-ECE97D4A4452}" type="presParOf" srcId="{408B546B-FD6A-4044-B9C8-46C03D08E950}" destId="{81F50906-C29B-4D25-9641-BB7343317AB2}" srcOrd="1" destOrd="0" presId="urn:microsoft.com/office/officeart/2005/8/layout/hList1"/>
    <dgm:cxn modelId="{ED11B412-E3B8-4C42-9CC3-0F2DC08FC017}" type="presParOf" srcId="{B00CBCF5-4A8B-4FED-9485-1EEE85273550}" destId="{CF2D4091-16FF-406F-BEF8-790FC9717E4D}" srcOrd="1" destOrd="0" presId="urn:microsoft.com/office/officeart/2005/8/layout/hList1"/>
    <dgm:cxn modelId="{652FA353-0473-4F72-AB13-C3B467C7D285}" type="presParOf" srcId="{B00CBCF5-4A8B-4FED-9485-1EEE85273550}" destId="{AB8A20A2-26A0-4BBF-B0F4-FE8CB0D3FA38}" srcOrd="2" destOrd="0" presId="urn:microsoft.com/office/officeart/2005/8/layout/hList1"/>
    <dgm:cxn modelId="{3B936065-6D82-49C7-9B9C-DA3C32A4019D}" type="presParOf" srcId="{AB8A20A2-26A0-4BBF-B0F4-FE8CB0D3FA38}" destId="{7F0AA1CF-476C-429A-95D0-5A2CE9C3F441}" srcOrd="0" destOrd="0" presId="urn:microsoft.com/office/officeart/2005/8/layout/hList1"/>
    <dgm:cxn modelId="{BBA44C92-AA55-4C21-ADDA-E94151FE82E8}" type="presParOf" srcId="{AB8A20A2-26A0-4BBF-B0F4-FE8CB0D3FA38}" destId="{6C5FDD7E-0281-42B0-8570-F0945CB2EEA1}" srcOrd="1" destOrd="0" presId="urn:microsoft.com/office/officeart/2005/8/layout/hList1"/>
    <dgm:cxn modelId="{B4DDB4A1-E731-49D8-B2A3-2DA0D2FB9E95}" type="presParOf" srcId="{B00CBCF5-4A8B-4FED-9485-1EEE85273550}" destId="{1E28410C-9A5C-402E-B368-8312E2A857FA}" srcOrd="3" destOrd="0" presId="urn:microsoft.com/office/officeart/2005/8/layout/hList1"/>
    <dgm:cxn modelId="{57C010A5-8C36-4E51-80A2-47CFC53DDFC1}" type="presParOf" srcId="{B00CBCF5-4A8B-4FED-9485-1EEE85273550}" destId="{0CE3812F-4F4F-430D-9C07-9E23A5DC1EF0}" srcOrd="4" destOrd="0" presId="urn:microsoft.com/office/officeart/2005/8/layout/hList1"/>
    <dgm:cxn modelId="{3A06EB35-A855-4F0F-A105-D85535BB0A41}" type="presParOf" srcId="{0CE3812F-4F4F-430D-9C07-9E23A5DC1EF0}" destId="{DF5F71AC-6EDE-4B85-9141-D738BAEA432C}" srcOrd="0" destOrd="0" presId="urn:microsoft.com/office/officeart/2005/8/layout/hList1"/>
    <dgm:cxn modelId="{4C7EDB3F-A0CC-4FC2-98FF-AE9165B3FC98}" type="presParOf" srcId="{0CE3812F-4F4F-430D-9C07-9E23A5DC1EF0}" destId="{A2401ECE-872F-4EA6-91AA-3138326B46E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63BD78E-A012-4224-A0F7-5A36048723E1}" type="doc">
      <dgm:prSet loTypeId="urn:microsoft.com/office/officeart/2005/8/layout/pList2" loCatId="list" qsTypeId="urn:microsoft.com/office/officeart/2005/8/quickstyle/simple4" qsCatId="simple" csTypeId="urn:microsoft.com/office/officeart/2005/8/colors/accent1_2" csCatId="accent1" phldr="1"/>
      <dgm:spPr/>
    </dgm:pt>
    <dgm:pt modelId="{A087C936-C66A-4458-97F7-9484EF60D1B6}">
      <dgm:prSet phldrT="[Text]"/>
      <dgm:spPr/>
      <dgm:t>
        <a:bodyPr/>
        <a:lstStyle/>
        <a:p>
          <a:r>
            <a:rPr lang="it-IT" dirty="0" smtClean="0"/>
            <a:t>POLITICA EXTERIOR: sea Norte Sur o Sur Sur, la cooperación es parte de la politica exterior de los paises </a:t>
          </a:r>
          <a:r>
            <a:rPr lang="it-IT" dirty="0" smtClean="0">
              <a:sym typeface="Wingdings" panose="05000000000000000000" pitchFamily="2" charset="2"/>
            </a:rPr>
            <a:t> La CSS no es </a:t>
          </a:r>
          <a:r>
            <a:rPr lang="it-IT" dirty="0" smtClean="0">
              <a:sym typeface="Wingdings" panose="05000000000000000000" pitchFamily="2" charset="2"/>
            </a:rPr>
            <a:t>en principio ni </a:t>
          </a:r>
          <a:r>
            <a:rPr lang="it-IT" dirty="0" smtClean="0">
              <a:sym typeface="Wingdings" panose="05000000000000000000" pitchFamily="2" charset="2"/>
            </a:rPr>
            <a:t>mejor ni peor de la CNS, </a:t>
          </a:r>
          <a:r>
            <a:rPr lang="it-IT" dirty="0" smtClean="0">
              <a:sym typeface="Wingdings" panose="05000000000000000000" pitchFamily="2" charset="2"/>
            </a:rPr>
            <a:t>es </a:t>
          </a:r>
          <a:r>
            <a:rPr lang="it-IT" dirty="0" smtClean="0">
              <a:sym typeface="Wingdings" panose="05000000000000000000" pitchFamily="2" charset="2"/>
            </a:rPr>
            <a:t>diferente. </a:t>
          </a:r>
          <a:endParaRPr lang="es-ES" dirty="0"/>
        </a:p>
      </dgm:t>
    </dgm:pt>
    <dgm:pt modelId="{62C491F1-AEEC-4A3A-8658-7EB4EBDF2581}" type="parTrans" cxnId="{84BDD625-C2C0-4E22-9674-3D2C2634738F}">
      <dgm:prSet/>
      <dgm:spPr/>
      <dgm:t>
        <a:bodyPr/>
        <a:lstStyle/>
        <a:p>
          <a:endParaRPr lang="es-ES"/>
        </a:p>
      </dgm:t>
    </dgm:pt>
    <dgm:pt modelId="{1FA8A2C4-8995-4250-A7D5-BFAD420EA11E}" type="sibTrans" cxnId="{84BDD625-C2C0-4E22-9674-3D2C2634738F}">
      <dgm:prSet/>
      <dgm:spPr/>
      <dgm:t>
        <a:bodyPr/>
        <a:lstStyle/>
        <a:p>
          <a:endParaRPr lang="es-ES"/>
        </a:p>
      </dgm:t>
    </dgm:pt>
    <dgm:pt modelId="{6EA5F3D4-78BE-4331-9D34-C4A6ACD18FFD}">
      <dgm:prSet phldrT="[Text]"/>
      <dgm:spPr/>
      <dgm:t>
        <a:bodyPr/>
        <a:lstStyle/>
        <a:p>
          <a:r>
            <a:rPr lang="es-ES" dirty="0" smtClean="0"/>
            <a:t>HETEROGENEIDAD: ausencia de registros coherentes, de criterios unificados</a:t>
          </a:r>
          <a:endParaRPr lang="es-ES" dirty="0"/>
        </a:p>
      </dgm:t>
    </dgm:pt>
    <dgm:pt modelId="{F93E6266-25C0-4CF6-9EF2-CC82EF91C6C9}" type="parTrans" cxnId="{0DA24BF1-10A8-4EFC-B938-CB6EFAD7F248}">
      <dgm:prSet/>
      <dgm:spPr/>
      <dgm:t>
        <a:bodyPr/>
        <a:lstStyle/>
        <a:p>
          <a:endParaRPr lang="es-ES"/>
        </a:p>
      </dgm:t>
    </dgm:pt>
    <dgm:pt modelId="{A62C7321-DAAC-440F-82F6-47531DF9AE14}" type="sibTrans" cxnId="{0DA24BF1-10A8-4EFC-B938-CB6EFAD7F248}">
      <dgm:prSet/>
      <dgm:spPr/>
      <dgm:t>
        <a:bodyPr/>
        <a:lstStyle/>
        <a:p>
          <a:endParaRPr lang="es-ES"/>
        </a:p>
      </dgm:t>
    </dgm:pt>
    <dgm:pt modelId="{C29C3CA4-93F1-4EE2-8E77-7C908A80EC32}">
      <dgm:prSet phldrT="[Text]"/>
      <dgm:spPr/>
      <dgm:t>
        <a:bodyPr/>
        <a:lstStyle/>
        <a:p>
          <a:r>
            <a:rPr lang="it-IT" dirty="0" smtClean="0"/>
            <a:t>PODER DEL DIALOGO: </a:t>
          </a:r>
          <a:r>
            <a:rPr lang="es-ES" dirty="0" smtClean="0"/>
            <a:t>herramienta de cambio potencial del orden internacional construido sobre un pensamiento </a:t>
          </a:r>
          <a:r>
            <a:rPr lang="es-ES" dirty="0" err="1" smtClean="0"/>
            <a:t>unico</a:t>
          </a:r>
          <a:endParaRPr lang="es-ES" dirty="0"/>
        </a:p>
      </dgm:t>
    </dgm:pt>
    <dgm:pt modelId="{6E850E25-E75A-42D2-BA40-C90CDD8BD7E7}" type="parTrans" cxnId="{D6C477C6-0C0E-4E6B-BD8B-47D7247882C3}">
      <dgm:prSet/>
      <dgm:spPr/>
      <dgm:t>
        <a:bodyPr/>
        <a:lstStyle/>
        <a:p>
          <a:endParaRPr lang="es-ES"/>
        </a:p>
      </dgm:t>
    </dgm:pt>
    <dgm:pt modelId="{0F855B72-7237-4CE9-8833-C03E6DE25679}" type="sibTrans" cxnId="{D6C477C6-0C0E-4E6B-BD8B-47D7247882C3}">
      <dgm:prSet/>
      <dgm:spPr/>
      <dgm:t>
        <a:bodyPr/>
        <a:lstStyle/>
        <a:p>
          <a:endParaRPr lang="es-ES"/>
        </a:p>
      </dgm:t>
    </dgm:pt>
    <dgm:pt modelId="{FFB2442F-12A1-4938-AA94-050815F222DB}" type="pres">
      <dgm:prSet presAssocID="{863BD78E-A012-4224-A0F7-5A36048723E1}" presName="Name0" presStyleCnt="0">
        <dgm:presLayoutVars>
          <dgm:dir/>
          <dgm:resizeHandles val="exact"/>
        </dgm:presLayoutVars>
      </dgm:prSet>
      <dgm:spPr/>
    </dgm:pt>
    <dgm:pt modelId="{DCF7DE57-C531-4A74-A3C6-7376DD727CAD}" type="pres">
      <dgm:prSet presAssocID="{863BD78E-A012-4224-A0F7-5A36048723E1}" presName="bkgdShp" presStyleLbl="alignAccFollowNode1" presStyleIdx="0" presStyleCnt="1" custLinFactNeighborX="33001" custLinFactNeighborY="34850"/>
      <dgm:spPr/>
    </dgm:pt>
    <dgm:pt modelId="{5605A859-67FD-40D1-BD39-0512E5C5ABE8}" type="pres">
      <dgm:prSet presAssocID="{863BD78E-A012-4224-A0F7-5A36048723E1}" presName="linComp" presStyleCnt="0"/>
      <dgm:spPr/>
    </dgm:pt>
    <dgm:pt modelId="{F52E1B5D-4B27-409A-93DA-A91C7F88EB5F}" type="pres">
      <dgm:prSet presAssocID="{A087C936-C66A-4458-97F7-9484EF60D1B6}" presName="compNode" presStyleCnt="0"/>
      <dgm:spPr/>
    </dgm:pt>
    <dgm:pt modelId="{BCC20977-41F8-428D-BFB0-F4DE1C6B719D}" type="pres">
      <dgm:prSet presAssocID="{A087C936-C66A-4458-97F7-9484EF60D1B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D84161F-BBC9-4752-A8BA-8326BE3FFEDC}" type="pres">
      <dgm:prSet presAssocID="{A087C936-C66A-4458-97F7-9484EF60D1B6}" presName="invisiNode" presStyleLbl="node1" presStyleIdx="0" presStyleCnt="3"/>
      <dgm:spPr/>
    </dgm:pt>
    <dgm:pt modelId="{63F12685-9086-4F73-B8A9-6F0A2F91AF13}" type="pres">
      <dgm:prSet presAssocID="{A087C936-C66A-4458-97F7-9484EF60D1B6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4F3FA5D9-AEC4-48E8-B9CC-6ED287912AE5}" type="pres">
      <dgm:prSet presAssocID="{1FA8A2C4-8995-4250-A7D5-BFAD420EA11E}" presName="sibTrans" presStyleLbl="sibTrans2D1" presStyleIdx="0" presStyleCnt="0"/>
      <dgm:spPr/>
      <dgm:t>
        <a:bodyPr/>
        <a:lstStyle/>
        <a:p>
          <a:endParaRPr lang="es-ES"/>
        </a:p>
      </dgm:t>
    </dgm:pt>
    <dgm:pt modelId="{CE93491B-6C73-482D-822A-A95FB4E1B851}" type="pres">
      <dgm:prSet presAssocID="{6EA5F3D4-78BE-4331-9D34-C4A6ACD18FFD}" presName="compNode" presStyleCnt="0"/>
      <dgm:spPr/>
    </dgm:pt>
    <dgm:pt modelId="{FCBF1DE7-1ED3-4D0C-AA1B-60EA2F5C2688}" type="pres">
      <dgm:prSet presAssocID="{6EA5F3D4-78BE-4331-9D34-C4A6ACD18FF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D7F786-B62B-4CE7-BA11-414A8FB6FBB4}" type="pres">
      <dgm:prSet presAssocID="{6EA5F3D4-78BE-4331-9D34-C4A6ACD18FFD}" presName="invisiNode" presStyleLbl="node1" presStyleIdx="1" presStyleCnt="3"/>
      <dgm:spPr/>
    </dgm:pt>
    <dgm:pt modelId="{876C5821-14A4-44FE-B981-012A82AE99DD}" type="pres">
      <dgm:prSet presAssocID="{6EA5F3D4-78BE-4331-9D34-C4A6ACD18FFD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222845AA-7777-4EC5-9EA5-A563EE739046}" type="pres">
      <dgm:prSet presAssocID="{A62C7321-DAAC-440F-82F6-47531DF9AE14}" presName="sibTrans" presStyleLbl="sibTrans2D1" presStyleIdx="0" presStyleCnt="0"/>
      <dgm:spPr/>
      <dgm:t>
        <a:bodyPr/>
        <a:lstStyle/>
        <a:p>
          <a:endParaRPr lang="es-ES"/>
        </a:p>
      </dgm:t>
    </dgm:pt>
    <dgm:pt modelId="{C7AC5B89-FEAA-425D-9DE4-49E0BB337A8F}" type="pres">
      <dgm:prSet presAssocID="{C29C3CA4-93F1-4EE2-8E77-7C908A80EC32}" presName="compNode" presStyleCnt="0"/>
      <dgm:spPr/>
    </dgm:pt>
    <dgm:pt modelId="{96BA8ED5-EDE1-4D3A-AA09-860778120AAF}" type="pres">
      <dgm:prSet presAssocID="{C29C3CA4-93F1-4EE2-8E77-7C908A80EC3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0CF2E50-D842-4AE2-B858-BDA9B26E7383}" type="pres">
      <dgm:prSet presAssocID="{C29C3CA4-93F1-4EE2-8E77-7C908A80EC32}" presName="invisiNode" presStyleLbl="node1" presStyleIdx="2" presStyleCnt="3"/>
      <dgm:spPr/>
    </dgm:pt>
    <dgm:pt modelId="{B273FDB6-2869-467F-8439-99C1008D7F1C}" type="pres">
      <dgm:prSet presAssocID="{C29C3CA4-93F1-4EE2-8E77-7C908A80EC32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</dgm:ptLst>
  <dgm:cxnLst>
    <dgm:cxn modelId="{523E589A-8096-4A11-BE97-F9EA55E5048E}" type="presOf" srcId="{C29C3CA4-93F1-4EE2-8E77-7C908A80EC32}" destId="{96BA8ED5-EDE1-4D3A-AA09-860778120AAF}" srcOrd="0" destOrd="0" presId="urn:microsoft.com/office/officeart/2005/8/layout/pList2"/>
    <dgm:cxn modelId="{9150F591-D744-4138-9A39-34E3D6A9C989}" type="presOf" srcId="{1FA8A2C4-8995-4250-A7D5-BFAD420EA11E}" destId="{4F3FA5D9-AEC4-48E8-B9CC-6ED287912AE5}" srcOrd="0" destOrd="0" presId="urn:microsoft.com/office/officeart/2005/8/layout/pList2"/>
    <dgm:cxn modelId="{9879D490-AEED-4881-8BDE-20E8CE49D158}" type="presOf" srcId="{A087C936-C66A-4458-97F7-9484EF60D1B6}" destId="{BCC20977-41F8-428D-BFB0-F4DE1C6B719D}" srcOrd="0" destOrd="0" presId="urn:microsoft.com/office/officeart/2005/8/layout/pList2"/>
    <dgm:cxn modelId="{D6C477C6-0C0E-4E6B-BD8B-47D7247882C3}" srcId="{863BD78E-A012-4224-A0F7-5A36048723E1}" destId="{C29C3CA4-93F1-4EE2-8E77-7C908A80EC32}" srcOrd="2" destOrd="0" parTransId="{6E850E25-E75A-42D2-BA40-C90CDD8BD7E7}" sibTransId="{0F855B72-7237-4CE9-8833-C03E6DE25679}"/>
    <dgm:cxn modelId="{8E365CBB-7B09-447B-BA58-0A6F95C841C3}" type="presOf" srcId="{6EA5F3D4-78BE-4331-9D34-C4A6ACD18FFD}" destId="{FCBF1DE7-1ED3-4D0C-AA1B-60EA2F5C2688}" srcOrd="0" destOrd="0" presId="urn:microsoft.com/office/officeart/2005/8/layout/pList2"/>
    <dgm:cxn modelId="{0DA24BF1-10A8-4EFC-B938-CB6EFAD7F248}" srcId="{863BD78E-A012-4224-A0F7-5A36048723E1}" destId="{6EA5F3D4-78BE-4331-9D34-C4A6ACD18FFD}" srcOrd="1" destOrd="0" parTransId="{F93E6266-25C0-4CF6-9EF2-CC82EF91C6C9}" sibTransId="{A62C7321-DAAC-440F-82F6-47531DF9AE14}"/>
    <dgm:cxn modelId="{46822BA4-65BE-4CA5-B550-C48B29240CA5}" type="presOf" srcId="{863BD78E-A012-4224-A0F7-5A36048723E1}" destId="{FFB2442F-12A1-4938-AA94-050815F222DB}" srcOrd="0" destOrd="0" presId="urn:microsoft.com/office/officeart/2005/8/layout/pList2"/>
    <dgm:cxn modelId="{5DBEC5F6-9564-4DA8-8B14-522A2E80C294}" type="presOf" srcId="{A62C7321-DAAC-440F-82F6-47531DF9AE14}" destId="{222845AA-7777-4EC5-9EA5-A563EE739046}" srcOrd="0" destOrd="0" presId="urn:microsoft.com/office/officeart/2005/8/layout/pList2"/>
    <dgm:cxn modelId="{84BDD625-C2C0-4E22-9674-3D2C2634738F}" srcId="{863BD78E-A012-4224-A0F7-5A36048723E1}" destId="{A087C936-C66A-4458-97F7-9484EF60D1B6}" srcOrd="0" destOrd="0" parTransId="{62C491F1-AEEC-4A3A-8658-7EB4EBDF2581}" sibTransId="{1FA8A2C4-8995-4250-A7D5-BFAD420EA11E}"/>
    <dgm:cxn modelId="{0133E28F-E64E-4648-8D3D-622B99FA5F2C}" type="presParOf" srcId="{FFB2442F-12A1-4938-AA94-050815F222DB}" destId="{DCF7DE57-C531-4A74-A3C6-7376DD727CAD}" srcOrd="0" destOrd="0" presId="urn:microsoft.com/office/officeart/2005/8/layout/pList2"/>
    <dgm:cxn modelId="{72384357-3191-4840-87AB-3D028B9E974B}" type="presParOf" srcId="{FFB2442F-12A1-4938-AA94-050815F222DB}" destId="{5605A859-67FD-40D1-BD39-0512E5C5ABE8}" srcOrd="1" destOrd="0" presId="urn:microsoft.com/office/officeart/2005/8/layout/pList2"/>
    <dgm:cxn modelId="{CFB64591-AE42-4B47-AC5B-70A7D1CFAB0D}" type="presParOf" srcId="{5605A859-67FD-40D1-BD39-0512E5C5ABE8}" destId="{F52E1B5D-4B27-409A-93DA-A91C7F88EB5F}" srcOrd="0" destOrd="0" presId="urn:microsoft.com/office/officeart/2005/8/layout/pList2"/>
    <dgm:cxn modelId="{40AA4BA8-D7DA-48EC-A783-A1785D952EDD}" type="presParOf" srcId="{F52E1B5D-4B27-409A-93DA-A91C7F88EB5F}" destId="{BCC20977-41F8-428D-BFB0-F4DE1C6B719D}" srcOrd="0" destOrd="0" presId="urn:microsoft.com/office/officeart/2005/8/layout/pList2"/>
    <dgm:cxn modelId="{F512DBB6-BD77-4006-8DB9-9BF98B89CE13}" type="presParOf" srcId="{F52E1B5D-4B27-409A-93DA-A91C7F88EB5F}" destId="{1D84161F-BBC9-4752-A8BA-8326BE3FFEDC}" srcOrd="1" destOrd="0" presId="urn:microsoft.com/office/officeart/2005/8/layout/pList2"/>
    <dgm:cxn modelId="{B08FD363-F143-457D-9E5C-6AFADF4FC2BF}" type="presParOf" srcId="{F52E1B5D-4B27-409A-93DA-A91C7F88EB5F}" destId="{63F12685-9086-4F73-B8A9-6F0A2F91AF13}" srcOrd="2" destOrd="0" presId="urn:microsoft.com/office/officeart/2005/8/layout/pList2"/>
    <dgm:cxn modelId="{E24E307F-04A0-4639-84AC-4717A830A294}" type="presParOf" srcId="{5605A859-67FD-40D1-BD39-0512E5C5ABE8}" destId="{4F3FA5D9-AEC4-48E8-B9CC-6ED287912AE5}" srcOrd="1" destOrd="0" presId="urn:microsoft.com/office/officeart/2005/8/layout/pList2"/>
    <dgm:cxn modelId="{2C23ED20-E365-4A13-9F5F-67078C461023}" type="presParOf" srcId="{5605A859-67FD-40D1-BD39-0512E5C5ABE8}" destId="{CE93491B-6C73-482D-822A-A95FB4E1B851}" srcOrd="2" destOrd="0" presId="urn:microsoft.com/office/officeart/2005/8/layout/pList2"/>
    <dgm:cxn modelId="{651ED170-466C-4965-9EFC-F3084BC8D2FA}" type="presParOf" srcId="{CE93491B-6C73-482D-822A-A95FB4E1B851}" destId="{FCBF1DE7-1ED3-4D0C-AA1B-60EA2F5C2688}" srcOrd="0" destOrd="0" presId="urn:microsoft.com/office/officeart/2005/8/layout/pList2"/>
    <dgm:cxn modelId="{044B344D-BB35-449A-B9A0-85AAB2219CF9}" type="presParOf" srcId="{CE93491B-6C73-482D-822A-A95FB4E1B851}" destId="{7ED7F786-B62B-4CE7-BA11-414A8FB6FBB4}" srcOrd="1" destOrd="0" presId="urn:microsoft.com/office/officeart/2005/8/layout/pList2"/>
    <dgm:cxn modelId="{6657D5FF-9136-4300-9ADD-FDD041EAD048}" type="presParOf" srcId="{CE93491B-6C73-482D-822A-A95FB4E1B851}" destId="{876C5821-14A4-44FE-B981-012A82AE99DD}" srcOrd="2" destOrd="0" presId="urn:microsoft.com/office/officeart/2005/8/layout/pList2"/>
    <dgm:cxn modelId="{4ADC8752-71CF-453D-AA81-DA6004D61983}" type="presParOf" srcId="{5605A859-67FD-40D1-BD39-0512E5C5ABE8}" destId="{222845AA-7777-4EC5-9EA5-A563EE739046}" srcOrd="3" destOrd="0" presId="urn:microsoft.com/office/officeart/2005/8/layout/pList2"/>
    <dgm:cxn modelId="{CCC53B2E-B7C3-4C12-8231-C9EB7A1DA33E}" type="presParOf" srcId="{5605A859-67FD-40D1-BD39-0512E5C5ABE8}" destId="{C7AC5B89-FEAA-425D-9DE4-49E0BB337A8F}" srcOrd="4" destOrd="0" presId="urn:microsoft.com/office/officeart/2005/8/layout/pList2"/>
    <dgm:cxn modelId="{8FB3A3E9-05F4-40E4-944E-807FCEEA9B0B}" type="presParOf" srcId="{C7AC5B89-FEAA-425D-9DE4-49E0BB337A8F}" destId="{96BA8ED5-EDE1-4D3A-AA09-860778120AAF}" srcOrd="0" destOrd="0" presId="urn:microsoft.com/office/officeart/2005/8/layout/pList2"/>
    <dgm:cxn modelId="{E09FA4F5-435B-469B-9E6F-FB61A3A24478}" type="presParOf" srcId="{C7AC5B89-FEAA-425D-9DE4-49E0BB337A8F}" destId="{C0CF2E50-D842-4AE2-B858-BDA9B26E7383}" srcOrd="1" destOrd="0" presId="urn:microsoft.com/office/officeart/2005/8/layout/pList2"/>
    <dgm:cxn modelId="{E325620F-27F8-47C2-AAC5-354F1554C3E5}" type="presParOf" srcId="{C7AC5B89-FEAA-425D-9DE4-49E0BB337A8F}" destId="{B273FDB6-2869-467F-8439-99C1008D7F1C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C36CA6B-960B-4E9E-B9A2-6A7BF719957F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6C990A7E-7CD1-42AC-9F68-1D97D93E40FE}">
      <dgm:prSet phldrT="[Text]"/>
      <dgm:spPr/>
      <dgm:t>
        <a:bodyPr/>
        <a:lstStyle/>
        <a:p>
          <a:r>
            <a:rPr lang="it-IT" dirty="0" smtClean="0"/>
            <a:t>El Sur se define a si mismo</a:t>
          </a:r>
          <a:endParaRPr lang="es-ES" dirty="0"/>
        </a:p>
      </dgm:t>
    </dgm:pt>
    <dgm:pt modelId="{FAC9F52F-1A82-4D71-9E46-20B7DE8B36F1}" type="parTrans" cxnId="{D88E5993-ACE9-4D88-B118-A8DE0E437367}">
      <dgm:prSet/>
      <dgm:spPr/>
      <dgm:t>
        <a:bodyPr/>
        <a:lstStyle/>
        <a:p>
          <a:endParaRPr lang="es-ES"/>
        </a:p>
      </dgm:t>
    </dgm:pt>
    <dgm:pt modelId="{62847F46-A166-4A5A-8B60-1A1301B0FFDD}" type="sibTrans" cxnId="{D88E5993-ACE9-4D88-B118-A8DE0E437367}">
      <dgm:prSet/>
      <dgm:spPr/>
      <dgm:t>
        <a:bodyPr/>
        <a:lstStyle/>
        <a:p>
          <a:endParaRPr lang="es-ES"/>
        </a:p>
      </dgm:t>
    </dgm:pt>
    <dgm:pt modelId="{ECAF0E58-2ED6-4468-A839-8492BC7D0AA7}">
      <dgm:prSet phldrT="[Text]"/>
      <dgm:spPr/>
      <dgm:t>
        <a:bodyPr/>
        <a:lstStyle/>
        <a:p>
          <a:r>
            <a:rPr lang="it-IT" dirty="0" smtClean="0"/>
            <a:t>Se amplia la gobernanza de la Cooperación</a:t>
          </a:r>
          <a:endParaRPr lang="es-ES" dirty="0"/>
        </a:p>
      </dgm:t>
    </dgm:pt>
    <dgm:pt modelId="{0242314E-A0BC-4735-955D-4A4265EABCCE}" type="parTrans" cxnId="{7C4A4120-E9E8-4747-A3BC-E1F0703F7D7E}">
      <dgm:prSet/>
      <dgm:spPr/>
      <dgm:t>
        <a:bodyPr/>
        <a:lstStyle/>
        <a:p>
          <a:endParaRPr lang="es-ES"/>
        </a:p>
      </dgm:t>
    </dgm:pt>
    <dgm:pt modelId="{B0651BDF-3AB2-49FC-8062-4208C3C56723}" type="sibTrans" cxnId="{7C4A4120-E9E8-4747-A3BC-E1F0703F7D7E}">
      <dgm:prSet/>
      <dgm:spPr/>
      <dgm:t>
        <a:bodyPr/>
        <a:lstStyle/>
        <a:p>
          <a:endParaRPr lang="es-ES"/>
        </a:p>
      </dgm:t>
    </dgm:pt>
    <dgm:pt modelId="{456D0F25-0150-4FE0-B58F-DEF8902F8B5A}" type="pres">
      <dgm:prSet presAssocID="{AC36CA6B-960B-4E9E-B9A2-6A7BF719957F}" presName="Name0" presStyleCnt="0">
        <dgm:presLayoutVars>
          <dgm:dir/>
          <dgm:resizeHandles val="exact"/>
        </dgm:presLayoutVars>
      </dgm:prSet>
      <dgm:spPr/>
    </dgm:pt>
    <dgm:pt modelId="{1DD60891-6B1D-47ED-B5A8-DFE7452A7975}" type="pres">
      <dgm:prSet presAssocID="{AC36CA6B-960B-4E9E-B9A2-6A7BF719957F}" presName="fgShape" presStyleLbl="fgShp" presStyleIdx="0" presStyleCnt="1"/>
      <dgm:spPr/>
    </dgm:pt>
    <dgm:pt modelId="{1F846A93-4297-40D0-8855-9455C8BBA26A}" type="pres">
      <dgm:prSet presAssocID="{AC36CA6B-960B-4E9E-B9A2-6A7BF719957F}" presName="linComp" presStyleCnt="0"/>
      <dgm:spPr/>
    </dgm:pt>
    <dgm:pt modelId="{103C2B53-EEA5-433F-A65F-7AF247F3891F}" type="pres">
      <dgm:prSet presAssocID="{6C990A7E-7CD1-42AC-9F68-1D97D93E40FE}" presName="compNode" presStyleCnt="0"/>
      <dgm:spPr/>
    </dgm:pt>
    <dgm:pt modelId="{F2798F30-D605-4932-9AD5-50C2D9A18D5F}" type="pres">
      <dgm:prSet presAssocID="{6C990A7E-7CD1-42AC-9F68-1D97D93E40FE}" presName="bkgdShape" presStyleLbl="node1" presStyleIdx="0" presStyleCnt="2" custLinFactNeighborY="1240"/>
      <dgm:spPr/>
      <dgm:t>
        <a:bodyPr/>
        <a:lstStyle/>
        <a:p>
          <a:endParaRPr lang="es-ES"/>
        </a:p>
      </dgm:t>
    </dgm:pt>
    <dgm:pt modelId="{B42AAFE9-49FB-4005-A52C-B069CDAA0A1A}" type="pres">
      <dgm:prSet presAssocID="{6C990A7E-7CD1-42AC-9F68-1D97D93E40FE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B094809-5267-4F3C-B85D-A24378716C9A}" type="pres">
      <dgm:prSet presAssocID="{6C990A7E-7CD1-42AC-9F68-1D97D93E40FE}" presName="invisiNode" presStyleLbl="node1" presStyleIdx="0" presStyleCnt="2"/>
      <dgm:spPr/>
    </dgm:pt>
    <dgm:pt modelId="{42E7334C-9C3F-4506-B271-3C933C4FB1DC}" type="pres">
      <dgm:prSet presAssocID="{6C990A7E-7CD1-42AC-9F68-1D97D93E40FE}" presName="imagNode" presStyleLbl="fgImgPlace1" presStyleIdx="0" presStyleCnt="2" custScaleX="135920" custScaleY="12097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  <dgm:pt modelId="{A8DECB93-CA6D-4029-8C69-84F194DE4B71}" type="pres">
      <dgm:prSet presAssocID="{62847F46-A166-4A5A-8B60-1A1301B0FFDD}" presName="sibTrans" presStyleLbl="sibTrans2D1" presStyleIdx="0" presStyleCnt="0"/>
      <dgm:spPr/>
      <dgm:t>
        <a:bodyPr/>
        <a:lstStyle/>
        <a:p>
          <a:endParaRPr lang="es-ES"/>
        </a:p>
      </dgm:t>
    </dgm:pt>
    <dgm:pt modelId="{6D1C8F5C-A635-44F5-842B-D00ADC0C30A0}" type="pres">
      <dgm:prSet presAssocID="{ECAF0E58-2ED6-4468-A839-8492BC7D0AA7}" presName="compNode" presStyleCnt="0"/>
      <dgm:spPr/>
    </dgm:pt>
    <dgm:pt modelId="{1103537C-1BC7-4CF3-99B1-10274E684C32}" type="pres">
      <dgm:prSet presAssocID="{ECAF0E58-2ED6-4468-A839-8492BC7D0AA7}" presName="bkgdShape" presStyleLbl="node1" presStyleIdx="1" presStyleCnt="2" custLinFactNeighborY="1240"/>
      <dgm:spPr/>
      <dgm:t>
        <a:bodyPr/>
        <a:lstStyle/>
        <a:p>
          <a:endParaRPr lang="es-ES"/>
        </a:p>
      </dgm:t>
    </dgm:pt>
    <dgm:pt modelId="{43C0FBFE-BD61-4BAC-A99B-08B3B12F5FE0}" type="pres">
      <dgm:prSet presAssocID="{ECAF0E58-2ED6-4468-A839-8492BC7D0AA7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58FF390-973B-43B5-A39D-39D4B9BFF4BA}" type="pres">
      <dgm:prSet presAssocID="{ECAF0E58-2ED6-4468-A839-8492BC7D0AA7}" presName="invisiNode" presStyleLbl="node1" presStyleIdx="1" presStyleCnt="2"/>
      <dgm:spPr/>
    </dgm:pt>
    <dgm:pt modelId="{ED28CC07-E2BE-4136-B413-123DFD1DB474}" type="pres">
      <dgm:prSet presAssocID="{ECAF0E58-2ED6-4468-A839-8492BC7D0AA7}" presName="imagNode" presStyleLbl="fgImgPlace1" presStyleIdx="1" presStyleCnt="2" custScaleX="140686" custScaleY="120887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E5BA0DD5-62E5-4BC9-ADE0-6DA0500A361E}" type="presOf" srcId="{ECAF0E58-2ED6-4468-A839-8492BC7D0AA7}" destId="{1103537C-1BC7-4CF3-99B1-10274E684C32}" srcOrd="0" destOrd="0" presId="urn:microsoft.com/office/officeart/2005/8/layout/hList7"/>
    <dgm:cxn modelId="{D88E5993-ACE9-4D88-B118-A8DE0E437367}" srcId="{AC36CA6B-960B-4E9E-B9A2-6A7BF719957F}" destId="{6C990A7E-7CD1-42AC-9F68-1D97D93E40FE}" srcOrd="0" destOrd="0" parTransId="{FAC9F52F-1A82-4D71-9E46-20B7DE8B36F1}" sibTransId="{62847F46-A166-4A5A-8B60-1A1301B0FFDD}"/>
    <dgm:cxn modelId="{E9C0ED52-F487-449D-BB32-56E3E718AD6B}" type="presOf" srcId="{AC36CA6B-960B-4E9E-B9A2-6A7BF719957F}" destId="{456D0F25-0150-4FE0-B58F-DEF8902F8B5A}" srcOrd="0" destOrd="0" presId="urn:microsoft.com/office/officeart/2005/8/layout/hList7"/>
    <dgm:cxn modelId="{7C4A4120-E9E8-4747-A3BC-E1F0703F7D7E}" srcId="{AC36CA6B-960B-4E9E-B9A2-6A7BF719957F}" destId="{ECAF0E58-2ED6-4468-A839-8492BC7D0AA7}" srcOrd="1" destOrd="0" parTransId="{0242314E-A0BC-4735-955D-4A4265EABCCE}" sibTransId="{B0651BDF-3AB2-49FC-8062-4208C3C56723}"/>
    <dgm:cxn modelId="{FC9F3D9B-56F1-4AB0-87D9-AA61471AFE50}" type="presOf" srcId="{ECAF0E58-2ED6-4468-A839-8492BC7D0AA7}" destId="{43C0FBFE-BD61-4BAC-A99B-08B3B12F5FE0}" srcOrd="1" destOrd="0" presId="urn:microsoft.com/office/officeart/2005/8/layout/hList7"/>
    <dgm:cxn modelId="{1BF33A7D-5656-4ECB-BFDE-14F2903AEA35}" type="presOf" srcId="{62847F46-A166-4A5A-8B60-1A1301B0FFDD}" destId="{A8DECB93-CA6D-4029-8C69-84F194DE4B71}" srcOrd="0" destOrd="0" presId="urn:microsoft.com/office/officeart/2005/8/layout/hList7"/>
    <dgm:cxn modelId="{5BF89A4E-02BC-42C9-AAED-571749942D54}" type="presOf" srcId="{6C990A7E-7CD1-42AC-9F68-1D97D93E40FE}" destId="{B42AAFE9-49FB-4005-A52C-B069CDAA0A1A}" srcOrd="1" destOrd="0" presId="urn:microsoft.com/office/officeart/2005/8/layout/hList7"/>
    <dgm:cxn modelId="{1C7BE6E7-F426-452A-9F38-81B342E94570}" type="presOf" srcId="{6C990A7E-7CD1-42AC-9F68-1D97D93E40FE}" destId="{F2798F30-D605-4932-9AD5-50C2D9A18D5F}" srcOrd="0" destOrd="0" presId="urn:microsoft.com/office/officeart/2005/8/layout/hList7"/>
    <dgm:cxn modelId="{46EBA650-42DE-4E73-AD7E-69B43AFFB6F9}" type="presParOf" srcId="{456D0F25-0150-4FE0-B58F-DEF8902F8B5A}" destId="{1DD60891-6B1D-47ED-B5A8-DFE7452A7975}" srcOrd="0" destOrd="0" presId="urn:microsoft.com/office/officeart/2005/8/layout/hList7"/>
    <dgm:cxn modelId="{CB5B8F48-D105-432F-BCD5-476378943A10}" type="presParOf" srcId="{456D0F25-0150-4FE0-B58F-DEF8902F8B5A}" destId="{1F846A93-4297-40D0-8855-9455C8BBA26A}" srcOrd="1" destOrd="0" presId="urn:microsoft.com/office/officeart/2005/8/layout/hList7"/>
    <dgm:cxn modelId="{78169719-F707-4577-A9BB-23BB72C6FDEF}" type="presParOf" srcId="{1F846A93-4297-40D0-8855-9455C8BBA26A}" destId="{103C2B53-EEA5-433F-A65F-7AF247F3891F}" srcOrd="0" destOrd="0" presId="urn:microsoft.com/office/officeart/2005/8/layout/hList7"/>
    <dgm:cxn modelId="{B1D5DB2F-69EC-4601-BE9C-F69438969BA5}" type="presParOf" srcId="{103C2B53-EEA5-433F-A65F-7AF247F3891F}" destId="{F2798F30-D605-4932-9AD5-50C2D9A18D5F}" srcOrd="0" destOrd="0" presId="urn:microsoft.com/office/officeart/2005/8/layout/hList7"/>
    <dgm:cxn modelId="{A89DBA6C-2E42-444E-A3E6-838F4533A271}" type="presParOf" srcId="{103C2B53-EEA5-433F-A65F-7AF247F3891F}" destId="{B42AAFE9-49FB-4005-A52C-B069CDAA0A1A}" srcOrd="1" destOrd="0" presId="urn:microsoft.com/office/officeart/2005/8/layout/hList7"/>
    <dgm:cxn modelId="{D593BA80-35A0-4228-B5AF-D9F282F965E9}" type="presParOf" srcId="{103C2B53-EEA5-433F-A65F-7AF247F3891F}" destId="{4B094809-5267-4F3C-B85D-A24378716C9A}" srcOrd="2" destOrd="0" presId="urn:microsoft.com/office/officeart/2005/8/layout/hList7"/>
    <dgm:cxn modelId="{7471974C-9028-49DF-8E3D-FAE064F0986A}" type="presParOf" srcId="{103C2B53-EEA5-433F-A65F-7AF247F3891F}" destId="{42E7334C-9C3F-4506-B271-3C933C4FB1DC}" srcOrd="3" destOrd="0" presId="urn:microsoft.com/office/officeart/2005/8/layout/hList7"/>
    <dgm:cxn modelId="{4D22EE80-1B75-43E1-968D-EDF850E929FE}" type="presParOf" srcId="{1F846A93-4297-40D0-8855-9455C8BBA26A}" destId="{A8DECB93-CA6D-4029-8C69-84F194DE4B71}" srcOrd="1" destOrd="0" presId="urn:microsoft.com/office/officeart/2005/8/layout/hList7"/>
    <dgm:cxn modelId="{D52FFA0A-83E8-479E-B571-21A1F33E2DD9}" type="presParOf" srcId="{1F846A93-4297-40D0-8855-9455C8BBA26A}" destId="{6D1C8F5C-A635-44F5-842B-D00ADC0C30A0}" srcOrd="2" destOrd="0" presId="urn:microsoft.com/office/officeart/2005/8/layout/hList7"/>
    <dgm:cxn modelId="{F10DBAEC-7213-4072-A375-11AB3BA043C5}" type="presParOf" srcId="{6D1C8F5C-A635-44F5-842B-D00ADC0C30A0}" destId="{1103537C-1BC7-4CF3-99B1-10274E684C32}" srcOrd="0" destOrd="0" presId="urn:microsoft.com/office/officeart/2005/8/layout/hList7"/>
    <dgm:cxn modelId="{F40A4924-5EE1-45DB-A6AD-05ABA6203165}" type="presParOf" srcId="{6D1C8F5C-A635-44F5-842B-D00ADC0C30A0}" destId="{43C0FBFE-BD61-4BAC-A99B-08B3B12F5FE0}" srcOrd="1" destOrd="0" presId="urn:microsoft.com/office/officeart/2005/8/layout/hList7"/>
    <dgm:cxn modelId="{C0BF6E53-FA65-4A4F-AEC1-028EA3C11821}" type="presParOf" srcId="{6D1C8F5C-A635-44F5-842B-D00ADC0C30A0}" destId="{058FF390-973B-43B5-A39D-39D4B9BFF4BA}" srcOrd="2" destOrd="0" presId="urn:microsoft.com/office/officeart/2005/8/layout/hList7"/>
    <dgm:cxn modelId="{0B299126-9E27-49E5-BF57-E4323047AEB6}" type="presParOf" srcId="{6D1C8F5C-A635-44F5-842B-D00ADC0C30A0}" destId="{ED28CC07-E2BE-4136-B413-123DFD1DB474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6FE28F-3829-46A2-9CC6-99AC3AE97EED}">
      <dsp:nvSpPr>
        <dsp:cNvPr id="0" name=""/>
        <dsp:cNvSpPr/>
      </dsp:nvSpPr>
      <dsp:spPr>
        <a:xfrm>
          <a:off x="4" y="1858285"/>
          <a:ext cx="2216373" cy="18280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500" kern="1200" dirty="0" smtClean="0"/>
            <a:t>Primeras alianzas entre Sur (Bandung, Guerra Fria)</a:t>
          </a:r>
          <a:endParaRPr lang="es-ES" sz="1500" kern="1200" dirty="0"/>
        </a:p>
      </dsp:txBody>
      <dsp:txXfrm>
        <a:off x="42072" y="1900353"/>
        <a:ext cx="2132237" cy="1352184"/>
      </dsp:txXfrm>
    </dsp:sp>
    <dsp:sp modelId="{3208FD09-532F-48BA-9106-4C4BFBF609E9}">
      <dsp:nvSpPr>
        <dsp:cNvPr id="0" name=""/>
        <dsp:cNvSpPr/>
      </dsp:nvSpPr>
      <dsp:spPr>
        <a:xfrm>
          <a:off x="1276000" y="2403036"/>
          <a:ext cx="2282680" cy="2282680"/>
        </a:xfrm>
        <a:prstGeom prst="leftCircularArrow">
          <a:avLst>
            <a:gd name="adj1" fmla="val 2452"/>
            <a:gd name="adj2" fmla="val 296775"/>
            <a:gd name="adj3" fmla="val 2072286"/>
            <a:gd name="adj4" fmla="val 9024489"/>
            <a:gd name="adj5" fmla="val 286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0CAAA0-476D-4383-99A8-48C15119ED52}">
      <dsp:nvSpPr>
        <dsp:cNvPr id="0" name=""/>
        <dsp:cNvSpPr/>
      </dsp:nvSpPr>
      <dsp:spPr>
        <a:xfrm>
          <a:off x="492532" y="3294606"/>
          <a:ext cx="1970109" cy="7834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000" kern="1200" dirty="0" smtClean="0"/>
            <a:t>1950-60</a:t>
          </a:r>
          <a:endParaRPr lang="es-ES" sz="3000" kern="1200" dirty="0"/>
        </a:p>
      </dsp:txBody>
      <dsp:txXfrm>
        <a:off x="515478" y="3317552"/>
        <a:ext cx="1924217" cy="737555"/>
      </dsp:txXfrm>
    </dsp:sp>
    <dsp:sp modelId="{777129F1-BD12-4E2C-A762-EB8169EEE63C}">
      <dsp:nvSpPr>
        <dsp:cNvPr id="0" name=""/>
        <dsp:cNvSpPr/>
      </dsp:nvSpPr>
      <dsp:spPr>
        <a:xfrm>
          <a:off x="2729120" y="1858285"/>
          <a:ext cx="2216373" cy="18280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500" kern="1200" dirty="0" smtClean="0"/>
            <a:t>Se busca + concretización (Conferencias de Buenos Aires y Caracas)</a:t>
          </a:r>
          <a:endParaRPr lang="es-ES" sz="1500" kern="1200" dirty="0"/>
        </a:p>
      </dsp:txBody>
      <dsp:txXfrm>
        <a:off x="2771188" y="2292077"/>
        <a:ext cx="2132237" cy="1352184"/>
      </dsp:txXfrm>
    </dsp:sp>
    <dsp:sp modelId="{B8F5BE66-47EA-40FB-A351-0C4057744B90}">
      <dsp:nvSpPr>
        <dsp:cNvPr id="0" name=""/>
        <dsp:cNvSpPr/>
      </dsp:nvSpPr>
      <dsp:spPr>
        <a:xfrm>
          <a:off x="3986646" y="787222"/>
          <a:ext cx="2565883" cy="2565883"/>
        </a:xfrm>
        <a:prstGeom prst="circularArrow">
          <a:avLst>
            <a:gd name="adj1" fmla="val 2181"/>
            <a:gd name="adj2" fmla="val 262377"/>
            <a:gd name="adj3" fmla="val 19562112"/>
            <a:gd name="adj4" fmla="val 12575511"/>
            <a:gd name="adj5" fmla="val 25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1655AF-DF52-4230-B617-E50774E23956}">
      <dsp:nvSpPr>
        <dsp:cNvPr id="0" name=""/>
        <dsp:cNvSpPr/>
      </dsp:nvSpPr>
      <dsp:spPr>
        <a:xfrm>
          <a:off x="3221648" y="1466561"/>
          <a:ext cx="1970109" cy="7834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000" kern="1200" dirty="0" smtClean="0"/>
            <a:t>1970-80</a:t>
          </a:r>
          <a:endParaRPr lang="es-ES" sz="3000" kern="1200" dirty="0"/>
        </a:p>
      </dsp:txBody>
      <dsp:txXfrm>
        <a:off x="3244594" y="1489507"/>
        <a:ext cx="1924217" cy="737555"/>
      </dsp:txXfrm>
    </dsp:sp>
    <dsp:sp modelId="{55BEDE1A-BFD9-46BA-9CE5-D3782AB5C84D}">
      <dsp:nvSpPr>
        <dsp:cNvPr id="0" name=""/>
        <dsp:cNvSpPr/>
      </dsp:nvSpPr>
      <dsp:spPr>
        <a:xfrm>
          <a:off x="5458236" y="1858285"/>
          <a:ext cx="2216373" cy="18280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500" kern="1200" dirty="0" smtClean="0"/>
            <a:t>Caida Muro de Berlin </a:t>
          </a:r>
          <a:r>
            <a:rPr lang="it-IT" sz="1500" kern="1200" dirty="0" smtClean="0">
              <a:sym typeface="Wingdings" panose="05000000000000000000" pitchFamily="2" charset="2"/>
            </a:rPr>
            <a:t>función aglutinadora coop. desaparece</a:t>
          </a:r>
          <a:endParaRPr lang="es-E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500" kern="1200" dirty="0" smtClean="0">
              <a:sym typeface="Wingdings" panose="05000000000000000000" pitchFamily="2" charset="2"/>
            </a:rPr>
            <a:t>globalización EEUU  ODM</a:t>
          </a:r>
          <a:endParaRPr lang="es-ES" sz="1500" kern="1200" dirty="0"/>
        </a:p>
      </dsp:txBody>
      <dsp:txXfrm>
        <a:off x="5500304" y="1900353"/>
        <a:ext cx="2132237" cy="1352184"/>
      </dsp:txXfrm>
    </dsp:sp>
    <dsp:sp modelId="{576C5D99-136C-4EBF-A35A-52696E290559}">
      <dsp:nvSpPr>
        <dsp:cNvPr id="0" name=""/>
        <dsp:cNvSpPr/>
      </dsp:nvSpPr>
      <dsp:spPr>
        <a:xfrm>
          <a:off x="5950764" y="3294606"/>
          <a:ext cx="1970109" cy="7834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000" kern="1200" dirty="0" smtClean="0"/>
            <a:t>1989- 2000</a:t>
          </a:r>
          <a:endParaRPr lang="es-ES" sz="3000" kern="1200" dirty="0"/>
        </a:p>
      </dsp:txBody>
      <dsp:txXfrm>
        <a:off x="5973710" y="3317552"/>
        <a:ext cx="1924217" cy="7375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B7D667-5B26-4911-9656-9967B4967570}">
      <dsp:nvSpPr>
        <dsp:cNvPr id="0" name=""/>
        <dsp:cNvSpPr/>
      </dsp:nvSpPr>
      <dsp:spPr>
        <a:xfrm>
          <a:off x="2" y="565144"/>
          <a:ext cx="2363894" cy="2027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300" kern="1200" dirty="0" smtClean="0"/>
            <a:t>11 septiembre </a:t>
          </a:r>
          <a:r>
            <a:rPr lang="it-IT" sz="1300" kern="1200" dirty="0" smtClean="0">
              <a:sym typeface="Wingdings" panose="05000000000000000000" pitchFamily="2" charset="2"/>
            </a:rPr>
            <a:t> Securitización de la Cooperación (concentración Coop en anti-terrorismo)</a:t>
          </a:r>
          <a:endParaRPr lang="es-E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300" kern="1200" dirty="0" smtClean="0"/>
            <a:t>Multipleas crisis (crisis 2008) </a:t>
          </a:r>
          <a:r>
            <a:rPr lang="it-IT" sz="1300" kern="1200" dirty="0" smtClean="0">
              <a:sym typeface="Wingdings" panose="05000000000000000000" pitchFamily="2" charset="2"/>
            </a:rPr>
            <a:t> reducción fondos CNS</a:t>
          </a:r>
          <a:endParaRPr lang="es-ES" sz="1300" kern="1200" dirty="0"/>
        </a:p>
      </dsp:txBody>
      <dsp:txXfrm>
        <a:off x="46652" y="611794"/>
        <a:ext cx="2270594" cy="1499458"/>
      </dsp:txXfrm>
    </dsp:sp>
    <dsp:sp modelId="{A93C2DC8-B66C-48A4-A96A-E725D65A1AA5}">
      <dsp:nvSpPr>
        <dsp:cNvPr id="0" name=""/>
        <dsp:cNvSpPr/>
      </dsp:nvSpPr>
      <dsp:spPr>
        <a:xfrm>
          <a:off x="312657" y="0"/>
          <a:ext cx="1584011" cy="6299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300" kern="1200" dirty="0" smtClean="0"/>
            <a:t>2001- ahora</a:t>
          </a:r>
          <a:endParaRPr lang="es-ES" sz="2300" kern="1200" dirty="0"/>
        </a:p>
      </dsp:txBody>
      <dsp:txXfrm>
        <a:off x="331106" y="18449"/>
        <a:ext cx="1547113" cy="5930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5F237C-52B2-4C91-9C68-FF434379EC45}">
      <dsp:nvSpPr>
        <dsp:cNvPr id="0" name=""/>
        <dsp:cNvSpPr/>
      </dsp:nvSpPr>
      <dsp:spPr>
        <a:xfrm>
          <a:off x="3092" y="258070"/>
          <a:ext cx="3015062" cy="7945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...politica regional	</a:t>
          </a:r>
          <a:endParaRPr lang="es-ES" sz="2200" kern="1200" dirty="0"/>
        </a:p>
      </dsp:txBody>
      <dsp:txXfrm>
        <a:off x="3092" y="258070"/>
        <a:ext cx="3015062" cy="794594"/>
      </dsp:txXfrm>
    </dsp:sp>
    <dsp:sp modelId="{81F50906-C29B-4D25-9641-BB7343317AB2}">
      <dsp:nvSpPr>
        <dsp:cNvPr id="0" name=""/>
        <dsp:cNvSpPr/>
      </dsp:nvSpPr>
      <dsp:spPr>
        <a:xfrm>
          <a:off x="3092" y="1052665"/>
          <a:ext cx="3015062" cy="41065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Gobiernos progresistas </a:t>
          </a:r>
          <a:r>
            <a:rPr lang="it-IT" sz="2200" kern="1200" dirty="0" smtClean="0">
              <a:sym typeface="Wingdings" panose="05000000000000000000" pitchFamily="2" charset="2"/>
            </a:rPr>
            <a:t> convicción de necesidad de replantear relaciones Norte-Sur</a:t>
          </a:r>
          <a:endParaRPr lang="es-E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Avances en integración regional </a:t>
          </a:r>
          <a:r>
            <a:rPr lang="it-IT" sz="2200" kern="1200" dirty="0" smtClean="0">
              <a:sym typeface="Wingdings" panose="05000000000000000000" pitchFamily="2" charset="2"/>
            </a:rPr>
            <a:t> visibilización de necesidades y aspiraciones comunes	</a:t>
          </a:r>
          <a:endParaRPr lang="es-ES" sz="2200" kern="1200" dirty="0"/>
        </a:p>
      </dsp:txBody>
      <dsp:txXfrm>
        <a:off x="3092" y="1052665"/>
        <a:ext cx="3015062" cy="4106520"/>
      </dsp:txXfrm>
    </dsp:sp>
    <dsp:sp modelId="{7F0AA1CF-476C-429A-95D0-5A2CE9C3F441}">
      <dsp:nvSpPr>
        <dsp:cNvPr id="0" name=""/>
        <dsp:cNvSpPr/>
      </dsp:nvSpPr>
      <dsp:spPr>
        <a:xfrm>
          <a:off x="3440263" y="258070"/>
          <a:ext cx="3015062" cy="7945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...politica internacional</a:t>
          </a:r>
          <a:endParaRPr lang="es-ES" sz="2200" kern="1200" dirty="0"/>
        </a:p>
      </dsp:txBody>
      <dsp:txXfrm>
        <a:off x="3440263" y="258070"/>
        <a:ext cx="3015062" cy="794594"/>
      </dsp:txXfrm>
    </dsp:sp>
    <dsp:sp modelId="{6C5FDD7E-0281-42B0-8570-F0945CB2EEA1}">
      <dsp:nvSpPr>
        <dsp:cNvPr id="0" name=""/>
        <dsp:cNvSpPr/>
      </dsp:nvSpPr>
      <dsp:spPr>
        <a:xfrm>
          <a:off x="3440263" y="1052665"/>
          <a:ext cx="3015062" cy="41065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LAC no se siente reflejada en ODM</a:t>
          </a:r>
          <a:endParaRPr lang="es-E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Conferencia Monterrey FPD </a:t>
          </a:r>
          <a:r>
            <a:rPr lang="it-IT" sz="2200" kern="1200" dirty="0" smtClean="0">
              <a:sym typeface="Wingdings" panose="05000000000000000000" pitchFamily="2" charset="2"/>
            </a:rPr>
            <a:t> idea de mejor uso recursos cooperación	</a:t>
          </a:r>
          <a:endParaRPr lang="es-ES" sz="2200" kern="1200" dirty="0"/>
        </a:p>
      </dsp:txBody>
      <dsp:txXfrm>
        <a:off x="3440263" y="1052665"/>
        <a:ext cx="3015062" cy="4106520"/>
      </dsp:txXfrm>
    </dsp:sp>
    <dsp:sp modelId="{DF5F71AC-6EDE-4B85-9141-D738BAEA432C}">
      <dsp:nvSpPr>
        <dsp:cNvPr id="0" name=""/>
        <dsp:cNvSpPr/>
      </dsp:nvSpPr>
      <dsp:spPr>
        <a:xfrm>
          <a:off x="6877434" y="258070"/>
          <a:ext cx="3015062" cy="7945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...economia internacional</a:t>
          </a:r>
          <a:endParaRPr lang="es-ES" sz="2200" kern="1200" dirty="0"/>
        </a:p>
      </dsp:txBody>
      <dsp:txXfrm>
        <a:off x="6877434" y="258070"/>
        <a:ext cx="3015062" cy="794594"/>
      </dsp:txXfrm>
    </dsp:sp>
    <dsp:sp modelId="{A2401ECE-872F-4EA6-91AA-3138326B46ED}">
      <dsp:nvSpPr>
        <dsp:cNvPr id="0" name=""/>
        <dsp:cNvSpPr/>
      </dsp:nvSpPr>
      <dsp:spPr>
        <a:xfrm>
          <a:off x="6877434" y="1052665"/>
          <a:ext cx="3015062" cy="41065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Crisis economica-financiera 2008</a:t>
          </a:r>
          <a:endParaRPr lang="es-E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Reducción AOD a paises de renta media</a:t>
          </a:r>
          <a:endParaRPr lang="es-E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Crecimiento economico LAC</a:t>
          </a:r>
          <a:endParaRPr lang="es-E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200" kern="1200" dirty="0"/>
        </a:p>
      </dsp:txBody>
      <dsp:txXfrm>
        <a:off x="6877434" y="1052665"/>
        <a:ext cx="3015062" cy="41065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F7DE57-C531-4A74-A3C6-7376DD727CAD}">
      <dsp:nvSpPr>
        <dsp:cNvPr id="0" name=""/>
        <dsp:cNvSpPr/>
      </dsp:nvSpPr>
      <dsp:spPr>
        <a:xfrm>
          <a:off x="0" y="998541"/>
          <a:ext cx="11118452" cy="286525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F12685-9086-4F73-B8A9-6F0A2F91AF13}">
      <dsp:nvSpPr>
        <dsp:cNvPr id="0" name=""/>
        <dsp:cNvSpPr/>
      </dsp:nvSpPr>
      <dsp:spPr>
        <a:xfrm>
          <a:off x="333553" y="382034"/>
          <a:ext cx="3266045" cy="210118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C20977-41F8-428D-BFB0-F4DE1C6B719D}">
      <dsp:nvSpPr>
        <dsp:cNvPr id="0" name=""/>
        <dsp:cNvSpPr/>
      </dsp:nvSpPr>
      <dsp:spPr>
        <a:xfrm rot="10800000">
          <a:off x="333553" y="2865255"/>
          <a:ext cx="3266045" cy="3501978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POLITICA EXTERIOR: sea Norte Sur o Sur Sur, la cooperación es parte de la politica exterior de los paises </a:t>
          </a:r>
          <a:r>
            <a:rPr lang="it-IT" sz="2200" kern="1200" dirty="0" smtClean="0">
              <a:sym typeface="Wingdings" panose="05000000000000000000" pitchFamily="2" charset="2"/>
            </a:rPr>
            <a:t> La CSS no es </a:t>
          </a:r>
          <a:r>
            <a:rPr lang="it-IT" sz="2200" kern="1200" dirty="0" smtClean="0">
              <a:sym typeface="Wingdings" panose="05000000000000000000" pitchFamily="2" charset="2"/>
            </a:rPr>
            <a:t>en principio ni </a:t>
          </a:r>
          <a:r>
            <a:rPr lang="it-IT" sz="2200" kern="1200" dirty="0" smtClean="0">
              <a:sym typeface="Wingdings" panose="05000000000000000000" pitchFamily="2" charset="2"/>
            </a:rPr>
            <a:t>mejor ni peor de la CNS, </a:t>
          </a:r>
          <a:r>
            <a:rPr lang="it-IT" sz="2200" kern="1200" dirty="0" smtClean="0">
              <a:sym typeface="Wingdings" panose="05000000000000000000" pitchFamily="2" charset="2"/>
            </a:rPr>
            <a:t>es </a:t>
          </a:r>
          <a:r>
            <a:rPr lang="it-IT" sz="2200" kern="1200" dirty="0" smtClean="0">
              <a:sym typeface="Wingdings" panose="05000000000000000000" pitchFamily="2" charset="2"/>
            </a:rPr>
            <a:t>diferente. </a:t>
          </a:r>
          <a:endParaRPr lang="es-ES" sz="2200" kern="1200" dirty="0"/>
        </a:p>
      </dsp:txBody>
      <dsp:txXfrm rot="10800000">
        <a:off x="433995" y="2865255"/>
        <a:ext cx="3065161" cy="3401536"/>
      </dsp:txXfrm>
    </dsp:sp>
    <dsp:sp modelId="{876C5821-14A4-44FE-B981-012A82AE99DD}">
      <dsp:nvSpPr>
        <dsp:cNvPr id="0" name=""/>
        <dsp:cNvSpPr/>
      </dsp:nvSpPr>
      <dsp:spPr>
        <a:xfrm>
          <a:off x="3926203" y="382034"/>
          <a:ext cx="3266045" cy="210118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CBF1DE7-1ED3-4D0C-AA1B-60EA2F5C2688}">
      <dsp:nvSpPr>
        <dsp:cNvPr id="0" name=""/>
        <dsp:cNvSpPr/>
      </dsp:nvSpPr>
      <dsp:spPr>
        <a:xfrm rot="10800000">
          <a:off x="3926203" y="2865255"/>
          <a:ext cx="3266045" cy="3501978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HETEROGENEIDAD: ausencia de registros coherentes, de criterios unificados</a:t>
          </a:r>
          <a:endParaRPr lang="es-ES" sz="2200" kern="1200" dirty="0"/>
        </a:p>
      </dsp:txBody>
      <dsp:txXfrm rot="10800000">
        <a:off x="4026645" y="2865255"/>
        <a:ext cx="3065161" cy="3401536"/>
      </dsp:txXfrm>
    </dsp:sp>
    <dsp:sp modelId="{B273FDB6-2869-467F-8439-99C1008D7F1C}">
      <dsp:nvSpPr>
        <dsp:cNvPr id="0" name=""/>
        <dsp:cNvSpPr/>
      </dsp:nvSpPr>
      <dsp:spPr>
        <a:xfrm>
          <a:off x="7518853" y="382034"/>
          <a:ext cx="3266045" cy="210118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6BA8ED5-EDE1-4D3A-AA09-860778120AAF}">
      <dsp:nvSpPr>
        <dsp:cNvPr id="0" name=""/>
        <dsp:cNvSpPr/>
      </dsp:nvSpPr>
      <dsp:spPr>
        <a:xfrm rot="10800000">
          <a:off x="7518853" y="2865255"/>
          <a:ext cx="3266045" cy="3501978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PODER DEL DIALOGO: </a:t>
          </a:r>
          <a:r>
            <a:rPr lang="es-ES" sz="2200" kern="1200" dirty="0" smtClean="0"/>
            <a:t>herramienta de cambio potencial del orden internacional construido sobre un pensamiento </a:t>
          </a:r>
          <a:r>
            <a:rPr lang="es-ES" sz="2200" kern="1200" dirty="0" err="1" smtClean="0"/>
            <a:t>unico</a:t>
          </a:r>
          <a:endParaRPr lang="es-ES" sz="2200" kern="1200" dirty="0"/>
        </a:p>
      </dsp:txBody>
      <dsp:txXfrm rot="10800000">
        <a:off x="7619295" y="2865255"/>
        <a:ext cx="3065161" cy="340153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798F30-D605-4932-9AD5-50C2D9A18D5F}">
      <dsp:nvSpPr>
        <dsp:cNvPr id="0" name=""/>
        <dsp:cNvSpPr/>
      </dsp:nvSpPr>
      <dsp:spPr>
        <a:xfrm>
          <a:off x="4424" y="0"/>
          <a:ext cx="5068125" cy="55172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900" kern="1200" dirty="0" smtClean="0"/>
            <a:t>El Sur se define a si mismo</a:t>
          </a:r>
          <a:endParaRPr lang="es-ES" sz="3900" kern="1200" dirty="0"/>
        </a:p>
      </dsp:txBody>
      <dsp:txXfrm>
        <a:off x="4424" y="2206892"/>
        <a:ext cx="5068125" cy="2206892"/>
      </dsp:txXfrm>
    </dsp:sp>
    <dsp:sp modelId="{42E7334C-9C3F-4506-B271-3C933C4FB1DC}">
      <dsp:nvSpPr>
        <dsp:cNvPr id="0" name=""/>
        <dsp:cNvSpPr/>
      </dsp:nvSpPr>
      <dsp:spPr>
        <a:xfrm>
          <a:off x="1289900" y="138399"/>
          <a:ext cx="2497174" cy="222250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03537C-1BC7-4CF3-99B1-10274E684C32}">
      <dsp:nvSpPr>
        <dsp:cNvPr id="0" name=""/>
        <dsp:cNvSpPr/>
      </dsp:nvSpPr>
      <dsp:spPr>
        <a:xfrm>
          <a:off x="5224593" y="0"/>
          <a:ext cx="5068125" cy="55172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900" kern="1200" dirty="0" smtClean="0"/>
            <a:t>Se amplia la gobernanza de la Cooperación</a:t>
          </a:r>
          <a:endParaRPr lang="es-ES" sz="3900" kern="1200" dirty="0"/>
        </a:p>
      </dsp:txBody>
      <dsp:txXfrm>
        <a:off x="5224593" y="2206892"/>
        <a:ext cx="5068125" cy="2206892"/>
      </dsp:txXfrm>
    </dsp:sp>
    <dsp:sp modelId="{ED28CC07-E2BE-4136-B413-123DFD1DB474}">
      <dsp:nvSpPr>
        <dsp:cNvPr id="0" name=""/>
        <dsp:cNvSpPr/>
      </dsp:nvSpPr>
      <dsp:spPr>
        <a:xfrm>
          <a:off x="6466288" y="139161"/>
          <a:ext cx="2584737" cy="2220982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D60891-6B1D-47ED-B5A8-DFE7452A7975}">
      <dsp:nvSpPr>
        <dsp:cNvPr id="0" name=""/>
        <dsp:cNvSpPr/>
      </dsp:nvSpPr>
      <dsp:spPr>
        <a:xfrm>
          <a:off x="411885" y="4413785"/>
          <a:ext cx="9473372" cy="82758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80E571E-7586-46D0-867B-66475E3E9404}" type="datetimeFigureOut">
              <a:rPr lang="en-US"/>
              <a:pPr>
                <a:defRPr/>
              </a:pPr>
              <a:t>9/22/2015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EF0B100-829C-4EF6-81C1-BF06E8BA8FFB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05372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5D5065F-513A-49C6-940E-8B117895B76F}" type="datetimeFigureOut">
              <a:rPr lang="en-US"/>
              <a:pPr>
                <a:defRPr/>
              </a:pPr>
              <a:t>9/22/2015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noProof="0"/>
              <a:t>Click to edit Master text styles</a:t>
            </a:r>
          </a:p>
          <a:p>
            <a:pPr lvl="1"/>
            <a:r>
              <a:rPr noProof="0"/>
              <a:t>Second level</a:t>
            </a:r>
          </a:p>
          <a:p>
            <a:pPr lvl="2"/>
            <a:r>
              <a:rPr noProof="0"/>
              <a:t>Third level</a:t>
            </a:r>
          </a:p>
          <a:p>
            <a:pPr lvl="3"/>
            <a:r>
              <a:rPr noProof="0"/>
              <a:t>Fourth level</a:t>
            </a:r>
          </a:p>
          <a:p>
            <a:pPr lvl="4"/>
            <a:r>
              <a:rPr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7E90B7A-3444-42A3-9A28-C9843F73EB18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7043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7CF4D8-53D5-4DE0-A9B0-C17A2E6A20D1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7CF4D8-53D5-4DE0-A9B0-C17A2E6A20D1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ES" dirty="0" smtClean="0">
                <a:sym typeface="Wingdings" panose="05000000000000000000" pitchFamily="2" charset="2"/>
              </a:rPr>
              <a:t> </a:t>
            </a:r>
            <a:r>
              <a:rPr lang="es-ES" dirty="0" smtClean="0"/>
              <a:t>el elemento básico esencial que permite la identificación de la CSS y su diferenciación de la CNS está dado no por los actores que la practican sino por el contenido político que orienta sus acciones hacia la recuperación de los saberes y prácticas propias de los estados del Sur 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7CF4D8-53D5-4DE0-A9B0-C17A2E6A20D1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7CF4D8-53D5-4DE0-A9B0-C17A2E6A20D1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7CF4D8-53D5-4DE0-A9B0-C17A2E6A20D1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E90B7A-3444-42A3-9A28-C9843F73EB1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856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EL SUR SE DEFINE A SI MISMO:</a:t>
            </a:r>
          </a:p>
          <a:p>
            <a:r>
              <a:rPr lang="es-ES" sz="1200" dirty="0" smtClean="0"/>
              <a:t>CSS Carácter de reivindicación política y por la recuperación de los saberes propios del Sur</a:t>
            </a:r>
          </a:p>
          <a:p>
            <a:r>
              <a:rPr lang="es-ES" sz="1200" dirty="0" smtClean="0"/>
              <a:t>como estrategia de reconstrucción de las relaciones entre los Estados</a:t>
            </a:r>
          </a:p>
          <a:p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AMPLIAR</a:t>
            </a:r>
            <a:r>
              <a:rPr lang="it-IT" baseline="0" dirty="0" smtClean="0"/>
              <a:t> LA GOBERNANZA: </a:t>
            </a:r>
            <a:r>
              <a:rPr lang="es-ES" sz="1200" b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 “sistema” carece de una instancia política central. No hay ninguna organización multilateral que ejerza la autoridad o la coerción ante incumplimientos de las obligaciones o compromisos que, como ya se ha señalado, no son vinculantes.</a:t>
            </a:r>
            <a:endParaRPr lang="en-US" sz="1200" b="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 bien el CAD/OCDE posee capacidades técnicas y materiales, carece de legitimidad (por su reducida representatividad que excluye a los países en desarrollo)</a:t>
            </a:r>
            <a:r>
              <a:rPr lang="es-ES" sz="1200" b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(CAD solo representa a 29 </a:t>
            </a:r>
            <a:r>
              <a:rPr lang="es-ES" sz="1200" b="0" u="none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paises</a:t>
            </a:r>
            <a:r>
              <a:rPr lang="es-ES" sz="1200" b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y de autoridad. En sentido contrario las instancias de debate del sistema de las Naciones Unidas, como el FCD/ECOSOC, son más legítimos en el nivel de los Estados pero tienen muy comprometida su eficacia .</a:t>
            </a:r>
            <a:endParaRPr lang="es-ES" sz="1200" b="1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1200" b="1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 Potencialidad</a:t>
            </a:r>
            <a:r>
              <a:rPr lang="it-IT" sz="1200" b="1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 perturbadora de la CSS  puede llevar a una destrucción creativa de la industria de la ayuda</a:t>
            </a:r>
            <a:endParaRPr lang="en-US" sz="1200" b="1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it-I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E90B7A-3444-42A3-9A28-C9843F73EB1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071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 smtClean="0"/>
              <a:t>Video </a:t>
            </a:r>
            <a:r>
              <a:rPr lang="es-ES" sz="1200" dirty="0" err="1" smtClean="0"/>
              <a:t>Surasky</a:t>
            </a:r>
            <a:r>
              <a:rPr lang="es-ES" sz="1200" dirty="0" smtClean="0"/>
              <a:t> (</a:t>
            </a:r>
            <a:r>
              <a:rPr lang="es-ES" sz="1200" b="1" dirty="0" smtClean="0"/>
              <a:t>41:47 – 43:58) </a:t>
            </a:r>
            <a:r>
              <a:rPr lang="es-ES" sz="1200" dirty="0" smtClean="0"/>
              <a:t> https://www.youtube.com/watch?v=qyQtD6xKd7I</a:t>
            </a:r>
          </a:p>
          <a:p>
            <a:pPr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7CF4D8-53D5-4DE0-A9B0-C17A2E6A20D1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spcBef>
                <a:spcPct val="0"/>
              </a:spcBef>
              <a:buFontTx/>
              <a:buChar char="-"/>
            </a:pPr>
            <a:endParaRPr lang="es-E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0A485D9-3A3D-469B-B91B-A6984951AE47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EL SUR SE DEFINE A SI MISMO:</a:t>
            </a:r>
          </a:p>
          <a:p>
            <a:r>
              <a:rPr lang="es-ES" sz="1200" dirty="0" smtClean="0"/>
              <a:t>CSS Carácter de reivindicación política y por la recuperación de los saberes propios del Sur</a:t>
            </a:r>
          </a:p>
          <a:p>
            <a:r>
              <a:rPr lang="es-ES" sz="1200" dirty="0" smtClean="0"/>
              <a:t>como estrategia de reconstrucción de las relaciones entre los Estados</a:t>
            </a:r>
          </a:p>
          <a:p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AMPLIAR</a:t>
            </a:r>
            <a:r>
              <a:rPr lang="it-IT" baseline="0" dirty="0" smtClean="0"/>
              <a:t> LA GOBERNANZA: </a:t>
            </a:r>
            <a:r>
              <a:rPr lang="es-ES" sz="1200" b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 “sistema” carece de una instancia política central. No hay ninguna organización multilateral que ejerza la autoridad o la coerción ante incumplimientos de las obligaciones o compromisos que, como ya se ha señalado, no son vinculantes.</a:t>
            </a:r>
            <a:endParaRPr lang="en-US" sz="1200" b="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 bien el CAD/OCDE posee capacidades técnicas y materiales, carece de legitimidad (por su reducida representatividad que excluye a los países en desarrollo)</a:t>
            </a:r>
            <a:r>
              <a:rPr lang="es-ES" sz="1200" b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(CAD solo representa a 29 </a:t>
            </a:r>
            <a:r>
              <a:rPr lang="es-ES" sz="1200" b="0" u="none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paises</a:t>
            </a:r>
            <a:r>
              <a:rPr lang="es-ES" sz="1200" b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y de autoridad. En sentido contrario las instancias de debate del sistema de las Naciones Unidas, como el FCD/ECOSOC, son más legítimos en el nivel de los Estados pero tienen muy comprometida su eficacia .</a:t>
            </a:r>
            <a:endParaRPr lang="es-ES" sz="1200" b="1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1200" b="1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 Potencialidad</a:t>
            </a:r>
            <a:r>
              <a:rPr lang="it-IT" sz="1200" b="1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 perturbadora de la CSS  puede llevar a una destrucción creativa de la industria de la ayuda</a:t>
            </a:r>
            <a:endParaRPr lang="en-US" sz="1200" b="1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it-I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E90B7A-3444-42A3-9A28-C9843F73EB1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07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75"/>
          <p:cNvSpPr>
            <a:spLocks/>
          </p:cNvSpPr>
          <p:nvPr/>
        </p:nvSpPr>
        <p:spPr bwMode="auto">
          <a:xfrm>
            <a:off x="0" y="5027613"/>
            <a:ext cx="4046538" cy="1828800"/>
          </a:xfrm>
          <a:custGeom>
            <a:avLst/>
            <a:gdLst>
              <a:gd name="T0" fmla="*/ 0 w 1275"/>
              <a:gd name="T1" fmla="*/ 0 h 576"/>
              <a:gd name="T2" fmla="*/ 0 w 1275"/>
              <a:gd name="T3" fmla="*/ 6 h 576"/>
              <a:gd name="T4" fmla="*/ 0 w 1275"/>
              <a:gd name="T5" fmla="*/ 11 h 576"/>
              <a:gd name="T6" fmla="*/ 0 w 1275"/>
              <a:gd name="T7" fmla="*/ 20 h 576"/>
              <a:gd name="T8" fmla="*/ 0 w 1275"/>
              <a:gd name="T9" fmla="*/ 27 h 576"/>
              <a:gd name="T10" fmla="*/ 0 w 1275"/>
              <a:gd name="T11" fmla="*/ 35 h 576"/>
              <a:gd name="T12" fmla="*/ 0 w 1275"/>
              <a:gd name="T13" fmla="*/ 37 h 576"/>
              <a:gd name="T14" fmla="*/ 0 w 1275"/>
              <a:gd name="T15" fmla="*/ 48 h 576"/>
              <a:gd name="T16" fmla="*/ 0 w 1275"/>
              <a:gd name="T17" fmla="*/ 53 h 576"/>
              <a:gd name="T18" fmla="*/ 0 w 1275"/>
              <a:gd name="T19" fmla="*/ 70 h 576"/>
              <a:gd name="T20" fmla="*/ 0 w 1275"/>
              <a:gd name="T21" fmla="*/ 74 h 576"/>
              <a:gd name="T22" fmla="*/ 0 w 1275"/>
              <a:gd name="T23" fmla="*/ 78 h 576"/>
              <a:gd name="T24" fmla="*/ 0 w 1275"/>
              <a:gd name="T25" fmla="*/ 96 h 576"/>
              <a:gd name="T26" fmla="*/ 0 w 1275"/>
              <a:gd name="T27" fmla="*/ 99 h 576"/>
              <a:gd name="T28" fmla="*/ 0 w 1275"/>
              <a:gd name="T29" fmla="*/ 120 h 576"/>
              <a:gd name="T30" fmla="*/ 0 w 1275"/>
              <a:gd name="T31" fmla="*/ 120 h 576"/>
              <a:gd name="T32" fmla="*/ 0 w 1275"/>
              <a:gd name="T33" fmla="*/ 123 h 576"/>
              <a:gd name="T34" fmla="*/ 0 w 1275"/>
              <a:gd name="T35" fmla="*/ 149 h 576"/>
              <a:gd name="T36" fmla="*/ 0 w 1275"/>
              <a:gd name="T37" fmla="*/ 150 h 576"/>
              <a:gd name="T38" fmla="*/ 0 w 1275"/>
              <a:gd name="T39" fmla="*/ 156 h 576"/>
              <a:gd name="T40" fmla="*/ 0 w 1275"/>
              <a:gd name="T41" fmla="*/ 166 h 576"/>
              <a:gd name="T42" fmla="*/ 0 w 1275"/>
              <a:gd name="T43" fmla="*/ 182 h 576"/>
              <a:gd name="T44" fmla="*/ 0 w 1275"/>
              <a:gd name="T45" fmla="*/ 183 h 576"/>
              <a:gd name="T46" fmla="*/ 0 w 1275"/>
              <a:gd name="T47" fmla="*/ 271 h 576"/>
              <a:gd name="T48" fmla="*/ 0 w 1275"/>
              <a:gd name="T49" fmla="*/ 278 h 576"/>
              <a:gd name="T50" fmla="*/ 0 w 1275"/>
              <a:gd name="T51" fmla="*/ 301 h 576"/>
              <a:gd name="T52" fmla="*/ 0 w 1275"/>
              <a:gd name="T53" fmla="*/ 313 h 576"/>
              <a:gd name="T54" fmla="*/ 0 w 1275"/>
              <a:gd name="T55" fmla="*/ 313 h 576"/>
              <a:gd name="T56" fmla="*/ 0 w 1275"/>
              <a:gd name="T57" fmla="*/ 315 h 576"/>
              <a:gd name="T58" fmla="*/ 0 w 1275"/>
              <a:gd name="T59" fmla="*/ 317 h 576"/>
              <a:gd name="T60" fmla="*/ 0 w 1275"/>
              <a:gd name="T61" fmla="*/ 330 h 576"/>
              <a:gd name="T62" fmla="*/ 0 w 1275"/>
              <a:gd name="T63" fmla="*/ 389 h 576"/>
              <a:gd name="T64" fmla="*/ 0 w 1275"/>
              <a:gd name="T65" fmla="*/ 394 h 576"/>
              <a:gd name="T66" fmla="*/ 0 w 1275"/>
              <a:gd name="T67" fmla="*/ 416 h 576"/>
              <a:gd name="T68" fmla="*/ 0 w 1275"/>
              <a:gd name="T69" fmla="*/ 432 h 576"/>
              <a:gd name="T70" fmla="*/ 0 w 1275"/>
              <a:gd name="T71" fmla="*/ 446 h 576"/>
              <a:gd name="T72" fmla="*/ 0 w 1275"/>
              <a:gd name="T73" fmla="*/ 446 h 576"/>
              <a:gd name="T74" fmla="*/ 0 w 1275"/>
              <a:gd name="T75" fmla="*/ 455 h 576"/>
              <a:gd name="T76" fmla="*/ 0 w 1275"/>
              <a:gd name="T77" fmla="*/ 472 h 576"/>
              <a:gd name="T78" fmla="*/ 0 w 1275"/>
              <a:gd name="T79" fmla="*/ 481 h 576"/>
              <a:gd name="T80" fmla="*/ 0 w 1275"/>
              <a:gd name="T81" fmla="*/ 484 h 576"/>
              <a:gd name="T82" fmla="*/ 0 w 1275"/>
              <a:gd name="T83" fmla="*/ 576 h 576"/>
              <a:gd name="T84" fmla="*/ 1275 w 1275"/>
              <a:gd name="T85" fmla="*/ 576 h 576"/>
              <a:gd name="T86" fmla="*/ 0 w 1275"/>
              <a:gd name="T87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75" h="576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271"/>
                  <a:pt x="0" y="271"/>
                  <a:pt x="0" y="271"/>
                </a:cubicBezTo>
                <a:cubicBezTo>
                  <a:pt x="0" y="278"/>
                  <a:pt x="0" y="278"/>
                  <a:pt x="0" y="278"/>
                </a:cubicBezTo>
                <a:cubicBezTo>
                  <a:pt x="0" y="301"/>
                  <a:pt x="0" y="301"/>
                  <a:pt x="0" y="301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17"/>
                  <a:pt x="0" y="317"/>
                  <a:pt x="0" y="317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389"/>
                  <a:pt x="0" y="389"/>
                  <a:pt x="0" y="389"/>
                </a:cubicBezTo>
                <a:cubicBezTo>
                  <a:pt x="0" y="394"/>
                  <a:pt x="0" y="394"/>
                  <a:pt x="0" y="394"/>
                </a:cubicBezTo>
                <a:cubicBezTo>
                  <a:pt x="0" y="416"/>
                  <a:pt x="0" y="416"/>
                  <a:pt x="0" y="416"/>
                </a:cubicBezTo>
                <a:cubicBezTo>
                  <a:pt x="0" y="432"/>
                  <a:pt x="0" y="432"/>
                  <a:pt x="0" y="432"/>
                </a:cubicBezTo>
                <a:cubicBezTo>
                  <a:pt x="0" y="446"/>
                  <a:pt x="0" y="446"/>
                  <a:pt x="0" y="446"/>
                </a:cubicBezTo>
                <a:cubicBezTo>
                  <a:pt x="0" y="446"/>
                  <a:pt x="0" y="446"/>
                  <a:pt x="0" y="446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481"/>
                  <a:pt x="0" y="481"/>
                  <a:pt x="0" y="481"/>
                </a:cubicBezTo>
                <a:cubicBezTo>
                  <a:pt x="0" y="484"/>
                  <a:pt x="0" y="484"/>
                  <a:pt x="0" y="484"/>
                </a:cubicBezTo>
                <a:cubicBezTo>
                  <a:pt x="0" y="576"/>
                  <a:pt x="0" y="576"/>
                  <a:pt x="0" y="576"/>
                </a:cubicBezTo>
                <a:cubicBezTo>
                  <a:pt x="1275" y="576"/>
                  <a:pt x="1275" y="576"/>
                  <a:pt x="1275" y="576"/>
                </a:cubicBezTo>
                <a:cubicBezTo>
                  <a:pt x="879" y="493"/>
                  <a:pt x="446" y="315"/>
                  <a:pt x="0" y="0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5" name="Freeform 176"/>
          <p:cNvSpPr>
            <a:spLocks/>
          </p:cNvSpPr>
          <p:nvPr/>
        </p:nvSpPr>
        <p:spPr bwMode="auto">
          <a:xfrm>
            <a:off x="0" y="5138738"/>
            <a:ext cx="3687763" cy="1717675"/>
          </a:xfrm>
          <a:custGeom>
            <a:avLst/>
            <a:gdLst>
              <a:gd name="T0" fmla="*/ 0 w 1162"/>
              <a:gd name="T1" fmla="*/ 0 h 541"/>
              <a:gd name="T2" fmla="*/ 0 w 1162"/>
              <a:gd name="T3" fmla="*/ 2 h 541"/>
              <a:gd name="T4" fmla="*/ 0 w 1162"/>
              <a:gd name="T5" fmla="*/ 13 h 541"/>
              <a:gd name="T6" fmla="*/ 0 w 1162"/>
              <a:gd name="T7" fmla="*/ 18 h 541"/>
              <a:gd name="T8" fmla="*/ 0 w 1162"/>
              <a:gd name="T9" fmla="*/ 35 h 541"/>
              <a:gd name="T10" fmla="*/ 0 w 1162"/>
              <a:gd name="T11" fmla="*/ 39 h 541"/>
              <a:gd name="T12" fmla="*/ 0 w 1162"/>
              <a:gd name="T13" fmla="*/ 61 h 541"/>
              <a:gd name="T14" fmla="*/ 0 w 1162"/>
              <a:gd name="T15" fmla="*/ 64 h 541"/>
              <a:gd name="T16" fmla="*/ 0 w 1162"/>
              <a:gd name="T17" fmla="*/ 85 h 541"/>
              <a:gd name="T18" fmla="*/ 0 w 1162"/>
              <a:gd name="T19" fmla="*/ 88 h 541"/>
              <a:gd name="T20" fmla="*/ 0 w 1162"/>
              <a:gd name="T21" fmla="*/ 114 h 541"/>
              <a:gd name="T22" fmla="*/ 0 w 1162"/>
              <a:gd name="T23" fmla="*/ 115 h 541"/>
              <a:gd name="T24" fmla="*/ 0 w 1162"/>
              <a:gd name="T25" fmla="*/ 147 h 541"/>
              <a:gd name="T26" fmla="*/ 0 w 1162"/>
              <a:gd name="T27" fmla="*/ 148 h 541"/>
              <a:gd name="T28" fmla="*/ 0 w 1162"/>
              <a:gd name="T29" fmla="*/ 541 h 541"/>
              <a:gd name="T30" fmla="*/ 1162 w 1162"/>
              <a:gd name="T31" fmla="*/ 541 h 541"/>
              <a:gd name="T32" fmla="*/ 0 w 1162"/>
              <a:gd name="T33" fmla="*/ 0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2" h="541">
                <a:moveTo>
                  <a:pt x="0" y="0"/>
                </a:moveTo>
                <a:cubicBezTo>
                  <a:pt x="0" y="2"/>
                  <a:pt x="0" y="2"/>
                  <a:pt x="0" y="2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541"/>
                  <a:pt x="0" y="541"/>
                  <a:pt x="0" y="541"/>
                </a:cubicBezTo>
                <a:cubicBezTo>
                  <a:pt x="1162" y="541"/>
                  <a:pt x="1162" y="541"/>
                  <a:pt x="1162" y="541"/>
                </a:cubicBezTo>
                <a:cubicBezTo>
                  <a:pt x="796" y="453"/>
                  <a:pt x="397" y="285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37000">
                <a:schemeClr val="accent1">
                  <a:lumMod val="93000"/>
                  <a:lumOff val="7000"/>
                </a:schemeClr>
              </a:gs>
              <a:gs pos="100000">
                <a:schemeClr val="accent1">
                  <a:lumMod val="81000"/>
                  <a:lumOff val="19000"/>
                </a:schemeClr>
              </a:gs>
            </a:gsLst>
            <a:lin ang="13500000" scaled="1"/>
          </a:gra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grpSp>
        <p:nvGrpSpPr>
          <p:cNvPr id="6" name="Group 1352"/>
          <p:cNvGrpSpPr>
            <a:grpSpLocks/>
          </p:cNvGrpSpPr>
          <p:nvPr/>
        </p:nvGrpSpPr>
        <p:grpSpPr bwMode="auto">
          <a:xfrm>
            <a:off x="-7938" y="5268913"/>
            <a:ext cx="2498726" cy="1612900"/>
            <a:chOff x="0" y="5268913"/>
            <a:chExt cx="2498725" cy="1612900"/>
          </a:xfrm>
        </p:grpSpPr>
        <p:sp>
          <p:nvSpPr>
            <p:cNvPr id="7" name="Freeform 210"/>
            <p:cNvSpPr>
              <a:spLocks/>
            </p:cNvSpPr>
            <p:nvPr/>
          </p:nvSpPr>
          <p:spPr bwMode="auto">
            <a:xfrm>
              <a:off x="69851" y="679608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8" name="Freeform 211"/>
            <p:cNvSpPr>
              <a:spLocks/>
            </p:cNvSpPr>
            <p:nvPr/>
          </p:nvSpPr>
          <p:spPr bwMode="auto">
            <a:xfrm>
              <a:off x="152401" y="597693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9" name="Freeform 212"/>
            <p:cNvSpPr>
              <a:spLocks/>
            </p:cNvSpPr>
            <p:nvPr/>
          </p:nvSpPr>
          <p:spPr bwMode="auto">
            <a:xfrm>
              <a:off x="495301" y="6773863"/>
              <a:ext cx="25400" cy="12700"/>
            </a:xfrm>
            <a:custGeom>
              <a:avLst/>
              <a:gdLst>
                <a:gd name="T0" fmla="*/ 4 w 8"/>
                <a:gd name="T1" fmla="*/ 3 h 4"/>
                <a:gd name="T2" fmla="*/ 8 w 8"/>
                <a:gd name="T3" fmla="*/ 1 h 4"/>
                <a:gd name="T4" fmla="*/ 2 w 8"/>
                <a:gd name="T5" fmla="*/ 0 h 4"/>
                <a:gd name="T6" fmla="*/ 0 w 8"/>
                <a:gd name="T7" fmla="*/ 3 h 4"/>
                <a:gd name="T8" fmla="*/ 4 w 8"/>
                <a:gd name="T9" fmla="*/ 2 h 4"/>
                <a:gd name="T10" fmla="*/ 4 w 8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">
                  <a:moveTo>
                    <a:pt x="4" y="3"/>
                  </a:moveTo>
                  <a:cubicBezTo>
                    <a:pt x="4" y="4"/>
                    <a:pt x="8" y="1"/>
                    <a:pt x="8" y="1"/>
                  </a:cubicBezTo>
                  <a:cubicBezTo>
                    <a:pt x="6" y="0"/>
                    <a:pt x="4" y="0"/>
                    <a:pt x="2" y="0"/>
                  </a:cubicBezTo>
                  <a:cubicBezTo>
                    <a:pt x="2" y="3"/>
                    <a:pt x="0" y="1"/>
                    <a:pt x="0" y="3"/>
                  </a:cubicBezTo>
                  <a:cubicBezTo>
                    <a:pt x="1" y="3"/>
                    <a:pt x="3" y="2"/>
                    <a:pt x="4" y="2"/>
                  </a:cubicBezTo>
                  <a:cubicBezTo>
                    <a:pt x="5" y="2"/>
                    <a:pt x="5" y="3"/>
                    <a:pt x="4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0" name="Freeform 213"/>
            <p:cNvSpPr>
              <a:spLocks/>
            </p:cNvSpPr>
            <p:nvPr/>
          </p:nvSpPr>
          <p:spPr bwMode="auto">
            <a:xfrm>
              <a:off x="1939925" y="6805613"/>
              <a:ext cx="15875" cy="12700"/>
            </a:xfrm>
            <a:custGeom>
              <a:avLst/>
              <a:gdLst>
                <a:gd name="T0" fmla="*/ 4 w 5"/>
                <a:gd name="T1" fmla="*/ 4 h 4"/>
                <a:gd name="T2" fmla="*/ 1 w 5"/>
                <a:gd name="T3" fmla="*/ 1 h 4"/>
                <a:gd name="T4" fmla="*/ 4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4"/>
                  </a:moveTo>
                  <a:cubicBezTo>
                    <a:pt x="5" y="1"/>
                    <a:pt x="4" y="0"/>
                    <a:pt x="1" y="1"/>
                  </a:cubicBezTo>
                  <a:cubicBezTo>
                    <a:pt x="3" y="3"/>
                    <a:pt x="0" y="3"/>
                    <a:pt x="4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1" name="Freeform 214"/>
            <p:cNvSpPr>
              <a:spLocks/>
            </p:cNvSpPr>
            <p:nvPr/>
          </p:nvSpPr>
          <p:spPr bwMode="auto">
            <a:xfrm>
              <a:off x="2019300" y="6805613"/>
              <a:ext cx="34925" cy="22225"/>
            </a:xfrm>
            <a:custGeom>
              <a:avLst/>
              <a:gdLst>
                <a:gd name="T0" fmla="*/ 2 w 11"/>
                <a:gd name="T1" fmla="*/ 7 h 7"/>
                <a:gd name="T2" fmla="*/ 10 w 11"/>
                <a:gd name="T3" fmla="*/ 1 h 7"/>
                <a:gd name="T4" fmla="*/ 2 w 1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2" y="7"/>
                  </a:moveTo>
                  <a:cubicBezTo>
                    <a:pt x="4" y="5"/>
                    <a:pt x="11" y="5"/>
                    <a:pt x="10" y="1"/>
                  </a:cubicBezTo>
                  <a:cubicBezTo>
                    <a:pt x="7" y="0"/>
                    <a:pt x="0" y="3"/>
                    <a:pt x="2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2" name="Freeform 215"/>
            <p:cNvSpPr>
              <a:spLocks/>
            </p:cNvSpPr>
            <p:nvPr/>
          </p:nvSpPr>
          <p:spPr bwMode="auto">
            <a:xfrm>
              <a:off x="2108200" y="6827838"/>
              <a:ext cx="34925" cy="22225"/>
            </a:xfrm>
            <a:custGeom>
              <a:avLst/>
              <a:gdLst>
                <a:gd name="T0" fmla="*/ 11 w 11"/>
                <a:gd name="T1" fmla="*/ 1 h 7"/>
                <a:gd name="T2" fmla="*/ 10 w 11"/>
                <a:gd name="T3" fmla="*/ 6 h 7"/>
                <a:gd name="T4" fmla="*/ 11 w 11"/>
                <a:gd name="T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11" y="1"/>
                  </a:moveTo>
                  <a:cubicBezTo>
                    <a:pt x="0" y="0"/>
                    <a:pt x="8" y="7"/>
                    <a:pt x="10" y="6"/>
                  </a:cubicBezTo>
                  <a:cubicBezTo>
                    <a:pt x="6" y="4"/>
                    <a:pt x="11" y="2"/>
                    <a:pt x="11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3" name="Freeform 216"/>
            <p:cNvSpPr>
              <a:spLocks/>
            </p:cNvSpPr>
            <p:nvPr/>
          </p:nvSpPr>
          <p:spPr bwMode="auto">
            <a:xfrm>
              <a:off x="1387475" y="6789738"/>
              <a:ext cx="28575" cy="19050"/>
            </a:xfrm>
            <a:custGeom>
              <a:avLst/>
              <a:gdLst>
                <a:gd name="T0" fmla="*/ 7 w 9"/>
                <a:gd name="T1" fmla="*/ 5 h 6"/>
                <a:gd name="T2" fmla="*/ 8 w 9"/>
                <a:gd name="T3" fmla="*/ 0 h 6"/>
                <a:gd name="T4" fmla="*/ 1 w 9"/>
                <a:gd name="T5" fmla="*/ 4 h 6"/>
                <a:gd name="T6" fmla="*/ 7 w 9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7" y="5"/>
                  </a:moveTo>
                  <a:cubicBezTo>
                    <a:pt x="7" y="3"/>
                    <a:pt x="9" y="1"/>
                    <a:pt x="8" y="0"/>
                  </a:cubicBezTo>
                  <a:cubicBezTo>
                    <a:pt x="7" y="0"/>
                    <a:pt x="0" y="4"/>
                    <a:pt x="1" y="4"/>
                  </a:cubicBezTo>
                  <a:cubicBezTo>
                    <a:pt x="5" y="6"/>
                    <a:pt x="3" y="5"/>
                    <a:pt x="7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4" name="Freeform 218"/>
            <p:cNvSpPr>
              <a:spLocks/>
            </p:cNvSpPr>
            <p:nvPr/>
          </p:nvSpPr>
          <p:spPr bwMode="auto">
            <a:xfrm>
              <a:off x="346076" y="5954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5" name="Freeform 219"/>
            <p:cNvSpPr>
              <a:spLocks/>
            </p:cNvSpPr>
            <p:nvPr/>
          </p:nvSpPr>
          <p:spPr bwMode="auto">
            <a:xfrm>
              <a:off x="1755775" y="6792913"/>
              <a:ext cx="19050" cy="15875"/>
            </a:xfrm>
            <a:custGeom>
              <a:avLst/>
              <a:gdLst>
                <a:gd name="T0" fmla="*/ 3 w 6"/>
                <a:gd name="T1" fmla="*/ 5 h 5"/>
                <a:gd name="T2" fmla="*/ 5 w 6"/>
                <a:gd name="T3" fmla="*/ 0 h 5"/>
                <a:gd name="T4" fmla="*/ 4 w 6"/>
                <a:gd name="T5" fmla="*/ 2 h 5"/>
                <a:gd name="T6" fmla="*/ 0 w 6"/>
                <a:gd name="T7" fmla="*/ 1 h 5"/>
                <a:gd name="T8" fmla="*/ 3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cubicBezTo>
                    <a:pt x="3" y="3"/>
                    <a:pt x="6" y="3"/>
                    <a:pt x="5" y="0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2" y="2"/>
                    <a:pt x="0" y="1"/>
                  </a:cubicBezTo>
                  <a:cubicBezTo>
                    <a:pt x="1" y="2"/>
                    <a:pt x="0" y="5"/>
                    <a:pt x="3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6" name="Freeform 220"/>
            <p:cNvSpPr>
              <a:spLocks/>
            </p:cNvSpPr>
            <p:nvPr/>
          </p:nvSpPr>
          <p:spPr bwMode="auto">
            <a:xfrm>
              <a:off x="31751" y="6208713"/>
              <a:ext cx="15875" cy="12700"/>
            </a:xfrm>
            <a:custGeom>
              <a:avLst/>
              <a:gdLst>
                <a:gd name="T0" fmla="*/ 5 w 5"/>
                <a:gd name="T1" fmla="*/ 2 h 4"/>
                <a:gd name="T2" fmla="*/ 1 w 5"/>
                <a:gd name="T3" fmla="*/ 4 h 4"/>
                <a:gd name="T4" fmla="*/ 5 w 5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5" y="0"/>
                    <a:pt x="0" y="0"/>
                    <a:pt x="1" y="4"/>
                  </a:cubicBezTo>
                  <a:cubicBezTo>
                    <a:pt x="3" y="4"/>
                    <a:pt x="4" y="3"/>
                    <a:pt x="5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7" name="Freeform 221"/>
            <p:cNvSpPr>
              <a:spLocks/>
            </p:cNvSpPr>
            <p:nvPr/>
          </p:nvSpPr>
          <p:spPr bwMode="auto">
            <a:xfrm>
              <a:off x="6350" y="6443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8" name="Freeform 222"/>
            <p:cNvSpPr>
              <a:spLocks/>
            </p:cNvSpPr>
            <p:nvPr/>
          </p:nvSpPr>
          <p:spPr bwMode="auto">
            <a:xfrm>
              <a:off x="6350" y="6345238"/>
              <a:ext cx="22226" cy="53975"/>
            </a:xfrm>
            <a:custGeom>
              <a:avLst/>
              <a:gdLst>
                <a:gd name="T0" fmla="*/ 1 w 7"/>
                <a:gd name="T1" fmla="*/ 0 h 17"/>
                <a:gd name="T2" fmla="*/ 0 w 7"/>
                <a:gd name="T3" fmla="*/ 1 h 17"/>
                <a:gd name="T4" fmla="*/ 0 w 7"/>
                <a:gd name="T5" fmla="*/ 17 h 17"/>
                <a:gd name="T6" fmla="*/ 3 w 7"/>
                <a:gd name="T7" fmla="*/ 13 h 17"/>
                <a:gd name="T8" fmla="*/ 1 w 7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6"/>
                    <a:pt x="2" y="14"/>
                    <a:pt x="3" y="13"/>
                  </a:cubicBezTo>
                  <a:cubicBezTo>
                    <a:pt x="7" y="7"/>
                    <a:pt x="5" y="4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9" name="Freeform 223"/>
            <p:cNvSpPr>
              <a:spLocks/>
            </p:cNvSpPr>
            <p:nvPr/>
          </p:nvSpPr>
          <p:spPr bwMode="auto">
            <a:xfrm>
              <a:off x="6350" y="6259513"/>
              <a:ext cx="9526" cy="19050"/>
            </a:xfrm>
            <a:custGeom>
              <a:avLst/>
              <a:gdLst>
                <a:gd name="T0" fmla="*/ 0 w 3"/>
                <a:gd name="T1" fmla="*/ 1 h 6"/>
                <a:gd name="T2" fmla="*/ 0 w 3"/>
                <a:gd name="T3" fmla="*/ 6 h 6"/>
                <a:gd name="T4" fmla="*/ 0 w 3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1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3" y="1"/>
                    <a:pt x="2" y="0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0" name="Freeform 224"/>
            <p:cNvSpPr>
              <a:spLocks/>
            </p:cNvSpPr>
            <p:nvPr/>
          </p:nvSpPr>
          <p:spPr bwMode="auto">
            <a:xfrm>
              <a:off x="34926" y="6297613"/>
              <a:ext cx="38100" cy="57150"/>
            </a:xfrm>
            <a:custGeom>
              <a:avLst/>
              <a:gdLst>
                <a:gd name="T0" fmla="*/ 7 w 12"/>
                <a:gd name="T1" fmla="*/ 3 h 18"/>
                <a:gd name="T2" fmla="*/ 7 w 12"/>
                <a:gd name="T3" fmla="*/ 1 h 18"/>
                <a:gd name="T4" fmla="*/ 0 w 12"/>
                <a:gd name="T5" fmla="*/ 15 h 18"/>
                <a:gd name="T6" fmla="*/ 7 w 12"/>
                <a:gd name="T7" fmla="*/ 12 h 18"/>
                <a:gd name="T8" fmla="*/ 7 w 12"/>
                <a:gd name="T9" fmla="*/ 0 h 18"/>
                <a:gd name="T10" fmla="*/ 7 w 12"/>
                <a:gd name="T11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8">
                  <a:moveTo>
                    <a:pt x="7" y="3"/>
                  </a:moveTo>
                  <a:cubicBezTo>
                    <a:pt x="6" y="2"/>
                    <a:pt x="6" y="2"/>
                    <a:pt x="7" y="1"/>
                  </a:cubicBezTo>
                  <a:cubicBezTo>
                    <a:pt x="1" y="3"/>
                    <a:pt x="0" y="10"/>
                    <a:pt x="0" y="15"/>
                  </a:cubicBezTo>
                  <a:cubicBezTo>
                    <a:pt x="3" y="14"/>
                    <a:pt x="4" y="18"/>
                    <a:pt x="7" y="12"/>
                  </a:cubicBezTo>
                  <a:cubicBezTo>
                    <a:pt x="8" y="9"/>
                    <a:pt x="12" y="2"/>
                    <a:pt x="7" y="0"/>
                  </a:cubicBezTo>
                  <a:cubicBezTo>
                    <a:pt x="7" y="1"/>
                    <a:pt x="7" y="2"/>
                    <a:pt x="7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1" name="Freeform 225"/>
            <p:cNvSpPr>
              <a:spLocks/>
            </p:cNvSpPr>
            <p:nvPr/>
          </p:nvSpPr>
          <p:spPr bwMode="auto">
            <a:xfrm>
              <a:off x="73026" y="6402388"/>
              <a:ext cx="15875" cy="9525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1 h 3"/>
                <a:gd name="T4" fmla="*/ 4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5" y="0"/>
                    <a:pt x="0" y="1"/>
                    <a:pt x="0" y="1"/>
                  </a:cubicBezTo>
                  <a:cubicBezTo>
                    <a:pt x="0" y="3"/>
                    <a:pt x="5" y="2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2" name="Freeform 226"/>
            <p:cNvSpPr>
              <a:spLocks/>
            </p:cNvSpPr>
            <p:nvPr/>
          </p:nvSpPr>
          <p:spPr bwMode="auto">
            <a:xfrm>
              <a:off x="47626" y="6173788"/>
              <a:ext cx="12700" cy="15875"/>
            </a:xfrm>
            <a:custGeom>
              <a:avLst/>
              <a:gdLst>
                <a:gd name="T0" fmla="*/ 4 w 4"/>
                <a:gd name="T1" fmla="*/ 2 h 5"/>
                <a:gd name="T2" fmla="*/ 1 w 4"/>
                <a:gd name="T3" fmla="*/ 0 h 5"/>
                <a:gd name="T4" fmla="*/ 1 w 4"/>
                <a:gd name="T5" fmla="*/ 5 h 5"/>
                <a:gd name="T6" fmla="*/ 4 w 4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cubicBezTo>
                    <a:pt x="3" y="1"/>
                    <a:pt x="2" y="0"/>
                    <a:pt x="1" y="0"/>
                  </a:cubicBezTo>
                  <a:cubicBezTo>
                    <a:pt x="0" y="1"/>
                    <a:pt x="0" y="3"/>
                    <a:pt x="1" y="5"/>
                  </a:cubicBezTo>
                  <a:cubicBezTo>
                    <a:pt x="2" y="4"/>
                    <a:pt x="3" y="3"/>
                    <a:pt x="4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3" name="Freeform 227"/>
            <p:cNvSpPr>
              <a:spLocks/>
            </p:cNvSpPr>
            <p:nvPr/>
          </p:nvSpPr>
          <p:spPr bwMode="auto">
            <a:xfrm>
              <a:off x="3175" y="6491288"/>
              <a:ext cx="101601" cy="133350"/>
            </a:xfrm>
            <a:custGeom>
              <a:avLst/>
              <a:gdLst>
                <a:gd name="T0" fmla="*/ 5 w 32"/>
                <a:gd name="T1" fmla="*/ 28 h 42"/>
                <a:gd name="T2" fmla="*/ 4 w 32"/>
                <a:gd name="T3" fmla="*/ 33 h 42"/>
                <a:gd name="T4" fmla="*/ 3 w 32"/>
                <a:gd name="T5" fmla="*/ 33 h 42"/>
                <a:gd name="T6" fmla="*/ 2 w 32"/>
                <a:gd name="T7" fmla="*/ 36 h 42"/>
                <a:gd name="T8" fmla="*/ 5 w 32"/>
                <a:gd name="T9" fmla="*/ 37 h 42"/>
                <a:gd name="T10" fmla="*/ 5 w 32"/>
                <a:gd name="T11" fmla="*/ 38 h 42"/>
                <a:gd name="T12" fmla="*/ 19 w 32"/>
                <a:gd name="T13" fmla="*/ 30 h 42"/>
                <a:gd name="T14" fmla="*/ 20 w 32"/>
                <a:gd name="T15" fmla="*/ 29 h 42"/>
                <a:gd name="T16" fmla="*/ 30 w 32"/>
                <a:gd name="T17" fmla="*/ 9 h 42"/>
                <a:gd name="T18" fmla="*/ 28 w 32"/>
                <a:gd name="T19" fmla="*/ 0 h 42"/>
                <a:gd name="T20" fmla="*/ 20 w 32"/>
                <a:gd name="T21" fmla="*/ 10 h 42"/>
                <a:gd name="T22" fmla="*/ 15 w 32"/>
                <a:gd name="T23" fmla="*/ 4 h 42"/>
                <a:gd name="T24" fmla="*/ 7 w 32"/>
                <a:gd name="T25" fmla="*/ 26 h 42"/>
                <a:gd name="T26" fmla="*/ 4 w 32"/>
                <a:gd name="T27" fmla="*/ 19 h 42"/>
                <a:gd name="T28" fmla="*/ 1 w 32"/>
                <a:gd name="T29" fmla="*/ 20 h 42"/>
                <a:gd name="T30" fmla="*/ 1 w 32"/>
                <a:gd name="T31" fmla="*/ 23 h 42"/>
                <a:gd name="T32" fmla="*/ 5 w 32"/>
                <a:gd name="T33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42">
                  <a:moveTo>
                    <a:pt x="5" y="28"/>
                  </a:moveTo>
                  <a:cubicBezTo>
                    <a:pt x="3" y="30"/>
                    <a:pt x="0" y="34"/>
                    <a:pt x="4" y="33"/>
                  </a:cubicBezTo>
                  <a:cubicBezTo>
                    <a:pt x="3" y="34"/>
                    <a:pt x="3" y="36"/>
                    <a:pt x="3" y="33"/>
                  </a:cubicBezTo>
                  <a:cubicBezTo>
                    <a:pt x="2" y="34"/>
                    <a:pt x="2" y="35"/>
                    <a:pt x="2" y="36"/>
                  </a:cubicBezTo>
                  <a:cubicBezTo>
                    <a:pt x="3" y="37"/>
                    <a:pt x="4" y="37"/>
                    <a:pt x="5" y="37"/>
                  </a:cubicBezTo>
                  <a:cubicBezTo>
                    <a:pt x="0" y="42"/>
                    <a:pt x="5" y="39"/>
                    <a:pt x="5" y="38"/>
                  </a:cubicBezTo>
                  <a:cubicBezTo>
                    <a:pt x="6" y="31"/>
                    <a:pt x="15" y="32"/>
                    <a:pt x="19" y="30"/>
                  </a:cubicBezTo>
                  <a:cubicBezTo>
                    <a:pt x="17" y="31"/>
                    <a:pt x="17" y="26"/>
                    <a:pt x="20" y="29"/>
                  </a:cubicBezTo>
                  <a:cubicBezTo>
                    <a:pt x="19" y="19"/>
                    <a:pt x="26" y="16"/>
                    <a:pt x="30" y="9"/>
                  </a:cubicBezTo>
                  <a:cubicBezTo>
                    <a:pt x="32" y="4"/>
                    <a:pt x="32" y="2"/>
                    <a:pt x="28" y="0"/>
                  </a:cubicBezTo>
                  <a:cubicBezTo>
                    <a:pt x="24" y="3"/>
                    <a:pt x="22" y="7"/>
                    <a:pt x="20" y="10"/>
                  </a:cubicBezTo>
                  <a:cubicBezTo>
                    <a:pt x="17" y="8"/>
                    <a:pt x="18" y="5"/>
                    <a:pt x="15" y="4"/>
                  </a:cubicBezTo>
                  <a:cubicBezTo>
                    <a:pt x="16" y="9"/>
                    <a:pt x="14" y="28"/>
                    <a:pt x="7" y="26"/>
                  </a:cubicBezTo>
                  <a:cubicBezTo>
                    <a:pt x="6" y="24"/>
                    <a:pt x="4" y="20"/>
                    <a:pt x="4" y="19"/>
                  </a:cubicBezTo>
                  <a:cubicBezTo>
                    <a:pt x="3" y="20"/>
                    <a:pt x="2" y="20"/>
                    <a:pt x="1" y="2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3" y="23"/>
                    <a:pt x="3" y="30"/>
                    <a:pt x="5" y="2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4" name="Freeform 228"/>
            <p:cNvSpPr>
              <a:spLocks/>
            </p:cNvSpPr>
            <p:nvPr/>
          </p:nvSpPr>
          <p:spPr bwMode="auto">
            <a:xfrm>
              <a:off x="12701" y="6230938"/>
              <a:ext cx="25400" cy="34925"/>
            </a:xfrm>
            <a:custGeom>
              <a:avLst/>
              <a:gdLst>
                <a:gd name="T0" fmla="*/ 8 w 8"/>
                <a:gd name="T1" fmla="*/ 0 h 11"/>
                <a:gd name="T2" fmla="*/ 2 w 8"/>
                <a:gd name="T3" fmla="*/ 1 h 11"/>
                <a:gd name="T4" fmla="*/ 0 w 8"/>
                <a:gd name="T5" fmla="*/ 5 h 11"/>
                <a:gd name="T6" fmla="*/ 8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8" y="0"/>
                  </a:moveTo>
                  <a:cubicBezTo>
                    <a:pt x="6" y="1"/>
                    <a:pt x="4" y="1"/>
                    <a:pt x="2" y="1"/>
                  </a:cubicBezTo>
                  <a:cubicBezTo>
                    <a:pt x="3" y="3"/>
                    <a:pt x="2" y="4"/>
                    <a:pt x="0" y="5"/>
                  </a:cubicBezTo>
                  <a:cubicBezTo>
                    <a:pt x="2" y="11"/>
                    <a:pt x="8" y="2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5" name="Freeform 229"/>
            <p:cNvSpPr>
              <a:spLocks/>
            </p:cNvSpPr>
            <p:nvPr/>
          </p:nvSpPr>
          <p:spPr bwMode="auto">
            <a:xfrm>
              <a:off x="15876" y="6618288"/>
              <a:ext cx="19050" cy="19050"/>
            </a:xfrm>
            <a:custGeom>
              <a:avLst/>
              <a:gdLst>
                <a:gd name="T0" fmla="*/ 4 w 6"/>
                <a:gd name="T1" fmla="*/ 0 h 6"/>
                <a:gd name="T2" fmla="*/ 0 w 6"/>
                <a:gd name="T3" fmla="*/ 0 h 6"/>
                <a:gd name="T4" fmla="*/ 4 w 6"/>
                <a:gd name="T5" fmla="*/ 5 h 6"/>
                <a:gd name="T6" fmla="*/ 4 w 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3"/>
                    <a:pt x="4" y="6"/>
                    <a:pt x="4" y="5"/>
                  </a:cubicBezTo>
                  <a:cubicBezTo>
                    <a:pt x="6" y="3"/>
                    <a:pt x="2" y="3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6" name="Freeform 230"/>
            <p:cNvSpPr>
              <a:spLocks/>
            </p:cNvSpPr>
            <p:nvPr/>
          </p:nvSpPr>
          <p:spPr bwMode="auto">
            <a:xfrm>
              <a:off x="6350" y="6421438"/>
              <a:ext cx="66676" cy="107950"/>
            </a:xfrm>
            <a:custGeom>
              <a:avLst/>
              <a:gdLst>
                <a:gd name="T0" fmla="*/ 1 w 21"/>
                <a:gd name="T1" fmla="*/ 34 h 34"/>
                <a:gd name="T2" fmla="*/ 14 w 21"/>
                <a:gd name="T3" fmla="*/ 20 h 34"/>
                <a:gd name="T4" fmla="*/ 18 w 21"/>
                <a:gd name="T5" fmla="*/ 10 h 34"/>
                <a:gd name="T6" fmla="*/ 17 w 21"/>
                <a:gd name="T7" fmla="*/ 9 h 34"/>
                <a:gd name="T8" fmla="*/ 20 w 21"/>
                <a:gd name="T9" fmla="*/ 5 h 34"/>
                <a:gd name="T10" fmla="*/ 18 w 21"/>
                <a:gd name="T11" fmla="*/ 6 h 34"/>
                <a:gd name="T12" fmla="*/ 10 w 21"/>
                <a:gd name="T13" fmla="*/ 0 h 34"/>
                <a:gd name="T14" fmla="*/ 11 w 21"/>
                <a:gd name="T15" fmla="*/ 10 h 34"/>
                <a:gd name="T16" fmla="*/ 0 w 21"/>
                <a:gd name="T17" fmla="*/ 16 h 34"/>
                <a:gd name="T18" fmla="*/ 0 w 21"/>
                <a:gd name="T19" fmla="*/ 33 h 34"/>
                <a:gd name="T20" fmla="*/ 1 w 21"/>
                <a:gd name="T2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4">
                  <a:moveTo>
                    <a:pt x="1" y="34"/>
                  </a:moveTo>
                  <a:cubicBezTo>
                    <a:pt x="5" y="29"/>
                    <a:pt x="14" y="24"/>
                    <a:pt x="14" y="20"/>
                  </a:cubicBezTo>
                  <a:cubicBezTo>
                    <a:pt x="15" y="17"/>
                    <a:pt x="13" y="10"/>
                    <a:pt x="18" y="10"/>
                  </a:cubicBezTo>
                  <a:cubicBezTo>
                    <a:pt x="18" y="9"/>
                    <a:pt x="17" y="9"/>
                    <a:pt x="17" y="9"/>
                  </a:cubicBezTo>
                  <a:cubicBezTo>
                    <a:pt x="18" y="9"/>
                    <a:pt x="21" y="5"/>
                    <a:pt x="20" y="5"/>
                  </a:cubicBezTo>
                  <a:cubicBezTo>
                    <a:pt x="19" y="4"/>
                    <a:pt x="19" y="4"/>
                    <a:pt x="18" y="6"/>
                  </a:cubicBezTo>
                  <a:cubicBezTo>
                    <a:pt x="20" y="1"/>
                    <a:pt x="13" y="0"/>
                    <a:pt x="10" y="0"/>
                  </a:cubicBezTo>
                  <a:cubicBezTo>
                    <a:pt x="7" y="2"/>
                    <a:pt x="11" y="7"/>
                    <a:pt x="11" y="10"/>
                  </a:cubicBezTo>
                  <a:cubicBezTo>
                    <a:pt x="11" y="13"/>
                    <a:pt x="3" y="15"/>
                    <a:pt x="0" y="1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" y="33"/>
                    <a:pt x="2" y="31"/>
                    <a:pt x="1" y="3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7" name="Freeform 231"/>
            <p:cNvSpPr>
              <a:spLocks/>
            </p:cNvSpPr>
            <p:nvPr/>
          </p:nvSpPr>
          <p:spPr bwMode="auto">
            <a:xfrm>
              <a:off x="250826" y="597058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8" name="Freeform 232"/>
            <p:cNvSpPr>
              <a:spLocks/>
            </p:cNvSpPr>
            <p:nvPr/>
          </p:nvSpPr>
          <p:spPr bwMode="auto">
            <a:xfrm>
              <a:off x="234951" y="5681663"/>
              <a:ext cx="31750" cy="12700"/>
            </a:xfrm>
            <a:custGeom>
              <a:avLst/>
              <a:gdLst>
                <a:gd name="T0" fmla="*/ 10 w 10"/>
                <a:gd name="T1" fmla="*/ 4 h 4"/>
                <a:gd name="T2" fmla="*/ 6 w 10"/>
                <a:gd name="T3" fmla="*/ 0 h 4"/>
                <a:gd name="T4" fmla="*/ 10 w 10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">
                  <a:moveTo>
                    <a:pt x="10" y="4"/>
                  </a:moveTo>
                  <a:cubicBezTo>
                    <a:pt x="8" y="3"/>
                    <a:pt x="7" y="1"/>
                    <a:pt x="6" y="0"/>
                  </a:cubicBezTo>
                  <a:cubicBezTo>
                    <a:pt x="0" y="1"/>
                    <a:pt x="9" y="4"/>
                    <a:pt x="10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9" name="Freeform 233"/>
            <p:cNvSpPr>
              <a:spLocks/>
            </p:cNvSpPr>
            <p:nvPr/>
          </p:nvSpPr>
          <p:spPr bwMode="auto">
            <a:xfrm>
              <a:off x="225426" y="5662613"/>
              <a:ext cx="31750" cy="31750"/>
            </a:xfrm>
            <a:custGeom>
              <a:avLst/>
              <a:gdLst>
                <a:gd name="T0" fmla="*/ 8 w 10"/>
                <a:gd name="T1" fmla="*/ 0 h 10"/>
                <a:gd name="T2" fmla="*/ 5 w 10"/>
                <a:gd name="T3" fmla="*/ 6 h 10"/>
                <a:gd name="T4" fmla="*/ 4 w 10"/>
                <a:gd name="T5" fmla="*/ 8 h 10"/>
                <a:gd name="T6" fmla="*/ 5 w 10"/>
                <a:gd name="T7" fmla="*/ 10 h 10"/>
                <a:gd name="T8" fmla="*/ 10 w 10"/>
                <a:gd name="T9" fmla="*/ 2 h 10"/>
                <a:gd name="T10" fmla="*/ 8 w 10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cubicBezTo>
                    <a:pt x="6" y="0"/>
                    <a:pt x="0" y="6"/>
                    <a:pt x="5" y="6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5" y="8"/>
                    <a:pt x="5" y="10"/>
                  </a:cubicBezTo>
                  <a:cubicBezTo>
                    <a:pt x="7" y="8"/>
                    <a:pt x="10" y="4"/>
                    <a:pt x="10" y="2"/>
                  </a:cubicBezTo>
                  <a:cubicBezTo>
                    <a:pt x="9" y="3"/>
                    <a:pt x="8" y="2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0" name="Freeform 234"/>
            <p:cNvSpPr>
              <a:spLocks/>
            </p:cNvSpPr>
            <p:nvPr/>
          </p:nvSpPr>
          <p:spPr bwMode="auto">
            <a:xfrm>
              <a:off x="231776" y="5688013"/>
              <a:ext cx="6350" cy="9525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0"/>
                    <a:pt x="0" y="3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1" name="Freeform 235"/>
            <p:cNvSpPr>
              <a:spLocks/>
            </p:cNvSpPr>
            <p:nvPr/>
          </p:nvSpPr>
          <p:spPr bwMode="auto">
            <a:xfrm>
              <a:off x="244476" y="5745163"/>
              <a:ext cx="38100" cy="44450"/>
            </a:xfrm>
            <a:custGeom>
              <a:avLst/>
              <a:gdLst>
                <a:gd name="T0" fmla="*/ 8 w 12"/>
                <a:gd name="T1" fmla="*/ 12 h 14"/>
                <a:gd name="T2" fmla="*/ 6 w 12"/>
                <a:gd name="T3" fmla="*/ 9 h 14"/>
                <a:gd name="T4" fmla="*/ 7 w 12"/>
                <a:gd name="T5" fmla="*/ 2 h 14"/>
                <a:gd name="T6" fmla="*/ 0 w 12"/>
                <a:gd name="T7" fmla="*/ 10 h 14"/>
                <a:gd name="T8" fmla="*/ 2 w 12"/>
                <a:gd name="T9" fmla="*/ 13 h 14"/>
                <a:gd name="T10" fmla="*/ 8 w 12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4">
                  <a:moveTo>
                    <a:pt x="8" y="12"/>
                  </a:moveTo>
                  <a:cubicBezTo>
                    <a:pt x="7" y="11"/>
                    <a:pt x="10" y="9"/>
                    <a:pt x="6" y="9"/>
                  </a:cubicBezTo>
                  <a:cubicBezTo>
                    <a:pt x="11" y="7"/>
                    <a:pt x="12" y="0"/>
                    <a:pt x="7" y="2"/>
                  </a:cubicBezTo>
                  <a:cubicBezTo>
                    <a:pt x="3" y="3"/>
                    <a:pt x="4" y="9"/>
                    <a:pt x="0" y="10"/>
                  </a:cubicBezTo>
                  <a:cubicBezTo>
                    <a:pt x="0" y="11"/>
                    <a:pt x="3" y="10"/>
                    <a:pt x="2" y="13"/>
                  </a:cubicBezTo>
                  <a:cubicBezTo>
                    <a:pt x="5" y="14"/>
                    <a:pt x="5" y="11"/>
                    <a:pt x="8" y="1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2" name="Freeform 236"/>
            <p:cNvSpPr>
              <a:spLocks/>
            </p:cNvSpPr>
            <p:nvPr/>
          </p:nvSpPr>
          <p:spPr bwMode="auto">
            <a:xfrm>
              <a:off x="215901" y="5811838"/>
              <a:ext cx="38100" cy="60325"/>
            </a:xfrm>
            <a:custGeom>
              <a:avLst/>
              <a:gdLst>
                <a:gd name="T0" fmla="*/ 4 w 12"/>
                <a:gd name="T1" fmla="*/ 3 h 19"/>
                <a:gd name="T2" fmla="*/ 0 w 12"/>
                <a:gd name="T3" fmla="*/ 18 h 19"/>
                <a:gd name="T4" fmla="*/ 9 w 12"/>
                <a:gd name="T5" fmla="*/ 0 h 19"/>
                <a:gd name="T6" fmla="*/ 4 w 12"/>
                <a:gd name="T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4" y="3"/>
                  </a:moveTo>
                  <a:cubicBezTo>
                    <a:pt x="0" y="1"/>
                    <a:pt x="0" y="14"/>
                    <a:pt x="0" y="18"/>
                  </a:cubicBezTo>
                  <a:cubicBezTo>
                    <a:pt x="5" y="19"/>
                    <a:pt x="12" y="5"/>
                    <a:pt x="9" y="0"/>
                  </a:cubicBezTo>
                  <a:cubicBezTo>
                    <a:pt x="7" y="0"/>
                    <a:pt x="3" y="0"/>
                    <a:pt x="4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3" name="Freeform 237"/>
            <p:cNvSpPr>
              <a:spLocks/>
            </p:cNvSpPr>
            <p:nvPr/>
          </p:nvSpPr>
          <p:spPr bwMode="auto">
            <a:xfrm>
              <a:off x="104776" y="5519738"/>
              <a:ext cx="82550" cy="161925"/>
            </a:xfrm>
            <a:custGeom>
              <a:avLst/>
              <a:gdLst>
                <a:gd name="T0" fmla="*/ 13 w 26"/>
                <a:gd name="T1" fmla="*/ 43 h 51"/>
                <a:gd name="T2" fmla="*/ 16 w 26"/>
                <a:gd name="T3" fmla="*/ 39 h 51"/>
                <a:gd name="T4" fmla="*/ 15 w 26"/>
                <a:gd name="T5" fmla="*/ 32 h 51"/>
                <a:gd name="T6" fmla="*/ 26 w 26"/>
                <a:gd name="T7" fmla="*/ 1 h 51"/>
                <a:gd name="T8" fmla="*/ 17 w 26"/>
                <a:gd name="T9" fmla="*/ 12 h 51"/>
                <a:gd name="T10" fmla="*/ 9 w 26"/>
                <a:gd name="T11" fmla="*/ 18 h 51"/>
                <a:gd name="T12" fmla="*/ 8 w 26"/>
                <a:gd name="T13" fmla="*/ 23 h 51"/>
                <a:gd name="T14" fmla="*/ 1 w 26"/>
                <a:gd name="T15" fmla="*/ 37 h 51"/>
                <a:gd name="T16" fmla="*/ 0 w 26"/>
                <a:gd name="T17" fmla="*/ 47 h 51"/>
                <a:gd name="T18" fmla="*/ 1 w 26"/>
                <a:gd name="T19" fmla="*/ 50 h 51"/>
                <a:gd name="T20" fmla="*/ 13 w 26"/>
                <a:gd name="T21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51">
                  <a:moveTo>
                    <a:pt x="13" y="43"/>
                  </a:moveTo>
                  <a:cubicBezTo>
                    <a:pt x="13" y="44"/>
                    <a:pt x="16" y="39"/>
                    <a:pt x="16" y="39"/>
                  </a:cubicBezTo>
                  <a:cubicBezTo>
                    <a:pt x="18" y="34"/>
                    <a:pt x="14" y="37"/>
                    <a:pt x="15" y="32"/>
                  </a:cubicBezTo>
                  <a:cubicBezTo>
                    <a:pt x="21" y="23"/>
                    <a:pt x="23" y="12"/>
                    <a:pt x="26" y="1"/>
                  </a:cubicBezTo>
                  <a:cubicBezTo>
                    <a:pt x="19" y="0"/>
                    <a:pt x="19" y="5"/>
                    <a:pt x="17" y="12"/>
                  </a:cubicBezTo>
                  <a:cubicBezTo>
                    <a:pt x="16" y="14"/>
                    <a:pt x="8" y="24"/>
                    <a:pt x="9" y="18"/>
                  </a:cubicBezTo>
                  <a:cubicBezTo>
                    <a:pt x="8" y="19"/>
                    <a:pt x="7" y="21"/>
                    <a:pt x="8" y="23"/>
                  </a:cubicBezTo>
                  <a:cubicBezTo>
                    <a:pt x="11" y="21"/>
                    <a:pt x="4" y="35"/>
                    <a:pt x="1" y="37"/>
                  </a:cubicBezTo>
                  <a:cubicBezTo>
                    <a:pt x="1" y="41"/>
                    <a:pt x="2" y="43"/>
                    <a:pt x="0" y="47"/>
                  </a:cubicBezTo>
                  <a:cubicBezTo>
                    <a:pt x="3" y="45"/>
                    <a:pt x="1" y="50"/>
                    <a:pt x="1" y="50"/>
                  </a:cubicBezTo>
                  <a:cubicBezTo>
                    <a:pt x="9" y="51"/>
                    <a:pt x="7" y="38"/>
                    <a:pt x="13" y="4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4" name="Freeform 238"/>
            <p:cNvSpPr>
              <a:spLocks/>
            </p:cNvSpPr>
            <p:nvPr/>
          </p:nvSpPr>
          <p:spPr bwMode="auto">
            <a:xfrm>
              <a:off x="193676" y="5700713"/>
              <a:ext cx="47625" cy="85725"/>
            </a:xfrm>
            <a:custGeom>
              <a:avLst/>
              <a:gdLst>
                <a:gd name="T0" fmla="*/ 4 w 15"/>
                <a:gd name="T1" fmla="*/ 26 h 27"/>
                <a:gd name="T2" fmla="*/ 7 w 15"/>
                <a:gd name="T3" fmla="*/ 22 h 27"/>
                <a:gd name="T4" fmla="*/ 5 w 15"/>
                <a:gd name="T5" fmla="*/ 23 h 27"/>
                <a:gd name="T6" fmla="*/ 9 w 15"/>
                <a:gd name="T7" fmla="*/ 19 h 27"/>
                <a:gd name="T8" fmla="*/ 10 w 15"/>
                <a:gd name="T9" fmla="*/ 7 h 27"/>
                <a:gd name="T10" fmla="*/ 8 w 15"/>
                <a:gd name="T11" fmla="*/ 0 h 27"/>
                <a:gd name="T12" fmla="*/ 3 w 15"/>
                <a:gd name="T13" fmla="*/ 18 h 27"/>
                <a:gd name="T14" fmla="*/ 4 w 15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7">
                  <a:moveTo>
                    <a:pt x="4" y="26"/>
                  </a:moveTo>
                  <a:cubicBezTo>
                    <a:pt x="5" y="25"/>
                    <a:pt x="6" y="23"/>
                    <a:pt x="7" y="22"/>
                  </a:cubicBezTo>
                  <a:cubicBezTo>
                    <a:pt x="6" y="22"/>
                    <a:pt x="5" y="22"/>
                    <a:pt x="5" y="23"/>
                  </a:cubicBezTo>
                  <a:cubicBezTo>
                    <a:pt x="5" y="19"/>
                    <a:pt x="14" y="20"/>
                    <a:pt x="9" y="19"/>
                  </a:cubicBezTo>
                  <a:cubicBezTo>
                    <a:pt x="11" y="13"/>
                    <a:pt x="15" y="14"/>
                    <a:pt x="10" y="7"/>
                  </a:cubicBezTo>
                  <a:cubicBezTo>
                    <a:pt x="7" y="1"/>
                    <a:pt x="11" y="4"/>
                    <a:pt x="8" y="0"/>
                  </a:cubicBezTo>
                  <a:cubicBezTo>
                    <a:pt x="8" y="7"/>
                    <a:pt x="5" y="12"/>
                    <a:pt x="3" y="18"/>
                  </a:cubicBezTo>
                  <a:cubicBezTo>
                    <a:pt x="0" y="27"/>
                    <a:pt x="4" y="20"/>
                    <a:pt x="4" y="2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5" name="Freeform 239"/>
            <p:cNvSpPr>
              <a:spLocks/>
            </p:cNvSpPr>
            <p:nvPr/>
          </p:nvSpPr>
          <p:spPr bwMode="auto">
            <a:xfrm>
              <a:off x="57151" y="5294313"/>
              <a:ext cx="66675" cy="53975"/>
            </a:xfrm>
            <a:custGeom>
              <a:avLst/>
              <a:gdLst>
                <a:gd name="T0" fmla="*/ 1 w 21"/>
                <a:gd name="T1" fmla="*/ 5 h 17"/>
                <a:gd name="T2" fmla="*/ 0 w 21"/>
                <a:gd name="T3" fmla="*/ 4 h 17"/>
                <a:gd name="T4" fmla="*/ 7 w 21"/>
                <a:gd name="T5" fmla="*/ 11 h 17"/>
                <a:gd name="T6" fmla="*/ 17 w 21"/>
                <a:gd name="T7" fmla="*/ 17 h 17"/>
                <a:gd name="T8" fmla="*/ 12 w 21"/>
                <a:gd name="T9" fmla="*/ 4 h 17"/>
                <a:gd name="T10" fmla="*/ 2 w 21"/>
                <a:gd name="T11" fmla="*/ 0 h 17"/>
                <a:gd name="T12" fmla="*/ 1 w 21"/>
                <a:gd name="T13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1" y="5"/>
                  </a:moveTo>
                  <a:cubicBezTo>
                    <a:pt x="1" y="5"/>
                    <a:pt x="0" y="4"/>
                    <a:pt x="0" y="4"/>
                  </a:cubicBezTo>
                  <a:cubicBezTo>
                    <a:pt x="3" y="7"/>
                    <a:pt x="6" y="8"/>
                    <a:pt x="7" y="11"/>
                  </a:cubicBezTo>
                  <a:cubicBezTo>
                    <a:pt x="9" y="17"/>
                    <a:pt x="13" y="13"/>
                    <a:pt x="17" y="17"/>
                  </a:cubicBezTo>
                  <a:cubicBezTo>
                    <a:pt x="21" y="12"/>
                    <a:pt x="7" y="9"/>
                    <a:pt x="12" y="4"/>
                  </a:cubicBezTo>
                  <a:cubicBezTo>
                    <a:pt x="12" y="0"/>
                    <a:pt x="3" y="5"/>
                    <a:pt x="2" y="0"/>
                  </a:cubicBezTo>
                  <a:cubicBezTo>
                    <a:pt x="1" y="2"/>
                    <a:pt x="0" y="3"/>
                    <a:pt x="1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6" name="Freeform 240"/>
            <p:cNvSpPr>
              <a:spLocks/>
            </p:cNvSpPr>
            <p:nvPr/>
          </p:nvSpPr>
          <p:spPr bwMode="auto">
            <a:xfrm>
              <a:off x="263526" y="5862638"/>
              <a:ext cx="25400" cy="31750"/>
            </a:xfrm>
            <a:custGeom>
              <a:avLst/>
              <a:gdLst>
                <a:gd name="T0" fmla="*/ 8 w 8"/>
                <a:gd name="T1" fmla="*/ 0 h 10"/>
                <a:gd name="T2" fmla="*/ 5 w 8"/>
                <a:gd name="T3" fmla="*/ 1 h 10"/>
                <a:gd name="T4" fmla="*/ 2 w 8"/>
                <a:gd name="T5" fmla="*/ 5 h 10"/>
                <a:gd name="T6" fmla="*/ 2 w 8"/>
                <a:gd name="T7" fmla="*/ 10 h 10"/>
                <a:gd name="T8" fmla="*/ 8 w 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cubicBezTo>
                    <a:pt x="8" y="0"/>
                    <a:pt x="5" y="0"/>
                    <a:pt x="5" y="1"/>
                  </a:cubicBezTo>
                  <a:cubicBezTo>
                    <a:pt x="6" y="3"/>
                    <a:pt x="3" y="3"/>
                    <a:pt x="2" y="5"/>
                  </a:cubicBezTo>
                  <a:cubicBezTo>
                    <a:pt x="5" y="8"/>
                    <a:pt x="0" y="7"/>
                    <a:pt x="2" y="10"/>
                  </a:cubicBezTo>
                  <a:cubicBezTo>
                    <a:pt x="4" y="9"/>
                    <a:pt x="8" y="4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7" name="Freeform 241"/>
            <p:cNvSpPr>
              <a:spLocks/>
            </p:cNvSpPr>
            <p:nvPr/>
          </p:nvSpPr>
          <p:spPr bwMode="auto">
            <a:xfrm>
              <a:off x="231776" y="5513388"/>
              <a:ext cx="34925" cy="69850"/>
            </a:xfrm>
            <a:custGeom>
              <a:avLst/>
              <a:gdLst>
                <a:gd name="T0" fmla="*/ 0 w 11"/>
                <a:gd name="T1" fmla="*/ 1 h 22"/>
                <a:gd name="T2" fmla="*/ 3 w 11"/>
                <a:gd name="T3" fmla="*/ 16 h 22"/>
                <a:gd name="T4" fmla="*/ 9 w 11"/>
                <a:gd name="T5" fmla="*/ 13 h 22"/>
                <a:gd name="T6" fmla="*/ 2 w 11"/>
                <a:gd name="T7" fmla="*/ 6 h 22"/>
                <a:gd name="T8" fmla="*/ 2 w 11"/>
                <a:gd name="T9" fmla="*/ 1 h 22"/>
                <a:gd name="T10" fmla="*/ 0 w 11"/>
                <a:gd name="T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2">
                  <a:moveTo>
                    <a:pt x="0" y="1"/>
                  </a:moveTo>
                  <a:cubicBezTo>
                    <a:pt x="0" y="6"/>
                    <a:pt x="4" y="11"/>
                    <a:pt x="3" y="16"/>
                  </a:cubicBezTo>
                  <a:cubicBezTo>
                    <a:pt x="11" y="18"/>
                    <a:pt x="7" y="22"/>
                    <a:pt x="9" y="13"/>
                  </a:cubicBezTo>
                  <a:cubicBezTo>
                    <a:pt x="6" y="13"/>
                    <a:pt x="3" y="2"/>
                    <a:pt x="2" y="6"/>
                  </a:cubicBezTo>
                  <a:cubicBezTo>
                    <a:pt x="2" y="4"/>
                    <a:pt x="2" y="3"/>
                    <a:pt x="2" y="1"/>
                  </a:cubicBezTo>
                  <a:cubicBezTo>
                    <a:pt x="2" y="0"/>
                    <a:pt x="0" y="3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8" name="Freeform 242"/>
            <p:cNvSpPr>
              <a:spLocks/>
            </p:cNvSpPr>
            <p:nvPr/>
          </p:nvSpPr>
          <p:spPr bwMode="auto">
            <a:xfrm>
              <a:off x="88901" y="5437188"/>
              <a:ext cx="31750" cy="31750"/>
            </a:xfrm>
            <a:custGeom>
              <a:avLst/>
              <a:gdLst>
                <a:gd name="T0" fmla="*/ 9 w 10"/>
                <a:gd name="T1" fmla="*/ 10 h 10"/>
                <a:gd name="T2" fmla="*/ 10 w 10"/>
                <a:gd name="T3" fmla="*/ 1 h 10"/>
                <a:gd name="T4" fmla="*/ 0 w 10"/>
                <a:gd name="T5" fmla="*/ 7 h 10"/>
                <a:gd name="T6" fmla="*/ 9 w 10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9" y="10"/>
                  </a:moveTo>
                  <a:cubicBezTo>
                    <a:pt x="9" y="8"/>
                    <a:pt x="10" y="1"/>
                    <a:pt x="10" y="1"/>
                  </a:cubicBezTo>
                  <a:cubicBezTo>
                    <a:pt x="3" y="0"/>
                    <a:pt x="4" y="6"/>
                    <a:pt x="0" y="7"/>
                  </a:cubicBezTo>
                  <a:cubicBezTo>
                    <a:pt x="0" y="10"/>
                    <a:pt x="6" y="10"/>
                    <a:pt x="9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9" name="Freeform 243"/>
            <p:cNvSpPr>
              <a:spLocks/>
            </p:cNvSpPr>
            <p:nvPr/>
          </p:nvSpPr>
          <p:spPr bwMode="auto">
            <a:xfrm>
              <a:off x="76201" y="5475288"/>
              <a:ext cx="38100" cy="31750"/>
            </a:xfrm>
            <a:custGeom>
              <a:avLst/>
              <a:gdLst>
                <a:gd name="T0" fmla="*/ 3 w 12"/>
                <a:gd name="T1" fmla="*/ 10 h 10"/>
                <a:gd name="T2" fmla="*/ 9 w 12"/>
                <a:gd name="T3" fmla="*/ 0 h 10"/>
                <a:gd name="T4" fmla="*/ 3 w 12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0">
                  <a:moveTo>
                    <a:pt x="3" y="10"/>
                  </a:moveTo>
                  <a:cubicBezTo>
                    <a:pt x="6" y="8"/>
                    <a:pt x="12" y="6"/>
                    <a:pt x="9" y="0"/>
                  </a:cubicBezTo>
                  <a:cubicBezTo>
                    <a:pt x="3" y="1"/>
                    <a:pt x="0" y="3"/>
                    <a:pt x="3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0" name="Freeform 244"/>
            <p:cNvSpPr>
              <a:spLocks/>
            </p:cNvSpPr>
            <p:nvPr/>
          </p:nvSpPr>
          <p:spPr bwMode="auto">
            <a:xfrm>
              <a:off x="98426" y="5332413"/>
              <a:ext cx="127000" cy="149225"/>
            </a:xfrm>
            <a:custGeom>
              <a:avLst/>
              <a:gdLst>
                <a:gd name="T0" fmla="*/ 17 w 40"/>
                <a:gd name="T1" fmla="*/ 20 h 47"/>
                <a:gd name="T2" fmla="*/ 24 w 40"/>
                <a:gd name="T3" fmla="*/ 29 h 47"/>
                <a:gd name="T4" fmla="*/ 35 w 40"/>
                <a:gd name="T5" fmla="*/ 45 h 47"/>
                <a:gd name="T6" fmla="*/ 39 w 40"/>
                <a:gd name="T7" fmla="*/ 47 h 47"/>
                <a:gd name="T8" fmla="*/ 30 w 40"/>
                <a:gd name="T9" fmla="*/ 33 h 47"/>
                <a:gd name="T10" fmla="*/ 24 w 40"/>
                <a:gd name="T11" fmla="*/ 21 h 47"/>
                <a:gd name="T12" fmla="*/ 14 w 40"/>
                <a:gd name="T13" fmla="*/ 7 h 47"/>
                <a:gd name="T14" fmla="*/ 11 w 40"/>
                <a:gd name="T15" fmla="*/ 10 h 47"/>
                <a:gd name="T16" fmla="*/ 17 w 40"/>
                <a:gd name="T17" fmla="*/ 2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7">
                  <a:moveTo>
                    <a:pt x="17" y="20"/>
                  </a:moveTo>
                  <a:cubicBezTo>
                    <a:pt x="21" y="23"/>
                    <a:pt x="23" y="25"/>
                    <a:pt x="24" y="29"/>
                  </a:cubicBezTo>
                  <a:cubicBezTo>
                    <a:pt x="27" y="26"/>
                    <a:pt x="36" y="42"/>
                    <a:pt x="35" y="45"/>
                  </a:cubicBezTo>
                  <a:cubicBezTo>
                    <a:pt x="37" y="43"/>
                    <a:pt x="37" y="47"/>
                    <a:pt x="39" y="47"/>
                  </a:cubicBezTo>
                  <a:cubicBezTo>
                    <a:pt x="40" y="44"/>
                    <a:pt x="36" y="28"/>
                    <a:pt x="30" y="33"/>
                  </a:cubicBezTo>
                  <a:cubicBezTo>
                    <a:pt x="32" y="27"/>
                    <a:pt x="27" y="26"/>
                    <a:pt x="24" y="21"/>
                  </a:cubicBezTo>
                  <a:cubicBezTo>
                    <a:pt x="21" y="18"/>
                    <a:pt x="14" y="11"/>
                    <a:pt x="14" y="7"/>
                  </a:cubicBezTo>
                  <a:cubicBezTo>
                    <a:pt x="14" y="4"/>
                    <a:pt x="0" y="0"/>
                    <a:pt x="11" y="10"/>
                  </a:cubicBezTo>
                  <a:cubicBezTo>
                    <a:pt x="14" y="14"/>
                    <a:pt x="13" y="16"/>
                    <a:pt x="17" y="2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1" name="Freeform 245"/>
            <p:cNvSpPr>
              <a:spLocks/>
            </p:cNvSpPr>
            <p:nvPr/>
          </p:nvSpPr>
          <p:spPr bwMode="auto">
            <a:xfrm>
              <a:off x="215901" y="5481638"/>
              <a:ext cx="22225" cy="22225"/>
            </a:xfrm>
            <a:custGeom>
              <a:avLst/>
              <a:gdLst>
                <a:gd name="T0" fmla="*/ 1 w 7"/>
                <a:gd name="T1" fmla="*/ 5 h 7"/>
                <a:gd name="T2" fmla="*/ 7 w 7"/>
                <a:gd name="T3" fmla="*/ 7 h 7"/>
                <a:gd name="T4" fmla="*/ 4 w 7"/>
                <a:gd name="T5" fmla="*/ 4 h 7"/>
                <a:gd name="T6" fmla="*/ 5 w 7"/>
                <a:gd name="T7" fmla="*/ 1 h 7"/>
                <a:gd name="T8" fmla="*/ 4 w 7"/>
                <a:gd name="T9" fmla="*/ 0 h 7"/>
                <a:gd name="T10" fmla="*/ 1 w 7"/>
                <a:gd name="T1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7"/>
                    <a:pt x="7" y="6"/>
                    <a:pt x="7" y="7"/>
                  </a:cubicBezTo>
                  <a:cubicBezTo>
                    <a:pt x="6" y="6"/>
                    <a:pt x="5" y="5"/>
                    <a:pt x="4" y="4"/>
                  </a:cubicBezTo>
                  <a:cubicBezTo>
                    <a:pt x="5" y="4"/>
                    <a:pt x="5" y="3"/>
                    <a:pt x="5" y="1"/>
                  </a:cubicBezTo>
                  <a:cubicBezTo>
                    <a:pt x="3" y="3"/>
                    <a:pt x="3" y="2"/>
                    <a:pt x="4" y="0"/>
                  </a:cubicBezTo>
                  <a:cubicBezTo>
                    <a:pt x="3" y="0"/>
                    <a:pt x="0" y="5"/>
                    <a:pt x="1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2" name="Freeform 246"/>
            <p:cNvSpPr>
              <a:spLocks/>
            </p:cNvSpPr>
            <p:nvPr/>
          </p:nvSpPr>
          <p:spPr bwMode="auto">
            <a:xfrm>
              <a:off x="88901" y="5487988"/>
              <a:ext cx="63500" cy="114300"/>
            </a:xfrm>
            <a:custGeom>
              <a:avLst/>
              <a:gdLst>
                <a:gd name="T0" fmla="*/ 6 w 20"/>
                <a:gd name="T1" fmla="*/ 36 h 36"/>
                <a:gd name="T2" fmla="*/ 6 w 20"/>
                <a:gd name="T3" fmla="*/ 31 h 36"/>
                <a:gd name="T4" fmla="*/ 15 w 20"/>
                <a:gd name="T5" fmla="*/ 27 h 36"/>
                <a:gd name="T6" fmla="*/ 15 w 20"/>
                <a:gd name="T7" fmla="*/ 11 h 36"/>
                <a:gd name="T8" fmla="*/ 20 w 20"/>
                <a:gd name="T9" fmla="*/ 5 h 36"/>
                <a:gd name="T10" fmla="*/ 18 w 20"/>
                <a:gd name="T11" fmla="*/ 0 h 36"/>
                <a:gd name="T12" fmla="*/ 9 w 20"/>
                <a:gd name="T13" fmla="*/ 14 h 36"/>
                <a:gd name="T14" fmla="*/ 2 w 20"/>
                <a:gd name="T15" fmla="*/ 16 h 36"/>
                <a:gd name="T16" fmla="*/ 6 w 20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6">
                  <a:moveTo>
                    <a:pt x="6" y="36"/>
                  </a:moveTo>
                  <a:cubicBezTo>
                    <a:pt x="5" y="35"/>
                    <a:pt x="9" y="30"/>
                    <a:pt x="6" y="31"/>
                  </a:cubicBezTo>
                  <a:cubicBezTo>
                    <a:pt x="7" y="28"/>
                    <a:pt x="12" y="27"/>
                    <a:pt x="15" y="27"/>
                  </a:cubicBezTo>
                  <a:cubicBezTo>
                    <a:pt x="11" y="25"/>
                    <a:pt x="14" y="14"/>
                    <a:pt x="15" y="11"/>
                  </a:cubicBezTo>
                  <a:cubicBezTo>
                    <a:pt x="17" y="9"/>
                    <a:pt x="18" y="7"/>
                    <a:pt x="20" y="5"/>
                  </a:cubicBezTo>
                  <a:cubicBezTo>
                    <a:pt x="19" y="5"/>
                    <a:pt x="18" y="0"/>
                    <a:pt x="18" y="0"/>
                  </a:cubicBezTo>
                  <a:cubicBezTo>
                    <a:pt x="11" y="0"/>
                    <a:pt x="11" y="14"/>
                    <a:pt x="9" y="14"/>
                  </a:cubicBezTo>
                  <a:cubicBezTo>
                    <a:pt x="3" y="19"/>
                    <a:pt x="7" y="16"/>
                    <a:pt x="2" y="16"/>
                  </a:cubicBezTo>
                  <a:cubicBezTo>
                    <a:pt x="3" y="19"/>
                    <a:pt x="0" y="33"/>
                    <a:pt x="6" y="3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3" name="Freeform 247"/>
            <p:cNvSpPr>
              <a:spLocks/>
            </p:cNvSpPr>
            <p:nvPr/>
          </p:nvSpPr>
          <p:spPr bwMode="auto">
            <a:xfrm>
              <a:off x="2397125" y="6834188"/>
              <a:ext cx="101600" cy="25400"/>
            </a:xfrm>
            <a:custGeom>
              <a:avLst/>
              <a:gdLst>
                <a:gd name="T0" fmla="*/ 28 w 32"/>
                <a:gd name="T1" fmla="*/ 6 h 8"/>
                <a:gd name="T2" fmla="*/ 30 w 32"/>
                <a:gd name="T3" fmla="*/ 8 h 8"/>
                <a:gd name="T4" fmla="*/ 13 w 32"/>
                <a:gd name="T5" fmla="*/ 0 h 8"/>
                <a:gd name="T6" fmla="*/ 0 w 32"/>
                <a:gd name="T7" fmla="*/ 1 h 8"/>
                <a:gd name="T8" fmla="*/ 28 w 32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">
                  <a:moveTo>
                    <a:pt x="28" y="6"/>
                  </a:moveTo>
                  <a:cubicBezTo>
                    <a:pt x="29" y="7"/>
                    <a:pt x="30" y="7"/>
                    <a:pt x="30" y="8"/>
                  </a:cubicBezTo>
                  <a:cubicBezTo>
                    <a:pt x="32" y="4"/>
                    <a:pt x="16" y="0"/>
                    <a:pt x="13" y="0"/>
                  </a:cubicBezTo>
                  <a:cubicBezTo>
                    <a:pt x="9" y="0"/>
                    <a:pt x="0" y="1"/>
                    <a:pt x="0" y="1"/>
                  </a:cubicBezTo>
                  <a:cubicBezTo>
                    <a:pt x="4" y="2"/>
                    <a:pt x="26" y="8"/>
                    <a:pt x="28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4" name="Freeform 248"/>
            <p:cNvSpPr>
              <a:spLocks/>
            </p:cNvSpPr>
            <p:nvPr/>
          </p:nvSpPr>
          <p:spPr bwMode="auto">
            <a:xfrm>
              <a:off x="260351" y="5580063"/>
              <a:ext cx="15875" cy="28575"/>
            </a:xfrm>
            <a:custGeom>
              <a:avLst/>
              <a:gdLst>
                <a:gd name="T0" fmla="*/ 5 w 5"/>
                <a:gd name="T1" fmla="*/ 9 h 9"/>
                <a:gd name="T2" fmla="*/ 5 w 5"/>
                <a:gd name="T3" fmla="*/ 6 h 9"/>
                <a:gd name="T4" fmla="*/ 2 w 5"/>
                <a:gd name="T5" fmla="*/ 1 h 9"/>
                <a:gd name="T6" fmla="*/ 0 w 5"/>
                <a:gd name="T7" fmla="*/ 4 h 9"/>
                <a:gd name="T8" fmla="*/ 5 w 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9"/>
                  </a:moveTo>
                  <a:cubicBezTo>
                    <a:pt x="5" y="8"/>
                    <a:pt x="5" y="7"/>
                    <a:pt x="5" y="6"/>
                  </a:cubicBezTo>
                  <a:cubicBezTo>
                    <a:pt x="5" y="9"/>
                    <a:pt x="2" y="0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7"/>
                    <a:pt x="3" y="7"/>
                    <a:pt x="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5" name="Freeform 249"/>
            <p:cNvSpPr>
              <a:spLocks/>
            </p:cNvSpPr>
            <p:nvPr/>
          </p:nvSpPr>
          <p:spPr bwMode="auto">
            <a:xfrm>
              <a:off x="260351" y="5592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6" name="Freeform 250"/>
            <p:cNvSpPr>
              <a:spLocks/>
            </p:cNvSpPr>
            <p:nvPr/>
          </p:nvSpPr>
          <p:spPr bwMode="auto">
            <a:xfrm>
              <a:off x="161926" y="5894388"/>
              <a:ext cx="104775" cy="174625"/>
            </a:xfrm>
            <a:custGeom>
              <a:avLst/>
              <a:gdLst>
                <a:gd name="T0" fmla="*/ 32 w 33"/>
                <a:gd name="T1" fmla="*/ 0 h 55"/>
                <a:gd name="T2" fmla="*/ 20 w 33"/>
                <a:gd name="T3" fmla="*/ 17 h 55"/>
                <a:gd name="T4" fmla="*/ 6 w 33"/>
                <a:gd name="T5" fmla="*/ 36 h 55"/>
                <a:gd name="T6" fmla="*/ 8 w 33"/>
                <a:gd name="T7" fmla="*/ 38 h 55"/>
                <a:gd name="T8" fmla="*/ 1 w 33"/>
                <a:gd name="T9" fmla="*/ 55 h 55"/>
                <a:gd name="T10" fmla="*/ 12 w 33"/>
                <a:gd name="T11" fmla="*/ 43 h 55"/>
                <a:gd name="T12" fmla="*/ 28 w 33"/>
                <a:gd name="T13" fmla="*/ 24 h 55"/>
                <a:gd name="T14" fmla="*/ 30 w 33"/>
                <a:gd name="T15" fmla="*/ 16 h 55"/>
                <a:gd name="T16" fmla="*/ 32 w 33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55">
                  <a:moveTo>
                    <a:pt x="32" y="0"/>
                  </a:moveTo>
                  <a:cubicBezTo>
                    <a:pt x="28" y="0"/>
                    <a:pt x="23" y="14"/>
                    <a:pt x="20" y="17"/>
                  </a:cubicBezTo>
                  <a:cubicBezTo>
                    <a:pt x="21" y="22"/>
                    <a:pt x="13" y="38"/>
                    <a:pt x="6" y="36"/>
                  </a:cubicBezTo>
                  <a:cubicBezTo>
                    <a:pt x="5" y="38"/>
                    <a:pt x="6" y="39"/>
                    <a:pt x="8" y="38"/>
                  </a:cubicBezTo>
                  <a:cubicBezTo>
                    <a:pt x="1" y="44"/>
                    <a:pt x="0" y="46"/>
                    <a:pt x="1" y="55"/>
                  </a:cubicBezTo>
                  <a:cubicBezTo>
                    <a:pt x="5" y="53"/>
                    <a:pt x="9" y="48"/>
                    <a:pt x="12" y="43"/>
                  </a:cubicBezTo>
                  <a:cubicBezTo>
                    <a:pt x="14" y="40"/>
                    <a:pt x="26" y="23"/>
                    <a:pt x="28" y="24"/>
                  </a:cubicBezTo>
                  <a:cubicBezTo>
                    <a:pt x="28" y="22"/>
                    <a:pt x="30" y="16"/>
                    <a:pt x="30" y="16"/>
                  </a:cubicBezTo>
                  <a:cubicBezTo>
                    <a:pt x="32" y="9"/>
                    <a:pt x="33" y="7"/>
                    <a:pt x="3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7" name="Freeform 251"/>
            <p:cNvSpPr>
              <a:spLocks/>
            </p:cNvSpPr>
            <p:nvPr/>
          </p:nvSpPr>
          <p:spPr bwMode="auto">
            <a:xfrm>
              <a:off x="285751" y="563403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8" name="Freeform 252"/>
            <p:cNvSpPr>
              <a:spLocks/>
            </p:cNvSpPr>
            <p:nvPr/>
          </p:nvSpPr>
          <p:spPr bwMode="auto">
            <a:xfrm>
              <a:off x="285751" y="563403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9" name="Freeform 253"/>
            <p:cNvSpPr>
              <a:spLocks/>
            </p:cNvSpPr>
            <p:nvPr/>
          </p:nvSpPr>
          <p:spPr bwMode="auto">
            <a:xfrm>
              <a:off x="152401" y="5973763"/>
              <a:ext cx="15875" cy="19050"/>
            </a:xfrm>
            <a:custGeom>
              <a:avLst/>
              <a:gdLst>
                <a:gd name="T0" fmla="*/ 0 w 5"/>
                <a:gd name="T1" fmla="*/ 4 h 6"/>
                <a:gd name="T2" fmla="*/ 1 w 5"/>
                <a:gd name="T3" fmla="*/ 4 h 6"/>
                <a:gd name="T4" fmla="*/ 1 w 5"/>
                <a:gd name="T5" fmla="*/ 4 h 6"/>
                <a:gd name="T6" fmla="*/ 1 w 5"/>
                <a:gd name="T7" fmla="*/ 5 h 6"/>
                <a:gd name="T8" fmla="*/ 4 w 5"/>
                <a:gd name="T9" fmla="*/ 6 h 6"/>
                <a:gd name="T10" fmla="*/ 2 w 5"/>
                <a:gd name="T11" fmla="*/ 0 h 6"/>
                <a:gd name="T12" fmla="*/ 0 w 5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0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5"/>
                    <a:pt x="3" y="6"/>
                    <a:pt x="4" y="6"/>
                  </a:cubicBezTo>
                  <a:cubicBezTo>
                    <a:pt x="3" y="3"/>
                    <a:pt x="5" y="2"/>
                    <a:pt x="2" y="0"/>
                  </a:cubicBezTo>
                  <a:cubicBezTo>
                    <a:pt x="3" y="2"/>
                    <a:pt x="0" y="2"/>
                    <a:pt x="0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50" name="Freeform 254"/>
            <p:cNvSpPr>
              <a:spLocks/>
            </p:cNvSpPr>
            <p:nvPr/>
          </p:nvSpPr>
          <p:spPr bwMode="auto">
            <a:xfrm>
              <a:off x="276226" y="5624513"/>
              <a:ext cx="9525" cy="12700"/>
            </a:xfrm>
            <a:custGeom>
              <a:avLst/>
              <a:gdLst>
                <a:gd name="T0" fmla="*/ 2 w 3"/>
                <a:gd name="T1" fmla="*/ 4 h 4"/>
                <a:gd name="T2" fmla="*/ 3 w 3"/>
                <a:gd name="T3" fmla="*/ 3 h 4"/>
                <a:gd name="T4" fmla="*/ 2 w 3"/>
                <a:gd name="T5" fmla="*/ 0 h 4"/>
                <a:gd name="T6" fmla="*/ 0 w 3"/>
                <a:gd name="T7" fmla="*/ 2 h 4"/>
                <a:gd name="T8" fmla="*/ 2 w 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2" y="4"/>
                  </a:moveTo>
                  <a:cubicBezTo>
                    <a:pt x="2" y="3"/>
                    <a:pt x="3" y="3"/>
                    <a:pt x="3" y="3"/>
                  </a:cubicBezTo>
                  <a:cubicBezTo>
                    <a:pt x="3" y="2"/>
                    <a:pt x="3" y="0"/>
                    <a:pt x="2" y="0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2" y="2"/>
                    <a:pt x="2" y="4"/>
                    <a:pt x="2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51" name="Freeform 255"/>
            <p:cNvSpPr>
              <a:spLocks/>
            </p:cNvSpPr>
            <p:nvPr/>
          </p:nvSpPr>
          <p:spPr bwMode="auto">
            <a:xfrm>
              <a:off x="19051" y="5688013"/>
              <a:ext cx="19050" cy="12700"/>
            </a:xfrm>
            <a:custGeom>
              <a:avLst/>
              <a:gdLst>
                <a:gd name="T0" fmla="*/ 3 w 6"/>
                <a:gd name="T1" fmla="*/ 4 h 4"/>
                <a:gd name="T2" fmla="*/ 2 w 6"/>
                <a:gd name="T3" fmla="*/ 0 h 4"/>
                <a:gd name="T4" fmla="*/ 1 w 6"/>
                <a:gd name="T5" fmla="*/ 4 h 4"/>
                <a:gd name="T6" fmla="*/ 3 w 6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cubicBezTo>
                    <a:pt x="6" y="4"/>
                    <a:pt x="1" y="0"/>
                    <a:pt x="2" y="0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1" y="4"/>
                    <a:pt x="3" y="1"/>
                    <a:pt x="3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52" name="Freeform 256"/>
            <p:cNvSpPr>
              <a:spLocks/>
            </p:cNvSpPr>
            <p:nvPr/>
          </p:nvSpPr>
          <p:spPr bwMode="auto">
            <a:xfrm>
              <a:off x="28576" y="5700713"/>
              <a:ext cx="38100" cy="50800"/>
            </a:xfrm>
            <a:custGeom>
              <a:avLst/>
              <a:gdLst>
                <a:gd name="T0" fmla="*/ 9 w 12"/>
                <a:gd name="T1" fmla="*/ 16 h 16"/>
                <a:gd name="T2" fmla="*/ 7 w 12"/>
                <a:gd name="T3" fmla="*/ 10 h 16"/>
                <a:gd name="T4" fmla="*/ 10 w 12"/>
                <a:gd name="T5" fmla="*/ 10 h 16"/>
                <a:gd name="T6" fmla="*/ 3 w 12"/>
                <a:gd name="T7" fmla="*/ 5 h 16"/>
                <a:gd name="T8" fmla="*/ 5 w 12"/>
                <a:gd name="T9" fmla="*/ 3 h 16"/>
                <a:gd name="T10" fmla="*/ 0 w 12"/>
                <a:gd name="T11" fmla="*/ 3 h 16"/>
                <a:gd name="T12" fmla="*/ 4 w 12"/>
                <a:gd name="T13" fmla="*/ 6 h 16"/>
                <a:gd name="T14" fmla="*/ 3 w 12"/>
                <a:gd name="T15" fmla="*/ 9 h 16"/>
                <a:gd name="T16" fmla="*/ 6 w 12"/>
                <a:gd name="T17" fmla="*/ 10 h 16"/>
                <a:gd name="T18" fmla="*/ 9 w 12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6">
                  <a:moveTo>
                    <a:pt x="9" y="16"/>
                  </a:moveTo>
                  <a:cubicBezTo>
                    <a:pt x="12" y="15"/>
                    <a:pt x="10" y="10"/>
                    <a:pt x="7" y="10"/>
                  </a:cubicBezTo>
                  <a:cubicBezTo>
                    <a:pt x="8" y="8"/>
                    <a:pt x="9" y="10"/>
                    <a:pt x="10" y="10"/>
                  </a:cubicBezTo>
                  <a:cubicBezTo>
                    <a:pt x="8" y="7"/>
                    <a:pt x="6" y="6"/>
                    <a:pt x="3" y="5"/>
                  </a:cubicBezTo>
                  <a:cubicBezTo>
                    <a:pt x="3" y="4"/>
                    <a:pt x="4" y="3"/>
                    <a:pt x="5" y="3"/>
                  </a:cubicBezTo>
                  <a:cubicBezTo>
                    <a:pt x="4" y="0"/>
                    <a:pt x="1" y="3"/>
                    <a:pt x="0" y="3"/>
                  </a:cubicBezTo>
                  <a:cubicBezTo>
                    <a:pt x="0" y="4"/>
                    <a:pt x="2" y="5"/>
                    <a:pt x="4" y="6"/>
                  </a:cubicBezTo>
                  <a:cubicBezTo>
                    <a:pt x="0" y="7"/>
                    <a:pt x="5" y="7"/>
                    <a:pt x="3" y="9"/>
                  </a:cubicBezTo>
                  <a:cubicBezTo>
                    <a:pt x="4" y="9"/>
                    <a:pt x="5" y="9"/>
                    <a:pt x="6" y="10"/>
                  </a:cubicBezTo>
                  <a:cubicBezTo>
                    <a:pt x="3" y="14"/>
                    <a:pt x="8" y="13"/>
                    <a:pt x="9" y="1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53" name="Freeform 257"/>
            <p:cNvSpPr>
              <a:spLocks/>
            </p:cNvSpPr>
            <p:nvPr/>
          </p:nvSpPr>
          <p:spPr bwMode="auto">
            <a:xfrm>
              <a:off x="6350" y="5522913"/>
              <a:ext cx="34926" cy="60325"/>
            </a:xfrm>
            <a:custGeom>
              <a:avLst/>
              <a:gdLst>
                <a:gd name="T0" fmla="*/ 9 w 11"/>
                <a:gd name="T1" fmla="*/ 19 h 19"/>
                <a:gd name="T2" fmla="*/ 9 w 11"/>
                <a:gd name="T3" fmla="*/ 11 h 19"/>
                <a:gd name="T4" fmla="*/ 6 w 11"/>
                <a:gd name="T5" fmla="*/ 7 h 19"/>
                <a:gd name="T6" fmla="*/ 0 w 11"/>
                <a:gd name="T7" fmla="*/ 0 h 19"/>
                <a:gd name="T8" fmla="*/ 0 w 11"/>
                <a:gd name="T9" fmla="*/ 10 h 19"/>
                <a:gd name="T10" fmla="*/ 9 w 11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9">
                  <a:moveTo>
                    <a:pt x="9" y="19"/>
                  </a:moveTo>
                  <a:cubicBezTo>
                    <a:pt x="8" y="15"/>
                    <a:pt x="11" y="14"/>
                    <a:pt x="9" y="11"/>
                  </a:cubicBezTo>
                  <a:cubicBezTo>
                    <a:pt x="7" y="10"/>
                    <a:pt x="6" y="8"/>
                    <a:pt x="6" y="7"/>
                  </a:cubicBezTo>
                  <a:cubicBezTo>
                    <a:pt x="5" y="5"/>
                    <a:pt x="3" y="2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2"/>
                    <a:pt x="3" y="19"/>
                    <a:pt x="9" y="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54" name="Freeform 258"/>
            <p:cNvSpPr>
              <a:spLocks/>
            </p:cNvSpPr>
            <p:nvPr/>
          </p:nvSpPr>
          <p:spPr bwMode="auto">
            <a:xfrm>
              <a:off x="104776" y="5586413"/>
              <a:ext cx="127000" cy="219075"/>
            </a:xfrm>
            <a:custGeom>
              <a:avLst/>
              <a:gdLst>
                <a:gd name="T0" fmla="*/ 35 w 40"/>
                <a:gd name="T1" fmla="*/ 33 h 69"/>
                <a:gd name="T2" fmla="*/ 36 w 40"/>
                <a:gd name="T3" fmla="*/ 36 h 69"/>
                <a:gd name="T4" fmla="*/ 32 w 40"/>
                <a:gd name="T5" fmla="*/ 18 h 69"/>
                <a:gd name="T6" fmla="*/ 27 w 40"/>
                <a:gd name="T7" fmla="*/ 5 h 69"/>
                <a:gd name="T8" fmla="*/ 13 w 40"/>
                <a:gd name="T9" fmla="*/ 28 h 69"/>
                <a:gd name="T10" fmla="*/ 9 w 40"/>
                <a:gd name="T11" fmla="*/ 46 h 69"/>
                <a:gd name="T12" fmla="*/ 2 w 40"/>
                <a:gd name="T13" fmla="*/ 40 h 69"/>
                <a:gd name="T14" fmla="*/ 8 w 40"/>
                <a:gd name="T15" fmla="*/ 69 h 69"/>
                <a:gd name="T16" fmla="*/ 9 w 40"/>
                <a:gd name="T17" fmla="*/ 64 h 69"/>
                <a:gd name="T18" fmla="*/ 12 w 40"/>
                <a:gd name="T19" fmla="*/ 64 h 69"/>
                <a:gd name="T20" fmla="*/ 6 w 40"/>
                <a:gd name="T21" fmla="*/ 61 h 69"/>
                <a:gd name="T22" fmla="*/ 21 w 40"/>
                <a:gd name="T23" fmla="*/ 41 h 69"/>
                <a:gd name="T24" fmla="*/ 35 w 40"/>
                <a:gd name="T25" fmla="*/ 3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69">
                  <a:moveTo>
                    <a:pt x="35" y="33"/>
                  </a:moveTo>
                  <a:cubicBezTo>
                    <a:pt x="33" y="34"/>
                    <a:pt x="33" y="35"/>
                    <a:pt x="36" y="36"/>
                  </a:cubicBezTo>
                  <a:cubicBezTo>
                    <a:pt x="38" y="29"/>
                    <a:pt x="32" y="25"/>
                    <a:pt x="32" y="18"/>
                  </a:cubicBezTo>
                  <a:cubicBezTo>
                    <a:pt x="33" y="12"/>
                    <a:pt x="40" y="0"/>
                    <a:pt x="27" y="5"/>
                  </a:cubicBezTo>
                  <a:cubicBezTo>
                    <a:pt x="33" y="12"/>
                    <a:pt x="19" y="29"/>
                    <a:pt x="13" y="28"/>
                  </a:cubicBezTo>
                  <a:cubicBezTo>
                    <a:pt x="16" y="34"/>
                    <a:pt x="15" y="39"/>
                    <a:pt x="9" y="46"/>
                  </a:cubicBezTo>
                  <a:cubicBezTo>
                    <a:pt x="5" y="42"/>
                    <a:pt x="7" y="41"/>
                    <a:pt x="2" y="40"/>
                  </a:cubicBezTo>
                  <a:cubicBezTo>
                    <a:pt x="2" y="50"/>
                    <a:pt x="0" y="61"/>
                    <a:pt x="8" y="69"/>
                  </a:cubicBezTo>
                  <a:cubicBezTo>
                    <a:pt x="9" y="68"/>
                    <a:pt x="9" y="66"/>
                    <a:pt x="9" y="64"/>
                  </a:cubicBezTo>
                  <a:cubicBezTo>
                    <a:pt x="14" y="68"/>
                    <a:pt x="9" y="63"/>
                    <a:pt x="12" y="64"/>
                  </a:cubicBezTo>
                  <a:cubicBezTo>
                    <a:pt x="10" y="63"/>
                    <a:pt x="8" y="62"/>
                    <a:pt x="6" y="61"/>
                  </a:cubicBezTo>
                  <a:cubicBezTo>
                    <a:pt x="13" y="52"/>
                    <a:pt x="17" y="50"/>
                    <a:pt x="21" y="41"/>
                  </a:cubicBezTo>
                  <a:cubicBezTo>
                    <a:pt x="24" y="35"/>
                    <a:pt x="28" y="26"/>
                    <a:pt x="35" y="3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55" name="Freeform 259"/>
            <p:cNvSpPr>
              <a:spLocks/>
            </p:cNvSpPr>
            <p:nvPr/>
          </p:nvSpPr>
          <p:spPr bwMode="auto">
            <a:xfrm>
              <a:off x="161926" y="6027738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56" name="Freeform 260"/>
            <p:cNvSpPr>
              <a:spLocks/>
            </p:cNvSpPr>
            <p:nvPr/>
          </p:nvSpPr>
          <p:spPr bwMode="auto">
            <a:xfrm>
              <a:off x="152401" y="5995988"/>
              <a:ext cx="34925" cy="22225"/>
            </a:xfrm>
            <a:custGeom>
              <a:avLst/>
              <a:gdLst>
                <a:gd name="T0" fmla="*/ 4 w 11"/>
                <a:gd name="T1" fmla="*/ 7 h 7"/>
                <a:gd name="T2" fmla="*/ 0 w 11"/>
                <a:gd name="T3" fmla="*/ 0 h 7"/>
                <a:gd name="T4" fmla="*/ 4 w 1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4" y="7"/>
                  </a:moveTo>
                  <a:cubicBezTo>
                    <a:pt x="11" y="3"/>
                    <a:pt x="2" y="0"/>
                    <a:pt x="0" y="0"/>
                  </a:cubicBezTo>
                  <a:cubicBezTo>
                    <a:pt x="0" y="1"/>
                    <a:pt x="3" y="5"/>
                    <a:pt x="4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57" name="Freeform 261"/>
            <p:cNvSpPr>
              <a:spLocks/>
            </p:cNvSpPr>
            <p:nvPr/>
          </p:nvSpPr>
          <p:spPr bwMode="auto">
            <a:xfrm>
              <a:off x="25401" y="5345113"/>
              <a:ext cx="44450" cy="50800"/>
            </a:xfrm>
            <a:custGeom>
              <a:avLst/>
              <a:gdLst>
                <a:gd name="T0" fmla="*/ 14 w 14"/>
                <a:gd name="T1" fmla="*/ 13 h 16"/>
                <a:gd name="T2" fmla="*/ 13 w 14"/>
                <a:gd name="T3" fmla="*/ 14 h 16"/>
                <a:gd name="T4" fmla="*/ 0 w 14"/>
                <a:gd name="T5" fmla="*/ 4 h 16"/>
                <a:gd name="T6" fmla="*/ 13 w 14"/>
                <a:gd name="T7" fmla="*/ 16 h 16"/>
                <a:gd name="T8" fmla="*/ 14 w 14"/>
                <a:gd name="T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6">
                  <a:moveTo>
                    <a:pt x="14" y="13"/>
                  </a:moveTo>
                  <a:cubicBezTo>
                    <a:pt x="14" y="13"/>
                    <a:pt x="13" y="14"/>
                    <a:pt x="13" y="14"/>
                  </a:cubicBezTo>
                  <a:cubicBezTo>
                    <a:pt x="10" y="8"/>
                    <a:pt x="10" y="0"/>
                    <a:pt x="0" y="4"/>
                  </a:cubicBezTo>
                  <a:cubicBezTo>
                    <a:pt x="0" y="9"/>
                    <a:pt x="9" y="13"/>
                    <a:pt x="13" y="16"/>
                  </a:cubicBezTo>
                  <a:cubicBezTo>
                    <a:pt x="14" y="15"/>
                    <a:pt x="14" y="14"/>
                    <a:pt x="14" y="1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58" name="Freeform 262"/>
            <p:cNvSpPr>
              <a:spLocks/>
            </p:cNvSpPr>
            <p:nvPr/>
          </p:nvSpPr>
          <p:spPr bwMode="auto">
            <a:xfrm>
              <a:off x="285751" y="564038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59" name="Freeform 263"/>
            <p:cNvSpPr>
              <a:spLocks/>
            </p:cNvSpPr>
            <p:nvPr/>
          </p:nvSpPr>
          <p:spPr bwMode="auto">
            <a:xfrm>
              <a:off x="9526" y="5402263"/>
              <a:ext cx="50800" cy="53975"/>
            </a:xfrm>
            <a:custGeom>
              <a:avLst/>
              <a:gdLst>
                <a:gd name="T0" fmla="*/ 11 w 16"/>
                <a:gd name="T1" fmla="*/ 16 h 17"/>
                <a:gd name="T2" fmla="*/ 15 w 16"/>
                <a:gd name="T3" fmla="*/ 12 h 17"/>
                <a:gd name="T4" fmla="*/ 11 w 16"/>
                <a:gd name="T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11" y="16"/>
                  </a:moveTo>
                  <a:cubicBezTo>
                    <a:pt x="12" y="16"/>
                    <a:pt x="16" y="17"/>
                    <a:pt x="15" y="12"/>
                  </a:cubicBezTo>
                  <a:cubicBezTo>
                    <a:pt x="12" y="0"/>
                    <a:pt x="0" y="15"/>
                    <a:pt x="11" y="1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60" name="Freeform 264"/>
            <p:cNvSpPr>
              <a:spLocks/>
            </p:cNvSpPr>
            <p:nvPr/>
          </p:nvSpPr>
          <p:spPr bwMode="auto">
            <a:xfrm>
              <a:off x="15876" y="5395913"/>
              <a:ext cx="28575" cy="28575"/>
            </a:xfrm>
            <a:custGeom>
              <a:avLst/>
              <a:gdLst>
                <a:gd name="T0" fmla="*/ 0 w 9"/>
                <a:gd name="T1" fmla="*/ 7 h 9"/>
                <a:gd name="T2" fmla="*/ 9 w 9"/>
                <a:gd name="T3" fmla="*/ 7 h 9"/>
                <a:gd name="T4" fmla="*/ 4 w 9"/>
                <a:gd name="T5" fmla="*/ 0 h 9"/>
                <a:gd name="T6" fmla="*/ 0 w 9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0" y="7"/>
                  </a:moveTo>
                  <a:cubicBezTo>
                    <a:pt x="3" y="9"/>
                    <a:pt x="7" y="7"/>
                    <a:pt x="9" y="7"/>
                  </a:cubicBezTo>
                  <a:cubicBezTo>
                    <a:pt x="7" y="5"/>
                    <a:pt x="6" y="3"/>
                    <a:pt x="4" y="0"/>
                  </a:cubicBezTo>
                  <a:cubicBezTo>
                    <a:pt x="1" y="1"/>
                    <a:pt x="1" y="5"/>
                    <a:pt x="0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61" name="Freeform 265"/>
            <p:cNvSpPr>
              <a:spLocks/>
            </p:cNvSpPr>
            <p:nvPr/>
          </p:nvSpPr>
          <p:spPr bwMode="auto">
            <a:xfrm>
              <a:off x="3175" y="5268913"/>
              <a:ext cx="57151" cy="139700"/>
            </a:xfrm>
            <a:custGeom>
              <a:avLst/>
              <a:gdLst>
                <a:gd name="T0" fmla="*/ 1 w 18"/>
                <a:gd name="T1" fmla="*/ 23 h 44"/>
                <a:gd name="T2" fmla="*/ 1 w 18"/>
                <a:gd name="T3" fmla="*/ 44 h 44"/>
                <a:gd name="T4" fmla="*/ 2 w 18"/>
                <a:gd name="T5" fmla="*/ 44 h 44"/>
                <a:gd name="T6" fmla="*/ 4 w 18"/>
                <a:gd name="T7" fmla="*/ 33 h 44"/>
                <a:gd name="T8" fmla="*/ 5 w 18"/>
                <a:gd name="T9" fmla="*/ 23 h 44"/>
                <a:gd name="T10" fmla="*/ 4 w 18"/>
                <a:gd name="T11" fmla="*/ 13 h 44"/>
                <a:gd name="T12" fmla="*/ 15 w 18"/>
                <a:gd name="T13" fmla="*/ 9 h 44"/>
                <a:gd name="T14" fmla="*/ 17 w 18"/>
                <a:gd name="T15" fmla="*/ 12 h 44"/>
                <a:gd name="T16" fmla="*/ 18 w 18"/>
                <a:gd name="T17" fmla="*/ 7 h 44"/>
                <a:gd name="T18" fmla="*/ 10 w 18"/>
                <a:gd name="T19" fmla="*/ 1 h 44"/>
                <a:gd name="T20" fmla="*/ 1 w 18"/>
                <a:gd name="T21" fmla="*/ 2 h 44"/>
                <a:gd name="T22" fmla="*/ 1 w 18"/>
                <a:gd name="T23" fmla="*/ 20 h 44"/>
                <a:gd name="T24" fmla="*/ 1 w 18"/>
                <a:gd name="T25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44">
                  <a:moveTo>
                    <a:pt x="1" y="23"/>
                  </a:moveTo>
                  <a:cubicBezTo>
                    <a:pt x="1" y="44"/>
                    <a:pt x="1" y="44"/>
                    <a:pt x="1" y="44"/>
                  </a:cubicBezTo>
                  <a:cubicBezTo>
                    <a:pt x="2" y="43"/>
                    <a:pt x="2" y="44"/>
                    <a:pt x="2" y="44"/>
                  </a:cubicBezTo>
                  <a:cubicBezTo>
                    <a:pt x="4" y="41"/>
                    <a:pt x="0" y="36"/>
                    <a:pt x="4" y="33"/>
                  </a:cubicBezTo>
                  <a:cubicBezTo>
                    <a:pt x="3" y="34"/>
                    <a:pt x="3" y="25"/>
                    <a:pt x="5" y="23"/>
                  </a:cubicBezTo>
                  <a:cubicBezTo>
                    <a:pt x="4" y="24"/>
                    <a:pt x="5" y="15"/>
                    <a:pt x="4" y="13"/>
                  </a:cubicBezTo>
                  <a:cubicBezTo>
                    <a:pt x="7" y="9"/>
                    <a:pt x="10" y="10"/>
                    <a:pt x="15" y="9"/>
                  </a:cubicBezTo>
                  <a:cubicBezTo>
                    <a:pt x="15" y="10"/>
                    <a:pt x="16" y="11"/>
                    <a:pt x="17" y="12"/>
                  </a:cubicBezTo>
                  <a:cubicBezTo>
                    <a:pt x="16" y="11"/>
                    <a:pt x="18" y="9"/>
                    <a:pt x="18" y="7"/>
                  </a:cubicBezTo>
                  <a:cubicBezTo>
                    <a:pt x="14" y="7"/>
                    <a:pt x="12" y="3"/>
                    <a:pt x="10" y="1"/>
                  </a:cubicBezTo>
                  <a:cubicBezTo>
                    <a:pt x="9" y="0"/>
                    <a:pt x="4" y="1"/>
                    <a:pt x="1" y="2"/>
                  </a:cubicBezTo>
                  <a:cubicBezTo>
                    <a:pt x="1" y="20"/>
                    <a:pt x="1" y="20"/>
                    <a:pt x="1" y="20"/>
                  </a:cubicBezTo>
                  <a:lnTo>
                    <a:pt x="1" y="23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62" name="Freeform 266"/>
            <p:cNvSpPr>
              <a:spLocks/>
            </p:cNvSpPr>
            <p:nvPr/>
          </p:nvSpPr>
          <p:spPr bwMode="auto">
            <a:xfrm>
              <a:off x="1577975" y="68405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63" name="Freeform 267"/>
            <p:cNvSpPr>
              <a:spLocks/>
            </p:cNvSpPr>
            <p:nvPr/>
          </p:nvSpPr>
          <p:spPr bwMode="auto">
            <a:xfrm>
              <a:off x="250826" y="676433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64" name="Freeform 268"/>
            <p:cNvSpPr>
              <a:spLocks/>
            </p:cNvSpPr>
            <p:nvPr/>
          </p:nvSpPr>
          <p:spPr bwMode="auto">
            <a:xfrm>
              <a:off x="12701" y="5468938"/>
              <a:ext cx="50800" cy="57150"/>
            </a:xfrm>
            <a:custGeom>
              <a:avLst/>
              <a:gdLst>
                <a:gd name="T0" fmla="*/ 15 w 16"/>
                <a:gd name="T1" fmla="*/ 17 h 18"/>
                <a:gd name="T2" fmla="*/ 12 w 16"/>
                <a:gd name="T3" fmla="*/ 4 h 18"/>
                <a:gd name="T4" fmla="*/ 14 w 16"/>
                <a:gd name="T5" fmla="*/ 7 h 18"/>
                <a:gd name="T6" fmla="*/ 11 w 16"/>
                <a:gd name="T7" fmla="*/ 7 h 18"/>
                <a:gd name="T8" fmla="*/ 8 w 16"/>
                <a:gd name="T9" fmla="*/ 12 h 18"/>
                <a:gd name="T10" fmla="*/ 15 w 16"/>
                <a:gd name="T11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15" y="17"/>
                  </a:moveTo>
                  <a:cubicBezTo>
                    <a:pt x="15" y="17"/>
                    <a:pt x="16" y="0"/>
                    <a:pt x="12" y="4"/>
                  </a:cubicBezTo>
                  <a:cubicBezTo>
                    <a:pt x="11" y="4"/>
                    <a:pt x="13" y="7"/>
                    <a:pt x="14" y="7"/>
                  </a:cubicBezTo>
                  <a:cubicBezTo>
                    <a:pt x="12" y="7"/>
                    <a:pt x="10" y="4"/>
                    <a:pt x="11" y="7"/>
                  </a:cubicBezTo>
                  <a:cubicBezTo>
                    <a:pt x="0" y="0"/>
                    <a:pt x="0" y="12"/>
                    <a:pt x="8" y="12"/>
                  </a:cubicBezTo>
                  <a:cubicBezTo>
                    <a:pt x="3" y="17"/>
                    <a:pt x="15" y="18"/>
                    <a:pt x="15" y="1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65" name="Freeform 269"/>
            <p:cNvSpPr>
              <a:spLocks/>
            </p:cNvSpPr>
            <p:nvPr/>
          </p:nvSpPr>
          <p:spPr bwMode="auto">
            <a:xfrm>
              <a:off x="317501" y="5830888"/>
              <a:ext cx="12700" cy="12700"/>
            </a:xfrm>
            <a:custGeom>
              <a:avLst/>
              <a:gdLst>
                <a:gd name="T0" fmla="*/ 3 w 4"/>
                <a:gd name="T1" fmla="*/ 4 h 4"/>
                <a:gd name="T2" fmla="*/ 2 w 4"/>
                <a:gd name="T3" fmla="*/ 0 h 4"/>
                <a:gd name="T4" fmla="*/ 0 w 4"/>
                <a:gd name="T5" fmla="*/ 3 h 4"/>
                <a:gd name="T6" fmla="*/ 3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2"/>
                    <a:pt x="3" y="1"/>
                    <a:pt x="2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2" y="2"/>
                    <a:pt x="1" y="4"/>
                    <a:pt x="3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66" name="Freeform 270"/>
            <p:cNvSpPr>
              <a:spLocks/>
            </p:cNvSpPr>
            <p:nvPr/>
          </p:nvSpPr>
          <p:spPr bwMode="auto">
            <a:xfrm>
              <a:off x="288926" y="5662613"/>
              <a:ext cx="19050" cy="44450"/>
            </a:xfrm>
            <a:custGeom>
              <a:avLst/>
              <a:gdLst>
                <a:gd name="T0" fmla="*/ 5 w 6"/>
                <a:gd name="T1" fmla="*/ 9 h 14"/>
                <a:gd name="T2" fmla="*/ 2 w 6"/>
                <a:gd name="T3" fmla="*/ 10 h 14"/>
                <a:gd name="T4" fmla="*/ 5 w 6"/>
                <a:gd name="T5" fmla="*/ 14 h 14"/>
                <a:gd name="T6" fmla="*/ 4 w 6"/>
                <a:gd name="T7" fmla="*/ 0 h 14"/>
                <a:gd name="T8" fmla="*/ 2 w 6"/>
                <a:gd name="T9" fmla="*/ 0 h 14"/>
                <a:gd name="T10" fmla="*/ 5 w 6"/>
                <a:gd name="T1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4">
                  <a:moveTo>
                    <a:pt x="5" y="9"/>
                  </a:moveTo>
                  <a:cubicBezTo>
                    <a:pt x="4" y="10"/>
                    <a:pt x="3" y="10"/>
                    <a:pt x="2" y="10"/>
                  </a:cubicBezTo>
                  <a:cubicBezTo>
                    <a:pt x="2" y="12"/>
                    <a:pt x="3" y="13"/>
                    <a:pt x="5" y="14"/>
                  </a:cubicBezTo>
                  <a:cubicBezTo>
                    <a:pt x="6" y="10"/>
                    <a:pt x="6" y="4"/>
                    <a:pt x="4" y="0"/>
                  </a:cubicBezTo>
                  <a:cubicBezTo>
                    <a:pt x="3" y="0"/>
                    <a:pt x="3" y="3"/>
                    <a:pt x="2" y="0"/>
                  </a:cubicBezTo>
                  <a:cubicBezTo>
                    <a:pt x="0" y="2"/>
                    <a:pt x="2" y="9"/>
                    <a:pt x="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67" name="Freeform 271"/>
            <p:cNvSpPr>
              <a:spLocks/>
            </p:cNvSpPr>
            <p:nvPr/>
          </p:nvSpPr>
          <p:spPr bwMode="auto">
            <a:xfrm>
              <a:off x="285751" y="563721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68" name="Freeform 272"/>
            <p:cNvSpPr>
              <a:spLocks/>
            </p:cNvSpPr>
            <p:nvPr/>
          </p:nvSpPr>
          <p:spPr bwMode="auto">
            <a:xfrm>
              <a:off x="320676" y="5849938"/>
              <a:ext cx="31750" cy="92075"/>
            </a:xfrm>
            <a:custGeom>
              <a:avLst/>
              <a:gdLst>
                <a:gd name="T0" fmla="*/ 3 w 10"/>
                <a:gd name="T1" fmla="*/ 10 h 29"/>
                <a:gd name="T2" fmla="*/ 5 w 10"/>
                <a:gd name="T3" fmla="*/ 26 h 29"/>
                <a:gd name="T4" fmla="*/ 6 w 10"/>
                <a:gd name="T5" fmla="*/ 27 h 29"/>
                <a:gd name="T6" fmla="*/ 8 w 10"/>
                <a:gd name="T7" fmla="*/ 29 h 29"/>
                <a:gd name="T8" fmla="*/ 7 w 10"/>
                <a:gd name="T9" fmla="*/ 17 h 29"/>
                <a:gd name="T10" fmla="*/ 5 w 10"/>
                <a:gd name="T11" fmla="*/ 2 h 29"/>
                <a:gd name="T12" fmla="*/ 3 w 10"/>
                <a:gd name="T13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9">
                  <a:moveTo>
                    <a:pt x="3" y="10"/>
                  </a:moveTo>
                  <a:cubicBezTo>
                    <a:pt x="7" y="13"/>
                    <a:pt x="4" y="22"/>
                    <a:pt x="5" y="26"/>
                  </a:cubicBezTo>
                  <a:cubicBezTo>
                    <a:pt x="6" y="23"/>
                    <a:pt x="8" y="27"/>
                    <a:pt x="6" y="27"/>
                  </a:cubicBezTo>
                  <a:cubicBezTo>
                    <a:pt x="6" y="28"/>
                    <a:pt x="7" y="27"/>
                    <a:pt x="8" y="29"/>
                  </a:cubicBezTo>
                  <a:cubicBezTo>
                    <a:pt x="9" y="29"/>
                    <a:pt x="10" y="14"/>
                    <a:pt x="7" y="17"/>
                  </a:cubicBezTo>
                  <a:cubicBezTo>
                    <a:pt x="7" y="13"/>
                    <a:pt x="9" y="3"/>
                    <a:pt x="5" y="2"/>
                  </a:cubicBezTo>
                  <a:cubicBezTo>
                    <a:pt x="0" y="0"/>
                    <a:pt x="3" y="8"/>
                    <a:pt x="3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69" name="Freeform 273"/>
            <p:cNvSpPr>
              <a:spLocks/>
            </p:cNvSpPr>
            <p:nvPr/>
          </p:nvSpPr>
          <p:spPr bwMode="auto">
            <a:xfrm>
              <a:off x="152401" y="6710363"/>
              <a:ext cx="25400" cy="28575"/>
            </a:xfrm>
            <a:custGeom>
              <a:avLst/>
              <a:gdLst>
                <a:gd name="T0" fmla="*/ 5 w 8"/>
                <a:gd name="T1" fmla="*/ 8 h 9"/>
                <a:gd name="T2" fmla="*/ 8 w 8"/>
                <a:gd name="T3" fmla="*/ 4 h 9"/>
                <a:gd name="T4" fmla="*/ 1 w 8"/>
                <a:gd name="T5" fmla="*/ 7 h 9"/>
                <a:gd name="T6" fmla="*/ 5 w 8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5" y="8"/>
                  </a:moveTo>
                  <a:cubicBezTo>
                    <a:pt x="3" y="7"/>
                    <a:pt x="4" y="6"/>
                    <a:pt x="8" y="4"/>
                  </a:cubicBezTo>
                  <a:cubicBezTo>
                    <a:pt x="7" y="0"/>
                    <a:pt x="0" y="7"/>
                    <a:pt x="1" y="7"/>
                  </a:cubicBezTo>
                  <a:cubicBezTo>
                    <a:pt x="1" y="9"/>
                    <a:pt x="5" y="8"/>
                    <a:pt x="5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70" name="Freeform 274"/>
            <p:cNvSpPr>
              <a:spLocks/>
            </p:cNvSpPr>
            <p:nvPr/>
          </p:nvSpPr>
          <p:spPr bwMode="auto">
            <a:xfrm>
              <a:off x="495301" y="6837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71" name="Freeform 275"/>
            <p:cNvSpPr>
              <a:spLocks/>
            </p:cNvSpPr>
            <p:nvPr/>
          </p:nvSpPr>
          <p:spPr bwMode="auto">
            <a:xfrm>
              <a:off x="1511300" y="657066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72" name="Freeform 276"/>
            <p:cNvSpPr>
              <a:spLocks/>
            </p:cNvSpPr>
            <p:nvPr/>
          </p:nvSpPr>
          <p:spPr bwMode="auto">
            <a:xfrm>
              <a:off x="1311275" y="6621463"/>
              <a:ext cx="25400" cy="15875"/>
            </a:xfrm>
            <a:custGeom>
              <a:avLst/>
              <a:gdLst>
                <a:gd name="T0" fmla="*/ 8 w 8"/>
                <a:gd name="T1" fmla="*/ 0 h 5"/>
                <a:gd name="T2" fmla="*/ 7 w 8"/>
                <a:gd name="T3" fmla="*/ 1 h 5"/>
                <a:gd name="T4" fmla="*/ 5 w 8"/>
                <a:gd name="T5" fmla="*/ 5 h 5"/>
                <a:gd name="T6" fmla="*/ 7 w 8"/>
                <a:gd name="T7" fmla="*/ 4 h 5"/>
                <a:gd name="T8" fmla="*/ 8 w 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7" y="0"/>
                    <a:pt x="7" y="0"/>
                    <a:pt x="7" y="1"/>
                  </a:cubicBezTo>
                  <a:cubicBezTo>
                    <a:pt x="6" y="1"/>
                    <a:pt x="0" y="4"/>
                    <a:pt x="5" y="5"/>
                  </a:cubicBezTo>
                  <a:cubicBezTo>
                    <a:pt x="5" y="5"/>
                    <a:pt x="7" y="0"/>
                    <a:pt x="7" y="4"/>
                  </a:cubicBezTo>
                  <a:cubicBezTo>
                    <a:pt x="8" y="3"/>
                    <a:pt x="8" y="1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73" name="Freeform 277"/>
            <p:cNvSpPr>
              <a:spLocks/>
            </p:cNvSpPr>
            <p:nvPr/>
          </p:nvSpPr>
          <p:spPr bwMode="auto">
            <a:xfrm>
              <a:off x="1257300" y="6627813"/>
              <a:ext cx="31750" cy="41275"/>
            </a:xfrm>
            <a:custGeom>
              <a:avLst/>
              <a:gdLst>
                <a:gd name="T0" fmla="*/ 8 w 10"/>
                <a:gd name="T1" fmla="*/ 0 h 13"/>
                <a:gd name="T2" fmla="*/ 3 w 10"/>
                <a:gd name="T3" fmla="*/ 7 h 13"/>
                <a:gd name="T4" fmla="*/ 0 w 10"/>
                <a:gd name="T5" fmla="*/ 13 h 13"/>
                <a:gd name="T6" fmla="*/ 8 w 10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8" y="0"/>
                  </a:moveTo>
                  <a:cubicBezTo>
                    <a:pt x="5" y="2"/>
                    <a:pt x="5" y="4"/>
                    <a:pt x="3" y="7"/>
                  </a:cubicBezTo>
                  <a:cubicBezTo>
                    <a:pt x="1" y="10"/>
                    <a:pt x="0" y="9"/>
                    <a:pt x="0" y="13"/>
                  </a:cubicBezTo>
                  <a:cubicBezTo>
                    <a:pt x="4" y="12"/>
                    <a:pt x="10" y="4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74" name="Freeform 278"/>
            <p:cNvSpPr>
              <a:spLocks/>
            </p:cNvSpPr>
            <p:nvPr/>
          </p:nvSpPr>
          <p:spPr bwMode="auto">
            <a:xfrm>
              <a:off x="1333500" y="6605588"/>
              <a:ext cx="12700" cy="15875"/>
            </a:xfrm>
            <a:custGeom>
              <a:avLst/>
              <a:gdLst>
                <a:gd name="T0" fmla="*/ 4 w 4"/>
                <a:gd name="T1" fmla="*/ 0 h 5"/>
                <a:gd name="T2" fmla="*/ 0 w 4"/>
                <a:gd name="T3" fmla="*/ 2 h 5"/>
                <a:gd name="T4" fmla="*/ 4 w 4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cubicBezTo>
                    <a:pt x="3" y="1"/>
                    <a:pt x="1" y="2"/>
                    <a:pt x="0" y="2"/>
                  </a:cubicBezTo>
                  <a:cubicBezTo>
                    <a:pt x="0" y="5"/>
                    <a:pt x="4" y="1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75" name="Freeform 279"/>
            <p:cNvSpPr>
              <a:spLocks/>
            </p:cNvSpPr>
            <p:nvPr/>
          </p:nvSpPr>
          <p:spPr bwMode="auto">
            <a:xfrm>
              <a:off x="1076326" y="6767513"/>
              <a:ext cx="28575" cy="31750"/>
            </a:xfrm>
            <a:custGeom>
              <a:avLst/>
              <a:gdLst>
                <a:gd name="T0" fmla="*/ 8 w 9"/>
                <a:gd name="T1" fmla="*/ 0 h 10"/>
                <a:gd name="T2" fmla="*/ 0 w 9"/>
                <a:gd name="T3" fmla="*/ 5 h 10"/>
                <a:gd name="T4" fmla="*/ 1 w 9"/>
                <a:gd name="T5" fmla="*/ 7 h 10"/>
                <a:gd name="T6" fmla="*/ 7 w 9"/>
                <a:gd name="T7" fmla="*/ 8 h 10"/>
                <a:gd name="T8" fmla="*/ 4 w 9"/>
                <a:gd name="T9" fmla="*/ 7 h 10"/>
                <a:gd name="T10" fmla="*/ 8 w 9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8" y="0"/>
                  </a:moveTo>
                  <a:cubicBezTo>
                    <a:pt x="6" y="1"/>
                    <a:pt x="1" y="7"/>
                    <a:pt x="0" y="5"/>
                  </a:cubicBezTo>
                  <a:cubicBezTo>
                    <a:pt x="0" y="6"/>
                    <a:pt x="6" y="7"/>
                    <a:pt x="1" y="7"/>
                  </a:cubicBezTo>
                  <a:cubicBezTo>
                    <a:pt x="1" y="10"/>
                    <a:pt x="5" y="7"/>
                    <a:pt x="7" y="8"/>
                  </a:cubicBezTo>
                  <a:cubicBezTo>
                    <a:pt x="6" y="6"/>
                    <a:pt x="6" y="6"/>
                    <a:pt x="4" y="7"/>
                  </a:cubicBezTo>
                  <a:cubicBezTo>
                    <a:pt x="5" y="4"/>
                    <a:pt x="9" y="6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76" name="Freeform 280"/>
            <p:cNvSpPr>
              <a:spLocks/>
            </p:cNvSpPr>
            <p:nvPr/>
          </p:nvSpPr>
          <p:spPr bwMode="auto">
            <a:xfrm>
              <a:off x="1085851" y="6637338"/>
              <a:ext cx="88900" cy="104775"/>
            </a:xfrm>
            <a:custGeom>
              <a:avLst/>
              <a:gdLst>
                <a:gd name="T0" fmla="*/ 9 w 28"/>
                <a:gd name="T1" fmla="*/ 33 h 33"/>
                <a:gd name="T2" fmla="*/ 26 w 28"/>
                <a:gd name="T3" fmla="*/ 0 h 33"/>
                <a:gd name="T4" fmla="*/ 17 w 28"/>
                <a:gd name="T5" fmla="*/ 11 h 33"/>
                <a:gd name="T6" fmla="*/ 9 w 28"/>
                <a:gd name="T7" fmla="*/ 23 h 33"/>
                <a:gd name="T8" fmla="*/ 11 w 28"/>
                <a:gd name="T9" fmla="*/ 24 h 33"/>
                <a:gd name="T10" fmla="*/ 9 w 28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3">
                  <a:moveTo>
                    <a:pt x="9" y="33"/>
                  </a:moveTo>
                  <a:cubicBezTo>
                    <a:pt x="10" y="20"/>
                    <a:pt x="28" y="12"/>
                    <a:pt x="26" y="0"/>
                  </a:cubicBezTo>
                  <a:cubicBezTo>
                    <a:pt x="23" y="2"/>
                    <a:pt x="17" y="7"/>
                    <a:pt x="17" y="11"/>
                  </a:cubicBezTo>
                  <a:cubicBezTo>
                    <a:pt x="12" y="11"/>
                    <a:pt x="11" y="23"/>
                    <a:pt x="9" y="23"/>
                  </a:cubicBezTo>
                  <a:cubicBezTo>
                    <a:pt x="9" y="24"/>
                    <a:pt x="10" y="24"/>
                    <a:pt x="11" y="24"/>
                  </a:cubicBezTo>
                  <a:cubicBezTo>
                    <a:pt x="11" y="23"/>
                    <a:pt x="0" y="32"/>
                    <a:pt x="9" y="3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77" name="Freeform 281"/>
            <p:cNvSpPr>
              <a:spLocks/>
            </p:cNvSpPr>
            <p:nvPr/>
          </p:nvSpPr>
          <p:spPr bwMode="auto">
            <a:xfrm>
              <a:off x="1184276" y="6650038"/>
              <a:ext cx="38100" cy="63500"/>
            </a:xfrm>
            <a:custGeom>
              <a:avLst/>
              <a:gdLst>
                <a:gd name="T0" fmla="*/ 0 w 12"/>
                <a:gd name="T1" fmla="*/ 14 h 20"/>
                <a:gd name="T2" fmla="*/ 7 w 12"/>
                <a:gd name="T3" fmla="*/ 13 h 20"/>
                <a:gd name="T4" fmla="*/ 12 w 12"/>
                <a:gd name="T5" fmla="*/ 0 h 20"/>
                <a:gd name="T6" fmla="*/ 9 w 12"/>
                <a:gd name="T7" fmla="*/ 0 h 20"/>
                <a:gd name="T8" fmla="*/ 8 w 12"/>
                <a:gd name="T9" fmla="*/ 5 h 20"/>
                <a:gd name="T10" fmla="*/ 6 w 12"/>
                <a:gd name="T11" fmla="*/ 6 h 20"/>
                <a:gd name="T12" fmla="*/ 0 w 12"/>
                <a:gd name="T13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0">
                  <a:moveTo>
                    <a:pt x="0" y="14"/>
                  </a:moveTo>
                  <a:cubicBezTo>
                    <a:pt x="3" y="17"/>
                    <a:pt x="3" y="20"/>
                    <a:pt x="7" y="13"/>
                  </a:cubicBezTo>
                  <a:cubicBezTo>
                    <a:pt x="7" y="11"/>
                    <a:pt x="11" y="5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8" y="5"/>
                    <a:pt x="8" y="5"/>
                  </a:cubicBezTo>
                  <a:cubicBezTo>
                    <a:pt x="7" y="9"/>
                    <a:pt x="7" y="7"/>
                    <a:pt x="6" y="6"/>
                  </a:cubicBezTo>
                  <a:cubicBezTo>
                    <a:pt x="8" y="8"/>
                    <a:pt x="4" y="15"/>
                    <a:pt x="0" y="1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78" name="Freeform 282"/>
            <p:cNvSpPr>
              <a:spLocks/>
            </p:cNvSpPr>
            <p:nvPr/>
          </p:nvSpPr>
          <p:spPr bwMode="auto">
            <a:xfrm>
              <a:off x="1254125" y="6751638"/>
              <a:ext cx="9525" cy="9525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1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2" y="3"/>
                    <a:pt x="3" y="3"/>
                    <a:pt x="3" y="1"/>
                  </a:cubicBezTo>
                  <a:cubicBezTo>
                    <a:pt x="2" y="0"/>
                    <a:pt x="0" y="0"/>
                    <a:pt x="0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79" name="Freeform 283"/>
            <p:cNvSpPr>
              <a:spLocks/>
            </p:cNvSpPr>
            <p:nvPr/>
          </p:nvSpPr>
          <p:spPr bwMode="auto">
            <a:xfrm>
              <a:off x="488951" y="6592888"/>
              <a:ext cx="146050" cy="273050"/>
            </a:xfrm>
            <a:custGeom>
              <a:avLst/>
              <a:gdLst>
                <a:gd name="T0" fmla="*/ 43 w 46"/>
                <a:gd name="T1" fmla="*/ 0 h 86"/>
                <a:gd name="T2" fmla="*/ 39 w 46"/>
                <a:gd name="T3" fmla="*/ 7 h 86"/>
                <a:gd name="T4" fmla="*/ 41 w 46"/>
                <a:gd name="T5" fmla="*/ 11 h 86"/>
                <a:gd name="T6" fmla="*/ 29 w 46"/>
                <a:gd name="T7" fmla="*/ 30 h 86"/>
                <a:gd name="T8" fmla="*/ 19 w 46"/>
                <a:gd name="T9" fmla="*/ 52 h 86"/>
                <a:gd name="T10" fmla="*/ 4 w 46"/>
                <a:gd name="T11" fmla="*/ 77 h 86"/>
                <a:gd name="T12" fmla="*/ 2 w 46"/>
                <a:gd name="T13" fmla="*/ 77 h 86"/>
                <a:gd name="T14" fmla="*/ 2 w 46"/>
                <a:gd name="T15" fmla="*/ 86 h 86"/>
                <a:gd name="T16" fmla="*/ 7 w 46"/>
                <a:gd name="T17" fmla="*/ 74 h 86"/>
                <a:gd name="T18" fmla="*/ 12 w 46"/>
                <a:gd name="T19" fmla="*/ 70 h 86"/>
                <a:gd name="T20" fmla="*/ 20 w 46"/>
                <a:gd name="T21" fmla="*/ 63 h 86"/>
                <a:gd name="T22" fmla="*/ 27 w 46"/>
                <a:gd name="T23" fmla="*/ 46 h 86"/>
                <a:gd name="T24" fmla="*/ 32 w 46"/>
                <a:gd name="T25" fmla="*/ 31 h 86"/>
                <a:gd name="T26" fmla="*/ 34 w 46"/>
                <a:gd name="T27" fmla="*/ 32 h 86"/>
                <a:gd name="T28" fmla="*/ 37 w 46"/>
                <a:gd name="T29" fmla="*/ 21 h 86"/>
                <a:gd name="T30" fmla="*/ 39 w 46"/>
                <a:gd name="T31" fmla="*/ 22 h 86"/>
                <a:gd name="T32" fmla="*/ 44 w 46"/>
                <a:gd name="T33" fmla="*/ 10 h 86"/>
                <a:gd name="T34" fmla="*/ 45 w 46"/>
                <a:gd name="T35" fmla="*/ 1 h 86"/>
                <a:gd name="T36" fmla="*/ 43 w 46"/>
                <a:gd name="T3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86">
                  <a:moveTo>
                    <a:pt x="43" y="0"/>
                  </a:moveTo>
                  <a:cubicBezTo>
                    <a:pt x="40" y="1"/>
                    <a:pt x="43" y="8"/>
                    <a:pt x="39" y="7"/>
                  </a:cubicBezTo>
                  <a:cubicBezTo>
                    <a:pt x="40" y="8"/>
                    <a:pt x="41" y="9"/>
                    <a:pt x="41" y="11"/>
                  </a:cubicBezTo>
                  <a:cubicBezTo>
                    <a:pt x="39" y="8"/>
                    <a:pt x="31" y="27"/>
                    <a:pt x="29" y="30"/>
                  </a:cubicBezTo>
                  <a:cubicBezTo>
                    <a:pt x="28" y="33"/>
                    <a:pt x="24" y="52"/>
                    <a:pt x="19" y="52"/>
                  </a:cubicBezTo>
                  <a:cubicBezTo>
                    <a:pt x="22" y="54"/>
                    <a:pt x="4" y="70"/>
                    <a:pt x="4" y="77"/>
                  </a:cubicBezTo>
                  <a:cubicBezTo>
                    <a:pt x="4" y="77"/>
                    <a:pt x="3" y="77"/>
                    <a:pt x="2" y="77"/>
                  </a:cubicBezTo>
                  <a:cubicBezTo>
                    <a:pt x="0" y="80"/>
                    <a:pt x="2" y="83"/>
                    <a:pt x="2" y="86"/>
                  </a:cubicBezTo>
                  <a:cubicBezTo>
                    <a:pt x="8" y="82"/>
                    <a:pt x="5" y="77"/>
                    <a:pt x="7" y="74"/>
                  </a:cubicBezTo>
                  <a:cubicBezTo>
                    <a:pt x="8" y="72"/>
                    <a:pt x="10" y="71"/>
                    <a:pt x="12" y="70"/>
                  </a:cubicBezTo>
                  <a:cubicBezTo>
                    <a:pt x="15" y="68"/>
                    <a:pt x="18" y="66"/>
                    <a:pt x="20" y="63"/>
                  </a:cubicBezTo>
                  <a:cubicBezTo>
                    <a:pt x="23" y="56"/>
                    <a:pt x="24" y="53"/>
                    <a:pt x="27" y="46"/>
                  </a:cubicBezTo>
                  <a:cubicBezTo>
                    <a:pt x="29" y="41"/>
                    <a:pt x="32" y="35"/>
                    <a:pt x="32" y="31"/>
                  </a:cubicBezTo>
                  <a:cubicBezTo>
                    <a:pt x="33" y="32"/>
                    <a:pt x="33" y="32"/>
                    <a:pt x="34" y="32"/>
                  </a:cubicBezTo>
                  <a:cubicBezTo>
                    <a:pt x="35" y="30"/>
                    <a:pt x="39" y="22"/>
                    <a:pt x="37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38" y="20"/>
                    <a:pt x="42" y="10"/>
                    <a:pt x="44" y="10"/>
                  </a:cubicBezTo>
                  <a:cubicBezTo>
                    <a:pt x="41" y="6"/>
                    <a:pt x="46" y="5"/>
                    <a:pt x="45" y="1"/>
                  </a:cubicBezTo>
                  <a:cubicBezTo>
                    <a:pt x="43" y="1"/>
                    <a:pt x="43" y="3"/>
                    <a:pt x="43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80" name="Freeform 284"/>
            <p:cNvSpPr>
              <a:spLocks/>
            </p:cNvSpPr>
            <p:nvPr/>
          </p:nvSpPr>
          <p:spPr bwMode="auto">
            <a:xfrm>
              <a:off x="552451" y="6691313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81" name="Freeform 285"/>
            <p:cNvSpPr>
              <a:spLocks/>
            </p:cNvSpPr>
            <p:nvPr/>
          </p:nvSpPr>
          <p:spPr bwMode="auto">
            <a:xfrm>
              <a:off x="482601" y="6853238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82" name="Freeform 286"/>
            <p:cNvSpPr>
              <a:spLocks/>
            </p:cNvSpPr>
            <p:nvPr/>
          </p:nvSpPr>
          <p:spPr bwMode="auto">
            <a:xfrm>
              <a:off x="1397000" y="6621463"/>
              <a:ext cx="117475" cy="73025"/>
            </a:xfrm>
            <a:custGeom>
              <a:avLst/>
              <a:gdLst>
                <a:gd name="T0" fmla="*/ 37 w 37"/>
                <a:gd name="T1" fmla="*/ 8 h 23"/>
                <a:gd name="T2" fmla="*/ 24 w 37"/>
                <a:gd name="T3" fmla="*/ 0 h 23"/>
                <a:gd name="T4" fmla="*/ 18 w 37"/>
                <a:gd name="T5" fmla="*/ 1 h 23"/>
                <a:gd name="T6" fmla="*/ 0 w 37"/>
                <a:gd name="T7" fmla="*/ 18 h 23"/>
                <a:gd name="T8" fmla="*/ 6 w 37"/>
                <a:gd name="T9" fmla="*/ 20 h 23"/>
                <a:gd name="T10" fmla="*/ 8 w 37"/>
                <a:gd name="T11" fmla="*/ 17 h 23"/>
                <a:gd name="T12" fmla="*/ 37 w 37"/>
                <a:gd name="T13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3">
                  <a:moveTo>
                    <a:pt x="37" y="8"/>
                  </a:moveTo>
                  <a:cubicBezTo>
                    <a:pt x="31" y="7"/>
                    <a:pt x="17" y="12"/>
                    <a:pt x="24" y="0"/>
                  </a:cubicBezTo>
                  <a:cubicBezTo>
                    <a:pt x="22" y="0"/>
                    <a:pt x="20" y="0"/>
                    <a:pt x="18" y="1"/>
                  </a:cubicBezTo>
                  <a:cubicBezTo>
                    <a:pt x="20" y="6"/>
                    <a:pt x="3" y="16"/>
                    <a:pt x="0" y="18"/>
                  </a:cubicBezTo>
                  <a:cubicBezTo>
                    <a:pt x="4" y="23"/>
                    <a:pt x="10" y="20"/>
                    <a:pt x="6" y="20"/>
                  </a:cubicBezTo>
                  <a:cubicBezTo>
                    <a:pt x="7" y="19"/>
                    <a:pt x="7" y="18"/>
                    <a:pt x="8" y="17"/>
                  </a:cubicBezTo>
                  <a:cubicBezTo>
                    <a:pt x="14" y="21"/>
                    <a:pt x="35" y="14"/>
                    <a:pt x="37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83" name="Freeform 287"/>
            <p:cNvSpPr>
              <a:spLocks/>
            </p:cNvSpPr>
            <p:nvPr/>
          </p:nvSpPr>
          <p:spPr bwMode="auto">
            <a:xfrm>
              <a:off x="1511300" y="6532563"/>
              <a:ext cx="38100" cy="38100"/>
            </a:xfrm>
            <a:custGeom>
              <a:avLst/>
              <a:gdLst>
                <a:gd name="T0" fmla="*/ 12 w 12"/>
                <a:gd name="T1" fmla="*/ 3 h 12"/>
                <a:gd name="T2" fmla="*/ 9 w 12"/>
                <a:gd name="T3" fmla="*/ 4 h 12"/>
                <a:gd name="T4" fmla="*/ 11 w 12"/>
                <a:gd name="T5" fmla="*/ 2 h 12"/>
                <a:gd name="T6" fmla="*/ 0 w 12"/>
                <a:gd name="T7" fmla="*/ 12 h 12"/>
                <a:gd name="T8" fmla="*/ 11 w 12"/>
                <a:gd name="T9" fmla="*/ 9 h 12"/>
                <a:gd name="T10" fmla="*/ 12 w 12"/>
                <a:gd name="T11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2">
                  <a:moveTo>
                    <a:pt x="12" y="3"/>
                  </a:moveTo>
                  <a:cubicBezTo>
                    <a:pt x="11" y="3"/>
                    <a:pt x="10" y="4"/>
                    <a:pt x="9" y="4"/>
                  </a:cubicBezTo>
                  <a:cubicBezTo>
                    <a:pt x="10" y="3"/>
                    <a:pt x="10" y="3"/>
                    <a:pt x="11" y="2"/>
                  </a:cubicBezTo>
                  <a:cubicBezTo>
                    <a:pt x="6" y="0"/>
                    <a:pt x="1" y="9"/>
                    <a:pt x="0" y="12"/>
                  </a:cubicBezTo>
                  <a:cubicBezTo>
                    <a:pt x="6" y="11"/>
                    <a:pt x="7" y="12"/>
                    <a:pt x="11" y="9"/>
                  </a:cubicBezTo>
                  <a:cubicBezTo>
                    <a:pt x="12" y="8"/>
                    <a:pt x="9" y="4"/>
                    <a:pt x="12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84" name="Freeform 288"/>
            <p:cNvSpPr>
              <a:spLocks/>
            </p:cNvSpPr>
            <p:nvPr/>
          </p:nvSpPr>
          <p:spPr bwMode="auto">
            <a:xfrm>
              <a:off x="1457325" y="6583363"/>
              <a:ext cx="69850" cy="47625"/>
            </a:xfrm>
            <a:custGeom>
              <a:avLst/>
              <a:gdLst>
                <a:gd name="T0" fmla="*/ 22 w 22"/>
                <a:gd name="T1" fmla="*/ 4 h 15"/>
                <a:gd name="T2" fmla="*/ 14 w 22"/>
                <a:gd name="T3" fmla="*/ 3 h 15"/>
                <a:gd name="T4" fmla="*/ 16 w 22"/>
                <a:gd name="T5" fmla="*/ 1 h 15"/>
                <a:gd name="T6" fmla="*/ 7 w 22"/>
                <a:gd name="T7" fmla="*/ 7 h 15"/>
                <a:gd name="T8" fmla="*/ 8 w 22"/>
                <a:gd name="T9" fmla="*/ 9 h 15"/>
                <a:gd name="T10" fmla="*/ 22 w 22"/>
                <a:gd name="T11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5">
                  <a:moveTo>
                    <a:pt x="22" y="4"/>
                  </a:moveTo>
                  <a:cubicBezTo>
                    <a:pt x="20" y="3"/>
                    <a:pt x="14" y="6"/>
                    <a:pt x="14" y="3"/>
                  </a:cubicBezTo>
                  <a:cubicBezTo>
                    <a:pt x="14" y="2"/>
                    <a:pt x="15" y="1"/>
                    <a:pt x="16" y="1"/>
                  </a:cubicBezTo>
                  <a:cubicBezTo>
                    <a:pt x="16" y="0"/>
                    <a:pt x="7" y="6"/>
                    <a:pt x="7" y="7"/>
                  </a:cubicBezTo>
                  <a:cubicBezTo>
                    <a:pt x="0" y="9"/>
                    <a:pt x="7" y="13"/>
                    <a:pt x="8" y="9"/>
                  </a:cubicBezTo>
                  <a:cubicBezTo>
                    <a:pt x="10" y="15"/>
                    <a:pt x="22" y="9"/>
                    <a:pt x="22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85" name="Freeform 289"/>
            <p:cNvSpPr>
              <a:spLocks/>
            </p:cNvSpPr>
            <p:nvPr/>
          </p:nvSpPr>
          <p:spPr bwMode="auto">
            <a:xfrm>
              <a:off x="2374900" y="6824663"/>
              <a:ext cx="15875" cy="12700"/>
            </a:xfrm>
            <a:custGeom>
              <a:avLst/>
              <a:gdLst>
                <a:gd name="T0" fmla="*/ 5 w 5"/>
                <a:gd name="T1" fmla="*/ 0 h 4"/>
                <a:gd name="T2" fmla="*/ 0 w 5"/>
                <a:gd name="T3" fmla="*/ 0 h 4"/>
                <a:gd name="T4" fmla="*/ 0 w 5"/>
                <a:gd name="T5" fmla="*/ 3 h 4"/>
                <a:gd name="T6" fmla="*/ 5 w 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3" y="3"/>
                    <a:pt x="5" y="4"/>
                    <a:pt x="5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86" name="Freeform 290"/>
            <p:cNvSpPr>
              <a:spLocks/>
            </p:cNvSpPr>
            <p:nvPr/>
          </p:nvSpPr>
          <p:spPr bwMode="auto">
            <a:xfrm>
              <a:off x="104776" y="687863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87" name="Freeform 291"/>
            <p:cNvSpPr>
              <a:spLocks/>
            </p:cNvSpPr>
            <p:nvPr/>
          </p:nvSpPr>
          <p:spPr bwMode="auto">
            <a:xfrm>
              <a:off x="1044576" y="6691313"/>
              <a:ext cx="25400" cy="25400"/>
            </a:xfrm>
            <a:custGeom>
              <a:avLst/>
              <a:gdLst>
                <a:gd name="T0" fmla="*/ 1 w 8"/>
                <a:gd name="T1" fmla="*/ 8 h 8"/>
                <a:gd name="T2" fmla="*/ 3 w 8"/>
                <a:gd name="T3" fmla="*/ 0 h 8"/>
                <a:gd name="T4" fmla="*/ 5 w 8"/>
                <a:gd name="T5" fmla="*/ 1 h 8"/>
                <a:gd name="T6" fmla="*/ 1 w 8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1" y="8"/>
                  </a:moveTo>
                  <a:cubicBezTo>
                    <a:pt x="6" y="8"/>
                    <a:pt x="8" y="0"/>
                    <a:pt x="3" y="0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0" y="8"/>
                    <a:pt x="1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88" name="Freeform 292"/>
            <p:cNvSpPr>
              <a:spLocks/>
            </p:cNvSpPr>
            <p:nvPr/>
          </p:nvSpPr>
          <p:spPr bwMode="auto">
            <a:xfrm>
              <a:off x="1009651" y="6757988"/>
              <a:ext cx="25400" cy="38100"/>
            </a:xfrm>
            <a:custGeom>
              <a:avLst/>
              <a:gdLst>
                <a:gd name="T0" fmla="*/ 5 w 8"/>
                <a:gd name="T1" fmla="*/ 6 h 12"/>
                <a:gd name="T2" fmla="*/ 8 w 8"/>
                <a:gd name="T3" fmla="*/ 1 h 12"/>
                <a:gd name="T4" fmla="*/ 4 w 8"/>
                <a:gd name="T5" fmla="*/ 0 h 12"/>
                <a:gd name="T6" fmla="*/ 4 w 8"/>
                <a:gd name="T7" fmla="*/ 3 h 12"/>
                <a:gd name="T8" fmla="*/ 2 w 8"/>
                <a:gd name="T9" fmla="*/ 1 h 12"/>
                <a:gd name="T10" fmla="*/ 0 w 8"/>
                <a:gd name="T11" fmla="*/ 12 h 12"/>
                <a:gd name="T12" fmla="*/ 2 w 8"/>
                <a:gd name="T13" fmla="*/ 8 h 12"/>
                <a:gd name="T14" fmla="*/ 5 w 8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2">
                  <a:moveTo>
                    <a:pt x="5" y="6"/>
                  </a:moveTo>
                  <a:cubicBezTo>
                    <a:pt x="5" y="1"/>
                    <a:pt x="7" y="4"/>
                    <a:pt x="8" y="1"/>
                  </a:cubicBezTo>
                  <a:cubicBezTo>
                    <a:pt x="6" y="1"/>
                    <a:pt x="5" y="1"/>
                    <a:pt x="4" y="0"/>
                  </a:cubicBezTo>
                  <a:cubicBezTo>
                    <a:pt x="3" y="1"/>
                    <a:pt x="3" y="2"/>
                    <a:pt x="4" y="3"/>
                  </a:cubicBezTo>
                  <a:cubicBezTo>
                    <a:pt x="3" y="2"/>
                    <a:pt x="3" y="2"/>
                    <a:pt x="2" y="1"/>
                  </a:cubicBezTo>
                  <a:cubicBezTo>
                    <a:pt x="2" y="2"/>
                    <a:pt x="0" y="10"/>
                    <a:pt x="0" y="12"/>
                  </a:cubicBezTo>
                  <a:cubicBezTo>
                    <a:pt x="0" y="12"/>
                    <a:pt x="4" y="9"/>
                    <a:pt x="2" y="8"/>
                  </a:cubicBezTo>
                  <a:cubicBezTo>
                    <a:pt x="2" y="7"/>
                    <a:pt x="5" y="9"/>
                    <a:pt x="5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89" name="Freeform 293"/>
            <p:cNvSpPr>
              <a:spLocks/>
            </p:cNvSpPr>
            <p:nvPr/>
          </p:nvSpPr>
          <p:spPr bwMode="auto">
            <a:xfrm>
              <a:off x="1047751" y="6665913"/>
              <a:ext cx="44450" cy="31750"/>
            </a:xfrm>
            <a:custGeom>
              <a:avLst/>
              <a:gdLst>
                <a:gd name="T0" fmla="*/ 10 w 14"/>
                <a:gd name="T1" fmla="*/ 2 h 10"/>
                <a:gd name="T2" fmla="*/ 7 w 14"/>
                <a:gd name="T3" fmla="*/ 10 h 10"/>
                <a:gd name="T4" fmla="*/ 10 w 14"/>
                <a:gd name="T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0">
                  <a:moveTo>
                    <a:pt x="10" y="2"/>
                  </a:moveTo>
                  <a:cubicBezTo>
                    <a:pt x="10" y="0"/>
                    <a:pt x="0" y="10"/>
                    <a:pt x="7" y="10"/>
                  </a:cubicBezTo>
                  <a:cubicBezTo>
                    <a:pt x="6" y="7"/>
                    <a:pt x="14" y="8"/>
                    <a:pt x="10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90" name="Freeform 294"/>
            <p:cNvSpPr>
              <a:spLocks/>
            </p:cNvSpPr>
            <p:nvPr/>
          </p:nvSpPr>
          <p:spPr bwMode="auto">
            <a:xfrm>
              <a:off x="993776" y="6796088"/>
              <a:ext cx="15875" cy="19050"/>
            </a:xfrm>
            <a:custGeom>
              <a:avLst/>
              <a:gdLst>
                <a:gd name="T0" fmla="*/ 4 w 5"/>
                <a:gd name="T1" fmla="*/ 2 h 6"/>
                <a:gd name="T2" fmla="*/ 4 w 5"/>
                <a:gd name="T3" fmla="*/ 5 h 6"/>
                <a:gd name="T4" fmla="*/ 4 w 5"/>
                <a:gd name="T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4" y="2"/>
                  </a:moveTo>
                  <a:cubicBezTo>
                    <a:pt x="3" y="0"/>
                    <a:pt x="0" y="6"/>
                    <a:pt x="4" y="5"/>
                  </a:cubicBezTo>
                  <a:cubicBezTo>
                    <a:pt x="5" y="3"/>
                    <a:pt x="3" y="2"/>
                    <a:pt x="4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91" name="Freeform 295"/>
            <p:cNvSpPr>
              <a:spLocks/>
            </p:cNvSpPr>
            <p:nvPr/>
          </p:nvSpPr>
          <p:spPr bwMode="auto">
            <a:xfrm>
              <a:off x="908051" y="6707188"/>
              <a:ext cx="107950" cy="158750"/>
            </a:xfrm>
            <a:custGeom>
              <a:avLst/>
              <a:gdLst>
                <a:gd name="T0" fmla="*/ 34 w 34"/>
                <a:gd name="T1" fmla="*/ 6 h 50"/>
                <a:gd name="T2" fmla="*/ 30 w 34"/>
                <a:gd name="T3" fmla="*/ 0 h 50"/>
                <a:gd name="T4" fmla="*/ 22 w 34"/>
                <a:gd name="T5" fmla="*/ 7 h 50"/>
                <a:gd name="T6" fmla="*/ 18 w 34"/>
                <a:gd name="T7" fmla="*/ 18 h 50"/>
                <a:gd name="T8" fmla="*/ 11 w 34"/>
                <a:gd name="T9" fmla="*/ 22 h 50"/>
                <a:gd name="T10" fmla="*/ 0 w 34"/>
                <a:gd name="T11" fmla="*/ 46 h 50"/>
                <a:gd name="T12" fmla="*/ 10 w 34"/>
                <a:gd name="T13" fmla="*/ 35 h 50"/>
                <a:gd name="T14" fmla="*/ 11 w 34"/>
                <a:gd name="T15" fmla="*/ 38 h 50"/>
                <a:gd name="T16" fmla="*/ 17 w 34"/>
                <a:gd name="T17" fmla="*/ 21 h 50"/>
                <a:gd name="T18" fmla="*/ 19 w 34"/>
                <a:gd name="T19" fmla="*/ 22 h 50"/>
                <a:gd name="T20" fmla="*/ 34 w 34"/>
                <a:gd name="T21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50">
                  <a:moveTo>
                    <a:pt x="34" y="6"/>
                  </a:moveTo>
                  <a:cubicBezTo>
                    <a:pt x="32" y="2"/>
                    <a:pt x="29" y="6"/>
                    <a:pt x="30" y="0"/>
                  </a:cubicBezTo>
                  <a:cubicBezTo>
                    <a:pt x="29" y="2"/>
                    <a:pt x="25" y="1"/>
                    <a:pt x="22" y="7"/>
                  </a:cubicBezTo>
                  <a:cubicBezTo>
                    <a:pt x="20" y="10"/>
                    <a:pt x="16" y="14"/>
                    <a:pt x="18" y="18"/>
                  </a:cubicBezTo>
                  <a:cubicBezTo>
                    <a:pt x="16" y="18"/>
                    <a:pt x="11" y="23"/>
                    <a:pt x="11" y="22"/>
                  </a:cubicBezTo>
                  <a:cubicBezTo>
                    <a:pt x="11" y="25"/>
                    <a:pt x="3" y="44"/>
                    <a:pt x="0" y="46"/>
                  </a:cubicBezTo>
                  <a:cubicBezTo>
                    <a:pt x="4" y="50"/>
                    <a:pt x="8" y="37"/>
                    <a:pt x="10" y="35"/>
                  </a:cubicBezTo>
                  <a:cubicBezTo>
                    <a:pt x="11" y="36"/>
                    <a:pt x="11" y="37"/>
                    <a:pt x="11" y="38"/>
                  </a:cubicBezTo>
                  <a:cubicBezTo>
                    <a:pt x="14" y="32"/>
                    <a:pt x="13" y="26"/>
                    <a:pt x="17" y="21"/>
                  </a:cubicBezTo>
                  <a:cubicBezTo>
                    <a:pt x="17" y="21"/>
                    <a:pt x="18" y="22"/>
                    <a:pt x="19" y="22"/>
                  </a:cubicBezTo>
                  <a:cubicBezTo>
                    <a:pt x="16" y="21"/>
                    <a:pt x="29" y="4"/>
                    <a:pt x="34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92" name="Freeform 296"/>
            <p:cNvSpPr>
              <a:spLocks/>
            </p:cNvSpPr>
            <p:nvPr/>
          </p:nvSpPr>
          <p:spPr bwMode="auto">
            <a:xfrm>
              <a:off x="463551" y="6215063"/>
              <a:ext cx="15875" cy="31750"/>
            </a:xfrm>
            <a:custGeom>
              <a:avLst/>
              <a:gdLst>
                <a:gd name="T0" fmla="*/ 1 w 5"/>
                <a:gd name="T1" fmla="*/ 8 h 10"/>
                <a:gd name="T2" fmla="*/ 3 w 5"/>
                <a:gd name="T3" fmla="*/ 10 h 10"/>
                <a:gd name="T4" fmla="*/ 5 w 5"/>
                <a:gd name="T5" fmla="*/ 9 h 10"/>
                <a:gd name="T6" fmla="*/ 0 w 5"/>
                <a:gd name="T7" fmla="*/ 0 h 10"/>
                <a:gd name="T8" fmla="*/ 1 w 5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1" y="8"/>
                  </a:moveTo>
                  <a:cubicBezTo>
                    <a:pt x="1" y="9"/>
                    <a:pt x="3" y="8"/>
                    <a:pt x="3" y="10"/>
                  </a:cubicBezTo>
                  <a:cubicBezTo>
                    <a:pt x="3" y="10"/>
                    <a:pt x="4" y="9"/>
                    <a:pt x="5" y="9"/>
                  </a:cubicBezTo>
                  <a:cubicBezTo>
                    <a:pt x="4" y="8"/>
                    <a:pt x="4" y="0"/>
                    <a:pt x="0" y="0"/>
                  </a:cubicBezTo>
                  <a:cubicBezTo>
                    <a:pt x="0" y="3"/>
                    <a:pt x="1" y="8"/>
                    <a:pt x="1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93" name="Freeform 297"/>
            <p:cNvSpPr>
              <a:spLocks/>
            </p:cNvSpPr>
            <p:nvPr/>
          </p:nvSpPr>
          <p:spPr bwMode="auto">
            <a:xfrm>
              <a:off x="441326" y="6148388"/>
              <a:ext cx="31750" cy="25400"/>
            </a:xfrm>
            <a:custGeom>
              <a:avLst/>
              <a:gdLst>
                <a:gd name="T0" fmla="*/ 8 w 10"/>
                <a:gd name="T1" fmla="*/ 8 h 8"/>
                <a:gd name="T2" fmla="*/ 9 w 10"/>
                <a:gd name="T3" fmla="*/ 0 h 8"/>
                <a:gd name="T4" fmla="*/ 1 w 10"/>
                <a:gd name="T5" fmla="*/ 3 h 8"/>
                <a:gd name="T6" fmla="*/ 1 w 10"/>
                <a:gd name="T7" fmla="*/ 6 h 8"/>
                <a:gd name="T8" fmla="*/ 8 w 10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8" y="8"/>
                  </a:moveTo>
                  <a:cubicBezTo>
                    <a:pt x="7" y="5"/>
                    <a:pt x="10" y="2"/>
                    <a:pt x="9" y="0"/>
                  </a:cubicBezTo>
                  <a:cubicBezTo>
                    <a:pt x="9" y="0"/>
                    <a:pt x="0" y="5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3" y="3"/>
                    <a:pt x="8" y="6"/>
                    <a:pt x="8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94" name="Freeform 298"/>
            <p:cNvSpPr>
              <a:spLocks/>
            </p:cNvSpPr>
            <p:nvPr/>
          </p:nvSpPr>
          <p:spPr bwMode="auto">
            <a:xfrm>
              <a:off x="463551" y="6348413"/>
              <a:ext cx="25400" cy="47625"/>
            </a:xfrm>
            <a:custGeom>
              <a:avLst/>
              <a:gdLst>
                <a:gd name="T0" fmla="*/ 6 w 8"/>
                <a:gd name="T1" fmla="*/ 2 h 15"/>
                <a:gd name="T2" fmla="*/ 8 w 8"/>
                <a:gd name="T3" fmla="*/ 2 h 15"/>
                <a:gd name="T4" fmla="*/ 6 w 8"/>
                <a:gd name="T5" fmla="*/ 0 h 15"/>
                <a:gd name="T6" fmla="*/ 0 w 8"/>
                <a:gd name="T7" fmla="*/ 15 h 15"/>
                <a:gd name="T8" fmla="*/ 6 w 8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5">
                  <a:moveTo>
                    <a:pt x="6" y="2"/>
                  </a:moveTo>
                  <a:cubicBezTo>
                    <a:pt x="6" y="3"/>
                    <a:pt x="7" y="3"/>
                    <a:pt x="8" y="2"/>
                  </a:cubicBezTo>
                  <a:cubicBezTo>
                    <a:pt x="7" y="2"/>
                    <a:pt x="7" y="1"/>
                    <a:pt x="6" y="0"/>
                  </a:cubicBezTo>
                  <a:cubicBezTo>
                    <a:pt x="1" y="3"/>
                    <a:pt x="0" y="9"/>
                    <a:pt x="0" y="15"/>
                  </a:cubicBezTo>
                  <a:cubicBezTo>
                    <a:pt x="3" y="13"/>
                    <a:pt x="5" y="7"/>
                    <a:pt x="6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95" name="Freeform 299"/>
            <p:cNvSpPr>
              <a:spLocks/>
            </p:cNvSpPr>
            <p:nvPr/>
          </p:nvSpPr>
          <p:spPr bwMode="auto">
            <a:xfrm>
              <a:off x="422276" y="6373813"/>
              <a:ext cx="38100" cy="88900"/>
            </a:xfrm>
            <a:custGeom>
              <a:avLst/>
              <a:gdLst>
                <a:gd name="T0" fmla="*/ 12 w 12"/>
                <a:gd name="T1" fmla="*/ 7 h 28"/>
                <a:gd name="T2" fmla="*/ 6 w 12"/>
                <a:gd name="T3" fmla="*/ 8 h 28"/>
                <a:gd name="T4" fmla="*/ 5 w 12"/>
                <a:gd name="T5" fmla="*/ 9 h 28"/>
                <a:gd name="T6" fmla="*/ 2 w 12"/>
                <a:gd name="T7" fmla="*/ 6 h 28"/>
                <a:gd name="T8" fmla="*/ 4 w 12"/>
                <a:gd name="T9" fmla="*/ 5 h 28"/>
                <a:gd name="T10" fmla="*/ 0 w 12"/>
                <a:gd name="T11" fmla="*/ 0 h 28"/>
                <a:gd name="T12" fmla="*/ 1 w 12"/>
                <a:gd name="T13" fmla="*/ 28 h 28"/>
                <a:gd name="T14" fmla="*/ 12 w 12"/>
                <a:gd name="T15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8">
                  <a:moveTo>
                    <a:pt x="12" y="7"/>
                  </a:moveTo>
                  <a:cubicBezTo>
                    <a:pt x="10" y="7"/>
                    <a:pt x="8" y="7"/>
                    <a:pt x="6" y="8"/>
                  </a:cubicBezTo>
                  <a:cubicBezTo>
                    <a:pt x="8" y="7"/>
                    <a:pt x="5" y="7"/>
                    <a:pt x="5" y="9"/>
                  </a:cubicBezTo>
                  <a:cubicBezTo>
                    <a:pt x="3" y="9"/>
                    <a:pt x="5" y="6"/>
                    <a:pt x="2" y="6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2" y="4"/>
                    <a:pt x="4" y="0"/>
                    <a:pt x="0" y="0"/>
                  </a:cubicBezTo>
                  <a:cubicBezTo>
                    <a:pt x="2" y="11"/>
                    <a:pt x="2" y="19"/>
                    <a:pt x="1" y="28"/>
                  </a:cubicBezTo>
                  <a:cubicBezTo>
                    <a:pt x="5" y="28"/>
                    <a:pt x="12" y="11"/>
                    <a:pt x="12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96" name="Freeform 300"/>
            <p:cNvSpPr>
              <a:spLocks/>
            </p:cNvSpPr>
            <p:nvPr/>
          </p:nvSpPr>
          <p:spPr bwMode="auto">
            <a:xfrm>
              <a:off x="469901" y="6132513"/>
              <a:ext cx="12700" cy="12700"/>
            </a:xfrm>
            <a:custGeom>
              <a:avLst/>
              <a:gdLst>
                <a:gd name="T0" fmla="*/ 4 w 4"/>
                <a:gd name="T1" fmla="*/ 1 h 4"/>
                <a:gd name="T2" fmla="*/ 1 w 4"/>
                <a:gd name="T3" fmla="*/ 4 h 4"/>
                <a:gd name="T4" fmla="*/ 4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cubicBezTo>
                    <a:pt x="0" y="0"/>
                    <a:pt x="2" y="2"/>
                    <a:pt x="1" y="4"/>
                  </a:cubicBezTo>
                  <a:cubicBezTo>
                    <a:pt x="3" y="4"/>
                    <a:pt x="4" y="3"/>
                    <a:pt x="4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97" name="Freeform 301"/>
            <p:cNvSpPr>
              <a:spLocks/>
            </p:cNvSpPr>
            <p:nvPr/>
          </p:nvSpPr>
          <p:spPr bwMode="auto">
            <a:xfrm>
              <a:off x="473076" y="6275388"/>
              <a:ext cx="12700" cy="9525"/>
            </a:xfrm>
            <a:custGeom>
              <a:avLst/>
              <a:gdLst>
                <a:gd name="T0" fmla="*/ 2 w 4"/>
                <a:gd name="T1" fmla="*/ 0 h 3"/>
                <a:gd name="T2" fmla="*/ 4 w 4"/>
                <a:gd name="T3" fmla="*/ 3 h 3"/>
                <a:gd name="T4" fmla="*/ 2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0" y="1"/>
                    <a:pt x="3" y="2"/>
                    <a:pt x="4" y="3"/>
                  </a:cubicBezTo>
                  <a:cubicBezTo>
                    <a:pt x="4" y="2"/>
                    <a:pt x="2" y="0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98" name="Freeform 302"/>
            <p:cNvSpPr>
              <a:spLocks/>
            </p:cNvSpPr>
            <p:nvPr/>
          </p:nvSpPr>
          <p:spPr bwMode="auto">
            <a:xfrm>
              <a:off x="654051" y="6034088"/>
              <a:ext cx="22225" cy="25400"/>
            </a:xfrm>
            <a:custGeom>
              <a:avLst/>
              <a:gdLst>
                <a:gd name="T0" fmla="*/ 7 w 7"/>
                <a:gd name="T1" fmla="*/ 0 h 8"/>
                <a:gd name="T2" fmla="*/ 1 w 7"/>
                <a:gd name="T3" fmla="*/ 7 h 8"/>
                <a:gd name="T4" fmla="*/ 4 w 7"/>
                <a:gd name="T5" fmla="*/ 7 h 8"/>
                <a:gd name="T6" fmla="*/ 5 w 7"/>
                <a:gd name="T7" fmla="*/ 2 h 8"/>
                <a:gd name="T8" fmla="*/ 7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4" y="0"/>
                    <a:pt x="0" y="6"/>
                    <a:pt x="1" y="7"/>
                  </a:cubicBezTo>
                  <a:cubicBezTo>
                    <a:pt x="2" y="5"/>
                    <a:pt x="2" y="8"/>
                    <a:pt x="4" y="7"/>
                  </a:cubicBezTo>
                  <a:cubicBezTo>
                    <a:pt x="4" y="7"/>
                    <a:pt x="5" y="4"/>
                    <a:pt x="5" y="2"/>
                  </a:cubicBezTo>
                  <a:cubicBezTo>
                    <a:pt x="7" y="6"/>
                    <a:pt x="7" y="3"/>
                    <a:pt x="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99" name="Freeform 303"/>
            <p:cNvSpPr>
              <a:spLocks/>
            </p:cNvSpPr>
            <p:nvPr/>
          </p:nvSpPr>
          <p:spPr bwMode="auto">
            <a:xfrm>
              <a:off x="2286000" y="6811963"/>
              <a:ext cx="76200" cy="28575"/>
            </a:xfrm>
            <a:custGeom>
              <a:avLst/>
              <a:gdLst>
                <a:gd name="T0" fmla="*/ 15 w 24"/>
                <a:gd name="T1" fmla="*/ 9 h 9"/>
                <a:gd name="T2" fmla="*/ 24 w 24"/>
                <a:gd name="T3" fmla="*/ 6 h 9"/>
                <a:gd name="T4" fmla="*/ 0 w 24"/>
                <a:gd name="T5" fmla="*/ 3 h 9"/>
                <a:gd name="T6" fmla="*/ 15 w 24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9">
                  <a:moveTo>
                    <a:pt x="15" y="9"/>
                  </a:moveTo>
                  <a:cubicBezTo>
                    <a:pt x="17" y="6"/>
                    <a:pt x="21" y="7"/>
                    <a:pt x="24" y="6"/>
                  </a:cubicBezTo>
                  <a:cubicBezTo>
                    <a:pt x="21" y="1"/>
                    <a:pt x="5" y="0"/>
                    <a:pt x="0" y="3"/>
                  </a:cubicBezTo>
                  <a:cubicBezTo>
                    <a:pt x="4" y="7"/>
                    <a:pt x="14" y="3"/>
                    <a:pt x="1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00" name="Freeform 304"/>
            <p:cNvSpPr>
              <a:spLocks/>
            </p:cNvSpPr>
            <p:nvPr/>
          </p:nvSpPr>
          <p:spPr bwMode="auto">
            <a:xfrm>
              <a:off x="781051" y="5834063"/>
              <a:ext cx="34925" cy="114300"/>
            </a:xfrm>
            <a:custGeom>
              <a:avLst/>
              <a:gdLst>
                <a:gd name="T0" fmla="*/ 9 w 11"/>
                <a:gd name="T1" fmla="*/ 0 h 36"/>
                <a:gd name="T2" fmla="*/ 6 w 11"/>
                <a:gd name="T3" fmla="*/ 1 h 36"/>
                <a:gd name="T4" fmla="*/ 0 w 11"/>
                <a:gd name="T5" fmla="*/ 36 h 36"/>
                <a:gd name="T6" fmla="*/ 11 w 11"/>
                <a:gd name="T7" fmla="*/ 10 h 36"/>
                <a:gd name="T8" fmla="*/ 9 w 1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6">
                  <a:moveTo>
                    <a:pt x="9" y="0"/>
                  </a:moveTo>
                  <a:cubicBezTo>
                    <a:pt x="8" y="0"/>
                    <a:pt x="7" y="1"/>
                    <a:pt x="6" y="1"/>
                  </a:cubicBezTo>
                  <a:cubicBezTo>
                    <a:pt x="7" y="13"/>
                    <a:pt x="1" y="24"/>
                    <a:pt x="0" y="36"/>
                  </a:cubicBezTo>
                  <a:cubicBezTo>
                    <a:pt x="6" y="33"/>
                    <a:pt x="9" y="17"/>
                    <a:pt x="11" y="10"/>
                  </a:cubicBezTo>
                  <a:cubicBezTo>
                    <a:pt x="7" y="11"/>
                    <a:pt x="8" y="2"/>
                    <a:pt x="9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01" name="Freeform 305"/>
            <p:cNvSpPr>
              <a:spLocks/>
            </p:cNvSpPr>
            <p:nvPr/>
          </p:nvSpPr>
          <p:spPr bwMode="auto">
            <a:xfrm>
              <a:off x="485776" y="628491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02" name="Freeform 306"/>
            <p:cNvSpPr>
              <a:spLocks/>
            </p:cNvSpPr>
            <p:nvPr/>
          </p:nvSpPr>
          <p:spPr bwMode="auto">
            <a:xfrm>
              <a:off x="698501" y="6303963"/>
              <a:ext cx="34925" cy="114300"/>
            </a:xfrm>
            <a:custGeom>
              <a:avLst/>
              <a:gdLst>
                <a:gd name="T0" fmla="*/ 10 w 11"/>
                <a:gd name="T1" fmla="*/ 0 h 36"/>
                <a:gd name="T2" fmla="*/ 5 w 11"/>
                <a:gd name="T3" fmla="*/ 9 h 36"/>
                <a:gd name="T4" fmla="*/ 5 w 11"/>
                <a:gd name="T5" fmla="*/ 17 h 36"/>
                <a:gd name="T6" fmla="*/ 2 w 11"/>
                <a:gd name="T7" fmla="*/ 27 h 36"/>
                <a:gd name="T8" fmla="*/ 3 w 11"/>
                <a:gd name="T9" fmla="*/ 27 h 36"/>
                <a:gd name="T10" fmla="*/ 4 w 11"/>
                <a:gd name="T11" fmla="*/ 25 h 36"/>
                <a:gd name="T12" fmla="*/ 3 w 11"/>
                <a:gd name="T13" fmla="*/ 27 h 36"/>
                <a:gd name="T14" fmla="*/ 8 w 11"/>
                <a:gd name="T15" fmla="*/ 28 h 36"/>
                <a:gd name="T16" fmla="*/ 10 w 11"/>
                <a:gd name="T17" fmla="*/ 18 h 36"/>
                <a:gd name="T18" fmla="*/ 10 w 11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36">
                  <a:moveTo>
                    <a:pt x="10" y="0"/>
                  </a:moveTo>
                  <a:cubicBezTo>
                    <a:pt x="7" y="1"/>
                    <a:pt x="5" y="9"/>
                    <a:pt x="5" y="9"/>
                  </a:cubicBezTo>
                  <a:cubicBezTo>
                    <a:pt x="9" y="11"/>
                    <a:pt x="6" y="16"/>
                    <a:pt x="5" y="17"/>
                  </a:cubicBezTo>
                  <a:cubicBezTo>
                    <a:pt x="0" y="23"/>
                    <a:pt x="2" y="21"/>
                    <a:pt x="2" y="27"/>
                  </a:cubicBezTo>
                  <a:cubicBezTo>
                    <a:pt x="2" y="27"/>
                    <a:pt x="2" y="27"/>
                    <a:pt x="3" y="27"/>
                  </a:cubicBezTo>
                  <a:cubicBezTo>
                    <a:pt x="3" y="26"/>
                    <a:pt x="3" y="25"/>
                    <a:pt x="4" y="25"/>
                  </a:cubicBezTo>
                  <a:cubicBezTo>
                    <a:pt x="4" y="26"/>
                    <a:pt x="4" y="27"/>
                    <a:pt x="3" y="27"/>
                  </a:cubicBezTo>
                  <a:cubicBezTo>
                    <a:pt x="2" y="30"/>
                    <a:pt x="5" y="36"/>
                    <a:pt x="8" y="28"/>
                  </a:cubicBezTo>
                  <a:cubicBezTo>
                    <a:pt x="9" y="24"/>
                    <a:pt x="8" y="19"/>
                    <a:pt x="10" y="18"/>
                  </a:cubicBezTo>
                  <a:cubicBezTo>
                    <a:pt x="9" y="12"/>
                    <a:pt x="11" y="6"/>
                    <a:pt x="1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03" name="Freeform 307"/>
            <p:cNvSpPr>
              <a:spLocks/>
            </p:cNvSpPr>
            <p:nvPr/>
          </p:nvSpPr>
          <p:spPr bwMode="auto">
            <a:xfrm>
              <a:off x="257176" y="6872288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04" name="Freeform 308"/>
            <p:cNvSpPr>
              <a:spLocks/>
            </p:cNvSpPr>
            <p:nvPr/>
          </p:nvSpPr>
          <p:spPr bwMode="auto">
            <a:xfrm>
              <a:off x="723901" y="6113463"/>
              <a:ext cx="12700" cy="12700"/>
            </a:xfrm>
            <a:custGeom>
              <a:avLst/>
              <a:gdLst>
                <a:gd name="T0" fmla="*/ 2 w 4"/>
                <a:gd name="T1" fmla="*/ 2 h 4"/>
                <a:gd name="T2" fmla="*/ 1 w 4"/>
                <a:gd name="T3" fmla="*/ 1 h 4"/>
                <a:gd name="T4" fmla="*/ 0 w 4"/>
                <a:gd name="T5" fmla="*/ 3 h 4"/>
                <a:gd name="T6" fmla="*/ 4 w 4"/>
                <a:gd name="T7" fmla="*/ 0 h 4"/>
                <a:gd name="T8" fmla="*/ 2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3" y="4"/>
                    <a:pt x="4" y="2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05" name="Freeform 309"/>
            <p:cNvSpPr>
              <a:spLocks/>
            </p:cNvSpPr>
            <p:nvPr/>
          </p:nvSpPr>
          <p:spPr bwMode="auto">
            <a:xfrm>
              <a:off x="225426" y="6469063"/>
              <a:ext cx="31750" cy="95250"/>
            </a:xfrm>
            <a:custGeom>
              <a:avLst/>
              <a:gdLst>
                <a:gd name="T0" fmla="*/ 6 w 10"/>
                <a:gd name="T1" fmla="*/ 1 h 30"/>
                <a:gd name="T2" fmla="*/ 0 w 10"/>
                <a:gd name="T3" fmla="*/ 5 h 30"/>
                <a:gd name="T4" fmla="*/ 9 w 10"/>
                <a:gd name="T5" fmla="*/ 17 h 30"/>
                <a:gd name="T6" fmla="*/ 6 w 10"/>
                <a:gd name="T7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30">
                  <a:moveTo>
                    <a:pt x="6" y="1"/>
                  </a:moveTo>
                  <a:cubicBezTo>
                    <a:pt x="2" y="0"/>
                    <a:pt x="4" y="6"/>
                    <a:pt x="0" y="5"/>
                  </a:cubicBezTo>
                  <a:cubicBezTo>
                    <a:pt x="2" y="6"/>
                    <a:pt x="7" y="30"/>
                    <a:pt x="9" y="17"/>
                  </a:cubicBezTo>
                  <a:cubicBezTo>
                    <a:pt x="10" y="13"/>
                    <a:pt x="10" y="3"/>
                    <a:pt x="6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06" name="Freeform 310"/>
            <p:cNvSpPr>
              <a:spLocks/>
            </p:cNvSpPr>
            <p:nvPr/>
          </p:nvSpPr>
          <p:spPr bwMode="auto">
            <a:xfrm>
              <a:off x="485776" y="6837363"/>
              <a:ext cx="9525" cy="0"/>
            </a:xfrm>
            <a:custGeom>
              <a:avLst/>
              <a:gdLst>
                <a:gd name="T0" fmla="*/ 0 w 3"/>
                <a:gd name="T1" fmla="*/ 3 w 3"/>
                <a:gd name="T2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07" name="Freeform 311"/>
            <p:cNvSpPr>
              <a:spLocks/>
            </p:cNvSpPr>
            <p:nvPr/>
          </p:nvSpPr>
          <p:spPr bwMode="auto">
            <a:xfrm>
              <a:off x="714376" y="6275388"/>
              <a:ext cx="15875" cy="12700"/>
            </a:xfrm>
            <a:custGeom>
              <a:avLst/>
              <a:gdLst>
                <a:gd name="T0" fmla="*/ 1 w 5"/>
                <a:gd name="T1" fmla="*/ 0 h 4"/>
                <a:gd name="T2" fmla="*/ 0 w 5"/>
                <a:gd name="T3" fmla="*/ 4 h 4"/>
                <a:gd name="T4" fmla="*/ 5 w 5"/>
                <a:gd name="T5" fmla="*/ 1 h 4"/>
                <a:gd name="T6" fmla="*/ 1 w 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3" y="3"/>
                    <a:pt x="2" y="1"/>
                    <a:pt x="5" y="1"/>
                  </a:cubicBezTo>
                  <a:cubicBezTo>
                    <a:pt x="4" y="1"/>
                    <a:pt x="2" y="1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08" name="Freeform 312"/>
            <p:cNvSpPr>
              <a:spLocks/>
            </p:cNvSpPr>
            <p:nvPr/>
          </p:nvSpPr>
          <p:spPr bwMode="auto">
            <a:xfrm>
              <a:off x="685801" y="6408738"/>
              <a:ext cx="28575" cy="31750"/>
            </a:xfrm>
            <a:custGeom>
              <a:avLst/>
              <a:gdLst>
                <a:gd name="T0" fmla="*/ 7 w 9"/>
                <a:gd name="T1" fmla="*/ 5 h 10"/>
                <a:gd name="T2" fmla="*/ 5 w 9"/>
                <a:gd name="T3" fmla="*/ 2 h 10"/>
                <a:gd name="T4" fmla="*/ 2 w 9"/>
                <a:gd name="T5" fmla="*/ 4 h 10"/>
                <a:gd name="T6" fmla="*/ 5 w 9"/>
                <a:gd name="T7" fmla="*/ 5 h 10"/>
                <a:gd name="T8" fmla="*/ 1 w 9"/>
                <a:gd name="T9" fmla="*/ 6 h 10"/>
                <a:gd name="T10" fmla="*/ 7 w 9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7" y="5"/>
                  </a:moveTo>
                  <a:cubicBezTo>
                    <a:pt x="9" y="0"/>
                    <a:pt x="5" y="6"/>
                    <a:pt x="5" y="2"/>
                  </a:cubicBezTo>
                  <a:cubicBezTo>
                    <a:pt x="5" y="3"/>
                    <a:pt x="4" y="4"/>
                    <a:pt x="2" y="4"/>
                  </a:cubicBezTo>
                  <a:cubicBezTo>
                    <a:pt x="3" y="4"/>
                    <a:pt x="4" y="5"/>
                    <a:pt x="5" y="5"/>
                  </a:cubicBezTo>
                  <a:cubicBezTo>
                    <a:pt x="4" y="5"/>
                    <a:pt x="2" y="6"/>
                    <a:pt x="1" y="6"/>
                  </a:cubicBezTo>
                  <a:cubicBezTo>
                    <a:pt x="0" y="10"/>
                    <a:pt x="6" y="8"/>
                    <a:pt x="7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09" name="Freeform 313"/>
            <p:cNvSpPr>
              <a:spLocks/>
            </p:cNvSpPr>
            <p:nvPr/>
          </p:nvSpPr>
          <p:spPr bwMode="auto">
            <a:xfrm>
              <a:off x="371476" y="6507163"/>
              <a:ext cx="38100" cy="50800"/>
            </a:xfrm>
            <a:custGeom>
              <a:avLst/>
              <a:gdLst>
                <a:gd name="T0" fmla="*/ 12 w 12"/>
                <a:gd name="T1" fmla="*/ 3 h 16"/>
                <a:gd name="T2" fmla="*/ 10 w 12"/>
                <a:gd name="T3" fmla="*/ 2 h 16"/>
                <a:gd name="T4" fmla="*/ 3 w 12"/>
                <a:gd name="T5" fmla="*/ 9 h 16"/>
                <a:gd name="T6" fmla="*/ 8 w 12"/>
                <a:gd name="T7" fmla="*/ 14 h 16"/>
                <a:gd name="T8" fmla="*/ 12 w 12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2" y="3"/>
                  </a:moveTo>
                  <a:cubicBezTo>
                    <a:pt x="9" y="0"/>
                    <a:pt x="8" y="0"/>
                    <a:pt x="10" y="2"/>
                  </a:cubicBezTo>
                  <a:cubicBezTo>
                    <a:pt x="10" y="3"/>
                    <a:pt x="4" y="6"/>
                    <a:pt x="3" y="9"/>
                  </a:cubicBezTo>
                  <a:cubicBezTo>
                    <a:pt x="0" y="14"/>
                    <a:pt x="5" y="16"/>
                    <a:pt x="8" y="14"/>
                  </a:cubicBezTo>
                  <a:cubicBezTo>
                    <a:pt x="11" y="13"/>
                    <a:pt x="4" y="5"/>
                    <a:pt x="12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10" name="Freeform 314"/>
            <p:cNvSpPr>
              <a:spLocks/>
            </p:cNvSpPr>
            <p:nvPr/>
          </p:nvSpPr>
          <p:spPr bwMode="auto">
            <a:xfrm>
              <a:off x="403226" y="6300788"/>
              <a:ext cx="12700" cy="31750"/>
            </a:xfrm>
            <a:custGeom>
              <a:avLst/>
              <a:gdLst>
                <a:gd name="T0" fmla="*/ 4 w 4"/>
                <a:gd name="T1" fmla="*/ 7 h 10"/>
                <a:gd name="T2" fmla="*/ 3 w 4"/>
                <a:gd name="T3" fmla="*/ 9 h 10"/>
                <a:gd name="T4" fmla="*/ 2 w 4"/>
                <a:gd name="T5" fmla="*/ 0 h 10"/>
                <a:gd name="T6" fmla="*/ 0 w 4"/>
                <a:gd name="T7" fmla="*/ 3 h 10"/>
                <a:gd name="T8" fmla="*/ 2 w 4"/>
                <a:gd name="T9" fmla="*/ 3 h 10"/>
                <a:gd name="T10" fmla="*/ 0 w 4"/>
                <a:gd name="T11" fmla="*/ 4 h 10"/>
                <a:gd name="T12" fmla="*/ 1 w 4"/>
                <a:gd name="T13" fmla="*/ 10 h 10"/>
                <a:gd name="T14" fmla="*/ 4 w 4"/>
                <a:gd name="T1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0">
                  <a:moveTo>
                    <a:pt x="4" y="7"/>
                  </a:moveTo>
                  <a:cubicBezTo>
                    <a:pt x="3" y="7"/>
                    <a:pt x="3" y="8"/>
                    <a:pt x="3" y="9"/>
                  </a:cubicBezTo>
                  <a:cubicBezTo>
                    <a:pt x="1" y="6"/>
                    <a:pt x="3" y="3"/>
                    <a:pt x="2" y="0"/>
                  </a:cubicBezTo>
                  <a:cubicBezTo>
                    <a:pt x="2" y="0"/>
                    <a:pt x="0" y="3"/>
                    <a:pt x="0" y="3"/>
                  </a:cubicBezTo>
                  <a:cubicBezTo>
                    <a:pt x="0" y="4"/>
                    <a:pt x="1" y="4"/>
                    <a:pt x="2" y="3"/>
                  </a:cubicBezTo>
                  <a:cubicBezTo>
                    <a:pt x="1" y="4"/>
                    <a:pt x="1" y="5"/>
                    <a:pt x="0" y="4"/>
                  </a:cubicBezTo>
                  <a:cubicBezTo>
                    <a:pt x="1" y="4"/>
                    <a:pt x="1" y="9"/>
                    <a:pt x="1" y="10"/>
                  </a:cubicBezTo>
                  <a:cubicBezTo>
                    <a:pt x="4" y="10"/>
                    <a:pt x="4" y="9"/>
                    <a:pt x="4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11" name="Freeform 315"/>
            <p:cNvSpPr>
              <a:spLocks/>
            </p:cNvSpPr>
            <p:nvPr/>
          </p:nvSpPr>
          <p:spPr bwMode="auto">
            <a:xfrm>
              <a:off x="371476" y="6507163"/>
              <a:ext cx="9525" cy="12700"/>
            </a:xfrm>
            <a:custGeom>
              <a:avLst/>
              <a:gdLst>
                <a:gd name="T0" fmla="*/ 3 w 3"/>
                <a:gd name="T1" fmla="*/ 0 h 4"/>
                <a:gd name="T2" fmla="*/ 1 w 3"/>
                <a:gd name="T3" fmla="*/ 0 h 4"/>
                <a:gd name="T4" fmla="*/ 0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3" y="4"/>
                    <a:pt x="3" y="2"/>
                    <a:pt x="3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12" name="Freeform 316"/>
            <p:cNvSpPr>
              <a:spLocks/>
            </p:cNvSpPr>
            <p:nvPr/>
          </p:nvSpPr>
          <p:spPr bwMode="auto">
            <a:xfrm>
              <a:off x="330201" y="6288088"/>
              <a:ext cx="19050" cy="38100"/>
            </a:xfrm>
            <a:custGeom>
              <a:avLst/>
              <a:gdLst>
                <a:gd name="T0" fmla="*/ 6 w 6"/>
                <a:gd name="T1" fmla="*/ 4 h 12"/>
                <a:gd name="T2" fmla="*/ 2 w 6"/>
                <a:gd name="T3" fmla="*/ 12 h 12"/>
                <a:gd name="T4" fmla="*/ 6 w 6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2">
                  <a:moveTo>
                    <a:pt x="6" y="4"/>
                  </a:moveTo>
                  <a:cubicBezTo>
                    <a:pt x="0" y="0"/>
                    <a:pt x="2" y="9"/>
                    <a:pt x="2" y="12"/>
                  </a:cubicBezTo>
                  <a:cubicBezTo>
                    <a:pt x="4" y="10"/>
                    <a:pt x="5" y="7"/>
                    <a:pt x="6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13" name="Freeform 317"/>
            <p:cNvSpPr>
              <a:spLocks/>
            </p:cNvSpPr>
            <p:nvPr/>
          </p:nvSpPr>
          <p:spPr bwMode="auto">
            <a:xfrm>
              <a:off x="342901" y="6564313"/>
              <a:ext cx="31750" cy="50800"/>
            </a:xfrm>
            <a:custGeom>
              <a:avLst/>
              <a:gdLst>
                <a:gd name="T0" fmla="*/ 7 w 10"/>
                <a:gd name="T1" fmla="*/ 7 h 16"/>
                <a:gd name="T2" fmla="*/ 6 w 10"/>
                <a:gd name="T3" fmla="*/ 5 h 16"/>
                <a:gd name="T4" fmla="*/ 5 w 10"/>
                <a:gd name="T5" fmla="*/ 15 h 16"/>
                <a:gd name="T6" fmla="*/ 6 w 10"/>
                <a:gd name="T7" fmla="*/ 10 h 16"/>
                <a:gd name="T8" fmla="*/ 7 w 10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7" y="7"/>
                  </a:moveTo>
                  <a:cubicBezTo>
                    <a:pt x="6" y="6"/>
                    <a:pt x="6" y="5"/>
                    <a:pt x="6" y="5"/>
                  </a:cubicBezTo>
                  <a:cubicBezTo>
                    <a:pt x="2" y="8"/>
                    <a:pt x="0" y="12"/>
                    <a:pt x="5" y="15"/>
                  </a:cubicBezTo>
                  <a:cubicBezTo>
                    <a:pt x="6" y="14"/>
                    <a:pt x="7" y="12"/>
                    <a:pt x="6" y="10"/>
                  </a:cubicBezTo>
                  <a:cubicBezTo>
                    <a:pt x="9" y="16"/>
                    <a:pt x="10" y="0"/>
                    <a:pt x="7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14" name="Freeform 318"/>
            <p:cNvSpPr>
              <a:spLocks/>
            </p:cNvSpPr>
            <p:nvPr/>
          </p:nvSpPr>
          <p:spPr bwMode="auto">
            <a:xfrm>
              <a:off x="269876" y="6367463"/>
              <a:ext cx="25400" cy="66675"/>
            </a:xfrm>
            <a:custGeom>
              <a:avLst/>
              <a:gdLst>
                <a:gd name="T0" fmla="*/ 0 w 8"/>
                <a:gd name="T1" fmla="*/ 19 h 21"/>
                <a:gd name="T2" fmla="*/ 6 w 8"/>
                <a:gd name="T3" fmla="*/ 21 h 21"/>
                <a:gd name="T4" fmla="*/ 6 w 8"/>
                <a:gd name="T5" fmla="*/ 10 h 21"/>
                <a:gd name="T6" fmla="*/ 2 w 8"/>
                <a:gd name="T7" fmla="*/ 3 h 21"/>
                <a:gd name="T8" fmla="*/ 0 w 8"/>
                <a:gd name="T9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1">
                  <a:moveTo>
                    <a:pt x="0" y="19"/>
                  </a:moveTo>
                  <a:cubicBezTo>
                    <a:pt x="2" y="20"/>
                    <a:pt x="4" y="21"/>
                    <a:pt x="6" y="21"/>
                  </a:cubicBezTo>
                  <a:cubicBezTo>
                    <a:pt x="8" y="17"/>
                    <a:pt x="6" y="14"/>
                    <a:pt x="6" y="10"/>
                  </a:cubicBezTo>
                  <a:cubicBezTo>
                    <a:pt x="5" y="0"/>
                    <a:pt x="3" y="10"/>
                    <a:pt x="2" y="3"/>
                  </a:cubicBezTo>
                  <a:cubicBezTo>
                    <a:pt x="2" y="5"/>
                    <a:pt x="4" y="18"/>
                    <a:pt x="0" y="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15" name="Freeform 319"/>
            <p:cNvSpPr>
              <a:spLocks/>
            </p:cNvSpPr>
            <p:nvPr/>
          </p:nvSpPr>
          <p:spPr bwMode="auto">
            <a:xfrm>
              <a:off x="482601" y="685323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16" name="Freeform 320"/>
            <p:cNvSpPr>
              <a:spLocks noEditPoints="1"/>
            </p:cNvSpPr>
            <p:nvPr/>
          </p:nvSpPr>
          <p:spPr bwMode="auto">
            <a:xfrm>
              <a:off x="752476" y="6405563"/>
              <a:ext cx="977900" cy="454025"/>
            </a:xfrm>
            <a:custGeom>
              <a:avLst/>
              <a:gdLst>
                <a:gd name="T0" fmla="*/ 23 w 308"/>
                <a:gd name="T1" fmla="*/ 140 h 143"/>
                <a:gd name="T2" fmla="*/ 24 w 308"/>
                <a:gd name="T3" fmla="*/ 142 h 143"/>
                <a:gd name="T4" fmla="*/ 36 w 308"/>
                <a:gd name="T5" fmla="*/ 142 h 143"/>
                <a:gd name="T6" fmla="*/ 42 w 308"/>
                <a:gd name="T7" fmla="*/ 133 h 143"/>
                <a:gd name="T8" fmla="*/ 41 w 308"/>
                <a:gd name="T9" fmla="*/ 130 h 143"/>
                <a:gd name="T10" fmla="*/ 46 w 308"/>
                <a:gd name="T11" fmla="*/ 121 h 143"/>
                <a:gd name="T12" fmla="*/ 54 w 308"/>
                <a:gd name="T13" fmla="*/ 114 h 143"/>
                <a:gd name="T14" fmla="*/ 50 w 308"/>
                <a:gd name="T15" fmla="*/ 106 h 143"/>
                <a:gd name="T16" fmla="*/ 51 w 308"/>
                <a:gd name="T17" fmla="*/ 105 h 143"/>
                <a:gd name="T18" fmla="*/ 61 w 308"/>
                <a:gd name="T19" fmla="*/ 98 h 143"/>
                <a:gd name="T20" fmla="*/ 63 w 308"/>
                <a:gd name="T21" fmla="*/ 99 h 143"/>
                <a:gd name="T22" fmla="*/ 81 w 308"/>
                <a:gd name="T23" fmla="*/ 81 h 143"/>
                <a:gd name="T24" fmla="*/ 112 w 308"/>
                <a:gd name="T25" fmla="*/ 70 h 143"/>
                <a:gd name="T26" fmla="*/ 153 w 308"/>
                <a:gd name="T27" fmla="*/ 52 h 143"/>
                <a:gd name="T28" fmla="*/ 175 w 308"/>
                <a:gd name="T29" fmla="*/ 45 h 143"/>
                <a:gd name="T30" fmla="*/ 187 w 308"/>
                <a:gd name="T31" fmla="*/ 38 h 143"/>
                <a:gd name="T32" fmla="*/ 201 w 308"/>
                <a:gd name="T33" fmla="*/ 38 h 143"/>
                <a:gd name="T34" fmla="*/ 248 w 308"/>
                <a:gd name="T35" fmla="*/ 18 h 143"/>
                <a:gd name="T36" fmla="*/ 259 w 308"/>
                <a:gd name="T37" fmla="*/ 11 h 143"/>
                <a:gd name="T38" fmla="*/ 258 w 308"/>
                <a:gd name="T39" fmla="*/ 12 h 143"/>
                <a:gd name="T40" fmla="*/ 301 w 308"/>
                <a:gd name="T41" fmla="*/ 3 h 143"/>
                <a:gd name="T42" fmla="*/ 307 w 308"/>
                <a:gd name="T43" fmla="*/ 0 h 143"/>
                <a:gd name="T44" fmla="*/ 281 w 308"/>
                <a:gd name="T45" fmla="*/ 4 h 143"/>
                <a:gd name="T46" fmla="*/ 283 w 308"/>
                <a:gd name="T47" fmla="*/ 6 h 143"/>
                <a:gd name="T48" fmla="*/ 280 w 308"/>
                <a:gd name="T49" fmla="*/ 6 h 143"/>
                <a:gd name="T50" fmla="*/ 280 w 308"/>
                <a:gd name="T51" fmla="*/ 8 h 143"/>
                <a:gd name="T52" fmla="*/ 280 w 308"/>
                <a:gd name="T53" fmla="*/ 6 h 143"/>
                <a:gd name="T54" fmla="*/ 263 w 308"/>
                <a:gd name="T55" fmla="*/ 10 h 143"/>
                <a:gd name="T56" fmla="*/ 246 w 308"/>
                <a:gd name="T57" fmla="*/ 13 h 143"/>
                <a:gd name="T58" fmla="*/ 214 w 308"/>
                <a:gd name="T59" fmla="*/ 21 h 143"/>
                <a:gd name="T60" fmla="*/ 210 w 308"/>
                <a:gd name="T61" fmla="*/ 25 h 143"/>
                <a:gd name="T62" fmla="*/ 205 w 308"/>
                <a:gd name="T63" fmla="*/ 29 h 143"/>
                <a:gd name="T64" fmla="*/ 191 w 308"/>
                <a:gd name="T65" fmla="*/ 33 h 143"/>
                <a:gd name="T66" fmla="*/ 165 w 308"/>
                <a:gd name="T67" fmla="*/ 40 h 143"/>
                <a:gd name="T68" fmla="*/ 153 w 308"/>
                <a:gd name="T69" fmla="*/ 42 h 143"/>
                <a:gd name="T70" fmla="*/ 153 w 308"/>
                <a:gd name="T71" fmla="*/ 47 h 143"/>
                <a:gd name="T72" fmla="*/ 142 w 308"/>
                <a:gd name="T73" fmla="*/ 54 h 143"/>
                <a:gd name="T74" fmla="*/ 100 w 308"/>
                <a:gd name="T75" fmla="*/ 65 h 143"/>
                <a:gd name="T76" fmla="*/ 92 w 308"/>
                <a:gd name="T77" fmla="*/ 70 h 143"/>
                <a:gd name="T78" fmla="*/ 83 w 308"/>
                <a:gd name="T79" fmla="*/ 72 h 143"/>
                <a:gd name="T80" fmla="*/ 75 w 308"/>
                <a:gd name="T81" fmla="*/ 78 h 143"/>
                <a:gd name="T82" fmla="*/ 59 w 308"/>
                <a:gd name="T83" fmla="*/ 82 h 143"/>
                <a:gd name="T84" fmla="*/ 39 w 308"/>
                <a:gd name="T85" fmla="*/ 99 h 143"/>
                <a:gd name="T86" fmla="*/ 20 w 308"/>
                <a:gd name="T87" fmla="*/ 119 h 143"/>
                <a:gd name="T88" fmla="*/ 0 w 308"/>
                <a:gd name="T89" fmla="*/ 141 h 143"/>
                <a:gd name="T90" fmla="*/ 0 w 308"/>
                <a:gd name="T91" fmla="*/ 142 h 143"/>
                <a:gd name="T92" fmla="*/ 21 w 308"/>
                <a:gd name="T93" fmla="*/ 142 h 143"/>
                <a:gd name="T94" fmla="*/ 23 w 308"/>
                <a:gd name="T95" fmla="*/ 140 h 143"/>
                <a:gd name="T96" fmla="*/ 49 w 308"/>
                <a:gd name="T97" fmla="*/ 116 h 143"/>
                <a:gd name="T98" fmla="*/ 42 w 308"/>
                <a:gd name="T99" fmla="*/ 118 h 143"/>
                <a:gd name="T100" fmla="*/ 49 w 308"/>
                <a:gd name="T101" fmla="*/ 116 h 143"/>
                <a:gd name="T102" fmla="*/ 36 w 308"/>
                <a:gd name="T103" fmla="*/ 126 h 143"/>
                <a:gd name="T104" fmla="*/ 33 w 308"/>
                <a:gd name="T105" fmla="*/ 126 h 143"/>
                <a:gd name="T106" fmla="*/ 35 w 308"/>
                <a:gd name="T107" fmla="*/ 123 h 143"/>
                <a:gd name="T108" fmla="*/ 34 w 308"/>
                <a:gd name="T109" fmla="*/ 123 h 143"/>
                <a:gd name="T110" fmla="*/ 38 w 308"/>
                <a:gd name="T111" fmla="*/ 121 h 143"/>
                <a:gd name="T112" fmla="*/ 35 w 308"/>
                <a:gd name="T113" fmla="*/ 130 h 143"/>
                <a:gd name="T114" fmla="*/ 34 w 308"/>
                <a:gd name="T115" fmla="*/ 132 h 143"/>
                <a:gd name="T116" fmla="*/ 29 w 308"/>
                <a:gd name="T117" fmla="*/ 137 h 143"/>
                <a:gd name="T118" fmla="*/ 36 w 308"/>
                <a:gd name="T119" fmla="*/ 12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8" h="143">
                  <a:moveTo>
                    <a:pt x="23" y="140"/>
                  </a:moveTo>
                  <a:cubicBezTo>
                    <a:pt x="23" y="141"/>
                    <a:pt x="23" y="141"/>
                    <a:pt x="24" y="142"/>
                  </a:cubicBezTo>
                  <a:cubicBezTo>
                    <a:pt x="36" y="142"/>
                    <a:pt x="36" y="142"/>
                    <a:pt x="36" y="142"/>
                  </a:cubicBezTo>
                  <a:cubicBezTo>
                    <a:pt x="38" y="137"/>
                    <a:pt x="40" y="133"/>
                    <a:pt x="42" y="133"/>
                  </a:cubicBezTo>
                  <a:cubicBezTo>
                    <a:pt x="42" y="132"/>
                    <a:pt x="42" y="131"/>
                    <a:pt x="41" y="130"/>
                  </a:cubicBezTo>
                  <a:cubicBezTo>
                    <a:pt x="44" y="134"/>
                    <a:pt x="48" y="123"/>
                    <a:pt x="46" y="121"/>
                  </a:cubicBezTo>
                  <a:cubicBezTo>
                    <a:pt x="51" y="125"/>
                    <a:pt x="53" y="115"/>
                    <a:pt x="54" y="114"/>
                  </a:cubicBezTo>
                  <a:cubicBezTo>
                    <a:pt x="57" y="110"/>
                    <a:pt x="55" y="110"/>
                    <a:pt x="50" y="106"/>
                  </a:cubicBezTo>
                  <a:cubicBezTo>
                    <a:pt x="51" y="105"/>
                    <a:pt x="54" y="105"/>
                    <a:pt x="51" y="105"/>
                  </a:cubicBezTo>
                  <a:cubicBezTo>
                    <a:pt x="57" y="102"/>
                    <a:pt x="59" y="105"/>
                    <a:pt x="61" y="98"/>
                  </a:cubicBezTo>
                  <a:cubicBezTo>
                    <a:pt x="61" y="99"/>
                    <a:pt x="62" y="99"/>
                    <a:pt x="63" y="99"/>
                  </a:cubicBezTo>
                  <a:cubicBezTo>
                    <a:pt x="58" y="96"/>
                    <a:pt x="81" y="84"/>
                    <a:pt x="81" y="81"/>
                  </a:cubicBezTo>
                  <a:cubicBezTo>
                    <a:pt x="88" y="82"/>
                    <a:pt x="104" y="76"/>
                    <a:pt x="112" y="70"/>
                  </a:cubicBezTo>
                  <a:cubicBezTo>
                    <a:pt x="116" y="67"/>
                    <a:pt x="157" y="65"/>
                    <a:pt x="153" y="52"/>
                  </a:cubicBezTo>
                  <a:cubicBezTo>
                    <a:pt x="153" y="53"/>
                    <a:pt x="172" y="47"/>
                    <a:pt x="175" y="45"/>
                  </a:cubicBezTo>
                  <a:cubicBezTo>
                    <a:pt x="178" y="42"/>
                    <a:pt x="186" y="43"/>
                    <a:pt x="187" y="38"/>
                  </a:cubicBezTo>
                  <a:cubicBezTo>
                    <a:pt x="192" y="38"/>
                    <a:pt x="197" y="40"/>
                    <a:pt x="201" y="38"/>
                  </a:cubicBezTo>
                  <a:cubicBezTo>
                    <a:pt x="213" y="32"/>
                    <a:pt x="239" y="28"/>
                    <a:pt x="248" y="18"/>
                  </a:cubicBezTo>
                  <a:cubicBezTo>
                    <a:pt x="254" y="22"/>
                    <a:pt x="255" y="11"/>
                    <a:pt x="259" y="11"/>
                  </a:cubicBezTo>
                  <a:cubicBezTo>
                    <a:pt x="260" y="12"/>
                    <a:pt x="259" y="12"/>
                    <a:pt x="258" y="12"/>
                  </a:cubicBezTo>
                  <a:cubicBezTo>
                    <a:pt x="265" y="15"/>
                    <a:pt x="298" y="8"/>
                    <a:pt x="301" y="3"/>
                  </a:cubicBezTo>
                  <a:cubicBezTo>
                    <a:pt x="306" y="7"/>
                    <a:pt x="308" y="0"/>
                    <a:pt x="307" y="0"/>
                  </a:cubicBezTo>
                  <a:cubicBezTo>
                    <a:pt x="298" y="1"/>
                    <a:pt x="290" y="2"/>
                    <a:pt x="281" y="4"/>
                  </a:cubicBezTo>
                  <a:cubicBezTo>
                    <a:pt x="282" y="4"/>
                    <a:pt x="282" y="5"/>
                    <a:pt x="283" y="6"/>
                  </a:cubicBezTo>
                  <a:cubicBezTo>
                    <a:pt x="283" y="7"/>
                    <a:pt x="281" y="4"/>
                    <a:pt x="280" y="6"/>
                  </a:cubicBezTo>
                  <a:cubicBezTo>
                    <a:pt x="281" y="7"/>
                    <a:pt x="281" y="7"/>
                    <a:pt x="280" y="8"/>
                  </a:cubicBezTo>
                  <a:cubicBezTo>
                    <a:pt x="279" y="7"/>
                    <a:pt x="279" y="6"/>
                    <a:pt x="280" y="6"/>
                  </a:cubicBezTo>
                  <a:cubicBezTo>
                    <a:pt x="274" y="3"/>
                    <a:pt x="268" y="10"/>
                    <a:pt x="263" y="10"/>
                  </a:cubicBezTo>
                  <a:cubicBezTo>
                    <a:pt x="258" y="9"/>
                    <a:pt x="250" y="10"/>
                    <a:pt x="246" y="13"/>
                  </a:cubicBezTo>
                  <a:cubicBezTo>
                    <a:pt x="243" y="15"/>
                    <a:pt x="214" y="25"/>
                    <a:pt x="214" y="21"/>
                  </a:cubicBezTo>
                  <a:cubicBezTo>
                    <a:pt x="210" y="24"/>
                    <a:pt x="217" y="24"/>
                    <a:pt x="210" y="25"/>
                  </a:cubicBezTo>
                  <a:cubicBezTo>
                    <a:pt x="208" y="25"/>
                    <a:pt x="201" y="24"/>
                    <a:pt x="205" y="29"/>
                  </a:cubicBezTo>
                  <a:cubicBezTo>
                    <a:pt x="202" y="27"/>
                    <a:pt x="191" y="27"/>
                    <a:pt x="191" y="33"/>
                  </a:cubicBezTo>
                  <a:cubicBezTo>
                    <a:pt x="187" y="32"/>
                    <a:pt x="171" y="35"/>
                    <a:pt x="165" y="40"/>
                  </a:cubicBezTo>
                  <a:cubicBezTo>
                    <a:pt x="162" y="42"/>
                    <a:pt x="157" y="42"/>
                    <a:pt x="153" y="42"/>
                  </a:cubicBezTo>
                  <a:cubicBezTo>
                    <a:pt x="152" y="42"/>
                    <a:pt x="154" y="46"/>
                    <a:pt x="153" y="47"/>
                  </a:cubicBezTo>
                  <a:cubicBezTo>
                    <a:pt x="149" y="50"/>
                    <a:pt x="145" y="50"/>
                    <a:pt x="142" y="54"/>
                  </a:cubicBezTo>
                  <a:cubicBezTo>
                    <a:pt x="142" y="53"/>
                    <a:pt x="103" y="65"/>
                    <a:pt x="100" y="65"/>
                  </a:cubicBezTo>
                  <a:cubicBezTo>
                    <a:pt x="96" y="66"/>
                    <a:pt x="94" y="69"/>
                    <a:pt x="92" y="70"/>
                  </a:cubicBezTo>
                  <a:cubicBezTo>
                    <a:pt x="88" y="73"/>
                    <a:pt x="86" y="70"/>
                    <a:pt x="83" y="72"/>
                  </a:cubicBezTo>
                  <a:cubicBezTo>
                    <a:pt x="80" y="73"/>
                    <a:pt x="78" y="77"/>
                    <a:pt x="75" y="78"/>
                  </a:cubicBezTo>
                  <a:cubicBezTo>
                    <a:pt x="70" y="80"/>
                    <a:pt x="64" y="79"/>
                    <a:pt x="59" y="82"/>
                  </a:cubicBezTo>
                  <a:cubicBezTo>
                    <a:pt x="52" y="86"/>
                    <a:pt x="46" y="94"/>
                    <a:pt x="39" y="99"/>
                  </a:cubicBezTo>
                  <a:cubicBezTo>
                    <a:pt x="33" y="106"/>
                    <a:pt x="26" y="112"/>
                    <a:pt x="20" y="119"/>
                  </a:cubicBezTo>
                  <a:cubicBezTo>
                    <a:pt x="17" y="123"/>
                    <a:pt x="3" y="143"/>
                    <a:pt x="0" y="141"/>
                  </a:cubicBezTo>
                  <a:cubicBezTo>
                    <a:pt x="0" y="141"/>
                    <a:pt x="0" y="142"/>
                    <a:pt x="0" y="142"/>
                  </a:cubicBezTo>
                  <a:cubicBezTo>
                    <a:pt x="21" y="142"/>
                    <a:pt x="21" y="142"/>
                    <a:pt x="21" y="142"/>
                  </a:cubicBezTo>
                  <a:cubicBezTo>
                    <a:pt x="22" y="141"/>
                    <a:pt x="23" y="141"/>
                    <a:pt x="23" y="140"/>
                  </a:cubicBezTo>
                  <a:close/>
                  <a:moveTo>
                    <a:pt x="49" y="116"/>
                  </a:moveTo>
                  <a:cubicBezTo>
                    <a:pt x="46" y="115"/>
                    <a:pt x="45" y="118"/>
                    <a:pt x="42" y="118"/>
                  </a:cubicBezTo>
                  <a:cubicBezTo>
                    <a:pt x="43" y="113"/>
                    <a:pt x="50" y="113"/>
                    <a:pt x="49" y="116"/>
                  </a:cubicBezTo>
                  <a:close/>
                  <a:moveTo>
                    <a:pt x="36" y="126"/>
                  </a:moveTo>
                  <a:cubicBezTo>
                    <a:pt x="35" y="126"/>
                    <a:pt x="34" y="126"/>
                    <a:pt x="33" y="126"/>
                  </a:cubicBezTo>
                  <a:cubicBezTo>
                    <a:pt x="35" y="125"/>
                    <a:pt x="36" y="124"/>
                    <a:pt x="35" y="123"/>
                  </a:cubicBezTo>
                  <a:cubicBezTo>
                    <a:pt x="35" y="123"/>
                    <a:pt x="35" y="123"/>
                    <a:pt x="34" y="123"/>
                  </a:cubicBezTo>
                  <a:cubicBezTo>
                    <a:pt x="36" y="123"/>
                    <a:pt x="37" y="122"/>
                    <a:pt x="38" y="121"/>
                  </a:cubicBezTo>
                  <a:cubicBezTo>
                    <a:pt x="37" y="124"/>
                    <a:pt x="36" y="127"/>
                    <a:pt x="35" y="130"/>
                  </a:cubicBezTo>
                  <a:cubicBezTo>
                    <a:pt x="35" y="127"/>
                    <a:pt x="34" y="132"/>
                    <a:pt x="34" y="132"/>
                  </a:cubicBezTo>
                  <a:cubicBezTo>
                    <a:pt x="34" y="132"/>
                    <a:pt x="29" y="137"/>
                    <a:pt x="29" y="137"/>
                  </a:cubicBezTo>
                  <a:cubicBezTo>
                    <a:pt x="23" y="129"/>
                    <a:pt x="35" y="128"/>
                    <a:pt x="36" y="12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17" name="Freeform 321"/>
            <p:cNvSpPr>
              <a:spLocks/>
            </p:cNvSpPr>
            <p:nvPr/>
          </p:nvSpPr>
          <p:spPr bwMode="auto">
            <a:xfrm>
              <a:off x="1489075" y="6821488"/>
              <a:ext cx="88900" cy="34925"/>
            </a:xfrm>
            <a:custGeom>
              <a:avLst/>
              <a:gdLst>
                <a:gd name="T0" fmla="*/ 28 w 28"/>
                <a:gd name="T1" fmla="*/ 6 h 11"/>
                <a:gd name="T2" fmla="*/ 24 w 28"/>
                <a:gd name="T3" fmla="*/ 3 h 11"/>
                <a:gd name="T4" fmla="*/ 24 w 28"/>
                <a:gd name="T5" fmla="*/ 5 h 11"/>
                <a:gd name="T6" fmla="*/ 16 w 28"/>
                <a:gd name="T7" fmla="*/ 1 h 11"/>
                <a:gd name="T8" fmla="*/ 7 w 28"/>
                <a:gd name="T9" fmla="*/ 4 h 11"/>
                <a:gd name="T10" fmla="*/ 0 w 28"/>
                <a:gd name="T11" fmla="*/ 11 h 11"/>
                <a:gd name="T12" fmla="*/ 11 w 28"/>
                <a:gd name="T13" fmla="*/ 11 h 11"/>
                <a:gd name="T14" fmla="*/ 28 w 28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28" y="6"/>
                  </a:moveTo>
                  <a:cubicBezTo>
                    <a:pt x="26" y="6"/>
                    <a:pt x="24" y="4"/>
                    <a:pt x="24" y="3"/>
                  </a:cubicBezTo>
                  <a:cubicBezTo>
                    <a:pt x="23" y="4"/>
                    <a:pt x="23" y="4"/>
                    <a:pt x="24" y="5"/>
                  </a:cubicBezTo>
                  <a:cubicBezTo>
                    <a:pt x="17" y="4"/>
                    <a:pt x="27" y="0"/>
                    <a:pt x="16" y="1"/>
                  </a:cubicBezTo>
                  <a:cubicBezTo>
                    <a:pt x="11" y="2"/>
                    <a:pt x="11" y="4"/>
                    <a:pt x="7" y="4"/>
                  </a:cubicBezTo>
                  <a:cubicBezTo>
                    <a:pt x="7" y="8"/>
                    <a:pt x="3" y="9"/>
                    <a:pt x="0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6" y="8"/>
                    <a:pt x="21" y="5"/>
                    <a:pt x="28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18" name="Freeform 322"/>
            <p:cNvSpPr>
              <a:spLocks/>
            </p:cNvSpPr>
            <p:nvPr/>
          </p:nvSpPr>
          <p:spPr bwMode="auto">
            <a:xfrm>
              <a:off x="1558925" y="6811963"/>
              <a:ext cx="101600" cy="44450"/>
            </a:xfrm>
            <a:custGeom>
              <a:avLst/>
              <a:gdLst>
                <a:gd name="T0" fmla="*/ 32 w 32"/>
                <a:gd name="T1" fmla="*/ 0 h 14"/>
                <a:gd name="T2" fmla="*/ 0 w 32"/>
                <a:gd name="T3" fmla="*/ 14 h 14"/>
                <a:gd name="T4" fmla="*/ 0 w 32"/>
                <a:gd name="T5" fmla="*/ 14 h 14"/>
                <a:gd name="T6" fmla="*/ 16 w 32"/>
                <a:gd name="T7" fmla="*/ 14 h 14"/>
                <a:gd name="T8" fmla="*/ 32 w 3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4">
                  <a:moveTo>
                    <a:pt x="32" y="0"/>
                  </a:moveTo>
                  <a:cubicBezTo>
                    <a:pt x="22" y="3"/>
                    <a:pt x="5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22" y="9"/>
                    <a:pt x="29" y="3"/>
                    <a:pt x="3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19" name="Freeform 323"/>
            <p:cNvSpPr>
              <a:spLocks/>
            </p:cNvSpPr>
            <p:nvPr/>
          </p:nvSpPr>
          <p:spPr bwMode="auto">
            <a:xfrm>
              <a:off x="34926" y="6735763"/>
              <a:ext cx="123825" cy="120650"/>
            </a:xfrm>
            <a:custGeom>
              <a:avLst/>
              <a:gdLst>
                <a:gd name="T0" fmla="*/ 24 w 39"/>
                <a:gd name="T1" fmla="*/ 28 h 38"/>
                <a:gd name="T2" fmla="*/ 24 w 39"/>
                <a:gd name="T3" fmla="*/ 38 h 38"/>
                <a:gd name="T4" fmla="*/ 28 w 39"/>
                <a:gd name="T5" fmla="*/ 38 h 38"/>
                <a:gd name="T6" fmla="*/ 30 w 39"/>
                <a:gd name="T7" fmla="*/ 28 h 38"/>
                <a:gd name="T8" fmla="*/ 39 w 39"/>
                <a:gd name="T9" fmla="*/ 3 h 38"/>
                <a:gd name="T10" fmla="*/ 37 w 39"/>
                <a:gd name="T11" fmla="*/ 0 h 38"/>
                <a:gd name="T12" fmla="*/ 30 w 39"/>
                <a:gd name="T13" fmla="*/ 4 h 38"/>
                <a:gd name="T14" fmla="*/ 26 w 39"/>
                <a:gd name="T15" fmla="*/ 15 h 38"/>
                <a:gd name="T16" fmla="*/ 17 w 39"/>
                <a:gd name="T17" fmla="*/ 21 h 38"/>
                <a:gd name="T18" fmla="*/ 8 w 39"/>
                <a:gd name="T19" fmla="*/ 27 h 38"/>
                <a:gd name="T20" fmla="*/ 10 w 39"/>
                <a:gd name="T21" fmla="*/ 28 h 38"/>
                <a:gd name="T22" fmla="*/ 0 w 39"/>
                <a:gd name="T23" fmla="*/ 38 h 38"/>
                <a:gd name="T24" fmla="*/ 14 w 39"/>
                <a:gd name="T25" fmla="*/ 38 h 38"/>
                <a:gd name="T26" fmla="*/ 24 w 39"/>
                <a:gd name="T27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8">
                  <a:moveTo>
                    <a:pt x="24" y="28"/>
                  </a:moveTo>
                  <a:cubicBezTo>
                    <a:pt x="25" y="30"/>
                    <a:pt x="24" y="34"/>
                    <a:pt x="24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7" y="35"/>
                    <a:pt x="27" y="30"/>
                    <a:pt x="30" y="28"/>
                  </a:cubicBezTo>
                  <a:cubicBezTo>
                    <a:pt x="25" y="29"/>
                    <a:pt x="35" y="6"/>
                    <a:pt x="39" y="3"/>
                  </a:cubicBezTo>
                  <a:cubicBezTo>
                    <a:pt x="36" y="4"/>
                    <a:pt x="39" y="0"/>
                    <a:pt x="37" y="0"/>
                  </a:cubicBezTo>
                  <a:cubicBezTo>
                    <a:pt x="37" y="5"/>
                    <a:pt x="33" y="4"/>
                    <a:pt x="30" y="4"/>
                  </a:cubicBezTo>
                  <a:cubicBezTo>
                    <a:pt x="28" y="6"/>
                    <a:pt x="27" y="13"/>
                    <a:pt x="26" y="15"/>
                  </a:cubicBezTo>
                  <a:cubicBezTo>
                    <a:pt x="23" y="18"/>
                    <a:pt x="19" y="22"/>
                    <a:pt x="17" y="21"/>
                  </a:cubicBezTo>
                  <a:cubicBezTo>
                    <a:pt x="18" y="28"/>
                    <a:pt x="10" y="24"/>
                    <a:pt x="8" y="27"/>
                  </a:cubicBezTo>
                  <a:cubicBezTo>
                    <a:pt x="8" y="27"/>
                    <a:pt x="9" y="28"/>
                    <a:pt x="10" y="28"/>
                  </a:cubicBezTo>
                  <a:cubicBezTo>
                    <a:pt x="9" y="29"/>
                    <a:pt x="4" y="35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8" y="33"/>
                    <a:pt x="21" y="29"/>
                    <a:pt x="24" y="2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20" name="Freeform 324"/>
            <p:cNvSpPr>
              <a:spLocks/>
            </p:cNvSpPr>
            <p:nvPr/>
          </p:nvSpPr>
          <p:spPr bwMode="auto">
            <a:xfrm>
              <a:off x="1428750" y="6415088"/>
              <a:ext cx="835025" cy="441325"/>
            </a:xfrm>
            <a:custGeom>
              <a:avLst/>
              <a:gdLst>
                <a:gd name="T0" fmla="*/ 11 w 263"/>
                <a:gd name="T1" fmla="*/ 131 h 139"/>
                <a:gd name="T2" fmla="*/ 21 w 263"/>
                <a:gd name="T3" fmla="*/ 128 h 139"/>
                <a:gd name="T4" fmla="*/ 41 w 263"/>
                <a:gd name="T5" fmla="*/ 122 h 139"/>
                <a:gd name="T6" fmla="*/ 43 w 263"/>
                <a:gd name="T7" fmla="*/ 122 h 139"/>
                <a:gd name="T8" fmla="*/ 45 w 263"/>
                <a:gd name="T9" fmla="*/ 121 h 139"/>
                <a:gd name="T10" fmla="*/ 80 w 263"/>
                <a:gd name="T11" fmla="*/ 113 h 139"/>
                <a:gd name="T12" fmla="*/ 89 w 263"/>
                <a:gd name="T13" fmla="*/ 113 h 139"/>
                <a:gd name="T14" fmla="*/ 103 w 263"/>
                <a:gd name="T15" fmla="*/ 113 h 139"/>
                <a:gd name="T16" fmla="*/ 139 w 263"/>
                <a:gd name="T17" fmla="*/ 113 h 139"/>
                <a:gd name="T18" fmla="*/ 144 w 263"/>
                <a:gd name="T19" fmla="*/ 112 h 139"/>
                <a:gd name="T20" fmla="*/ 145 w 263"/>
                <a:gd name="T21" fmla="*/ 115 h 139"/>
                <a:gd name="T22" fmla="*/ 151 w 263"/>
                <a:gd name="T23" fmla="*/ 115 h 139"/>
                <a:gd name="T24" fmla="*/ 160 w 263"/>
                <a:gd name="T25" fmla="*/ 115 h 139"/>
                <a:gd name="T26" fmla="*/ 200 w 263"/>
                <a:gd name="T27" fmla="*/ 116 h 139"/>
                <a:gd name="T28" fmla="*/ 235 w 263"/>
                <a:gd name="T29" fmla="*/ 123 h 139"/>
                <a:gd name="T30" fmla="*/ 263 w 263"/>
                <a:gd name="T31" fmla="*/ 128 h 139"/>
                <a:gd name="T32" fmla="*/ 239 w 263"/>
                <a:gd name="T33" fmla="*/ 116 h 139"/>
                <a:gd name="T34" fmla="*/ 221 w 263"/>
                <a:gd name="T35" fmla="*/ 112 h 139"/>
                <a:gd name="T36" fmla="*/ 204 w 263"/>
                <a:gd name="T37" fmla="*/ 104 h 139"/>
                <a:gd name="T38" fmla="*/ 191 w 263"/>
                <a:gd name="T39" fmla="*/ 108 h 139"/>
                <a:gd name="T40" fmla="*/ 192 w 263"/>
                <a:gd name="T41" fmla="*/ 110 h 139"/>
                <a:gd name="T42" fmla="*/ 126 w 263"/>
                <a:gd name="T43" fmla="*/ 100 h 139"/>
                <a:gd name="T44" fmla="*/ 56 w 263"/>
                <a:gd name="T45" fmla="*/ 102 h 139"/>
                <a:gd name="T46" fmla="*/ 34 w 263"/>
                <a:gd name="T47" fmla="*/ 110 h 139"/>
                <a:gd name="T48" fmla="*/ 23 w 263"/>
                <a:gd name="T49" fmla="*/ 109 h 139"/>
                <a:gd name="T50" fmla="*/ 26 w 263"/>
                <a:gd name="T51" fmla="*/ 98 h 139"/>
                <a:gd name="T52" fmla="*/ 32 w 263"/>
                <a:gd name="T53" fmla="*/ 95 h 139"/>
                <a:gd name="T54" fmla="*/ 32 w 263"/>
                <a:gd name="T55" fmla="*/ 98 h 139"/>
                <a:gd name="T56" fmla="*/ 34 w 263"/>
                <a:gd name="T57" fmla="*/ 96 h 139"/>
                <a:gd name="T58" fmla="*/ 41 w 263"/>
                <a:gd name="T59" fmla="*/ 83 h 139"/>
                <a:gd name="T60" fmla="*/ 45 w 263"/>
                <a:gd name="T61" fmla="*/ 70 h 139"/>
                <a:gd name="T62" fmla="*/ 50 w 263"/>
                <a:gd name="T63" fmla="*/ 69 h 139"/>
                <a:gd name="T64" fmla="*/ 48 w 263"/>
                <a:gd name="T65" fmla="*/ 68 h 139"/>
                <a:gd name="T66" fmla="*/ 56 w 263"/>
                <a:gd name="T67" fmla="*/ 59 h 139"/>
                <a:gd name="T68" fmla="*/ 59 w 263"/>
                <a:gd name="T69" fmla="*/ 53 h 139"/>
                <a:gd name="T70" fmla="*/ 63 w 263"/>
                <a:gd name="T71" fmla="*/ 53 h 139"/>
                <a:gd name="T72" fmla="*/ 71 w 263"/>
                <a:gd name="T73" fmla="*/ 34 h 139"/>
                <a:gd name="T74" fmla="*/ 83 w 263"/>
                <a:gd name="T75" fmla="*/ 21 h 139"/>
                <a:gd name="T76" fmla="*/ 81 w 263"/>
                <a:gd name="T77" fmla="*/ 21 h 139"/>
                <a:gd name="T78" fmla="*/ 91 w 263"/>
                <a:gd name="T79" fmla="*/ 12 h 139"/>
                <a:gd name="T80" fmla="*/ 101 w 263"/>
                <a:gd name="T81" fmla="*/ 6 h 139"/>
                <a:gd name="T82" fmla="*/ 75 w 263"/>
                <a:gd name="T83" fmla="*/ 25 h 139"/>
                <a:gd name="T84" fmla="*/ 61 w 263"/>
                <a:gd name="T85" fmla="*/ 40 h 139"/>
                <a:gd name="T86" fmla="*/ 47 w 263"/>
                <a:gd name="T87" fmla="*/ 64 h 139"/>
                <a:gd name="T88" fmla="*/ 41 w 263"/>
                <a:gd name="T89" fmla="*/ 75 h 139"/>
                <a:gd name="T90" fmla="*/ 29 w 263"/>
                <a:gd name="T91" fmla="*/ 86 h 139"/>
                <a:gd name="T92" fmla="*/ 16 w 263"/>
                <a:gd name="T93" fmla="*/ 108 h 139"/>
                <a:gd name="T94" fmla="*/ 0 w 263"/>
                <a:gd name="T95" fmla="*/ 139 h 139"/>
                <a:gd name="T96" fmla="*/ 8 w 263"/>
                <a:gd name="T97" fmla="*/ 139 h 139"/>
                <a:gd name="T98" fmla="*/ 11 w 263"/>
                <a:gd name="T99" fmla="*/ 13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3" h="139">
                  <a:moveTo>
                    <a:pt x="11" y="131"/>
                  </a:moveTo>
                  <a:cubicBezTo>
                    <a:pt x="14" y="134"/>
                    <a:pt x="17" y="127"/>
                    <a:pt x="21" y="128"/>
                  </a:cubicBezTo>
                  <a:cubicBezTo>
                    <a:pt x="24" y="122"/>
                    <a:pt x="35" y="122"/>
                    <a:pt x="41" y="122"/>
                  </a:cubicBezTo>
                  <a:cubicBezTo>
                    <a:pt x="37" y="120"/>
                    <a:pt x="42" y="120"/>
                    <a:pt x="43" y="122"/>
                  </a:cubicBezTo>
                  <a:cubicBezTo>
                    <a:pt x="44" y="120"/>
                    <a:pt x="40" y="119"/>
                    <a:pt x="45" y="121"/>
                  </a:cubicBezTo>
                  <a:cubicBezTo>
                    <a:pt x="43" y="117"/>
                    <a:pt x="77" y="113"/>
                    <a:pt x="80" y="113"/>
                  </a:cubicBezTo>
                  <a:cubicBezTo>
                    <a:pt x="73" y="115"/>
                    <a:pt x="87" y="113"/>
                    <a:pt x="89" y="113"/>
                  </a:cubicBezTo>
                  <a:cubicBezTo>
                    <a:pt x="94" y="113"/>
                    <a:pt x="98" y="112"/>
                    <a:pt x="103" y="113"/>
                  </a:cubicBezTo>
                  <a:cubicBezTo>
                    <a:pt x="119" y="114"/>
                    <a:pt x="128" y="110"/>
                    <a:pt x="139" y="113"/>
                  </a:cubicBezTo>
                  <a:cubicBezTo>
                    <a:pt x="139" y="111"/>
                    <a:pt x="143" y="112"/>
                    <a:pt x="144" y="112"/>
                  </a:cubicBezTo>
                  <a:cubicBezTo>
                    <a:pt x="144" y="113"/>
                    <a:pt x="145" y="114"/>
                    <a:pt x="145" y="115"/>
                  </a:cubicBezTo>
                  <a:cubicBezTo>
                    <a:pt x="147" y="115"/>
                    <a:pt x="149" y="115"/>
                    <a:pt x="151" y="115"/>
                  </a:cubicBezTo>
                  <a:cubicBezTo>
                    <a:pt x="155" y="116"/>
                    <a:pt x="156" y="114"/>
                    <a:pt x="160" y="115"/>
                  </a:cubicBezTo>
                  <a:cubicBezTo>
                    <a:pt x="170" y="118"/>
                    <a:pt x="187" y="114"/>
                    <a:pt x="200" y="116"/>
                  </a:cubicBezTo>
                  <a:cubicBezTo>
                    <a:pt x="207" y="117"/>
                    <a:pt x="231" y="118"/>
                    <a:pt x="235" y="123"/>
                  </a:cubicBezTo>
                  <a:cubicBezTo>
                    <a:pt x="238" y="126"/>
                    <a:pt x="263" y="130"/>
                    <a:pt x="263" y="128"/>
                  </a:cubicBezTo>
                  <a:cubicBezTo>
                    <a:pt x="257" y="126"/>
                    <a:pt x="245" y="121"/>
                    <a:pt x="239" y="116"/>
                  </a:cubicBezTo>
                  <a:cubicBezTo>
                    <a:pt x="239" y="117"/>
                    <a:pt x="224" y="112"/>
                    <a:pt x="221" y="112"/>
                  </a:cubicBezTo>
                  <a:cubicBezTo>
                    <a:pt x="215" y="111"/>
                    <a:pt x="208" y="110"/>
                    <a:pt x="204" y="104"/>
                  </a:cubicBezTo>
                  <a:cubicBezTo>
                    <a:pt x="203" y="109"/>
                    <a:pt x="194" y="108"/>
                    <a:pt x="191" y="108"/>
                  </a:cubicBezTo>
                  <a:cubicBezTo>
                    <a:pt x="191" y="109"/>
                    <a:pt x="192" y="109"/>
                    <a:pt x="192" y="110"/>
                  </a:cubicBezTo>
                  <a:cubicBezTo>
                    <a:pt x="176" y="98"/>
                    <a:pt x="147" y="102"/>
                    <a:pt x="126" y="100"/>
                  </a:cubicBezTo>
                  <a:cubicBezTo>
                    <a:pt x="102" y="98"/>
                    <a:pt x="79" y="106"/>
                    <a:pt x="56" y="102"/>
                  </a:cubicBezTo>
                  <a:cubicBezTo>
                    <a:pt x="55" y="92"/>
                    <a:pt x="35" y="110"/>
                    <a:pt x="34" y="110"/>
                  </a:cubicBezTo>
                  <a:cubicBezTo>
                    <a:pt x="29" y="110"/>
                    <a:pt x="28" y="106"/>
                    <a:pt x="23" y="109"/>
                  </a:cubicBezTo>
                  <a:cubicBezTo>
                    <a:pt x="23" y="105"/>
                    <a:pt x="29" y="99"/>
                    <a:pt x="26" y="98"/>
                  </a:cubicBezTo>
                  <a:cubicBezTo>
                    <a:pt x="28" y="96"/>
                    <a:pt x="29" y="95"/>
                    <a:pt x="32" y="95"/>
                  </a:cubicBezTo>
                  <a:cubicBezTo>
                    <a:pt x="32" y="96"/>
                    <a:pt x="33" y="97"/>
                    <a:pt x="32" y="98"/>
                  </a:cubicBezTo>
                  <a:cubicBezTo>
                    <a:pt x="33" y="97"/>
                    <a:pt x="33" y="97"/>
                    <a:pt x="34" y="96"/>
                  </a:cubicBezTo>
                  <a:cubicBezTo>
                    <a:pt x="37" y="100"/>
                    <a:pt x="37" y="86"/>
                    <a:pt x="41" y="83"/>
                  </a:cubicBezTo>
                  <a:cubicBezTo>
                    <a:pt x="43" y="82"/>
                    <a:pt x="46" y="71"/>
                    <a:pt x="45" y="70"/>
                  </a:cubicBezTo>
                  <a:cubicBezTo>
                    <a:pt x="47" y="72"/>
                    <a:pt x="48" y="72"/>
                    <a:pt x="50" y="69"/>
                  </a:cubicBezTo>
                  <a:cubicBezTo>
                    <a:pt x="49" y="68"/>
                    <a:pt x="49" y="68"/>
                    <a:pt x="48" y="68"/>
                  </a:cubicBezTo>
                  <a:cubicBezTo>
                    <a:pt x="54" y="65"/>
                    <a:pt x="53" y="64"/>
                    <a:pt x="56" y="59"/>
                  </a:cubicBezTo>
                  <a:cubicBezTo>
                    <a:pt x="57" y="58"/>
                    <a:pt x="63" y="54"/>
                    <a:pt x="59" y="53"/>
                  </a:cubicBezTo>
                  <a:cubicBezTo>
                    <a:pt x="61" y="53"/>
                    <a:pt x="62" y="53"/>
                    <a:pt x="63" y="53"/>
                  </a:cubicBezTo>
                  <a:cubicBezTo>
                    <a:pt x="59" y="49"/>
                    <a:pt x="69" y="39"/>
                    <a:pt x="71" y="34"/>
                  </a:cubicBezTo>
                  <a:cubicBezTo>
                    <a:pt x="71" y="33"/>
                    <a:pt x="82" y="22"/>
                    <a:pt x="83" y="21"/>
                  </a:cubicBezTo>
                  <a:cubicBezTo>
                    <a:pt x="83" y="21"/>
                    <a:pt x="82" y="21"/>
                    <a:pt x="81" y="21"/>
                  </a:cubicBezTo>
                  <a:cubicBezTo>
                    <a:pt x="83" y="20"/>
                    <a:pt x="91" y="15"/>
                    <a:pt x="91" y="12"/>
                  </a:cubicBezTo>
                  <a:cubicBezTo>
                    <a:pt x="91" y="15"/>
                    <a:pt x="100" y="6"/>
                    <a:pt x="101" y="6"/>
                  </a:cubicBezTo>
                  <a:cubicBezTo>
                    <a:pt x="99" y="0"/>
                    <a:pt x="67" y="18"/>
                    <a:pt x="75" y="25"/>
                  </a:cubicBezTo>
                  <a:cubicBezTo>
                    <a:pt x="71" y="24"/>
                    <a:pt x="61" y="40"/>
                    <a:pt x="61" y="40"/>
                  </a:cubicBezTo>
                  <a:cubicBezTo>
                    <a:pt x="56" y="48"/>
                    <a:pt x="57" y="60"/>
                    <a:pt x="47" y="64"/>
                  </a:cubicBezTo>
                  <a:cubicBezTo>
                    <a:pt x="50" y="69"/>
                    <a:pt x="37" y="69"/>
                    <a:pt x="41" y="75"/>
                  </a:cubicBezTo>
                  <a:cubicBezTo>
                    <a:pt x="35" y="72"/>
                    <a:pt x="36" y="87"/>
                    <a:pt x="29" y="86"/>
                  </a:cubicBezTo>
                  <a:cubicBezTo>
                    <a:pt x="30" y="93"/>
                    <a:pt x="19" y="101"/>
                    <a:pt x="16" y="108"/>
                  </a:cubicBezTo>
                  <a:cubicBezTo>
                    <a:pt x="12" y="119"/>
                    <a:pt x="7" y="130"/>
                    <a:pt x="0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9" y="137"/>
                    <a:pt x="11" y="135"/>
                    <a:pt x="11" y="13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21" name="Freeform 325"/>
            <p:cNvSpPr>
              <a:spLocks/>
            </p:cNvSpPr>
            <p:nvPr/>
          </p:nvSpPr>
          <p:spPr bwMode="auto">
            <a:xfrm>
              <a:off x="133351" y="6818313"/>
              <a:ext cx="41275" cy="38100"/>
            </a:xfrm>
            <a:custGeom>
              <a:avLst/>
              <a:gdLst>
                <a:gd name="T0" fmla="*/ 9 w 13"/>
                <a:gd name="T1" fmla="*/ 9 h 12"/>
                <a:gd name="T2" fmla="*/ 11 w 13"/>
                <a:gd name="T3" fmla="*/ 1 h 12"/>
                <a:gd name="T4" fmla="*/ 7 w 13"/>
                <a:gd name="T5" fmla="*/ 6 h 12"/>
                <a:gd name="T6" fmla="*/ 0 w 13"/>
                <a:gd name="T7" fmla="*/ 12 h 12"/>
                <a:gd name="T8" fmla="*/ 4 w 13"/>
                <a:gd name="T9" fmla="*/ 12 h 12"/>
                <a:gd name="T10" fmla="*/ 9 w 13"/>
                <a:gd name="T1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9" y="9"/>
                  </a:moveTo>
                  <a:cubicBezTo>
                    <a:pt x="9" y="7"/>
                    <a:pt x="13" y="2"/>
                    <a:pt x="11" y="1"/>
                  </a:cubicBezTo>
                  <a:cubicBezTo>
                    <a:pt x="10" y="0"/>
                    <a:pt x="7" y="5"/>
                    <a:pt x="7" y="6"/>
                  </a:cubicBezTo>
                  <a:cubicBezTo>
                    <a:pt x="5" y="9"/>
                    <a:pt x="3" y="11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9"/>
                    <a:pt x="7" y="7"/>
                    <a:pt x="9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22" name="Freeform 326"/>
            <p:cNvSpPr>
              <a:spLocks/>
            </p:cNvSpPr>
            <p:nvPr/>
          </p:nvSpPr>
          <p:spPr bwMode="auto">
            <a:xfrm>
              <a:off x="1244601" y="6853238"/>
              <a:ext cx="9525" cy="317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23" name="Freeform 327"/>
            <p:cNvSpPr>
              <a:spLocks noEditPoints="1"/>
            </p:cNvSpPr>
            <p:nvPr/>
          </p:nvSpPr>
          <p:spPr bwMode="auto">
            <a:xfrm>
              <a:off x="1177926" y="6684963"/>
              <a:ext cx="295275" cy="171450"/>
            </a:xfrm>
            <a:custGeom>
              <a:avLst/>
              <a:gdLst>
                <a:gd name="T0" fmla="*/ 12 w 93"/>
                <a:gd name="T1" fmla="*/ 53 h 54"/>
                <a:gd name="T2" fmla="*/ 24 w 93"/>
                <a:gd name="T3" fmla="*/ 54 h 54"/>
                <a:gd name="T4" fmla="*/ 29 w 93"/>
                <a:gd name="T5" fmla="*/ 54 h 54"/>
                <a:gd name="T6" fmla="*/ 31 w 93"/>
                <a:gd name="T7" fmla="*/ 53 h 54"/>
                <a:gd name="T8" fmla="*/ 29 w 93"/>
                <a:gd name="T9" fmla="*/ 53 h 54"/>
                <a:gd name="T10" fmla="*/ 49 w 93"/>
                <a:gd name="T11" fmla="*/ 46 h 54"/>
                <a:gd name="T12" fmla="*/ 57 w 93"/>
                <a:gd name="T13" fmla="*/ 30 h 54"/>
                <a:gd name="T14" fmla="*/ 75 w 93"/>
                <a:gd name="T15" fmla="*/ 22 h 54"/>
                <a:gd name="T16" fmla="*/ 75 w 93"/>
                <a:gd name="T17" fmla="*/ 17 h 54"/>
                <a:gd name="T18" fmla="*/ 85 w 93"/>
                <a:gd name="T19" fmla="*/ 10 h 54"/>
                <a:gd name="T20" fmla="*/ 90 w 93"/>
                <a:gd name="T21" fmla="*/ 7 h 54"/>
                <a:gd name="T22" fmla="*/ 93 w 93"/>
                <a:gd name="T23" fmla="*/ 1 h 54"/>
                <a:gd name="T24" fmla="*/ 66 w 93"/>
                <a:gd name="T25" fmla="*/ 4 h 54"/>
                <a:gd name="T26" fmla="*/ 69 w 93"/>
                <a:gd name="T27" fmla="*/ 0 h 54"/>
                <a:gd name="T28" fmla="*/ 37 w 93"/>
                <a:gd name="T29" fmla="*/ 24 h 54"/>
                <a:gd name="T30" fmla="*/ 25 w 93"/>
                <a:gd name="T31" fmla="*/ 36 h 54"/>
                <a:gd name="T32" fmla="*/ 12 w 93"/>
                <a:gd name="T33" fmla="*/ 46 h 54"/>
                <a:gd name="T34" fmla="*/ 14 w 93"/>
                <a:gd name="T35" fmla="*/ 46 h 54"/>
                <a:gd name="T36" fmla="*/ 9 w 93"/>
                <a:gd name="T37" fmla="*/ 48 h 54"/>
                <a:gd name="T38" fmla="*/ 2 w 93"/>
                <a:gd name="T39" fmla="*/ 53 h 54"/>
                <a:gd name="T40" fmla="*/ 0 w 93"/>
                <a:gd name="T41" fmla="*/ 54 h 54"/>
                <a:gd name="T42" fmla="*/ 12 w 93"/>
                <a:gd name="T43" fmla="*/ 54 h 54"/>
                <a:gd name="T44" fmla="*/ 12 w 93"/>
                <a:gd name="T45" fmla="*/ 53 h 54"/>
                <a:gd name="T46" fmla="*/ 62 w 93"/>
                <a:gd name="T47" fmla="*/ 16 h 54"/>
                <a:gd name="T48" fmla="*/ 62 w 93"/>
                <a:gd name="T49" fmla="*/ 17 h 54"/>
                <a:gd name="T50" fmla="*/ 60 w 93"/>
                <a:gd name="T51" fmla="*/ 19 h 54"/>
                <a:gd name="T52" fmla="*/ 50 w 93"/>
                <a:gd name="T53" fmla="*/ 19 h 54"/>
                <a:gd name="T54" fmla="*/ 62 w 93"/>
                <a:gd name="T55" fmla="*/ 16 h 54"/>
                <a:gd name="T56" fmla="*/ 40 w 93"/>
                <a:gd name="T57" fmla="*/ 32 h 54"/>
                <a:gd name="T58" fmla="*/ 43 w 93"/>
                <a:gd name="T59" fmla="*/ 31 h 54"/>
                <a:gd name="T60" fmla="*/ 31 w 93"/>
                <a:gd name="T61" fmla="*/ 36 h 54"/>
                <a:gd name="T62" fmla="*/ 40 w 93"/>
                <a:gd name="T63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54">
                  <a:moveTo>
                    <a:pt x="12" y="53"/>
                  </a:moveTo>
                  <a:cubicBezTo>
                    <a:pt x="17" y="47"/>
                    <a:pt x="28" y="51"/>
                    <a:pt x="24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0" y="54"/>
                    <a:pt x="31" y="53"/>
                    <a:pt x="31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31" y="48"/>
                    <a:pt x="43" y="48"/>
                    <a:pt x="49" y="46"/>
                  </a:cubicBezTo>
                  <a:cubicBezTo>
                    <a:pt x="62" y="42"/>
                    <a:pt x="51" y="33"/>
                    <a:pt x="57" y="30"/>
                  </a:cubicBezTo>
                  <a:cubicBezTo>
                    <a:pt x="62" y="26"/>
                    <a:pt x="72" y="26"/>
                    <a:pt x="75" y="22"/>
                  </a:cubicBezTo>
                  <a:cubicBezTo>
                    <a:pt x="77" y="21"/>
                    <a:pt x="77" y="14"/>
                    <a:pt x="75" y="17"/>
                  </a:cubicBezTo>
                  <a:cubicBezTo>
                    <a:pt x="78" y="14"/>
                    <a:pt x="82" y="12"/>
                    <a:pt x="85" y="10"/>
                  </a:cubicBezTo>
                  <a:cubicBezTo>
                    <a:pt x="86" y="9"/>
                    <a:pt x="88" y="9"/>
                    <a:pt x="90" y="7"/>
                  </a:cubicBezTo>
                  <a:cubicBezTo>
                    <a:pt x="91" y="5"/>
                    <a:pt x="92" y="2"/>
                    <a:pt x="93" y="1"/>
                  </a:cubicBezTo>
                  <a:cubicBezTo>
                    <a:pt x="86" y="6"/>
                    <a:pt x="73" y="3"/>
                    <a:pt x="66" y="4"/>
                  </a:cubicBezTo>
                  <a:cubicBezTo>
                    <a:pt x="68" y="3"/>
                    <a:pt x="69" y="2"/>
                    <a:pt x="69" y="0"/>
                  </a:cubicBezTo>
                  <a:cubicBezTo>
                    <a:pt x="56" y="7"/>
                    <a:pt x="47" y="15"/>
                    <a:pt x="37" y="24"/>
                  </a:cubicBezTo>
                  <a:cubicBezTo>
                    <a:pt x="34" y="27"/>
                    <a:pt x="29" y="31"/>
                    <a:pt x="25" y="36"/>
                  </a:cubicBezTo>
                  <a:cubicBezTo>
                    <a:pt x="23" y="39"/>
                    <a:pt x="13" y="43"/>
                    <a:pt x="12" y="46"/>
                  </a:cubicBezTo>
                  <a:cubicBezTo>
                    <a:pt x="13" y="46"/>
                    <a:pt x="14" y="46"/>
                    <a:pt x="14" y="46"/>
                  </a:cubicBezTo>
                  <a:cubicBezTo>
                    <a:pt x="14" y="48"/>
                    <a:pt x="9" y="48"/>
                    <a:pt x="9" y="48"/>
                  </a:cubicBezTo>
                  <a:cubicBezTo>
                    <a:pt x="4" y="51"/>
                    <a:pt x="6" y="47"/>
                    <a:pt x="2" y="53"/>
                  </a:cubicBezTo>
                  <a:cubicBezTo>
                    <a:pt x="1" y="53"/>
                    <a:pt x="1" y="53"/>
                    <a:pt x="0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3"/>
                    <a:pt x="12" y="53"/>
                  </a:cubicBezTo>
                  <a:close/>
                  <a:moveTo>
                    <a:pt x="62" y="16"/>
                  </a:moveTo>
                  <a:cubicBezTo>
                    <a:pt x="59" y="16"/>
                    <a:pt x="62" y="16"/>
                    <a:pt x="62" y="17"/>
                  </a:cubicBezTo>
                  <a:cubicBezTo>
                    <a:pt x="61" y="18"/>
                    <a:pt x="59" y="16"/>
                    <a:pt x="60" y="19"/>
                  </a:cubicBezTo>
                  <a:cubicBezTo>
                    <a:pt x="59" y="19"/>
                    <a:pt x="50" y="23"/>
                    <a:pt x="50" y="19"/>
                  </a:cubicBezTo>
                  <a:cubicBezTo>
                    <a:pt x="52" y="19"/>
                    <a:pt x="56" y="10"/>
                    <a:pt x="62" y="16"/>
                  </a:cubicBezTo>
                  <a:close/>
                  <a:moveTo>
                    <a:pt x="40" y="32"/>
                  </a:moveTo>
                  <a:cubicBezTo>
                    <a:pt x="41" y="32"/>
                    <a:pt x="42" y="32"/>
                    <a:pt x="43" y="31"/>
                  </a:cubicBezTo>
                  <a:cubicBezTo>
                    <a:pt x="45" y="38"/>
                    <a:pt x="32" y="42"/>
                    <a:pt x="31" y="36"/>
                  </a:cubicBezTo>
                  <a:cubicBezTo>
                    <a:pt x="33" y="35"/>
                    <a:pt x="39" y="30"/>
                    <a:pt x="40" y="3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24" name="Freeform 328"/>
            <p:cNvSpPr>
              <a:spLocks noEditPoints="1"/>
            </p:cNvSpPr>
            <p:nvPr/>
          </p:nvSpPr>
          <p:spPr bwMode="auto">
            <a:xfrm>
              <a:off x="6350" y="5662613"/>
              <a:ext cx="803276" cy="1193800"/>
            </a:xfrm>
            <a:custGeom>
              <a:avLst/>
              <a:gdLst>
                <a:gd name="T0" fmla="*/ 106 w 253"/>
                <a:gd name="T1" fmla="*/ 375 h 376"/>
                <a:gd name="T2" fmla="*/ 152 w 253"/>
                <a:gd name="T3" fmla="*/ 349 h 376"/>
                <a:gd name="T4" fmla="*/ 186 w 253"/>
                <a:gd name="T5" fmla="*/ 299 h 376"/>
                <a:gd name="T6" fmla="*/ 195 w 253"/>
                <a:gd name="T7" fmla="*/ 272 h 376"/>
                <a:gd name="T8" fmla="*/ 193 w 253"/>
                <a:gd name="T9" fmla="*/ 268 h 376"/>
                <a:gd name="T10" fmla="*/ 200 w 253"/>
                <a:gd name="T11" fmla="*/ 278 h 376"/>
                <a:gd name="T12" fmla="*/ 211 w 253"/>
                <a:gd name="T13" fmla="*/ 248 h 376"/>
                <a:gd name="T14" fmla="*/ 219 w 253"/>
                <a:gd name="T15" fmla="*/ 210 h 376"/>
                <a:gd name="T16" fmla="*/ 229 w 253"/>
                <a:gd name="T17" fmla="*/ 189 h 376"/>
                <a:gd name="T18" fmla="*/ 213 w 253"/>
                <a:gd name="T19" fmla="*/ 171 h 376"/>
                <a:gd name="T20" fmla="*/ 245 w 253"/>
                <a:gd name="T21" fmla="*/ 93 h 376"/>
                <a:gd name="T22" fmla="*/ 232 w 253"/>
                <a:gd name="T23" fmla="*/ 97 h 376"/>
                <a:gd name="T24" fmla="*/ 201 w 253"/>
                <a:gd name="T25" fmla="*/ 132 h 376"/>
                <a:gd name="T26" fmla="*/ 200 w 253"/>
                <a:gd name="T27" fmla="*/ 163 h 376"/>
                <a:gd name="T28" fmla="*/ 186 w 253"/>
                <a:gd name="T29" fmla="*/ 184 h 376"/>
                <a:gd name="T30" fmla="*/ 159 w 253"/>
                <a:gd name="T31" fmla="*/ 226 h 376"/>
                <a:gd name="T32" fmla="*/ 204 w 253"/>
                <a:gd name="T33" fmla="*/ 220 h 376"/>
                <a:gd name="T34" fmla="*/ 155 w 253"/>
                <a:gd name="T35" fmla="*/ 248 h 376"/>
                <a:gd name="T36" fmla="*/ 114 w 253"/>
                <a:gd name="T37" fmla="*/ 325 h 376"/>
                <a:gd name="T38" fmla="*/ 103 w 253"/>
                <a:gd name="T39" fmla="*/ 322 h 376"/>
                <a:gd name="T40" fmla="*/ 90 w 253"/>
                <a:gd name="T41" fmla="*/ 305 h 376"/>
                <a:gd name="T42" fmla="*/ 78 w 253"/>
                <a:gd name="T43" fmla="*/ 324 h 376"/>
                <a:gd name="T44" fmla="*/ 77 w 253"/>
                <a:gd name="T45" fmla="*/ 230 h 376"/>
                <a:gd name="T46" fmla="*/ 137 w 253"/>
                <a:gd name="T47" fmla="*/ 150 h 376"/>
                <a:gd name="T48" fmla="*/ 194 w 253"/>
                <a:gd name="T49" fmla="*/ 81 h 376"/>
                <a:gd name="T50" fmla="*/ 252 w 253"/>
                <a:gd name="T51" fmla="*/ 38 h 376"/>
                <a:gd name="T52" fmla="*/ 181 w 253"/>
                <a:gd name="T53" fmla="*/ 85 h 376"/>
                <a:gd name="T54" fmla="*/ 109 w 253"/>
                <a:gd name="T55" fmla="*/ 113 h 376"/>
                <a:gd name="T56" fmla="*/ 86 w 253"/>
                <a:gd name="T57" fmla="*/ 164 h 376"/>
                <a:gd name="T58" fmla="*/ 52 w 253"/>
                <a:gd name="T59" fmla="*/ 137 h 376"/>
                <a:gd name="T60" fmla="*/ 42 w 253"/>
                <a:gd name="T61" fmla="*/ 158 h 376"/>
                <a:gd name="T62" fmla="*/ 31 w 253"/>
                <a:gd name="T63" fmla="*/ 79 h 376"/>
                <a:gd name="T64" fmla="*/ 57 w 253"/>
                <a:gd name="T65" fmla="*/ 77 h 376"/>
                <a:gd name="T66" fmla="*/ 38 w 253"/>
                <a:gd name="T67" fmla="*/ 52 h 376"/>
                <a:gd name="T68" fmla="*/ 25 w 253"/>
                <a:gd name="T69" fmla="*/ 22 h 376"/>
                <a:gd name="T70" fmla="*/ 26 w 253"/>
                <a:gd name="T71" fmla="*/ 58 h 376"/>
                <a:gd name="T72" fmla="*/ 15 w 253"/>
                <a:gd name="T73" fmla="*/ 74 h 376"/>
                <a:gd name="T74" fmla="*/ 2 w 253"/>
                <a:gd name="T75" fmla="*/ 95 h 376"/>
                <a:gd name="T76" fmla="*/ 0 w 253"/>
                <a:gd name="T77" fmla="*/ 113 h 376"/>
                <a:gd name="T78" fmla="*/ 13 w 253"/>
                <a:gd name="T79" fmla="*/ 158 h 376"/>
                <a:gd name="T80" fmla="*/ 47 w 253"/>
                <a:gd name="T81" fmla="*/ 253 h 376"/>
                <a:gd name="T82" fmla="*/ 54 w 253"/>
                <a:gd name="T83" fmla="*/ 376 h 376"/>
                <a:gd name="T84" fmla="*/ 224 w 253"/>
                <a:gd name="T85" fmla="*/ 132 h 376"/>
                <a:gd name="T86" fmla="*/ 193 w 253"/>
                <a:gd name="T87" fmla="*/ 208 h 376"/>
                <a:gd name="T88" fmla="*/ 194 w 253"/>
                <a:gd name="T89" fmla="*/ 180 h 376"/>
                <a:gd name="T90" fmla="*/ 147 w 253"/>
                <a:gd name="T91" fmla="*/ 268 h 376"/>
                <a:gd name="T92" fmla="*/ 153 w 253"/>
                <a:gd name="T93" fmla="*/ 275 h 376"/>
                <a:gd name="T94" fmla="*/ 151 w 253"/>
                <a:gd name="T95" fmla="*/ 331 h 376"/>
                <a:gd name="T96" fmla="*/ 132 w 253"/>
                <a:gd name="T97" fmla="*/ 326 h 376"/>
                <a:gd name="T98" fmla="*/ 116 w 253"/>
                <a:gd name="T99" fmla="*/ 351 h 376"/>
                <a:gd name="T100" fmla="*/ 98 w 253"/>
                <a:gd name="T101" fmla="*/ 178 h 376"/>
                <a:gd name="T102" fmla="*/ 22 w 253"/>
                <a:gd name="T103" fmla="*/ 97 h 376"/>
                <a:gd name="T104" fmla="*/ 29 w 253"/>
                <a:gd name="T105" fmla="*/ 130 h 376"/>
                <a:gd name="T106" fmla="*/ 51 w 253"/>
                <a:gd name="T107" fmla="*/ 187 h 376"/>
                <a:gd name="T108" fmla="*/ 80 w 253"/>
                <a:gd name="T109" fmla="*/ 202 h 376"/>
                <a:gd name="T110" fmla="*/ 56 w 253"/>
                <a:gd name="T111" fmla="*/ 206 h 376"/>
                <a:gd name="T112" fmla="*/ 79 w 253"/>
                <a:gd name="T113" fmla="*/ 184 h 376"/>
                <a:gd name="T114" fmla="*/ 71 w 253"/>
                <a:gd name="T115" fmla="*/ 143 h 376"/>
                <a:gd name="T116" fmla="*/ 59 w 253"/>
                <a:gd name="T117" fmla="*/ 173 h 376"/>
                <a:gd name="T118" fmla="*/ 62 w 253"/>
                <a:gd name="T119" fmla="*/ 222 h 376"/>
                <a:gd name="T120" fmla="*/ 79 w 253"/>
                <a:gd name="T121" fmla="*/ 349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3" h="376">
                  <a:moveTo>
                    <a:pt x="95" y="357"/>
                  </a:moveTo>
                  <a:cubicBezTo>
                    <a:pt x="93" y="364"/>
                    <a:pt x="88" y="369"/>
                    <a:pt x="85" y="376"/>
                  </a:cubicBezTo>
                  <a:cubicBezTo>
                    <a:pt x="93" y="376"/>
                    <a:pt x="93" y="376"/>
                    <a:pt x="93" y="376"/>
                  </a:cubicBezTo>
                  <a:cubicBezTo>
                    <a:pt x="95" y="370"/>
                    <a:pt x="100" y="366"/>
                    <a:pt x="107" y="368"/>
                  </a:cubicBezTo>
                  <a:cubicBezTo>
                    <a:pt x="107" y="373"/>
                    <a:pt x="115" y="364"/>
                    <a:pt x="121" y="364"/>
                  </a:cubicBezTo>
                  <a:cubicBezTo>
                    <a:pt x="118" y="363"/>
                    <a:pt x="120" y="362"/>
                    <a:pt x="121" y="362"/>
                  </a:cubicBezTo>
                  <a:cubicBezTo>
                    <a:pt x="122" y="360"/>
                    <a:pt x="122" y="364"/>
                    <a:pt x="123" y="363"/>
                  </a:cubicBezTo>
                  <a:cubicBezTo>
                    <a:pt x="122" y="370"/>
                    <a:pt x="108" y="374"/>
                    <a:pt x="106" y="375"/>
                  </a:cubicBezTo>
                  <a:cubicBezTo>
                    <a:pt x="108" y="374"/>
                    <a:pt x="108" y="372"/>
                    <a:pt x="107" y="371"/>
                  </a:cubicBezTo>
                  <a:cubicBezTo>
                    <a:pt x="107" y="372"/>
                    <a:pt x="104" y="372"/>
                    <a:pt x="105" y="376"/>
                  </a:cubicBezTo>
                  <a:cubicBezTo>
                    <a:pt x="129" y="376"/>
                    <a:pt x="129" y="376"/>
                    <a:pt x="129" y="376"/>
                  </a:cubicBezTo>
                  <a:cubicBezTo>
                    <a:pt x="134" y="372"/>
                    <a:pt x="144" y="364"/>
                    <a:pt x="145" y="363"/>
                  </a:cubicBezTo>
                  <a:cubicBezTo>
                    <a:pt x="148" y="364"/>
                    <a:pt x="157" y="357"/>
                    <a:pt x="154" y="353"/>
                  </a:cubicBezTo>
                  <a:cubicBezTo>
                    <a:pt x="149" y="354"/>
                    <a:pt x="133" y="366"/>
                    <a:pt x="129" y="362"/>
                  </a:cubicBezTo>
                  <a:cubicBezTo>
                    <a:pt x="127" y="360"/>
                    <a:pt x="135" y="355"/>
                    <a:pt x="136" y="354"/>
                  </a:cubicBezTo>
                  <a:cubicBezTo>
                    <a:pt x="142" y="349"/>
                    <a:pt x="150" y="354"/>
                    <a:pt x="152" y="349"/>
                  </a:cubicBezTo>
                  <a:cubicBezTo>
                    <a:pt x="152" y="353"/>
                    <a:pt x="156" y="344"/>
                    <a:pt x="157" y="346"/>
                  </a:cubicBezTo>
                  <a:cubicBezTo>
                    <a:pt x="160" y="337"/>
                    <a:pt x="172" y="335"/>
                    <a:pt x="172" y="324"/>
                  </a:cubicBezTo>
                  <a:cubicBezTo>
                    <a:pt x="170" y="326"/>
                    <a:pt x="163" y="330"/>
                    <a:pt x="163" y="326"/>
                  </a:cubicBezTo>
                  <a:cubicBezTo>
                    <a:pt x="162" y="328"/>
                    <a:pt x="156" y="328"/>
                    <a:pt x="154" y="327"/>
                  </a:cubicBezTo>
                  <a:cubicBezTo>
                    <a:pt x="156" y="324"/>
                    <a:pt x="160" y="324"/>
                    <a:pt x="162" y="323"/>
                  </a:cubicBezTo>
                  <a:cubicBezTo>
                    <a:pt x="163" y="324"/>
                    <a:pt x="163" y="324"/>
                    <a:pt x="162" y="325"/>
                  </a:cubicBezTo>
                  <a:cubicBezTo>
                    <a:pt x="165" y="321"/>
                    <a:pt x="169" y="315"/>
                    <a:pt x="175" y="314"/>
                  </a:cubicBezTo>
                  <a:cubicBezTo>
                    <a:pt x="175" y="311"/>
                    <a:pt x="183" y="305"/>
                    <a:pt x="186" y="299"/>
                  </a:cubicBezTo>
                  <a:cubicBezTo>
                    <a:pt x="183" y="298"/>
                    <a:pt x="183" y="304"/>
                    <a:pt x="183" y="299"/>
                  </a:cubicBezTo>
                  <a:cubicBezTo>
                    <a:pt x="180" y="304"/>
                    <a:pt x="157" y="315"/>
                    <a:pt x="152" y="315"/>
                  </a:cubicBezTo>
                  <a:cubicBezTo>
                    <a:pt x="153" y="307"/>
                    <a:pt x="167" y="298"/>
                    <a:pt x="177" y="297"/>
                  </a:cubicBezTo>
                  <a:cubicBezTo>
                    <a:pt x="183" y="296"/>
                    <a:pt x="189" y="282"/>
                    <a:pt x="194" y="278"/>
                  </a:cubicBezTo>
                  <a:cubicBezTo>
                    <a:pt x="194" y="278"/>
                    <a:pt x="194" y="278"/>
                    <a:pt x="194" y="278"/>
                  </a:cubicBezTo>
                  <a:cubicBezTo>
                    <a:pt x="194" y="278"/>
                    <a:pt x="194" y="278"/>
                    <a:pt x="194" y="278"/>
                  </a:cubicBezTo>
                  <a:cubicBezTo>
                    <a:pt x="195" y="278"/>
                    <a:pt x="198" y="274"/>
                    <a:pt x="198" y="274"/>
                  </a:cubicBezTo>
                  <a:cubicBezTo>
                    <a:pt x="198" y="273"/>
                    <a:pt x="195" y="274"/>
                    <a:pt x="195" y="272"/>
                  </a:cubicBezTo>
                  <a:cubicBezTo>
                    <a:pt x="195" y="277"/>
                    <a:pt x="185" y="276"/>
                    <a:pt x="188" y="282"/>
                  </a:cubicBezTo>
                  <a:cubicBezTo>
                    <a:pt x="183" y="280"/>
                    <a:pt x="165" y="298"/>
                    <a:pt x="159" y="293"/>
                  </a:cubicBezTo>
                  <a:cubicBezTo>
                    <a:pt x="160" y="298"/>
                    <a:pt x="133" y="304"/>
                    <a:pt x="129" y="305"/>
                  </a:cubicBezTo>
                  <a:cubicBezTo>
                    <a:pt x="131" y="303"/>
                    <a:pt x="129" y="300"/>
                    <a:pt x="133" y="301"/>
                  </a:cubicBezTo>
                  <a:cubicBezTo>
                    <a:pt x="125" y="297"/>
                    <a:pt x="143" y="289"/>
                    <a:pt x="143" y="290"/>
                  </a:cubicBezTo>
                  <a:cubicBezTo>
                    <a:pt x="145" y="286"/>
                    <a:pt x="160" y="283"/>
                    <a:pt x="164" y="282"/>
                  </a:cubicBezTo>
                  <a:cubicBezTo>
                    <a:pt x="169" y="282"/>
                    <a:pt x="192" y="268"/>
                    <a:pt x="193" y="272"/>
                  </a:cubicBezTo>
                  <a:cubicBezTo>
                    <a:pt x="193" y="270"/>
                    <a:pt x="193" y="269"/>
                    <a:pt x="193" y="268"/>
                  </a:cubicBezTo>
                  <a:cubicBezTo>
                    <a:pt x="192" y="268"/>
                    <a:pt x="192" y="268"/>
                    <a:pt x="191" y="268"/>
                  </a:cubicBezTo>
                  <a:cubicBezTo>
                    <a:pt x="191" y="267"/>
                    <a:pt x="193" y="266"/>
                    <a:pt x="194" y="265"/>
                  </a:cubicBezTo>
                  <a:cubicBezTo>
                    <a:pt x="198" y="264"/>
                    <a:pt x="197" y="262"/>
                    <a:pt x="200" y="259"/>
                  </a:cubicBezTo>
                  <a:cubicBezTo>
                    <a:pt x="203" y="255"/>
                    <a:pt x="207" y="251"/>
                    <a:pt x="211" y="250"/>
                  </a:cubicBezTo>
                  <a:cubicBezTo>
                    <a:pt x="211" y="253"/>
                    <a:pt x="212" y="251"/>
                    <a:pt x="214" y="252"/>
                  </a:cubicBezTo>
                  <a:cubicBezTo>
                    <a:pt x="214" y="252"/>
                    <a:pt x="214" y="252"/>
                    <a:pt x="214" y="252"/>
                  </a:cubicBezTo>
                  <a:cubicBezTo>
                    <a:pt x="212" y="252"/>
                    <a:pt x="210" y="266"/>
                    <a:pt x="209" y="267"/>
                  </a:cubicBezTo>
                  <a:cubicBezTo>
                    <a:pt x="207" y="272"/>
                    <a:pt x="204" y="275"/>
                    <a:pt x="200" y="278"/>
                  </a:cubicBezTo>
                  <a:cubicBezTo>
                    <a:pt x="200" y="281"/>
                    <a:pt x="200" y="283"/>
                    <a:pt x="198" y="285"/>
                  </a:cubicBezTo>
                  <a:cubicBezTo>
                    <a:pt x="200" y="287"/>
                    <a:pt x="199" y="287"/>
                    <a:pt x="197" y="290"/>
                  </a:cubicBezTo>
                  <a:cubicBezTo>
                    <a:pt x="197" y="291"/>
                    <a:pt x="198" y="291"/>
                    <a:pt x="198" y="291"/>
                  </a:cubicBezTo>
                  <a:cubicBezTo>
                    <a:pt x="201" y="289"/>
                    <a:pt x="210" y="276"/>
                    <a:pt x="207" y="275"/>
                  </a:cubicBezTo>
                  <a:cubicBezTo>
                    <a:pt x="214" y="272"/>
                    <a:pt x="218" y="254"/>
                    <a:pt x="217" y="247"/>
                  </a:cubicBezTo>
                  <a:cubicBezTo>
                    <a:pt x="215" y="248"/>
                    <a:pt x="213" y="247"/>
                    <a:pt x="213" y="247"/>
                  </a:cubicBezTo>
                  <a:cubicBezTo>
                    <a:pt x="213" y="247"/>
                    <a:pt x="212" y="247"/>
                    <a:pt x="212" y="248"/>
                  </a:cubicBezTo>
                  <a:cubicBezTo>
                    <a:pt x="212" y="248"/>
                    <a:pt x="211" y="248"/>
                    <a:pt x="211" y="248"/>
                  </a:cubicBezTo>
                  <a:cubicBezTo>
                    <a:pt x="210" y="248"/>
                    <a:pt x="210" y="249"/>
                    <a:pt x="209" y="249"/>
                  </a:cubicBezTo>
                  <a:cubicBezTo>
                    <a:pt x="210" y="248"/>
                    <a:pt x="210" y="248"/>
                    <a:pt x="211" y="248"/>
                  </a:cubicBezTo>
                  <a:cubicBezTo>
                    <a:pt x="211" y="248"/>
                    <a:pt x="211" y="248"/>
                    <a:pt x="212" y="248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209" y="248"/>
                    <a:pt x="211" y="245"/>
                    <a:pt x="208" y="245"/>
                  </a:cubicBezTo>
                  <a:cubicBezTo>
                    <a:pt x="208" y="246"/>
                    <a:pt x="201" y="253"/>
                    <a:pt x="197" y="250"/>
                  </a:cubicBezTo>
                  <a:cubicBezTo>
                    <a:pt x="197" y="250"/>
                    <a:pt x="193" y="246"/>
                    <a:pt x="195" y="247"/>
                  </a:cubicBezTo>
                  <a:cubicBezTo>
                    <a:pt x="199" y="243"/>
                    <a:pt x="224" y="213"/>
                    <a:pt x="219" y="210"/>
                  </a:cubicBezTo>
                  <a:cubicBezTo>
                    <a:pt x="219" y="210"/>
                    <a:pt x="213" y="212"/>
                    <a:pt x="214" y="211"/>
                  </a:cubicBezTo>
                  <a:cubicBezTo>
                    <a:pt x="213" y="212"/>
                    <a:pt x="213" y="213"/>
                    <a:pt x="215" y="213"/>
                  </a:cubicBezTo>
                  <a:cubicBezTo>
                    <a:pt x="211" y="218"/>
                    <a:pt x="206" y="212"/>
                    <a:pt x="209" y="208"/>
                  </a:cubicBezTo>
                  <a:cubicBezTo>
                    <a:pt x="211" y="205"/>
                    <a:pt x="211" y="206"/>
                    <a:pt x="211" y="203"/>
                  </a:cubicBezTo>
                  <a:cubicBezTo>
                    <a:pt x="214" y="200"/>
                    <a:pt x="222" y="193"/>
                    <a:pt x="223" y="193"/>
                  </a:cubicBezTo>
                  <a:cubicBezTo>
                    <a:pt x="222" y="194"/>
                    <a:pt x="221" y="194"/>
                    <a:pt x="220" y="194"/>
                  </a:cubicBezTo>
                  <a:cubicBezTo>
                    <a:pt x="221" y="192"/>
                    <a:pt x="226" y="189"/>
                    <a:pt x="227" y="193"/>
                  </a:cubicBezTo>
                  <a:cubicBezTo>
                    <a:pt x="230" y="192"/>
                    <a:pt x="227" y="190"/>
                    <a:pt x="229" y="189"/>
                  </a:cubicBezTo>
                  <a:cubicBezTo>
                    <a:pt x="215" y="187"/>
                    <a:pt x="213" y="201"/>
                    <a:pt x="202" y="200"/>
                  </a:cubicBezTo>
                  <a:cubicBezTo>
                    <a:pt x="203" y="200"/>
                    <a:pt x="204" y="187"/>
                    <a:pt x="206" y="188"/>
                  </a:cubicBezTo>
                  <a:cubicBezTo>
                    <a:pt x="209" y="190"/>
                    <a:pt x="215" y="181"/>
                    <a:pt x="218" y="182"/>
                  </a:cubicBezTo>
                  <a:cubicBezTo>
                    <a:pt x="214" y="179"/>
                    <a:pt x="219" y="175"/>
                    <a:pt x="221" y="172"/>
                  </a:cubicBezTo>
                  <a:cubicBezTo>
                    <a:pt x="220" y="173"/>
                    <a:pt x="219" y="172"/>
                    <a:pt x="221" y="171"/>
                  </a:cubicBezTo>
                  <a:cubicBezTo>
                    <a:pt x="217" y="170"/>
                    <a:pt x="212" y="177"/>
                    <a:pt x="212" y="177"/>
                  </a:cubicBezTo>
                  <a:cubicBezTo>
                    <a:pt x="206" y="176"/>
                    <a:pt x="213" y="172"/>
                    <a:pt x="211" y="169"/>
                  </a:cubicBezTo>
                  <a:cubicBezTo>
                    <a:pt x="212" y="169"/>
                    <a:pt x="213" y="170"/>
                    <a:pt x="213" y="171"/>
                  </a:cubicBezTo>
                  <a:cubicBezTo>
                    <a:pt x="214" y="166"/>
                    <a:pt x="218" y="154"/>
                    <a:pt x="225" y="153"/>
                  </a:cubicBezTo>
                  <a:cubicBezTo>
                    <a:pt x="222" y="148"/>
                    <a:pt x="219" y="151"/>
                    <a:pt x="222" y="143"/>
                  </a:cubicBezTo>
                  <a:cubicBezTo>
                    <a:pt x="224" y="139"/>
                    <a:pt x="228" y="137"/>
                    <a:pt x="228" y="136"/>
                  </a:cubicBezTo>
                  <a:cubicBezTo>
                    <a:pt x="228" y="137"/>
                    <a:pt x="230" y="140"/>
                    <a:pt x="230" y="139"/>
                  </a:cubicBezTo>
                  <a:cubicBezTo>
                    <a:pt x="234" y="137"/>
                    <a:pt x="229" y="126"/>
                    <a:pt x="235" y="126"/>
                  </a:cubicBezTo>
                  <a:cubicBezTo>
                    <a:pt x="234" y="124"/>
                    <a:pt x="234" y="121"/>
                    <a:pt x="234" y="119"/>
                  </a:cubicBezTo>
                  <a:cubicBezTo>
                    <a:pt x="235" y="120"/>
                    <a:pt x="235" y="120"/>
                    <a:pt x="235" y="121"/>
                  </a:cubicBezTo>
                  <a:cubicBezTo>
                    <a:pt x="240" y="115"/>
                    <a:pt x="244" y="101"/>
                    <a:pt x="245" y="93"/>
                  </a:cubicBezTo>
                  <a:cubicBezTo>
                    <a:pt x="240" y="91"/>
                    <a:pt x="236" y="112"/>
                    <a:pt x="236" y="112"/>
                  </a:cubicBezTo>
                  <a:cubicBezTo>
                    <a:pt x="236" y="112"/>
                    <a:pt x="236" y="113"/>
                    <a:pt x="236" y="113"/>
                  </a:cubicBezTo>
                  <a:cubicBezTo>
                    <a:pt x="236" y="115"/>
                    <a:pt x="234" y="113"/>
                    <a:pt x="233" y="113"/>
                  </a:cubicBezTo>
                  <a:cubicBezTo>
                    <a:pt x="236" y="117"/>
                    <a:pt x="228" y="128"/>
                    <a:pt x="229" y="126"/>
                  </a:cubicBezTo>
                  <a:cubicBezTo>
                    <a:pt x="229" y="127"/>
                    <a:pt x="230" y="133"/>
                    <a:pt x="230" y="134"/>
                  </a:cubicBezTo>
                  <a:cubicBezTo>
                    <a:pt x="226" y="134"/>
                    <a:pt x="224" y="124"/>
                    <a:pt x="224" y="121"/>
                  </a:cubicBezTo>
                  <a:cubicBezTo>
                    <a:pt x="224" y="120"/>
                    <a:pt x="231" y="119"/>
                    <a:pt x="224" y="115"/>
                  </a:cubicBezTo>
                  <a:cubicBezTo>
                    <a:pt x="226" y="111"/>
                    <a:pt x="234" y="100"/>
                    <a:pt x="232" y="97"/>
                  </a:cubicBezTo>
                  <a:cubicBezTo>
                    <a:pt x="232" y="99"/>
                    <a:pt x="225" y="99"/>
                    <a:pt x="227" y="102"/>
                  </a:cubicBezTo>
                  <a:cubicBezTo>
                    <a:pt x="226" y="102"/>
                    <a:pt x="219" y="98"/>
                    <a:pt x="222" y="97"/>
                  </a:cubicBezTo>
                  <a:cubicBezTo>
                    <a:pt x="214" y="97"/>
                    <a:pt x="212" y="109"/>
                    <a:pt x="210" y="114"/>
                  </a:cubicBezTo>
                  <a:cubicBezTo>
                    <a:pt x="213" y="115"/>
                    <a:pt x="211" y="111"/>
                    <a:pt x="213" y="111"/>
                  </a:cubicBezTo>
                  <a:cubicBezTo>
                    <a:pt x="214" y="111"/>
                    <a:pt x="212" y="113"/>
                    <a:pt x="212" y="114"/>
                  </a:cubicBezTo>
                  <a:cubicBezTo>
                    <a:pt x="215" y="113"/>
                    <a:pt x="218" y="113"/>
                    <a:pt x="221" y="112"/>
                  </a:cubicBezTo>
                  <a:cubicBezTo>
                    <a:pt x="219" y="113"/>
                    <a:pt x="215" y="123"/>
                    <a:pt x="215" y="123"/>
                  </a:cubicBezTo>
                  <a:cubicBezTo>
                    <a:pt x="207" y="126"/>
                    <a:pt x="203" y="126"/>
                    <a:pt x="201" y="132"/>
                  </a:cubicBezTo>
                  <a:cubicBezTo>
                    <a:pt x="198" y="139"/>
                    <a:pt x="209" y="133"/>
                    <a:pt x="206" y="142"/>
                  </a:cubicBezTo>
                  <a:cubicBezTo>
                    <a:pt x="204" y="146"/>
                    <a:pt x="202" y="148"/>
                    <a:pt x="199" y="150"/>
                  </a:cubicBezTo>
                  <a:cubicBezTo>
                    <a:pt x="199" y="148"/>
                    <a:pt x="197" y="148"/>
                    <a:pt x="197" y="146"/>
                  </a:cubicBezTo>
                  <a:cubicBezTo>
                    <a:pt x="194" y="145"/>
                    <a:pt x="193" y="154"/>
                    <a:pt x="193" y="155"/>
                  </a:cubicBezTo>
                  <a:cubicBezTo>
                    <a:pt x="197" y="155"/>
                    <a:pt x="197" y="156"/>
                    <a:pt x="199" y="159"/>
                  </a:cubicBezTo>
                  <a:cubicBezTo>
                    <a:pt x="198" y="159"/>
                    <a:pt x="197" y="160"/>
                    <a:pt x="197" y="161"/>
                  </a:cubicBezTo>
                  <a:cubicBezTo>
                    <a:pt x="198" y="161"/>
                    <a:pt x="199" y="161"/>
                    <a:pt x="201" y="161"/>
                  </a:cubicBezTo>
                  <a:cubicBezTo>
                    <a:pt x="201" y="163"/>
                    <a:pt x="195" y="162"/>
                    <a:pt x="200" y="163"/>
                  </a:cubicBezTo>
                  <a:cubicBezTo>
                    <a:pt x="199" y="164"/>
                    <a:pt x="198" y="164"/>
                    <a:pt x="197" y="164"/>
                  </a:cubicBezTo>
                  <a:cubicBezTo>
                    <a:pt x="198" y="168"/>
                    <a:pt x="196" y="165"/>
                    <a:pt x="196" y="168"/>
                  </a:cubicBezTo>
                  <a:cubicBezTo>
                    <a:pt x="196" y="169"/>
                    <a:pt x="197" y="170"/>
                    <a:pt x="199" y="169"/>
                  </a:cubicBezTo>
                  <a:cubicBezTo>
                    <a:pt x="196" y="171"/>
                    <a:pt x="192" y="172"/>
                    <a:pt x="190" y="176"/>
                  </a:cubicBezTo>
                  <a:cubicBezTo>
                    <a:pt x="189" y="176"/>
                    <a:pt x="190" y="174"/>
                    <a:pt x="190" y="174"/>
                  </a:cubicBezTo>
                  <a:cubicBezTo>
                    <a:pt x="188" y="175"/>
                    <a:pt x="180" y="178"/>
                    <a:pt x="184" y="179"/>
                  </a:cubicBezTo>
                  <a:cubicBezTo>
                    <a:pt x="181" y="183"/>
                    <a:pt x="178" y="181"/>
                    <a:pt x="178" y="189"/>
                  </a:cubicBezTo>
                  <a:cubicBezTo>
                    <a:pt x="182" y="187"/>
                    <a:pt x="182" y="183"/>
                    <a:pt x="186" y="184"/>
                  </a:cubicBezTo>
                  <a:cubicBezTo>
                    <a:pt x="184" y="185"/>
                    <a:pt x="188" y="189"/>
                    <a:pt x="188" y="184"/>
                  </a:cubicBezTo>
                  <a:cubicBezTo>
                    <a:pt x="192" y="185"/>
                    <a:pt x="190" y="194"/>
                    <a:pt x="188" y="196"/>
                  </a:cubicBezTo>
                  <a:cubicBezTo>
                    <a:pt x="188" y="195"/>
                    <a:pt x="188" y="195"/>
                    <a:pt x="188" y="195"/>
                  </a:cubicBezTo>
                  <a:cubicBezTo>
                    <a:pt x="185" y="194"/>
                    <a:pt x="174" y="208"/>
                    <a:pt x="173" y="200"/>
                  </a:cubicBezTo>
                  <a:cubicBezTo>
                    <a:pt x="171" y="200"/>
                    <a:pt x="168" y="206"/>
                    <a:pt x="171" y="207"/>
                  </a:cubicBezTo>
                  <a:cubicBezTo>
                    <a:pt x="169" y="209"/>
                    <a:pt x="167" y="211"/>
                    <a:pt x="165" y="213"/>
                  </a:cubicBezTo>
                  <a:cubicBezTo>
                    <a:pt x="163" y="215"/>
                    <a:pt x="163" y="219"/>
                    <a:pt x="164" y="220"/>
                  </a:cubicBezTo>
                  <a:cubicBezTo>
                    <a:pt x="161" y="220"/>
                    <a:pt x="162" y="224"/>
                    <a:pt x="159" y="226"/>
                  </a:cubicBezTo>
                  <a:cubicBezTo>
                    <a:pt x="152" y="231"/>
                    <a:pt x="158" y="230"/>
                    <a:pt x="157" y="236"/>
                  </a:cubicBezTo>
                  <a:cubicBezTo>
                    <a:pt x="163" y="235"/>
                    <a:pt x="174" y="234"/>
                    <a:pt x="176" y="227"/>
                  </a:cubicBezTo>
                  <a:cubicBezTo>
                    <a:pt x="179" y="227"/>
                    <a:pt x="188" y="224"/>
                    <a:pt x="188" y="228"/>
                  </a:cubicBezTo>
                  <a:cubicBezTo>
                    <a:pt x="193" y="224"/>
                    <a:pt x="195" y="213"/>
                    <a:pt x="204" y="217"/>
                  </a:cubicBezTo>
                  <a:cubicBezTo>
                    <a:pt x="204" y="216"/>
                    <a:pt x="203" y="216"/>
                    <a:pt x="203" y="215"/>
                  </a:cubicBezTo>
                  <a:cubicBezTo>
                    <a:pt x="205" y="214"/>
                    <a:pt x="206" y="218"/>
                    <a:pt x="204" y="219"/>
                  </a:cubicBezTo>
                  <a:cubicBezTo>
                    <a:pt x="206" y="220"/>
                    <a:pt x="209" y="219"/>
                    <a:pt x="209" y="216"/>
                  </a:cubicBezTo>
                  <a:cubicBezTo>
                    <a:pt x="212" y="219"/>
                    <a:pt x="207" y="223"/>
                    <a:pt x="204" y="220"/>
                  </a:cubicBezTo>
                  <a:cubicBezTo>
                    <a:pt x="204" y="223"/>
                    <a:pt x="196" y="230"/>
                    <a:pt x="195" y="232"/>
                  </a:cubicBezTo>
                  <a:cubicBezTo>
                    <a:pt x="194" y="234"/>
                    <a:pt x="190" y="236"/>
                    <a:pt x="188" y="234"/>
                  </a:cubicBezTo>
                  <a:cubicBezTo>
                    <a:pt x="185" y="238"/>
                    <a:pt x="183" y="240"/>
                    <a:pt x="178" y="242"/>
                  </a:cubicBezTo>
                  <a:cubicBezTo>
                    <a:pt x="173" y="244"/>
                    <a:pt x="168" y="246"/>
                    <a:pt x="164" y="248"/>
                  </a:cubicBezTo>
                  <a:cubicBezTo>
                    <a:pt x="165" y="247"/>
                    <a:pt x="165" y="248"/>
                    <a:pt x="161" y="249"/>
                  </a:cubicBezTo>
                  <a:cubicBezTo>
                    <a:pt x="162" y="249"/>
                    <a:pt x="163" y="248"/>
                    <a:pt x="164" y="248"/>
                  </a:cubicBezTo>
                  <a:cubicBezTo>
                    <a:pt x="161" y="249"/>
                    <a:pt x="150" y="253"/>
                    <a:pt x="156" y="252"/>
                  </a:cubicBezTo>
                  <a:cubicBezTo>
                    <a:pt x="154" y="256"/>
                    <a:pt x="146" y="248"/>
                    <a:pt x="155" y="248"/>
                  </a:cubicBezTo>
                  <a:cubicBezTo>
                    <a:pt x="153" y="247"/>
                    <a:pt x="157" y="240"/>
                    <a:pt x="158" y="238"/>
                  </a:cubicBezTo>
                  <a:cubicBezTo>
                    <a:pt x="156" y="239"/>
                    <a:pt x="148" y="246"/>
                    <a:pt x="152" y="246"/>
                  </a:cubicBezTo>
                  <a:cubicBezTo>
                    <a:pt x="151" y="250"/>
                    <a:pt x="138" y="262"/>
                    <a:pt x="141" y="270"/>
                  </a:cubicBezTo>
                  <a:cubicBezTo>
                    <a:pt x="138" y="268"/>
                    <a:pt x="134" y="280"/>
                    <a:pt x="135" y="279"/>
                  </a:cubicBezTo>
                  <a:cubicBezTo>
                    <a:pt x="135" y="280"/>
                    <a:pt x="132" y="282"/>
                    <a:pt x="135" y="281"/>
                  </a:cubicBezTo>
                  <a:cubicBezTo>
                    <a:pt x="135" y="281"/>
                    <a:pt x="131" y="284"/>
                    <a:pt x="134" y="283"/>
                  </a:cubicBezTo>
                  <a:cubicBezTo>
                    <a:pt x="133" y="285"/>
                    <a:pt x="128" y="289"/>
                    <a:pt x="131" y="289"/>
                  </a:cubicBezTo>
                  <a:cubicBezTo>
                    <a:pt x="127" y="295"/>
                    <a:pt x="112" y="325"/>
                    <a:pt x="114" y="325"/>
                  </a:cubicBezTo>
                  <a:cubicBezTo>
                    <a:pt x="113" y="327"/>
                    <a:pt x="110" y="328"/>
                    <a:pt x="109" y="331"/>
                  </a:cubicBezTo>
                  <a:cubicBezTo>
                    <a:pt x="107" y="335"/>
                    <a:pt x="104" y="339"/>
                    <a:pt x="99" y="339"/>
                  </a:cubicBezTo>
                  <a:cubicBezTo>
                    <a:pt x="101" y="341"/>
                    <a:pt x="97" y="342"/>
                    <a:pt x="100" y="344"/>
                  </a:cubicBezTo>
                  <a:cubicBezTo>
                    <a:pt x="100" y="345"/>
                    <a:pt x="100" y="345"/>
                    <a:pt x="99" y="344"/>
                  </a:cubicBezTo>
                  <a:cubicBezTo>
                    <a:pt x="99" y="353"/>
                    <a:pt x="99" y="349"/>
                    <a:pt x="93" y="350"/>
                  </a:cubicBezTo>
                  <a:cubicBezTo>
                    <a:pt x="94" y="349"/>
                    <a:pt x="97" y="349"/>
                    <a:pt x="93" y="348"/>
                  </a:cubicBezTo>
                  <a:cubicBezTo>
                    <a:pt x="97" y="346"/>
                    <a:pt x="98" y="339"/>
                    <a:pt x="98" y="338"/>
                  </a:cubicBezTo>
                  <a:cubicBezTo>
                    <a:pt x="96" y="333"/>
                    <a:pt x="101" y="326"/>
                    <a:pt x="103" y="322"/>
                  </a:cubicBezTo>
                  <a:cubicBezTo>
                    <a:pt x="106" y="317"/>
                    <a:pt x="111" y="316"/>
                    <a:pt x="109" y="312"/>
                  </a:cubicBezTo>
                  <a:cubicBezTo>
                    <a:pt x="109" y="309"/>
                    <a:pt x="110" y="307"/>
                    <a:pt x="109" y="307"/>
                  </a:cubicBezTo>
                  <a:cubicBezTo>
                    <a:pt x="113" y="302"/>
                    <a:pt x="107" y="294"/>
                    <a:pt x="103" y="297"/>
                  </a:cubicBezTo>
                  <a:cubicBezTo>
                    <a:pt x="109" y="294"/>
                    <a:pt x="105" y="269"/>
                    <a:pt x="97" y="270"/>
                  </a:cubicBezTo>
                  <a:cubicBezTo>
                    <a:pt x="95" y="277"/>
                    <a:pt x="103" y="290"/>
                    <a:pt x="98" y="295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6" y="305"/>
                    <a:pt x="106" y="312"/>
                    <a:pt x="96" y="320"/>
                  </a:cubicBezTo>
                  <a:cubicBezTo>
                    <a:pt x="92" y="319"/>
                    <a:pt x="93" y="305"/>
                    <a:pt x="90" y="305"/>
                  </a:cubicBezTo>
                  <a:cubicBezTo>
                    <a:pt x="94" y="299"/>
                    <a:pt x="79" y="288"/>
                    <a:pt x="81" y="282"/>
                  </a:cubicBezTo>
                  <a:cubicBezTo>
                    <a:pt x="76" y="286"/>
                    <a:pt x="77" y="286"/>
                    <a:pt x="78" y="294"/>
                  </a:cubicBezTo>
                  <a:cubicBezTo>
                    <a:pt x="79" y="297"/>
                    <a:pt x="85" y="305"/>
                    <a:pt x="85" y="306"/>
                  </a:cubicBezTo>
                  <a:cubicBezTo>
                    <a:pt x="85" y="308"/>
                    <a:pt x="82" y="318"/>
                    <a:pt x="88" y="318"/>
                  </a:cubicBezTo>
                  <a:cubicBezTo>
                    <a:pt x="87" y="320"/>
                    <a:pt x="88" y="334"/>
                    <a:pt x="92" y="335"/>
                  </a:cubicBezTo>
                  <a:cubicBezTo>
                    <a:pt x="91" y="336"/>
                    <a:pt x="90" y="336"/>
                    <a:pt x="89" y="336"/>
                  </a:cubicBezTo>
                  <a:cubicBezTo>
                    <a:pt x="91" y="337"/>
                    <a:pt x="88" y="341"/>
                    <a:pt x="87" y="341"/>
                  </a:cubicBezTo>
                  <a:cubicBezTo>
                    <a:pt x="86" y="341"/>
                    <a:pt x="84" y="322"/>
                    <a:pt x="78" y="324"/>
                  </a:cubicBezTo>
                  <a:cubicBezTo>
                    <a:pt x="77" y="321"/>
                    <a:pt x="73" y="293"/>
                    <a:pt x="70" y="294"/>
                  </a:cubicBezTo>
                  <a:cubicBezTo>
                    <a:pt x="70" y="288"/>
                    <a:pt x="69" y="291"/>
                    <a:pt x="63" y="291"/>
                  </a:cubicBezTo>
                  <a:cubicBezTo>
                    <a:pt x="55" y="282"/>
                    <a:pt x="67" y="281"/>
                    <a:pt x="57" y="275"/>
                  </a:cubicBezTo>
                  <a:cubicBezTo>
                    <a:pt x="57" y="275"/>
                    <a:pt x="57" y="275"/>
                    <a:pt x="58" y="275"/>
                  </a:cubicBezTo>
                  <a:cubicBezTo>
                    <a:pt x="58" y="275"/>
                    <a:pt x="56" y="263"/>
                    <a:pt x="64" y="264"/>
                  </a:cubicBezTo>
                  <a:cubicBezTo>
                    <a:pt x="64" y="263"/>
                    <a:pt x="64" y="263"/>
                    <a:pt x="63" y="263"/>
                  </a:cubicBezTo>
                  <a:cubicBezTo>
                    <a:pt x="64" y="261"/>
                    <a:pt x="66" y="263"/>
                    <a:pt x="67" y="262"/>
                  </a:cubicBezTo>
                  <a:cubicBezTo>
                    <a:pt x="62" y="256"/>
                    <a:pt x="75" y="239"/>
                    <a:pt x="77" y="230"/>
                  </a:cubicBezTo>
                  <a:cubicBezTo>
                    <a:pt x="79" y="230"/>
                    <a:pt x="78" y="228"/>
                    <a:pt x="83" y="225"/>
                  </a:cubicBezTo>
                  <a:cubicBezTo>
                    <a:pt x="82" y="225"/>
                    <a:pt x="82" y="225"/>
                    <a:pt x="81" y="225"/>
                  </a:cubicBezTo>
                  <a:cubicBezTo>
                    <a:pt x="89" y="220"/>
                    <a:pt x="91" y="214"/>
                    <a:pt x="95" y="206"/>
                  </a:cubicBezTo>
                  <a:cubicBezTo>
                    <a:pt x="97" y="203"/>
                    <a:pt x="107" y="190"/>
                    <a:pt x="105" y="189"/>
                  </a:cubicBezTo>
                  <a:cubicBezTo>
                    <a:pt x="106" y="189"/>
                    <a:pt x="115" y="182"/>
                    <a:pt x="113" y="181"/>
                  </a:cubicBezTo>
                  <a:cubicBezTo>
                    <a:pt x="113" y="178"/>
                    <a:pt x="112" y="177"/>
                    <a:pt x="114" y="174"/>
                  </a:cubicBezTo>
                  <a:cubicBezTo>
                    <a:pt x="120" y="177"/>
                    <a:pt x="122" y="166"/>
                    <a:pt x="127" y="161"/>
                  </a:cubicBezTo>
                  <a:cubicBezTo>
                    <a:pt x="131" y="156"/>
                    <a:pt x="136" y="152"/>
                    <a:pt x="137" y="150"/>
                  </a:cubicBezTo>
                  <a:cubicBezTo>
                    <a:pt x="141" y="144"/>
                    <a:pt x="140" y="155"/>
                    <a:pt x="144" y="145"/>
                  </a:cubicBezTo>
                  <a:cubicBezTo>
                    <a:pt x="146" y="140"/>
                    <a:pt x="146" y="136"/>
                    <a:pt x="151" y="136"/>
                  </a:cubicBezTo>
                  <a:cubicBezTo>
                    <a:pt x="150" y="135"/>
                    <a:pt x="153" y="131"/>
                    <a:pt x="153" y="130"/>
                  </a:cubicBezTo>
                  <a:cubicBezTo>
                    <a:pt x="157" y="129"/>
                    <a:pt x="160" y="128"/>
                    <a:pt x="164" y="129"/>
                  </a:cubicBezTo>
                  <a:cubicBezTo>
                    <a:pt x="166" y="127"/>
                    <a:pt x="160" y="125"/>
                    <a:pt x="160" y="125"/>
                  </a:cubicBezTo>
                  <a:cubicBezTo>
                    <a:pt x="160" y="122"/>
                    <a:pt x="161" y="119"/>
                    <a:pt x="163" y="117"/>
                  </a:cubicBezTo>
                  <a:cubicBezTo>
                    <a:pt x="166" y="113"/>
                    <a:pt x="169" y="111"/>
                    <a:pt x="171" y="106"/>
                  </a:cubicBezTo>
                  <a:cubicBezTo>
                    <a:pt x="176" y="95"/>
                    <a:pt x="190" y="92"/>
                    <a:pt x="194" y="81"/>
                  </a:cubicBezTo>
                  <a:cubicBezTo>
                    <a:pt x="198" y="84"/>
                    <a:pt x="241" y="49"/>
                    <a:pt x="245" y="44"/>
                  </a:cubicBezTo>
                  <a:cubicBezTo>
                    <a:pt x="246" y="44"/>
                    <a:pt x="252" y="46"/>
                    <a:pt x="252" y="45"/>
                  </a:cubicBezTo>
                  <a:cubicBezTo>
                    <a:pt x="251" y="45"/>
                    <a:pt x="250" y="44"/>
                    <a:pt x="251" y="43"/>
                  </a:cubicBezTo>
                  <a:cubicBezTo>
                    <a:pt x="251" y="44"/>
                    <a:pt x="252" y="45"/>
                    <a:pt x="253" y="45"/>
                  </a:cubicBezTo>
                  <a:cubicBezTo>
                    <a:pt x="253" y="44"/>
                    <a:pt x="252" y="38"/>
                    <a:pt x="252" y="38"/>
                  </a:cubicBezTo>
                  <a:cubicBezTo>
                    <a:pt x="251" y="38"/>
                    <a:pt x="250" y="39"/>
                    <a:pt x="250" y="40"/>
                  </a:cubicBezTo>
                  <a:cubicBezTo>
                    <a:pt x="249" y="39"/>
                    <a:pt x="247" y="39"/>
                    <a:pt x="246" y="38"/>
                  </a:cubicBezTo>
                  <a:cubicBezTo>
                    <a:pt x="247" y="38"/>
                    <a:pt x="251" y="37"/>
                    <a:pt x="252" y="38"/>
                  </a:cubicBezTo>
                  <a:cubicBezTo>
                    <a:pt x="249" y="36"/>
                    <a:pt x="236" y="39"/>
                    <a:pt x="239" y="44"/>
                  </a:cubicBezTo>
                  <a:cubicBezTo>
                    <a:pt x="236" y="45"/>
                    <a:pt x="229" y="43"/>
                    <a:pt x="230" y="49"/>
                  </a:cubicBezTo>
                  <a:cubicBezTo>
                    <a:pt x="225" y="52"/>
                    <a:pt x="230" y="44"/>
                    <a:pt x="225" y="52"/>
                  </a:cubicBezTo>
                  <a:cubicBezTo>
                    <a:pt x="223" y="54"/>
                    <a:pt x="221" y="56"/>
                    <a:pt x="219" y="57"/>
                  </a:cubicBezTo>
                  <a:cubicBezTo>
                    <a:pt x="214" y="60"/>
                    <a:pt x="210" y="61"/>
                    <a:pt x="206" y="62"/>
                  </a:cubicBezTo>
                  <a:cubicBezTo>
                    <a:pt x="206" y="64"/>
                    <a:pt x="204" y="65"/>
                    <a:pt x="206" y="67"/>
                  </a:cubicBezTo>
                  <a:cubicBezTo>
                    <a:pt x="202" y="65"/>
                    <a:pt x="198" y="74"/>
                    <a:pt x="197" y="70"/>
                  </a:cubicBezTo>
                  <a:cubicBezTo>
                    <a:pt x="193" y="72"/>
                    <a:pt x="184" y="80"/>
                    <a:pt x="181" y="85"/>
                  </a:cubicBezTo>
                  <a:cubicBezTo>
                    <a:pt x="178" y="87"/>
                    <a:pt x="175" y="92"/>
                    <a:pt x="170" y="93"/>
                  </a:cubicBezTo>
                  <a:cubicBezTo>
                    <a:pt x="168" y="98"/>
                    <a:pt x="164" y="102"/>
                    <a:pt x="161" y="107"/>
                  </a:cubicBezTo>
                  <a:cubicBezTo>
                    <a:pt x="161" y="107"/>
                    <a:pt x="159" y="104"/>
                    <a:pt x="159" y="106"/>
                  </a:cubicBezTo>
                  <a:cubicBezTo>
                    <a:pt x="158" y="111"/>
                    <a:pt x="155" y="115"/>
                    <a:pt x="153" y="119"/>
                  </a:cubicBezTo>
                  <a:cubicBezTo>
                    <a:pt x="147" y="128"/>
                    <a:pt x="139" y="136"/>
                    <a:pt x="132" y="144"/>
                  </a:cubicBezTo>
                  <a:cubicBezTo>
                    <a:pt x="129" y="148"/>
                    <a:pt x="110" y="164"/>
                    <a:pt x="110" y="164"/>
                  </a:cubicBezTo>
                  <a:cubicBezTo>
                    <a:pt x="106" y="153"/>
                    <a:pt x="111" y="136"/>
                    <a:pt x="106" y="127"/>
                  </a:cubicBezTo>
                  <a:cubicBezTo>
                    <a:pt x="104" y="124"/>
                    <a:pt x="108" y="116"/>
                    <a:pt x="109" y="113"/>
                  </a:cubicBezTo>
                  <a:cubicBezTo>
                    <a:pt x="109" y="108"/>
                    <a:pt x="109" y="103"/>
                    <a:pt x="108" y="98"/>
                  </a:cubicBezTo>
                  <a:cubicBezTo>
                    <a:pt x="108" y="99"/>
                    <a:pt x="107" y="99"/>
                    <a:pt x="107" y="100"/>
                  </a:cubicBezTo>
                  <a:cubicBezTo>
                    <a:pt x="107" y="100"/>
                    <a:pt x="107" y="95"/>
                    <a:pt x="107" y="92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6" y="92"/>
                    <a:pt x="106" y="92"/>
                    <a:pt x="105" y="92"/>
                  </a:cubicBezTo>
                  <a:cubicBezTo>
                    <a:pt x="107" y="102"/>
                    <a:pt x="96" y="113"/>
                    <a:pt x="99" y="124"/>
                  </a:cubicBezTo>
                  <a:cubicBezTo>
                    <a:pt x="102" y="135"/>
                    <a:pt x="107" y="149"/>
                    <a:pt x="101" y="160"/>
                  </a:cubicBezTo>
                  <a:cubicBezTo>
                    <a:pt x="99" y="153"/>
                    <a:pt x="87" y="160"/>
                    <a:pt x="86" y="164"/>
                  </a:cubicBezTo>
                  <a:cubicBezTo>
                    <a:pt x="84" y="158"/>
                    <a:pt x="90" y="145"/>
                    <a:pt x="93" y="140"/>
                  </a:cubicBezTo>
                  <a:cubicBezTo>
                    <a:pt x="96" y="136"/>
                    <a:pt x="97" y="131"/>
                    <a:pt x="93" y="126"/>
                  </a:cubicBezTo>
                  <a:cubicBezTo>
                    <a:pt x="92" y="126"/>
                    <a:pt x="84" y="129"/>
                    <a:pt x="84" y="127"/>
                  </a:cubicBezTo>
                  <a:cubicBezTo>
                    <a:pt x="82" y="117"/>
                    <a:pt x="93" y="107"/>
                    <a:pt x="94" y="100"/>
                  </a:cubicBezTo>
                  <a:cubicBezTo>
                    <a:pt x="94" y="98"/>
                    <a:pt x="94" y="92"/>
                    <a:pt x="96" y="91"/>
                  </a:cubicBezTo>
                  <a:cubicBezTo>
                    <a:pt x="98" y="89"/>
                    <a:pt x="95" y="84"/>
                    <a:pt x="91" y="91"/>
                  </a:cubicBezTo>
                  <a:cubicBezTo>
                    <a:pt x="82" y="112"/>
                    <a:pt x="72" y="128"/>
                    <a:pt x="56" y="145"/>
                  </a:cubicBezTo>
                  <a:cubicBezTo>
                    <a:pt x="53" y="144"/>
                    <a:pt x="54" y="138"/>
                    <a:pt x="52" y="137"/>
                  </a:cubicBezTo>
                  <a:cubicBezTo>
                    <a:pt x="48" y="135"/>
                    <a:pt x="50" y="140"/>
                    <a:pt x="49" y="140"/>
                  </a:cubicBezTo>
                  <a:cubicBezTo>
                    <a:pt x="48" y="141"/>
                    <a:pt x="53" y="142"/>
                    <a:pt x="52" y="139"/>
                  </a:cubicBezTo>
                  <a:cubicBezTo>
                    <a:pt x="54" y="141"/>
                    <a:pt x="50" y="145"/>
                    <a:pt x="48" y="146"/>
                  </a:cubicBezTo>
                  <a:cubicBezTo>
                    <a:pt x="49" y="146"/>
                    <a:pt x="49" y="147"/>
                    <a:pt x="50" y="148"/>
                  </a:cubicBezTo>
                  <a:cubicBezTo>
                    <a:pt x="49" y="147"/>
                    <a:pt x="49" y="147"/>
                    <a:pt x="48" y="148"/>
                  </a:cubicBezTo>
                  <a:cubicBezTo>
                    <a:pt x="50" y="150"/>
                    <a:pt x="54" y="159"/>
                    <a:pt x="49" y="161"/>
                  </a:cubicBezTo>
                  <a:cubicBezTo>
                    <a:pt x="48" y="161"/>
                    <a:pt x="48" y="160"/>
                    <a:pt x="49" y="160"/>
                  </a:cubicBezTo>
                  <a:cubicBezTo>
                    <a:pt x="49" y="160"/>
                    <a:pt x="42" y="159"/>
                    <a:pt x="42" y="158"/>
                  </a:cubicBezTo>
                  <a:cubicBezTo>
                    <a:pt x="43" y="158"/>
                    <a:pt x="41" y="130"/>
                    <a:pt x="39" y="129"/>
                  </a:cubicBezTo>
                  <a:cubicBezTo>
                    <a:pt x="40" y="128"/>
                    <a:pt x="41" y="128"/>
                    <a:pt x="41" y="128"/>
                  </a:cubicBezTo>
                  <a:cubicBezTo>
                    <a:pt x="37" y="127"/>
                    <a:pt x="37" y="109"/>
                    <a:pt x="37" y="103"/>
                  </a:cubicBezTo>
                  <a:cubicBezTo>
                    <a:pt x="36" y="104"/>
                    <a:pt x="35" y="104"/>
                    <a:pt x="34" y="105"/>
                  </a:cubicBezTo>
                  <a:cubicBezTo>
                    <a:pt x="37" y="98"/>
                    <a:pt x="35" y="97"/>
                    <a:pt x="35" y="92"/>
                  </a:cubicBezTo>
                  <a:cubicBezTo>
                    <a:pt x="35" y="91"/>
                    <a:pt x="29" y="86"/>
                    <a:pt x="34" y="86"/>
                  </a:cubicBezTo>
                  <a:cubicBezTo>
                    <a:pt x="31" y="89"/>
                    <a:pt x="35" y="87"/>
                    <a:pt x="36" y="88"/>
                  </a:cubicBezTo>
                  <a:cubicBezTo>
                    <a:pt x="39" y="88"/>
                    <a:pt x="33" y="80"/>
                    <a:pt x="31" y="79"/>
                  </a:cubicBezTo>
                  <a:cubicBezTo>
                    <a:pt x="31" y="78"/>
                    <a:pt x="33" y="71"/>
                    <a:pt x="35" y="69"/>
                  </a:cubicBezTo>
                  <a:cubicBezTo>
                    <a:pt x="39" y="66"/>
                    <a:pt x="44" y="74"/>
                    <a:pt x="40" y="75"/>
                  </a:cubicBezTo>
                  <a:cubicBezTo>
                    <a:pt x="48" y="78"/>
                    <a:pt x="41" y="93"/>
                    <a:pt x="47" y="99"/>
                  </a:cubicBezTo>
                  <a:cubicBezTo>
                    <a:pt x="48" y="97"/>
                    <a:pt x="49" y="95"/>
                    <a:pt x="48" y="93"/>
                  </a:cubicBezTo>
                  <a:cubicBezTo>
                    <a:pt x="48" y="93"/>
                    <a:pt x="49" y="94"/>
                    <a:pt x="50" y="94"/>
                  </a:cubicBezTo>
                  <a:cubicBezTo>
                    <a:pt x="48" y="91"/>
                    <a:pt x="55" y="90"/>
                    <a:pt x="54" y="86"/>
                  </a:cubicBezTo>
                  <a:cubicBezTo>
                    <a:pt x="54" y="86"/>
                    <a:pt x="53" y="87"/>
                    <a:pt x="54" y="88"/>
                  </a:cubicBezTo>
                  <a:cubicBezTo>
                    <a:pt x="52" y="87"/>
                    <a:pt x="58" y="80"/>
                    <a:pt x="57" y="77"/>
                  </a:cubicBezTo>
                  <a:cubicBezTo>
                    <a:pt x="62" y="79"/>
                    <a:pt x="63" y="71"/>
                    <a:pt x="62" y="67"/>
                  </a:cubicBezTo>
                  <a:cubicBezTo>
                    <a:pt x="52" y="68"/>
                    <a:pt x="52" y="81"/>
                    <a:pt x="48" y="86"/>
                  </a:cubicBezTo>
                  <a:cubicBezTo>
                    <a:pt x="48" y="86"/>
                    <a:pt x="48" y="75"/>
                    <a:pt x="45" y="78"/>
                  </a:cubicBezTo>
                  <a:cubicBezTo>
                    <a:pt x="49" y="71"/>
                    <a:pt x="44" y="62"/>
                    <a:pt x="49" y="56"/>
                  </a:cubicBezTo>
                  <a:cubicBezTo>
                    <a:pt x="52" y="52"/>
                    <a:pt x="63" y="44"/>
                    <a:pt x="53" y="43"/>
                  </a:cubicBezTo>
                  <a:cubicBezTo>
                    <a:pt x="54" y="42"/>
                    <a:pt x="55" y="42"/>
                    <a:pt x="56" y="41"/>
                  </a:cubicBezTo>
                  <a:cubicBezTo>
                    <a:pt x="51" y="39"/>
                    <a:pt x="47" y="52"/>
                    <a:pt x="39" y="51"/>
                  </a:cubicBezTo>
                  <a:cubicBezTo>
                    <a:pt x="40" y="53"/>
                    <a:pt x="41" y="53"/>
                    <a:pt x="38" y="52"/>
                  </a:cubicBezTo>
                  <a:cubicBezTo>
                    <a:pt x="39" y="58"/>
                    <a:pt x="39" y="55"/>
                    <a:pt x="38" y="61"/>
                  </a:cubicBezTo>
                  <a:cubicBezTo>
                    <a:pt x="38" y="60"/>
                    <a:pt x="39" y="60"/>
                    <a:pt x="40" y="59"/>
                  </a:cubicBezTo>
                  <a:cubicBezTo>
                    <a:pt x="38" y="62"/>
                    <a:pt x="40" y="65"/>
                    <a:pt x="37" y="68"/>
                  </a:cubicBezTo>
                  <a:cubicBezTo>
                    <a:pt x="36" y="65"/>
                    <a:pt x="34" y="64"/>
                    <a:pt x="31" y="62"/>
                  </a:cubicBezTo>
                  <a:cubicBezTo>
                    <a:pt x="32" y="61"/>
                    <a:pt x="33" y="60"/>
                    <a:pt x="34" y="60"/>
                  </a:cubicBezTo>
                  <a:cubicBezTo>
                    <a:pt x="31" y="55"/>
                    <a:pt x="33" y="53"/>
                    <a:pt x="27" y="52"/>
                  </a:cubicBezTo>
                  <a:cubicBezTo>
                    <a:pt x="28" y="49"/>
                    <a:pt x="26" y="41"/>
                    <a:pt x="29" y="40"/>
                  </a:cubicBezTo>
                  <a:cubicBezTo>
                    <a:pt x="32" y="40"/>
                    <a:pt x="22" y="23"/>
                    <a:pt x="25" y="22"/>
                  </a:cubicBezTo>
                  <a:cubicBezTo>
                    <a:pt x="21" y="23"/>
                    <a:pt x="25" y="15"/>
                    <a:pt x="23" y="12"/>
                  </a:cubicBezTo>
                  <a:cubicBezTo>
                    <a:pt x="20" y="8"/>
                    <a:pt x="23" y="3"/>
                    <a:pt x="22" y="0"/>
                  </a:cubicBezTo>
                  <a:cubicBezTo>
                    <a:pt x="17" y="2"/>
                    <a:pt x="21" y="5"/>
                    <a:pt x="20" y="9"/>
                  </a:cubicBezTo>
                  <a:cubicBezTo>
                    <a:pt x="18" y="7"/>
                    <a:pt x="19" y="14"/>
                    <a:pt x="19" y="16"/>
                  </a:cubicBezTo>
                  <a:cubicBezTo>
                    <a:pt x="20" y="19"/>
                    <a:pt x="17" y="27"/>
                    <a:pt x="22" y="28"/>
                  </a:cubicBezTo>
                  <a:cubicBezTo>
                    <a:pt x="21" y="30"/>
                    <a:pt x="18" y="32"/>
                    <a:pt x="16" y="31"/>
                  </a:cubicBezTo>
                  <a:cubicBezTo>
                    <a:pt x="18" y="38"/>
                    <a:pt x="22" y="42"/>
                    <a:pt x="24" y="49"/>
                  </a:cubicBezTo>
                  <a:cubicBezTo>
                    <a:pt x="25" y="44"/>
                    <a:pt x="27" y="60"/>
                    <a:pt x="26" y="58"/>
                  </a:cubicBezTo>
                  <a:cubicBezTo>
                    <a:pt x="23" y="55"/>
                    <a:pt x="25" y="58"/>
                    <a:pt x="24" y="58"/>
                  </a:cubicBezTo>
                  <a:cubicBezTo>
                    <a:pt x="24" y="58"/>
                    <a:pt x="25" y="58"/>
                    <a:pt x="25" y="59"/>
                  </a:cubicBezTo>
                  <a:cubicBezTo>
                    <a:pt x="19" y="59"/>
                    <a:pt x="21" y="60"/>
                    <a:pt x="17" y="55"/>
                  </a:cubicBezTo>
                  <a:cubicBezTo>
                    <a:pt x="16" y="55"/>
                    <a:pt x="15" y="55"/>
                    <a:pt x="14" y="57"/>
                  </a:cubicBezTo>
                  <a:cubicBezTo>
                    <a:pt x="13" y="52"/>
                    <a:pt x="8" y="48"/>
                    <a:pt x="4" y="51"/>
                  </a:cubicBezTo>
                  <a:cubicBezTo>
                    <a:pt x="10" y="55"/>
                    <a:pt x="6" y="58"/>
                    <a:pt x="11" y="62"/>
                  </a:cubicBezTo>
                  <a:cubicBezTo>
                    <a:pt x="14" y="64"/>
                    <a:pt x="19" y="73"/>
                    <a:pt x="17" y="76"/>
                  </a:cubicBezTo>
                  <a:cubicBezTo>
                    <a:pt x="15" y="76"/>
                    <a:pt x="14" y="75"/>
                    <a:pt x="15" y="74"/>
                  </a:cubicBezTo>
                  <a:cubicBezTo>
                    <a:pt x="12" y="74"/>
                    <a:pt x="15" y="79"/>
                    <a:pt x="13" y="79"/>
                  </a:cubicBezTo>
                  <a:cubicBezTo>
                    <a:pt x="19" y="77"/>
                    <a:pt x="19" y="86"/>
                    <a:pt x="16" y="89"/>
                  </a:cubicBezTo>
                  <a:cubicBezTo>
                    <a:pt x="17" y="89"/>
                    <a:pt x="13" y="87"/>
                    <a:pt x="13" y="90"/>
                  </a:cubicBezTo>
                  <a:cubicBezTo>
                    <a:pt x="9" y="87"/>
                    <a:pt x="8" y="77"/>
                    <a:pt x="2" y="78"/>
                  </a:cubicBezTo>
                  <a:cubicBezTo>
                    <a:pt x="3" y="75"/>
                    <a:pt x="2" y="72"/>
                    <a:pt x="0" y="7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" y="82"/>
                    <a:pt x="1" y="87"/>
                    <a:pt x="2" y="90"/>
                  </a:cubicBezTo>
                  <a:cubicBezTo>
                    <a:pt x="3" y="94"/>
                    <a:pt x="1" y="94"/>
                    <a:pt x="2" y="95"/>
                  </a:cubicBezTo>
                  <a:cubicBezTo>
                    <a:pt x="2" y="96"/>
                    <a:pt x="2" y="97"/>
                    <a:pt x="3" y="97"/>
                  </a:cubicBezTo>
                  <a:cubicBezTo>
                    <a:pt x="8" y="85"/>
                    <a:pt x="21" y="120"/>
                    <a:pt x="22" y="123"/>
                  </a:cubicBezTo>
                  <a:cubicBezTo>
                    <a:pt x="18" y="118"/>
                    <a:pt x="11" y="119"/>
                    <a:pt x="6" y="120"/>
                  </a:cubicBezTo>
                  <a:cubicBezTo>
                    <a:pt x="6" y="118"/>
                    <a:pt x="7" y="98"/>
                    <a:pt x="4" y="98"/>
                  </a:cubicBezTo>
                  <a:cubicBezTo>
                    <a:pt x="1" y="98"/>
                    <a:pt x="6" y="103"/>
                    <a:pt x="0" y="10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1" y="116"/>
                    <a:pt x="2" y="116"/>
                    <a:pt x="3" y="118"/>
                  </a:cubicBezTo>
                  <a:cubicBezTo>
                    <a:pt x="1" y="119"/>
                    <a:pt x="1" y="114"/>
                    <a:pt x="1" y="118"/>
                  </a:cubicBezTo>
                  <a:cubicBezTo>
                    <a:pt x="1" y="118"/>
                    <a:pt x="0" y="118"/>
                    <a:pt x="0" y="117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2" y="132"/>
                    <a:pt x="3" y="135"/>
                    <a:pt x="4" y="136"/>
                  </a:cubicBezTo>
                  <a:cubicBezTo>
                    <a:pt x="5" y="138"/>
                    <a:pt x="22" y="158"/>
                    <a:pt x="13" y="156"/>
                  </a:cubicBezTo>
                  <a:cubicBezTo>
                    <a:pt x="16" y="158"/>
                    <a:pt x="14" y="157"/>
                    <a:pt x="13" y="158"/>
                  </a:cubicBezTo>
                  <a:cubicBezTo>
                    <a:pt x="15" y="158"/>
                    <a:pt x="15" y="164"/>
                    <a:pt x="19" y="161"/>
                  </a:cubicBezTo>
                  <a:cubicBezTo>
                    <a:pt x="18" y="161"/>
                    <a:pt x="17" y="160"/>
                    <a:pt x="16" y="159"/>
                  </a:cubicBezTo>
                  <a:cubicBezTo>
                    <a:pt x="17" y="160"/>
                    <a:pt x="27" y="165"/>
                    <a:pt x="26" y="167"/>
                  </a:cubicBezTo>
                  <a:cubicBezTo>
                    <a:pt x="26" y="173"/>
                    <a:pt x="23" y="170"/>
                    <a:pt x="28" y="174"/>
                  </a:cubicBezTo>
                  <a:cubicBezTo>
                    <a:pt x="33" y="177"/>
                    <a:pt x="37" y="191"/>
                    <a:pt x="39" y="197"/>
                  </a:cubicBezTo>
                  <a:cubicBezTo>
                    <a:pt x="42" y="205"/>
                    <a:pt x="39" y="208"/>
                    <a:pt x="42" y="215"/>
                  </a:cubicBezTo>
                  <a:cubicBezTo>
                    <a:pt x="44" y="221"/>
                    <a:pt x="51" y="232"/>
                    <a:pt x="46" y="239"/>
                  </a:cubicBezTo>
                  <a:cubicBezTo>
                    <a:pt x="46" y="239"/>
                    <a:pt x="48" y="249"/>
                    <a:pt x="47" y="253"/>
                  </a:cubicBezTo>
                  <a:cubicBezTo>
                    <a:pt x="47" y="257"/>
                    <a:pt x="56" y="280"/>
                    <a:pt x="48" y="281"/>
                  </a:cubicBezTo>
                  <a:cubicBezTo>
                    <a:pt x="53" y="285"/>
                    <a:pt x="54" y="288"/>
                    <a:pt x="54" y="295"/>
                  </a:cubicBezTo>
                  <a:cubicBezTo>
                    <a:pt x="54" y="300"/>
                    <a:pt x="57" y="302"/>
                    <a:pt x="57" y="307"/>
                  </a:cubicBezTo>
                  <a:cubicBezTo>
                    <a:pt x="56" y="314"/>
                    <a:pt x="58" y="318"/>
                    <a:pt x="52" y="326"/>
                  </a:cubicBezTo>
                  <a:cubicBezTo>
                    <a:pt x="61" y="326"/>
                    <a:pt x="56" y="333"/>
                    <a:pt x="57" y="338"/>
                  </a:cubicBezTo>
                  <a:cubicBezTo>
                    <a:pt x="59" y="344"/>
                    <a:pt x="60" y="352"/>
                    <a:pt x="58" y="359"/>
                  </a:cubicBezTo>
                  <a:cubicBezTo>
                    <a:pt x="57" y="362"/>
                    <a:pt x="55" y="365"/>
                    <a:pt x="53" y="367"/>
                  </a:cubicBezTo>
                  <a:cubicBezTo>
                    <a:pt x="53" y="370"/>
                    <a:pt x="54" y="373"/>
                    <a:pt x="54" y="376"/>
                  </a:cubicBezTo>
                  <a:cubicBezTo>
                    <a:pt x="79" y="376"/>
                    <a:pt x="79" y="376"/>
                    <a:pt x="79" y="376"/>
                  </a:cubicBezTo>
                  <a:cubicBezTo>
                    <a:pt x="81" y="368"/>
                    <a:pt x="86" y="354"/>
                    <a:pt x="95" y="357"/>
                  </a:cubicBezTo>
                  <a:close/>
                  <a:moveTo>
                    <a:pt x="224" y="132"/>
                  </a:moveTo>
                  <a:cubicBezTo>
                    <a:pt x="222" y="131"/>
                    <a:pt x="221" y="131"/>
                    <a:pt x="223" y="134"/>
                  </a:cubicBezTo>
                  <a:cubicBezTo>
                    <a:pt x="221" y="135"/>
                    <a:pt x="220" y="135"/>
                    <a:pt x="219" y="134"/>
                  </a:cubicBezTo>
                  <a:cubicBezTo>
                    <a:pt x="218" y="136"/>
                    <a:pt x="216" y="138"/>
                    <a:pt x="214" y="139"/>
                  </a:cubicBezTo>
                  <a:cubicBezTo>
                    <a:pt x="216" y="136"/>
                    <a:pt x="212" y="138"/>
                    <a:pt x="212" y="136"/>
                  </a:cubicBezTo>
                  <a:cubicBezTo>
                    <a:pt x="212" y="137"/>
                    <a:pt x="222" y="125"/>
                    <a:pt x="224" y="132"/>
                  </a:cubicBezTo>
                  <a:close/>
                  <a:moveTo>
                    <a:pt x="203" y="158"/>
                  </a:moveTo>
                  <a:cubicBezTo>
                    <a:pt x="206" y="154"/>
                    <a:pt x="212" y="146"/>
                    <a:pt x="218" y="148"/>
                  </a:cubicBezTo>
                  <a:cubicBezTo>
                    <a:pt x="217" y="154"/>
                    <a:pt x="214" y="157"/>
                    <a:pt x="210" y="161"/>
                  </a:cubicBezTo>
                  <a:cubicBezTo>
                    <a:pt x="210" y="160"/>
                    <a:pt x="209" y="160"/>
                    <a:pt x="209" y="159"/>
                  </a:cubicBezTo>
                  <a:cubicBezTo>
                    <a:pt x="208" y="161"/>
                    <a:pt x="208" y="164"/>
                    <a:pt x="206" y="164"/>
                  </a:cubicBezTo>
                  <a:cubicBezTo>
                    <a:pt x="203" y="162"/>
                    <a:pt x="199" y="167"/>
                    <a:pt x="203" y="158"/>
                  </a:cubicBezTo>
                  <a:close/>
                  <a:moveTo>
                    <a:pt x="195" y="209"/>
                  </a:moveTo>
                  <a:cubicBezTo>
                    <a:pt x="194" y="209"/>
                    <a:pt x="193" y="209"/>
                    <a:pt x="193" y="208"/>
                  </a:cubicBezTo>
                  <a:cubicBezTo>
                    <a:pt x="191" y="216"/>
                    <a:pt x="175" y="224"/>
                    <a:pt x="168" y="224"/>
                  </a:cubicBezTo>
                  <a:cubicBezTo>
                    <a:pt x="169" y="224"/>
                    <a:pt x="166" y="222"/>
                    <a:pt x="165" y="223"/>
                  </a:cubicBezTo>
                  <a:cubicBezTo>
                    <a:pt x="165" y="220"/>
                    <a:pt x="171" y="212"/>
                    <a:pt x="173" y="208"/>
                  </a:cubicBezTo>
                  <a:cubicBezTo>
                    <a:pt x="177" y="208"/>
                    <a:pt x="181" y="208"/>
                    <a:pt x="186" y="206"/>
                  </a:cubicBezTo>
                  <a:cubicBezTo>
                    <a:pt x="190" y="204"/>
                    <a:pt x="192" y="198"/>
                    <a:pt x="197" y="199"/>
                  </a:cubicBezTo>
                  <a:cubicBezTo>
                    <a:pt x="197" y="201"/>
                    <a:pt x="194" y="209"/>
                    <a:pt x="195" y="209"/>
                  </a:cubicBezTo>
                  <a:close/>
                  <a:moveTo>
                    <a:pt x="199" y="184"/>
                  </a:moveTo>
                  <a:cubicBezTo>
                    <a:pt x="197" y="183"/>
                    <a:pt x="195" y="181"/>
                    <a:pt x="194" y="180"/>
                  </a:cubicBezTo>
                  <a:cubicBezTo>
                    <a:pt x="197" y="178"/>
                    <a:pt x="200" y="177"/>
                    <a:pt x="200" y="173"/>
                  </a:cubicBezTo>
                  <a:cubicBezTo>
                    <a:pt x="206" y="176"/>
                    <a:pt x="203" y="178"/>
                    <a:pt x="205" y="181"/>
                  </a:cubicBezTo>
                  <a:cubicBezTo>
                    <a:pt x="201" y="182"/>
                    <a:pt x="205" y="187"/>
                    <a:pt x="199" y="184"/>
                  </a:cubicBezTo>
                  <a:close/>
                  <a:moveTo>
                    <a:pt x="192" y="244"/>
                  </a:moveTo>
                  <a:cubicBezTo>
                    <a:pt x="193" y="245"/>
                    <a:pt x="193" y="246"/>
                    <a:pt x="194" y="246"/>
                  </a:cubicBezTo>
                  <a:cubicBezTo>
                    <a:pt x="192" y="248"/>
                    <a:pt x="191" y="247"/>
                    <a:pt x="190" y="245"/>
                  </a:cubicBezTo>
                  <a:cubicBezTo>
                    <a:pt x="192" y="245"/>
                    <a:pt x="191" y="244"/>
                    <a:pt x="192" y="244"/>
                  </a:cubicBezTo>
                  <a:close/>
                  <a:moveTo>
                    <a:pt x="147" y="268"/>
                  </a:moveTo>
                  <a:cubicBezTo>
                    <a:pt x="149" y="268"/>
                    <a:pt x="143" y="263"/>
                    <a:pt x="149" y="266"/>
                  </a:cubicBezTo>
                  <a:cubicBezTo>
                    <a:pt x="147" y="258"/>
                    <a:pt x="169" y="255"/>
                    <a:pt x="171" y="253"/>
                  </a:cubicBezTo>
                  <a:cubicBezTo>
                    <a:pt x="171" y="253"/>
                    <a:pt x="172" y="254"/>
                    <a:pt x="173" y="254"/>
                  </a:cubicBezTo>
                  <a:cubicBezTo>
                    <a:pt x="170" y="251"/>
                    <a:pt x="181" y="252"/>
                    <a:pt x="181" y="252"/>
                  </a:cubicBezTo>
                  <a:cubicBezTo>
                    <a:pt x="180" y="246"/>
                    <a:pt x="188" y="246"/>
                    <a:pt x="190" y="251"/>
                  </a:cubicBezTo>
                  <a:cubicBezTo>
                    <a:pt x="188" y="251"/>
                    <a:pt x="188" y="259"/>
                    <a:pt x="185" y="262"/>
                  </a:cubicBezTo>
                  <a:cubicBezTo>
                    <a:pt x="182" y="265"/>
                    <a:pt x="177" y="265"/>
                    <a:pt x="175" y="267"/>
                  </a:cubicBezTo>
                  <a:cubicBezTo>
                    <a:pt x="171" y="270"/>
                    <a:pt x="155" y="277"/>
                    <a:pt x="153" y="275"/>
                  </a:cubicBezTo>
                  <a:cubicBezTo>
                    <a:pt x="153" y="280"/>
                    <a:pt x="141" y="282"/>
                    <a:pt x="141" y="275"/>
                  </a:cubicBezTo>
                  <a:cubicBezTo>
                    <a:pt x="141" y="274"/>
                    <a:pt x="145" y="267"/>
                    <a:pt x="147" y="268"/>
                  </a:cubicBezTo>
                  <a:close/>
                  <a:moveTo>
                    <a:pt x="135" y="343"/>
                  </a:moveTo>
                  <a:cubicBezTo>
                    <a:pt x="131" y="346"/>
                    <a:pt x="124" y="350"/>
                    <a:pt x="120" y="350"/>
                  </a:cubicBezTo>
                  <a:cubicBezTo>
                    <a:pt x="116" y="350"/>
                    <a:pt x="127" y="344"/>
                    <a:pt x="127" y="344"/>
                  </a:cubicBezTo>
                  <a:cubicBezTo>
                    <a:pt x="124" y="344"/>
                    <a:pt x="126" y="338"/>
                    <a:pt x="130" y="337"/>
                  </a:cubicBezTo>
                  <a:cubicBezTo>
                    <a:pt x="137" y="335"/>
                    <a:pt x="138" y="336"/>
                    <a:pt x="135" y="343"/>
                  </a:cubicBezTo>
                  <a:close/>
                  <a:moveTo>
                    <a:pt x="151" y="331"/>
                  </a:moveTo>
                  <a:cubicBezTo>
                    <a:pt x="150" y="334"/>
                    <a:pt x="148" y="337"/>
                    <a:pt x="145" y="336"/>
                  </a:cubicBezTo>
                  <a:cubicBezTo>
                    <a:pt x="147" y="333"/>
                    <a:pt x="145" y="329"/>
                    <a:pt x="148" y="328"/>
                  </a:cubicBezTo>
                  <a:cubicBezTo>
                    <a:pt x="148" y="329"/>
                    <a:pt x="152" y="330"/>
                    <a:pt x="151" y="331"/>
                  </a:cubicBezTo>
                  <a:close/>
                  <a:moveTo>
                    <a:pt x="126" y="318"/>
                  </a:moveTo>
                  <a:cubicBezTo>
                    <a:pt x="132" y="317"/>
                    <a:pt x="131" y="324"/>
                    <a:pt x="131" y="324"/>
                  </a:cubicBezTo>
                  <a:cubicBezTo>
                    <a:pt x="133" y="322"/>
                    <a:pt x="132" y="319"/>
                    <a:pt x="131" y="318"/>
                  </a:cubicBezTo>
                  <a:cubicBezTo>
                    <a:pt x="135" y="318"/>
                    <a:pt x="143" y="304"/>
                    <a:pt x="149" y="312"/>
                  </a:cubicBezTo>
                  <a:cubicBezTo>
                    <a:pt x="154" y="319"/>
                    <a:pt x="135" y="322"/>
                    <a:pt x="132" y="326"/>
                  </a:cubicBezTo>
                  <a:cubicBezTo>
                    <a:pt x="126" y="326"/>
                    <a:pt x="124" y="329"/>
                    <a:pt x="119" y="329"/>
                  </a:cubicBezTo>
                  <a:cubicBezTo>
                    <a:pt x="119" y="328"/>
                    <a:pt x="119" y="327"/>
                    <a:pt x="118" y="327"/>
                  </a:cubicBezTo>
                  <a:cubicBezTo>
                    <a:pt x="118" y="328"/>
                    <a:pt x="118" y="328"/>
                    <a:pt x="117" y="328"/>
                  </a:cubicBezTo>
                  <a:cubicBezTo>
                    <a:pt x="118" y="323"/>
                    <a:pt x="121" y="319"/>
                    <a:pt x="126" y="318"/>
                  </a:cubicBezTo>
                  <a:close/>
                  <a:moveTo>
                    <a:pt x="112" y="352"/>
                  </a:moveTo>
                  <a:cubicBezTo>
                    <a:pt x="112" y="348"/>
                    <a:pt x="118" y="338"/>
                    <a:pt x="119" y="342"/>
                  </a:cubicBezTo>
                  <a:cubicBezTo>
                    <a:pt x="118" y="343"/>
                    <a:pt x="117" y="344"/>
                    <a:pt x="116" y="344"/>
                  </a:cubicBezTo>
                  <a:cubicBezTo>
                    <a:pt x="117" y="346"/>
                    <a:pt x="117" y="349"/>
                    <a:pt x="116" y="351"/>
                  </a:cubicBezTo>
                  <a:cubicBezTo>
                    <a:pt x="116" y="350"/>
                    <a:pt x="113" y="354"/>
                    <a:pt x="113" y="355"/>
                  </a:cubicBezTo>
                  <a:cubicBezTo>
                    <a:pt x="110" y="353"/>
                    <a:pt x="106" y="359"/>
                    <a:pt x="103" y="354"/>
                  </a:cubicBezTo>
                  <a:cubicBezTo>
                    <a:pt x="105" y="355"/>
                    <a:pt x="110" y="349"/>
                    <a:pt x="112" y="352"/>
                  </a:cubicBezTo>
                  <a:close/>
                  <a:moveTo>
                    <a:pt x="90" y="180"/>
                  </a:moveTo>
                  <a:cubicBezTo>
                    <a:pt x="92" y="178"/>
                    <a:pt x="93" y="176"/>
                    <a:pt x="95" y="174"/>
                  </a:cubicBezTo>
                  <a:cubicBezTo>
                    <a:pt x="94" y="174"/>
                    <a:pt x="93" y="174"/>
                    <a:pt x="93" y="173"/>
                  </a:cubicBezTo>
                  <a:cubicBezTo>
                    <a:pt x="94" y="173"/>
                    <a:pt x="95" y="173"/>
                    <a:pt x="97" y="172"/>
                  </a:cubicBezTo>
                  <a:cubicBezTo>
                    <a:pt x="97" y="174"/>
                    <a:pt x="97" y="176"/>
                    <a:pt x="98" y="178"/>
                  </a:cubicBezTo>
                  <a:cubicBezTo>
                    <a:pt x="94" y="181"/>
                    <a:pt x="92" y="182"/>
                    <a:pt x="90" y="183"/>
                  </a:cubicBezTo>
                  <a:cubicBezTo>
                    <a:pt x="90" y="180"/>
                    <a:pt x="95" y="180"/>
                    <a:pt x="90" y="180"/>
                  </a:cubicBezTo>
                  <a:close/>
                  <a:moveTo>
                    <a:pt x="6" y="93"/>
                  </a:moveTo>
                  <a:cubicBezTo>
                    <a:pt x="5" y="92"/>
                    <a:pt x="4" y="88"/>
                    <a:pt x="4" y="89"/>
                  </a:cubicBezTo>
                  <a:cubicBezTo>
                    <a:pt x="4" y="89"/>
                    <a:pt x="3" y="89"/>
                    <a:pt x="3" y="88"/>
                  </a:cubicBezTo>
                  <a:cubicBezTo>
                    <a:pt x="6" y="86"/>
                    <a:pt x="4" y="91"/>
                    <a:pt x="7" y="90"/>
                  </a:cubicBezTo>
                  <a:cubicBezTo>
                    <a:pt x="7" y="91"/>
                    <a:pt x="6" y="92"/>
                    <a:pt x="6" y="93"/>
                  </a:cubicBezTo>
                  <a:close/>
                  <a:moveTo>
                    <a:pt x="22" y="97"/>
                  </a:moveTo>
                  <a:cubicBezTo>
                    <a:pt x="23" y="96"/>
                    <a:pt x="24" y="95"/>
                    <a:pt x="25" y="94"/>
                  </a:cubicBezTo>
                  <a:cubicBezTo>
                    <a:pt x="25" y="95"/>
                    <a:pt x="24" y="96"/>
                    <a:pt x="24" y="97"/>
                  </a:cubicBezTo>
                  <a:cubicBezTo>
                    <a:pt x="26" y="97"/>
                    <a:pt x="26" y="96"/>
                    <a:pt x="26" y="96"/>
                  </a:cubicBezTo>
                  <a:cubicBezTo>
                    <a:pt x="26" y="95"/>
                    <a:pt x="27" y="99"/>
                    <a:pt x="27" y="98"/>
                  </a:cubicBezTo>
                  <a:cubicBezTo>
                    <a:pt x="27" y="98"/>
                    <a:pt x="22" y="97"/>
                    <a:pt x="22" y="97"/>
                  </a:cubicBezTo>
                  <a:close/>
                  <a:moveTo>
                    <a:pt x="26" y="131"/>
                  </a:moveTo>
                  <a:cubicBezTo>
                    <a:pt x="25" y="129"/>
                    <a:pt x="25" y="127"/>
                    <a:pt x="25" y="125"/>
                  </a:cubicBezTo>
                  <a:cubicBezTo>
                    <a:pt x="27" y="126"/>
                    <a:pt x="28" y="127"/>
                    <a:pt x="29" y="130"/>
                  </a:cubicBezTo>
                  <a:cubicBezTo>
                    <a:pt x="28" y="130"/>
                    <a:pt x="27" y="130"/>
                    <a:pt x="26" y="131"/>
                  </a:cubicBezTo>
                  <a:close/>
                  <a:moveTo>
                    <a:pt x="48" y="192"/>
                  </a:moveTo>
                  <a:cubicBezTo>
                    <a:pt x="47" y="191"/>
                    <a:pt x="46" y="186"/>
                    <a:pt x="49" y="187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48" y="189"/>
                    <a:pt x="49" y="193"/>
                    <a:pt x="48" y="192"/>
                  </a:cubicBezTo>
                  <a:close/>
                  <a:moveTo>
                    <a:pt x="52" y="178"/>
                  </a:moveTo>
                  <a:cubicBezTo>
                    <a:pt x="52" y="176"/>
                    <a:pt x="52" y="188"/>
                    <a:pt x="50" y="184"/>
                  </a:cubicBezTo>
                  <a:cubicBezTo>
                    <a:pt x="49" y="186"/>
                    <a:pt x="49" y="187"/>
                    <a:pt x="51" y="187"/>
                  </a:cubicBezTo>
                  <a:cubicBezTo>
                    <a:pt x="50" y="187"/>
                    <a:pt x="50" y="188"/>
                    <a:pt x="49" y="188"/>
                  </a:cubicBezTo>
                  <a:cubicBezTo>
                    <a:pt x="49" y="187"/>
                    <a:pt x="48" y="186"/>
                    <a:pt x="47" y="186"/>
                  </a:cubicBezTo>
                  <a:cubicBezTo>
                    <a:pt x="47" y="187"/>
                    <a:pt x="47" y="187"/>
                    <a:pt x="46" y="188"/>
                  </a:cubicBezTo>
                  <a:cubicBezTo>
                    <a:pt x="46" y="189"/>
                    <a:pt x="47" y="185"/>
                    <a:pt x="47" y="186"/>
                  </a:cubicBezTo>
                  <a:cubicBezTo>
                    <a:pt x="41" y="191"/>
                    <a:pt x="44" y="165"/>
                    <a:pt x="43" y="164"/>
                  </a:cubicBezTo>
                  <a:cubicBezTo>
                    <a:pt x="53" y="166"/>
                    <a:pt x="52" y="168"/>
                    <a:pt x="52" y="178"/>
                  </a:cubicBezTo>
                  <a:close/>
                  <a:moveTo>
                    <a:pt x="75" y="207"/>
                  </a:moveTo>
                  <a:cubicBezTo>
                    <a:pt x="74" y="207"/>
                    <a:pt x="76" y="201"/>
                    <a:pt x="80" y="202"/>
                  </a:cubicBezTo>
                  <a:cubicBezTo>
                    <a:pt x="79" y="203"/>
                    <a:pt x="77" y="209"/>
                    <a:pt x="75" y="207"/>
                  </a:cubicBezTo>
                  <a:close/>
                  <a:moveTo>
                    <a:pt x="79" y="184"/>
                  </a:moveTo>
                  <a:cubicBezTo>
                    <a:pt x="75" y="189"/>
                    <a:pt x="72" y="190"/>
                    <a:pt x="70" y="194"/>
                  </a:cubicBezTo>
                  <a:cubicBezTo>
                    <a:pt x="67" y="200"/>
                    <a:pt x="62" y="208"/>
                    <a:pt x="57" y="208"/>
                  </a:cubicBezTo>
                  <a:cubicBezTo>
                    <a:pt x="56" y="209"/>
                    <a:pt x="56" y="210"/>
                    <a:pt x="57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7" y="207"/>
                    <a:pt x="58" y="205"/>
                    <a:pt x="59" y="205"/>
                  </a:cubicBezTo>
                  <a:cubicBezTo>
                    <a:pt x="58" y="205"/>
                    <a:pt x="57" y="205"/>
                    <a:pt x="56" y="206"/>
                  </a:cubicBezTo>
                  <a:cubicBezTo>
                    <a:pt x="57" y="201"/>
                    <a:pt x="58" y="197"/>
                    <a:pt x="57" y="194"/>
                  </a:cubicBezTo>
                  <a:cubicBezTo>
                    <a:pt x="61" y="193"/>
                    <a:pt x="63" y="182"/>
                    <a:pt x="67" y="178"/>
                  </a:cubicBezTo>
                  <a:cubicBezTo>
                    <a:pt x="67" y="180"/>
                    <a:pt x="71" y="182"/>
                    <a:pt x="73" y="184"/>
                  </a:cubicBezTo>
                  <a:cubicBezTo>
                    <a:pt x="73" y="181"/>
                    <a:pt x="76" y="175"/>
                    <a:pt x="74" y="172"/>
                  </a:cubicBezTo>
                  <a:cubicBezTo>
                    <a:pt x="76" y="172"/>
                    <a:pt x="77" y="171"/>
                    <a:pt x="78" y="169"/>
                  </a:cubicBezTo>
                  <a:cubicBezTo>
                    <a:pt x="79" y="166"/>
                    <a:pt x="82" y="166"/>
                    <a:pt x="82" y="165"/>
                  </a:cubicBezTo>
                  <a:cubicBezTo>
                    <a:pt x="83" y="167"/>
                    <a:pt x="81" y="169"/>
                    <a:pt x="84" y="167"/>
                  </a:cubicBezTo>
                  <a:cubicBezTo>
                    <a:pt x="82" y="174"/>
                    <a:pt x="83" y="178"/>
                    <a:pt x="79" y="184"/>
                  </a:cubicBezTo>
                  <a:close/>
                  <a:moveTo>
                    <a:pt x="58" y="161"/>
                  </a:moveTo>
                  <a:cubicBezTo>
                    <a:pt x="56" y="158"/>
                    <a:pt x="59" y="153"/>
                    <a:pt x="62" y="153"/>
                  </a:cubicBezTo>
                  <a:cubicBezTo>
                    <a:pt x="64" y="154"/>
                    <a:pt x="68" y="140"/>
                    <a:pt x="71" y="146"/>
                  </a:cubicBezTo>
                  <a:cubicBezTo>
                    <a:pt x="71" y="146"/>
                    <a:pt x="69" y="148"/>
                    <a:pt x="68" y="149"/>
                  </a:cubicBezTo>
                  <a:cubicBezTo>
                    <a:pt x="72" y="147"/>
                    <a:pt x="68" y="154"/>
                    <a:pt x="73" y="153"/>
                  </a:cubicBezTo>
                  <a:cubicBezTo>
                    <a:pt x="73" y="152"/>
                    <a:pt x="71" y="147"/>
                    <a:pt x="75" y="149"/>
                  </a:cubicBezTo>
                  <a:cubicBezTo>
                    <a:pt x="73" y="147"/>
                    <a:pt x="73" y="144"/>
                    <a:pt x="72" y="142"/>
                  </a:cubicBezTo>
                  <a:cubicBezTo>
                    <a:pt x="72" y="143"/>
                    <a:pt x="71" y="144"/>
                    <a:pt x="71" y="143"/>
                  </a:cubicBezTo>
                  <a:cubicBezTo>
                    <a:pt x="73" y="138"/>
                    <a:pt x="75" y="133"/>
                    <a:pt x="81" y="130"/>
                  </a:cubicBezTo>
                  <a:cubicBezTo>
                    <a:pt x="81" y="133"/>
                    <a:pt x="81" y="130"/>
                    <a:pt x="82" y="130"/>
                  </a:cubicBezTo>
                  <a:cubicBezTo>
                    <a:pt x="81" y="133"/>
                    <a:pt x="82" y="136"/>
                    <a:pt x="84" y="138"/>
                  </a:cubicBezTo>
                  <a:cubicBezTo>
                    <a:pt x="83" y="140"/>
                    <a:pt x="82" y="141"/>
                    <a:pt x="81" y="143"/>
                  </a:cubicBezTo>
                  <a:cubicBezTo>
                    <a:pt x="79" y="147"/>
                    <a:pt x="77" y="150"/>
                    <a:pt x="76" y="153"/>
                  </a:cubicBezTo>
                  <a:cubicBezTo>
                    <a:pt x="76" y="153"/>
                    <a:pt x="69" y="157"/>
                    <a:pt x="68" y="157"/>
                  </a:cubicBezTo>
                  <a:cubicBezTo>
                    <a:pt x="71" y="162"/>
                    <a:pt x="64" y="176"/>
                    <a:pt x="60" y="171"/>
                  </a:cubicBezTo>
                  <a:cubicBezTo>
                    <a:pt x="60" y="172"/>
                    <a:pt x="60" y="173"/>
                    <a:pt x="59" y="173"/>
                  </a:cubicBezTo>
                  <a:cubicBezTo>
                    <a:pt x="58" y="173"/>
                    <a:pt x="55" y="170"/>
                    <a:pt x="55" y="171"/>
                  </a:cubicBezTo>
                  <a:cubicBezTo>
                    <a:pt x="55" y="171"/>
                    <a:pt x="55" y="171"/>
                    <a:pt x="54" y="172"/>
                  </a:cubicBezTo>
                  <a:cubicBezTo>
                    <a:pt x="53" y="165"/>
                    <a:pt x="61" y="167"/>
                    <a:pt x="58" y="161"/>
                  </a:cubicBezTo>
                  <a:close/>
                  <a:moveTo>
                    <a:pt x="62" y="222"/>
                  </a:moveTo>
                  <a:cubicBezTo>
                    <a:pt x="58" y="224"/>
                    <a:pt x="67" y="215"/>
                    <a:pt x="66" y="220"/>
                  </a:cubicBezTo>
                  <a:cubicBezTo>
                    <a:pt x="66" y="223"/>
                    <a:pt x="63" y="233"/>
                    <a:pt x="59" y="233"/>
                  </a:cubicBezTo>
                  <a:cubicBezTo>
                    <a:pt x="59" y="233"/>
                    <a:pt x="55" y="229"/>
                    <a:pt x="55" y="228"/>
                  </a:cubicBezTo>
                  <a:cubicBezTo>
                    <a:pt x="58" y="228"/>
                    <a:pt x="59" y="223"/>
                    <a:pt x="62" y="222"/>
                  </a:cubicBezTo>
                  <a:close/>
                  <a:moveTo>
                    <a:pt x="71" y="348"/>
                  </a:moveTo>
                  <a:cubicBezTo>
                    <a:pt x="73" y="348"/>
                    <a:pt x="72" y="346"/>
                    <a:pt x="74" y="346"/>
                  </a:cubicBezTo>
                  <a:cubicBezTo>
                    <a:pt x="70" y="346"/>
                    <a:pt x="70" y="335"/>
                    <a:pt x="66" y="333"/>
                  </a:cubicBezTo>
                  <a:cubicBezTo>
                    <a:pt x="70" y="333"/>
                    <a:pt x="65" y="315"/>
                    <a:pt x="66" y="312"/>
                  </a:cubicBezTo>
                  <a:cubicBezTo>
                    <a:pt x="69" y="313"/>
                    <a:pt x="75" y="329"/>
                    <a:pt x="75" y="332"/>
                  </a:cubicBezTo>
                  <a:cubicBezTo>
                    <a:pt x="76" y="336"/>
                    <a:pt x="79" y="338"/>
                    <a:pt x="79" y="341"/>
                  </a:cubicBezTo>
                  <a:cubicBezTo>
                    <a:pt x="79" y="341"/>
                    <a:pt x="79" y="347"/>
                    <a:pt x="78" y="347"/>
                  </a:cubicBezTo>
                  <a:cubicBezTo>
                    <a:pt x="78" y="347"/>
                    <a:pt x="79" y="348"/>
                    <a:pt x="79" y="349"/>
                  </a:cubicBezTo>
                  <a:cubicBezTo>
                    <a:pt x="76" y="349"/>
                    <a:pt x="74" y="349"/>
                    <a:pt x="71" y="348"/>
                  </a:cubicBezTo>
                  <a:close/>
                  <a:moveTo>
                    <a:pt x="75" y="353"/>
                  </a:moveTo>
                  <a:cubicBezTo>
                    <a:pt x="75" y="351"/>
                    <a:pt x="80" y="353"/>
                    <a:pt x="81" y="355"/>
                  </a:cubicBezTo>
                  <a:cubicBezTo>
                    <a:pt x="78" y="357"/>
                    <a:pt x="79" y="360"/>
                    <a:pt x="76" y="362"/>
                  </a:cubicBezTo>
                  <a:cubicBezTo>
                    <a:pt x="76" y="360"/>
                    <a:pt x="75" y="354"/>
                    <a:pt x="75" y="35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25" name="Freeform 329"/>
            <p:cNvSpPr>
              <a:spLocks/>
            </p:cNvSpPr>
            <p:nvPr/>
          </p:nvSpPr>
          <p:spPr bwMode="auto">
            <a:xfrm>
              <a:off x="0" y="6542088"/>
              <a:ext cx="146051" cy="314325"/>
            </a:xfrm>
            <a:custGeom>
              <a:avLst/>
              <a:gdLst>
                <a:gd name="T0" fmla="*/ 11 w 46"/>
                <a:gd name="T1" fmla="*/ 95 h 99"/>
                <a:gd name="T2" fmla="*/ 11 w 46"/>
                <a:gd name="T3" fmla="*/ 92 h 99"/>
                <a:gd name="T4" fmla="*/ 9 w 46"/>
                <a:gd name="T5" fmla="*/ 91 h 99"/>
                <a:gd name="T6" fmla="*/ 11 w 46"/>
                <a:gd name="T7" fmla="*/ 80 h 99"/>
                <a:gd name="T8" fmla="*/ 22 w 46"/>
                <a:gd name="T9" fmla="*/ 80 h 99"/>
                <a:gd name="T10" fmla="*/ 43 w 46"/>
                <a:gd name="T11" fmla="*/ 44 h 99"/>
                <a:gd name="T12" fmla="*/ 44 w 46"/>
                <a:gd name="T13" fmla="*/ 45 h 99"/>
                <a:gd name="T14" fmla="*/ 44 w 46"/>
                <a:gd name="T15" fmla="*/ 40 h 99"/>
                <a:gd name="T16" fmla="*/ 36 w 46"/>
                <a:gd name="T17" fmla="*/ 43 h 99"/>
                <a:gd name="T18" fmla="*/ 24 w 46"/>
                <a:gd name="T19" fmla="*/ 55 h 99"/>
                <a:gd name="T20" fmla="*/ 22 w 46"/>
                <a:gd name="T21" fmla="*/ 50 h 99"/>
                <a:gd name="T22" fmla="*/ 19 w 46"/>
                <a:gd name="T23" fmla="*/ 62 h 99"/>
                <a:gd name="T24" fmla="*/ 12 w 46"/>
                <a:gd name="T25" fmla="*/ 66 h 99"/>
                <a:gd name="T26" fmla="*/ 35 w 46"/>
                <a:gd name="T27" fmla="*/ 25 h 99"/>
                <a:gd name="T28" fmla="*/ 45 w 46"/>
                <a:gd name="T29" fmla="*/ 1 h 99"/>
                <a:gd name="T30" fmla="*/ 36 w 46"/>
                <a:gd name="T31" fmla="*/ 9 h 99"/>
                <a:gd name="T32" fmla="*/ 22 w 46"/>
                <a:gd name="T33" fmla="*/ 25 h 99"/>
                <a:gd name="T34" fmla="*/ 20 w 46"/>
                <a:gd name="T35" fmla="*/ 20 h 99"/>
                <a:gd name="T36" fmla="*/ 16 w 46"/>
                <a:gd name="T37" fmla="*/ 23 h 99"/>
                <a:gd name="T38" fmla="*/ 12 w 46"/>
                <a:gd name="T39" fmla="*/ 35 h 99"/>
                <a:gd name="T40" fmla="*/ 14 w 46"/>
                <a:gd name="T41" fmla="*/ 36 h 99"/>
                <a:gd name="T42" fmla="*/ 10 w 46"/>
                <a:gd name="T43" fmla="*/ 30 h 99"/>
                <a:gd name="T44" fmla="*/ 6 w 46"/>
                <a:gd name="T45" fmla="*/ 60 h 99"/>
                <a:gd name="T46" fmla="*/ 6 w 46"/>
                <a:gd name="T47" fmla="*/ 90 h 99"/>
                <a:gd name="T48" fmla="*/ 7 w 46"/>
                <a:gd name="T49" fmla="*/ 88 h 99"/>
                <a:gd name="T50" fmla="*/ 6 w 46"/>
                <a:gd name="T51" fmla="*/ 99 h 99"/>
                <a:gd name="T52" fmla="*/ 8 w 46"/>
                <a:gd name="T53" fmla="*/ 99 h 99"/>
                <a:gd name="T54" fmla="*/ 11 w 46"/>
                <a:gd name="T55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" h="99">
                  <a:moveTo>
                    <a:pt x="11" y="95"/>
                  </a:moveTo>
                  <a:cubicBezTo>
                    <a:pt x="9" y="95"/>
                    <a:pt x="13" y="93"/>
                    <a:pt x="11" y="92"/>
                  </a:cubicBezTo>
                  <a:cubicBezTo>
                    <a:pt x="11" y="95"/>
                    <a:pt x="9" y="92"/>
                    <a:pt x="9" y="91"/>
                  </a:cubicBezTo>
                  <a:cubicBezTo>
                    <a:pt x="9" y="87"/>
                    <a:pt x="9" y="83"/>
                    <a:pt x="11" y="80"/>
                  </a:cubicBezTo>
                  <a:cubicBezTo>
                    <a:pt x="13" y="74"/>
                    <a:pt x="19" y="77"/>
                    <a:pt x="22" y="80"/>
                  </a:cubicBezTo>
                  <a:cubicBezTo>
                    <a:pt x="19" y="65"/>
                    <a:pt x="37" y="55"/>
                    <a:pt x="43" y="44"/>
                  </a:cubicBezTo>
                  <a:cubicBezTo>
                    <a:pt x="43" y="44"/>
                    <a:pt x="44" y="45"/>
                    <a:pt x="44" y="45"/>
                  </a:cubicBezTo>
                  <a:cubicBezTo>
                    <a:pt x="44" y="43"/>
                    <a:pt x="43" y="42"/>
                    <a:pt x="44" y="40"/>
                  </a:cubicBezTo>
                  <a:cubicBezTo>
                    <a:pt x="40" y="40"/>
                    <a:pt x="40" y="43"/>
                    <a:pt x="36" y="43"/>
                  </a:cubicBezTo>
                  <a:cubicBezTo>
                    <a:pt x="37" y="46"/>
                    <a:pt x="28" y="56"/>
                    <a:pt x="24" y="55"/>
                  </a:cubicBezTo>
                  <a:cubicBezTo>
                    <a:pt x="26" y="55"/>
                    <a:pt x="23" y="50"/>
                    <a:pt x="22" y="50"/>
                  </a:cubicBezTo>
                  <a:cubicBezTo>
                    <a:pt x="18" y="54"/>
                    <a:pt x="22" y="58"/>
                    <a:pt x="19" y="62"/>
                  </a:cubicBezTo>
                  <a:cubicBezTo>
                    <a:pt x="16" y="65"/>
                    <a:pt x="15" y="63"/>
                    <a:pt x="12" y="66"/>
                  </a:cubicBezTo>
                  <a:cubicBezTo>
                    <a:pt x="0" y="50"/>
                    <a:pt x="24" y="34"/>
                    <a:pt x="35" y="25"/>
                  </a:cubicBezTo>
                  <a:cubicBezTo>
                    <a:pt x="34" y="25"/>
                    <a:pt x="46" y="1"/>
                    <a:pt x="45" y="1"/>
                  </a:cubicBezTo>
                  <a:cubicBezTo>
                    <a:pt x="45" y="0"/>
                    <a:pt x="37" y="7"/>
                    <a:pt x="36" y="9"/>
                  </a:cubicBezTo>
                  <a:cubicBezTo>
                    <a:pt x="35" y="10"/>
                    <a:pt x="27" y="27"/>
                    <a:pt x="22" y="25"/>
                  </a:cubicBezTo>
                  <a:cubicBezTo>
                    <a:pt x="22" y="25"/>
                    <a:pt x="21" y="20"/>
                    <a:pt x="20" y="20"/>
                  </a:cubicBezTo>
                  <a:cubicBezTo>
                    <a:pt x="21" y="23"/>
                    <a:pt x="16" y="20"/>
                    <a:pt x="16" y="23"/>
                  </a:cubicBezTo>
                  <a:cubicBezTo>
                    <a:pt x="23" y="26"/>
                    <a:pt x="16" y="32"/>
                    <a:pt x="12" y="35"/>
                  </a:cubicBezTo>
                  <a:cubicBezTo>
                    <a:pt x="13" y="35"/>
                    <a:pt x="13" y="35"/>
                    <a:pt x="14" y="36"/>
                  </a:cubicBezTo>
                  <a:cubicBezTo>
                    <a:pt x="8" y="36"/>
                    <a:pt x="7" y="32"/>
                    <a:pt x="10" y="30"/>
                  </a:cubicBezTo>
                  <a:cubicBezTo>
                    <a:pt x="3" y="30"/>
                    <a:pt x="5" y="58"/>
                    <a:pt x="6" y="60"/>
                  </a:cubicBezTo>
                  <a:cubicBezTo>
                    <a:pt x="10" y="67"/>
                    <a:pt x="1" y="83"/>
                    <a:pt x="6" y="90"/>
                  </a:cubicBezTo>
                  <a:cubicBezTo>
                    <a:pt x="6" y="89"/>
                    <a:pt x="6" y="88"/>
                    <a:pt x="7" y="88"/>
                  </a:cubicBezTo>
                  <a:cubicBezTo>
                    <a:pt x="7" y="89"/>
                    <a:pt x="7" y="94"/>
                    <a:pt x="6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9" y="98"/>
                    <a:pt x="11" y="96"/>
                    <a:pt x="11" y="9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26" name="Freeform 335"/>
            <p:cNvSpPr>
              <a:spLocks/>
            </p:cNvSpPr>
            <p:nvPr/>
          </p:nvSpPr>
          <p:spPr bwMode="auto">
            <a:xfrm>
              <a:off x="1765300" y="6786563"/>
              <a:ext cx="95250" cy="66675"/>
            </a:xfrm>
            <a:custGeom>
              <a:avLst/>
              <a:gdLst>
                <a:gd name="T0" fmla="*/ 12 w 30"/>
                <a:gd name="T1" fmla="*/ 12 h 21"/>
                <a:gd name="T2" fmla="*/ 14 w 30"/>
                <a:gd name="T3" fmla="*/ 14 h 21"/>
                <a:gd name="T4" fmla="*/ 22 w 30"/>
                <a:gd name="T5" fmla="*/ 11 h 21"/>
                <a:gd name="T6" fmla="*/ 22 w 30"/>
                <a:gd name="T7" fmla="*/ 8 h 21"/>
                <a:gd name="T8" fmla="*/ 20 w 30"/>
                <a:gd name="T9" fmla="*/ 7 h 21"/>
                <a:gd name="T10" fmla="*/ 22 w 30"/>
                <a:gd name="T11" fmla="*/ 7 h 21"/>
                <a:gd name="T12" fmla="*/ 30 w 30"/>
                <a:gd name="T13" fmla="*/ 0 h 21"/>
                <a:gd name="T14" fmla="*/ 6 w 30"/>
                <a:gd name="T15" fmla="*/ 12 h 21"/>
                <a:gd name="T16" fmla="*/ 0 w 30"/>
                <a:gd name="T17" fmla="*/ 21 h 21"/>
                <a:gd name="T18" fmla="*/ 6 w 30"/>
                <a:gd name="T19" fmla="*/ 21 h 21"/>
                <a:gd name="T20" fmla="*/ 12 w 30"/>
                <a:gd name="T21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1">
                  <a:moveTo>
                    <a:pt x="12" y="12"/>
                  </a:moveTo>
                  <a:cubicBezTo>
                    <a:pt x="12" y="13"/>
                    <a:pt x="13" y="14"/>
                    <a:pt x="14" y="14"/>
                  </a:cubicBezTo>
                  <a:cubicBezTo>
                    <a:pt x="10" y="9"/>
                    <a:pt x="22" y="11"/>
                    <a:pt x="22" y="11"/>
                  </a:cubicBezTo>
                  <a:cubicBezTo>
                    <a:pt x="21" y="10"/>
                    <a:pt x="21" y="9"/>
                    <a:pt x="22" y="8"/>
                  </a:cubicBezTo>
                  <a:cubicBezTo>
                    <a:pt x="21" y="7"/>
                    <a:pt x="20" y="7"/>
                    <a:pt x="20" y="7"/>
                  </a:cubicBezTo>
                  <a:cubicBezTo>
                    <a:pt x="20" y="5"/>
                    <a:pt x="21" y="8"/>
                    <a:pt x="22" y="7"/>
                  </a:cubicBezTo>
                  <a:cubicBezTo>
                    <a:pt x="21" y="2"/>
                    <a:pt x="29" y="4"/>
                    <a:pt x="30" y="0"/>
                  </a:cubicBezTo>
                  <a:cubicBezTo>
                    <a:pt x="23" y="3"/>
                    <a:pt x="12" y="5"/>
                    <a:pt x="6" y="12"/>
                  </a:cubicBezTo>
                  <a:cubicBezTo>
                    <a:pt x="6" y="12"/>
                    <a:pt x="1" y="18"/>
                    <a:pt x="0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8" y="18"/>
                    <a:pt x="10" y="15"/>
                    <a:pt x="12" y="1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27" name="Freeform 336"/>
            <p:cNvSpPr>
              <a:spLocks/>
            </p:cNvSpPr>
            <p:nvPr/>
          </p:nvSpPr>
          <p:spPr bwMode="auto">
            <a:xfrm>
              <a:off x="1654175" y="6805613"/>
              <a:ext cx="82550" cy="50800"/>
            </a:xfrm>
            <a:custGeom>
              <a:avLst/>
              <a:gdLst>
                <a:gd name="T0" fmla="*/ 25 w 26"/>
                <a:gd name="T1" fmla="*/ 2 h 16"/>
                <a:gd name="T2" fmla="*/ 19 w 26"/>
                <a:gd name="T3" fmla="*/ 2 h 16"/>
                <a:gd name="T4" fmla="*/ 14 w 26"/>
                <a:gd name="T5" fmla="*/ 5 h 16"/>
                <a:gd name="T6" fmla="*/ 1 w 26"/>
                <a:gd name="T7" fmla="*/ 15 h 16"/>
                <a:gd name="T8" fmla="*/ 0 w 26"/>
                <a:gd name="T9" fmla="*/ 16 h 16"/>
                <a:gd name="T10" fmla="*/ 11 w 26"/>
                <a:gd name="T11" fmla="*/ 16 h 16"/>
                <a:gd name="T12" fmla="*/ 25 w 26"/>
                <a:gd name="T1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6">
                  <a:moveTo>
                    <a:pt x="25" y="2"/>
                  </a:moveTo>
                  <a:cubicBezTo>
                    <a:pt x="24" y="0"/>
                    <a:pt x="20" y="2"/>
                    <a:pt x="19" y="2"/>
                  </a:cubicBezTo>
                  <a:cubicBezTo>
                    <a:pt x="18" y="2"/>
                    <a:pt x="16" y="7"/>
                    <a:pt x="14" y="5"/>
                  </a:cubicBezTo>
                  <a:cubicBezTo>
                    <a:pt x="10" y="9"/>
                    <a:pt x="6" y="12"/>
                    <a:pt x="1" y="15"/>
                  </a:cubicBezTo>
                  <a:cubicBezTo>
                    <a:pt x="1" y="15"/>
                    <a:pt x="0" y="15"/>
                    <a:pt x="0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8" y="9"/>
                    <a:pt x="26" y="3"/>
                    <a:pt x="25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</p:grpSp>
      <p:sp>
        <p:nvSpPr>
          <p:cNvPr id="128" name="Freeform 174"/>
          <p:cNvSpPr>
            <a:spLocks/>
          </p:cNvSpPr>
          <p:nvPr/>
        </p:nvSpPr>
        <p:spPr bwMode="auto">
          <a:xfrm>
            <a:off x="7586663" y="5129213"/>
            <a:ext cx="4605337" cy="1730375"/>
          </a:xfrm>
          <a:custGeom>
            <a:avLst/>
            <a:gdLst>
              <a:gd name="T0" fmla="*/ 1448 w 1451"/>
              <a:gd name="T1" fmla="*/ 545 h 545"/>
              <a:gd name="T2" fmla="*/ 1451 w 1451"/>
              <a:gd name="T3" fmla="*/ 538 h 545"/>
              <a:gd name="T4" fmla="*/ 1451 w 1451"/>
              <a:gd name="T5" fmla="*/ 0 h 545"/>
              <a:gd name="T6" fmla="*/ 0 w 1451"/>
              <a:gd name="T7" fmla="*/ 545 h 545"/>
              <a:gd name="T8" fmla="*/ 177 w 1451"/>
              <a:gd name="T9" fmla="*/ 545 h 545"/>
              <a:gd name="T10" fmla="*/ 1448 w 1451"/>
              <a:gd name="T11" fmla="*/ 545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1" h="545">
                <a:moveTo>
                  <a:pt x="1448" y="545"/>
                </a:moveTo>
                <a:cubicBezTo>
                  <a:pt x="1451" y="538"/>
                  <a:pt x="1451" y="538"/>
                  <a:pt x="1451" y="538"/>
                </a:cubicBezTo>
                <a:cubicBezTo>
                  <a:pt x="1451" y="0"/>
                  <a:pt x="1451" y="0"/>
                  <a:pt x="1451" y="0"/>
                </a:cubicBezTo>
                <a:cubicBezTo>
                  <a:pt x="921" y="310"/>
                  <a:pt x="429" y="471"/>
                  <a:pt x="0" y="545"/>
                </a:cubicBezTo>
                <a:cubicBezTo>
                  <a:pt x="177" y="545"/>
                  <a:pt x="177" y="545"/>
                  <a:pt x="177" y="545"/>
                </a:cubicBezTo>
                <a:lnTo>
                  <a:pt x="1448" y="545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129" name="Freeform 177"/>
          <p:cNvSpPr>
            <a:spLocks/>
          </p:cNvSpPr>
          <p:nvPr/>
        </p:nvSpPr>
        <p:spPr bwMode="auto">
          <a:xfrm>
            <a:off x="8059738" y="5243513"/>
            <a:ext cx="4132262" cy="1616075"/>
          </a:xfrm>
          <a:custGeom>
            <a:avLst/>
            <a:gdLst>
              <a:gd name="T0" fmla="*/ 1302 w 1302"/>
              <a:gd name="T1" fmla="*/ 502 h 509"/>
              <a:gd name="T2" fmla="*/ 1302 w 1302"/>
              <a:gd name="T3" fmla="*/ 0 h 509"/>
              <a:gd name="T4" fmla="*/ 0 w 1302"/>
              <a:gd name="T5" fmla="*/ 509 h 509"/>
              <a:gd name="T6" fmla="*/ 1299 w 1302"/>
              <a:gd name="T7" fmla="*/ 509 h 509"/>
              <a:gd name="T8" fmla="*/ 1302 w 1302"/>
              <a:gd name="T9" fmla="*/ 502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2" h="509">
                <a:moveTo>
                  <a:pt x="1302" y="502"/>
                </a:moveTo>
                <a:cubicBezTo>
                  <a:pt x="1302" y="0"/>
                  <a:pt x="1302" y="0"/>
                  <a:pt x="1302" y="0"/>
                </a:cubicBezTo>
                <a:cubicBezTo>
                  <a:pt x="835" y="259"/>
                  <a:pt x="403" y="422"/>
                  <a:pt x="0" y="509"/>
                </a:cubicBezTo>
                <a:cubicBezTo>
                  <a:pt x="1299" y="509"/>
                  <a:pt x="1299" y="509"/>
                  <a:pt x="1299" y="509"/>
                </a:cubicBezTo>
                <a:lnTo>
                  <a:pt x="1302" y="502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37000">
                <a:schemeClr val="accent1">
                  <a:lumMod val="93000"/>
                  <a:lumOff val="7000"/>
                </a:schemeClr>
              </a:gs>
              <a:gs pos="100000">
                <a:schemeClr val="accent1">
                  <a:lumMod val="81000"/>
                  <a:lumOff val="19000"/>
                </a:schemeClr>
              </a:gs>
            </a:gsLst>
            <a:lin ang="0" scaled="0"/>
          </a:gra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grpSp>
        <p:nvGrpSpPr>
          <p:cNvPr id="130" name="Group 1347"/>
          <p:cNvGrpSpPr/>
          <p:nvPr/>
        </p:nvGrpSpPr>
        <p:grpSpPr>
          <a:xfrm>
            <a:off x="9066213" y="5339715"/>
            <a:ext cx="3125787" cy="1561148"/>
            <a:chOff x="9066213" y="5339715"/>
            <a:chExt cx="3125787" cy="1561148"/>
          </a:xfrm>
          <a:gradFill>
            <a:gsLst>
              <a:gs pos="0">
                <a:schemeClr val="accent1">
                  <a:lumMod val="90000"/>
                </a:schemeClr>
              </a:gs>
              <a:gs pos="100000">
                <a:schemeClr val="accent1">
                  <a:lumMod val="90000"/>
                </a:schemeClr>
              </a:gs>
            </a:gsLst>
            <a:lin ang="0" scaled="0"/>
          </a:gradFill>
        </p:grpSpPr>
        <p:sp>
          <p:nvSpPr>
            <p:cNvPr id="131" name="Freeform 178"/>
            <p:cNvSpPr>
              <a:spLocks/>
            </p:cNvSpPr>
            <p:nvPr/>
          </p:nvSpPr>
          <p:spPr bwMode="auto">
            <a:xfrm>
              <a:off x="11388725" y="5741988"/>
              <a:ext cx="101600" cy="53975"/>
            </a:xfrm>
            <a:custGeom>
              <a:avLst/>
              <a:gdLst>
                <a:gd name="T0" fmla="*/ 0 w 32"/>
                <a:gd name="T1" fmla="*/ 15 h 17"/>
                <a:gd name="T2" fmla="*/ 32 w 32"/>
                <a:gd name="T3" fmla="*/ 8 h 17"/>
                <a:gd name="T4" fmla="*/ 0 w 32"/>
                <a:gd name="T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7">
                  <a:moveTo>
                    <a:pt x="0" y="15"/>
                  </a:moveTo>
                  <a:cubicBezTo>
                    <a:pt x="9" y="17"/>
                    <a:pt x="28" y="17"/>
                    <a:pt x="32" y="8"/>
                  </a:cubicBezTo>
                  <a:cubicBezTo>
                    <a:pt x="26" y="0"/>
                    <a:pt x="4" y="8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32" name="Freeform 179"/>
            <p:cNvSpPr>
              <a:spLocks/>
            </p:cNvSpPr>
            <p:nvPr/>
          </p:nvSpPr>
          <p:spPr bwMode="auto">
            <a:xfrm>
              <a:off x="10753725" y="5900738"/>
              <a:ext cx="136525" cy="269875"/>
            </a:xfrm>
            <a:custGeom>
              <a:avLst/>
              <a:gdLst>
                <a:gd name="T0" fmla="*/ 43 w 43"/>
                <a:gd name="T1" fmla="*/ 0 h 85"/>
                <a:gd name="T2" fmla="*/ 24 w 43"/>
                <a:gd name="T3" fmla="*/ 9 h 85"/>
                <a:gd name="T4" fmla="*/ 0 w 43"/>
                <a:gd name="T5" fmla="*/ 85 h 85"/>
                <a:gd name="T6" fmla="*/ 20 w 43"/>
                <a:gd name="T7" fmla="*/ 48 h 85"/>
                <a:gd name="T8" fmla="*/ 41 w 43"/>
                <a:gd name="T9" fmla="*/ 4 h 85"/>
                <a:gd name="T10" fmla="*/ 43 w 4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85">
                  <a:moveTo>
                    <a:pt x="43" y="0"/>
                  </a:moveTo>
                  <a:cubicBezTo>
                    <a:pt x="36" y="3"/>
                    <a:pt x="30" y="6"/>
                    <a:pt x="24" y="9"/>
                  </a:cubicBezTo>
                  <a:cubicBezTo>
                    <a:pt x="17" y="35"/>
                    <a:pt x="0" y="57"/>
                    <a:pt x="0" y="85"/>
                  </a:cubicBezTo>
                  <a:cubicBezTo>
                    <a:pt x="12" y="76"/>
                    <a:pt x="5" y="55"/>
                    <a:pt x="20" y="48"/>
                  </a:cubicBezTo>
                  <a:cubicBezTo>
                    <a:pt x="23" y="28"/>
                    <a:pt x="35" y="21"/>
                    <a:pt x="41" y="4"/>
                  </a:cubicBezTo>
                  <a:cubicBezTo>
                    <a:pt x="42" y="3"/>
                    <a:pt x="42" y="2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33" name="Freeform 180"/>
            <p:cNvSpPr>
              <a:spLocks/>
            </p:cNvSpPr>
            <p:nvPr/>
          </p:nvSpPr>
          <p:spPr bwMode="auto">
            <a:xfrm>
              <a:off x="11534775" y="5719763"/>
              <a:ext cx="69850" cy="53975"/>
            </a:xfrm>
            <a:custGeom>
              <a:avLst/>
              <a:gdLst>
                <a:gd name="T0" fmla="*/ 22 w 22"/>
                <a:gd name="T1" fmla="*/ 11 h 17"/>
                <a:gd name="T2" fmla="*/ 0 w 22"/>
                <a:gd name="T3" fmla="*/ 13 h 17"/>
                <a:gd name="T4" fmla="*/ 22 w 22"/>
                <a:gd name="T5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22" y="11"/>
                  </a:moveTo>
                  <a:cubicBezTo>
                    <a:pt x="21" y="0"/>
                    <a:pt x="2" y="7"/>
                    <a:pt x="0" y="13"/>
                  </a:cubicBezTo>
                  <a:cubicBezTo>
                    <a:pt x="7" y="17"/>
                    <a:pt x="16" y="13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34" name="Freeform 181"/>
            <p:cNvSpPr>
              <a:spLocks/>
            </p:cNvSpPr>
            <p:nvPr/>
          </p:nvSpPr>
          <p:spPr bwMode="auto">
            <a:xfrm>
              <a:off x="11744325" y="5875338"/>
              <a:ext cx="57150" cy="44450"/>
            </a:xfrm>
            <a:custGeom>
              <a:avLst/>
              <a:gdLst>
                <a:gd name="T0" fmla="*/ 1 w 18"/>
                <a:gd name="T1" fmla="*/ 11 h 14"/>
                <a:gd name="T2" fmla="*/ 18 w 18"/>
                <a:gd name="T3" fmla="*/ 8 h 14"/>
                <a:gd name="T4" fmla="*/ 1 w 18"/>
                <a:gd name="T5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4">
                  <a:moveTo>
                    <a:pt x="1" y="11"/>
                  </a:moveTo>
                  <a:cubicBezTo>
                    <a:pt x="9" y="10"/>
                    <a:pt x="15" y="14"/>
                    <a:pt x="18" y="8"/>
                  </a:cubicBezTo>
                  <a:cubicBezTo>
                    <a:pt x="14" y="7"/>
                    <a:pt x="0" y="0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35" name="Freeform 182"/>
            <p:cNvSpPr>
              <a:spLocks/>
            </p:cNvSpPr>
            <p:nvPr/>
          </p:nvSpPr>
          <p:spPr bwMode="auto">
            <a:xfrm>
              <a:off x="11623675" y="5875338"/>
              <a:ext cx="66675" cy="47625"/>
            </a:xfrm>
            <a:custGeom>
              <a:avLst/>
              <a:gdLst>
                <a:gd name="T0" fmla="*/ 3 w 21"/>
                <a:gd name="T1" fmla="*/ 12 h 15"/>
                <a:gd name="T2" fmla="*/ 21 w 21"/>
                <a:gd name="T3" fmla="*/ 11 h 15"/>
                <a:gd name="T4" fmla="*/ 3 w 21"/>
                <a:gd name="T5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5">
                  <a:moveTo>
                    <a:pt x="3" y="12"/>
                  </a:moveTo>
                  <a:cubicBezTo>
                    <a:pt x="9" y="15"/>
                    <a:pt x="15" y="12"/>
                    <a:pt x="21" y="11"/>
                  </a:cubicBezTo>
                  <a:cubicBezTo>
                    <a:pt x="21" y="3"/>
                    <a:pt x="0" y="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36" name="Freeform 183"/>
            <p:cNvSpPr>
              <a:spLocks/>
            </p:cNvSpPr>
            <p:nvPr/>
          </p:nvSpPr>
          <p:spPr bwMode="auto">
            <a:xfrm>
              <a:off x="11766550" y="5726113"/>
              <a:ext cx="60325" cy="41275"/>
            </a:xfrm>
            <a:custGeom>
              <a:avLst/>
              <a:gdLst>
                <a:gd name="T0" fmla="*/ 3 w 19"/>
                <a:gd name="T1" fmla="*/ 13 h 13"/>
                <a:gd name="T2" fmla="*/ 19 w 19"/>
                <a:gd name="T3" fmla="*/ 7 h 13"/>
                <a:gd name="T4" fmla="*/ 3 w 19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3" y="13"/>
                  </a:moveTo>
                  <a:cubicBezTo>
                    <a:pt x="9" y="13"/>
                    <a:pt x="14" y="11"/>
                    <a:pt x="19" y="7"/>
                  </a:cubicBezTo>
                  <a:cubicBezTo>
                    <a:pt x="13" y="6"/>
                    <a:pt x="0" y="0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37" name="Freeform 184"/>
            <p:cNvSpPr>
              <a:spLocks/>
            </p:cNvSpPr>
            <p:nvPr/>
          </p:nvSpPr>
          <p:spPr bwMode="auto">
            <a:xfrm>
              <a:off x="11649075" y="5716588"/>
              <a:ext cx="79375" cy="41275"/>
            </a:xfrm>
            <a:custGeom>
              <a:avLst/>
              <a:gdLst>
                <a:gd name="T0" fmla="*/ 0 w 25"/>
                <a:gd name="T1" fmla="*/ 12 h 13"/>
                <a:gd name="T2" fmla="*/ 25 w 25"/>
                <a:gd name="T3" fmla="*/ 7 h 13"/>
                <a:gd name="T4" fmla="*/ 0 w 25"/>
                <a:gd name="T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3">
                  <a:moveTo>
                    <a:pt x="0" y="12"/>
                  </a:moveTo>
                  <a:cubicBezTo>
                    <a:pt x="9" y="13"/>
                    <a:pt x="22" y="13"/>
                    <a:pt x="25" y="7"/>
                  </a:cubicBezTo>
                  <a:cubicBezTo>
                    <a:pt x="19" y="2"/>
                    <a:pt x="0" y="0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38" name="Freeform 185"/>
            <p:cNvSpPr>
              <a:spLocks/>
            </p:cNvSpPr>
            <p:nvPr/>
          </p:nvSpPr>
          <p:spPr bwMode="auto">
            <a:xfrm>
              <a:off x="11820525" y="6129338"/>
              <a:ext cx="31750" cy="25400"/>
            </a:xfrm>
            <a:custGeom>
              <a:avLst/>
              <a:gdLst>
                <a:gd name="T0" fmla="*/ 0 w 10"/>
                <a:gd name="T1" fmla="*/ 4 h 8"/>
                <a:gd name="T2" fmla="*/ 10 w 10"/>
                <a:gd name="T3" fmla="*/ 8 h 8"/>
                <a:gd name="T4" fmla="*/ 0 w 10"/>
                <a:gd name="T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8">
                  <a:moveTo>
                    <a:pt x="0" y="4"/>
                  </a:moveTo>
                  <a:cubicBezTo>
                    <a:pt x="2" y="6"/>
                    <a:pt x="5" y="8"/>
                    <a:pt x="10" y="8"/>
                  </a:cubicBezTo>
                  <a:cubicBezTo>
                    <a:pt x="10" y="4"/>
                    <a:pt x="2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39" name="Freeform 186"/>
            <p:cNvSpPr>
              <a:spLocks/>
            </p:cNvSpPr>
            <p:nvPr/>
          </p:nvSpPr>
          <p:spPr bwMode="auto">
            <a:xfrm>
              <a:off x="11347450" y="5916613"/>
              <a:ext cx="101600" cy="57150"/>
            </a:xfrm>
            <a:custGeom>
              <a:avLst/>
              <a:gdLst>
                <a:gd name="T0" fmla="*/ 0 w 32"/>
                <a:gd name="T1" fmla="*/ 11 h 18"/>
                <a:gd name="T2" fmla="*/ 32 w 32"/>
                <a:gd name="T3" fmla="*/ 7 h 18"/>
                <a:gd name="T4" fmla="*/ 0 w 32"/>
                <a:gd name="T5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8">
                  <a:moveTo>
                    <a:pt x="0" y="11"/>
                  </a:moveTo>
                  <a:cubicBezTo>
                    <a:pt x="4" y="18"/>
                    <a:pt x="29" y="15"/>
                    <a:pt x="32" y="7"/>
                  </a:cubicBezTo>
                  <a:cubicBezTo>
                    <a:pt x="26" y="0"/>
                    <a:pt x="5" y="2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40" name="Freeform 187"/>
            <p:cNvSpPr>
              <a:spLocks/>
            </p:cNvSpPr>
            <p:nvPr/>
          </p:nvSpPr>
          <p:spPr bwMode="auto">
            <a:xfrm>
              <a:off x="10998200" y="5995988"/>
              <a:ext cx="904875" cy="593725"/>
            </a:xfrm>
            <a:custGeom>
              <a:avLst/>
              <a:gdLst>
                <a:gd name="T0" fmla="*/ 46 w 285"/>
                <a:gd name="T1" fmla="*/ 70 h 187"/>
                <a:gd name="T2" fmla="*/ 2 w 285"/>
                <a:gd name="T3" fmla="*/ 187 h 187"/>
                <a:gd name="T4" fmla="*/ 57 w 285"/>
                <a:gd name="T5" fmla="*/ 85 h 187"/>
                <a:gd name="T6" fmla="*/ 53 w 285"/>
                <a:gd name="T7" fmla="*/ 98 h 187"/>
                <a:gd name="T8" fmla="*/ 88 w 285"/>
                <a:gd name="T9" fmla="*/ 66 h 187"/>
                <a:gd name="T10" fmla="*/ 105 w 285"/>
                <a:gd name="T11" fmla="*/ 66 h 187"/>
                <a:gd name="T12" fmla="*/ 110 w 285"/>
                <a:gd name="T13" fmla="*/ 53 h 187"/>
                <a:gd name="T14" fmla="*/ 129 w 285"/>
                <a:gd name="T15" fmla="*/ 43 h 187"/>
                <a:gd name="T16" fmla="*/ 178 w 285"/>
                <a:gd name="T17" fmla="*/ 32 h 187"/>
                <a:gd name="T18" fmla="*/ 235 w 285"/>
                <a:gd name="T19" fmla="*/ 28 h 187"/>
                <a:gd name="T20" fmla="*/ 285 w 285"/>
                <a:gd name="T21" fmla="*/ 31 h 187"/>
                <a:gd name="T22" fmla="*/ 267 w 285"/>
                <a:gd name="T23" fmla="*/ 13 h 187"/>
                <a:gd name="T24" fmla="*/ 212 w 285"/>
                <a:gd name="T25" fmla="*/ 6 h 187"/>
                <a:gd name="T26" fmla="*/ 136 w 285"/>
                <a:gd name="T27" fmla="*/ 15 h 187"/>
                <a:gd name="T28" fmla="*/ 46 w 285"/>
                <a:gd name="T29" fmla="*/ 7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187">
                  <a:moveTo>
                    <a:pt x="46" y="70"/>
                  </a:moveTo>
                  <a:cubicBezTo>
                    <a:pt x="21" y="105"/>
                    <a:pt x="0" y="144"/>
                    <a:pt x="2" y="187"/>
                  </a:cubicBezTo>
                  <a:cubicBezTo>
                    <a:pt x="16" y="155"/>
                    <a:pt x="21" y="102"/>
                    <a:pt x="57" y="85"/>
                  </a:cubicBezTo>
                  <a:cubicBezTo>
                    <a:pt x="54" y="89"/>
                    <a:pt x="53" y="93"/>
                    <a:pt x="53" y="98"/>
                  </a:cubicBezTo>
                  <a:cubicBezTo>
                    <a:pt x="65" y="88"/>
                    <a:pt x="75" y="76"/>
                    <a:pt x="88" y="66"/>
                  </a:cubicBezTo>
                  <a:cubicBezTo>
                    <a:pt x="109" y="51"/>
                    <a:pt x="93" y="65"/>
                    <a:pt x="105" y="66"/>
                  </a:cubicBezTo>
                  <a:cubicBezTo>
                    <a:pt x="107" y="62"/>
                    <a:pt x="109" y="58"/>
                    <a:pt x="110" y="53"/>
                  </a:cubicBezTo>
                  <a:cubicBezTo>
                    <a:pt x="116" y="49"/>
                    <a:pt x="122" y="46"/>
                    <a:pt x="129" y="43"/>
                  </a:cubicBezTo>
                  <a:cubicBezTo>
                    <a:pt x="145" y="36"/>
                    <a:pt x="161" y="34"/>
                    <a:pt x="178" y="32"/>
                  </a:cubicBezTo>
                  <a:cubicBezTo>
                    <a:pt x="197" y="29"/>
                    <a:pt x="216" y="27"/>
                    <a:pt x="235" y="28"/>
                  </a:cubicBezTo>
                  <a:cubicBezTo>
                    <a:pt x="247" y="29"/>
                    <a:pt x="276" y="44"/>
                    <a:pt x="285" y="31"/>
                  </a:cubicBezTo>
                  <a:cubicBezTo>
                    <a:pt x="274" y="24"/>
                    <a:pt x="280" y="17"/>
                    <a:pt x="267" y="13"/>
                  </a:cubicBezTo>
                  <a:cubicBezTo>
                    <a:pt x="249" y="7"/>
                    <a:pt x="230" y="7"/>
                    <a:pt x="212" y="6"/>
                  </a:cubicBezTo>
                  <a:cubicBezTo>
                    <a:pt x="195" y="6"/>
                    <a:pt x="148" y="0"/>
                    <a:pt x="136" y="15"/>
                  </a:cubicBezTo>
                  <a:cubicBezTo>
                    <a:pt x="104" y="17"/>
                    <a:pt x="63" y="46"/>
                    <a:pt x="46" y="7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41" name="Freeform 188"/>
            <p:cNvSpPr>
              <a:spLocks/>
            </p:cNvSpPr>
            <p:nvPr/>
          </p:nvSpPr>
          <p:spPr bwMode="auto">
            <a:xfrm>
              <a:off x="11750675" y="6129338"/>
              <a:ext cx="28575" cy="19050"/>
            </a:xfrm>
            <a:custGeom>
              <a:avLst/>
              <a:gdLst>
                <a:gd name="T0" fmla="*/ 0 w 9"/>
                <a:gd name="T1" fmla="*/ 4 h 6"/>
                <a:gd name="T2" fmla="*/ 9 w 9"/>
                <a:gd name="T3" fmla="*/ 2 h 6"/>
                <a:gd name="T4" fmla="*/ 0 w 9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2" y="6"/>
                    <a:pt x="9" y="6"/>
                    <a:pt x="9" y="2"/>
                  </a:cubicBezTo>
                  <a:cubicBezTo>
                    <a:pt x="6" y="3"/>
                    <a:pt x="0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42" name="Freeform 189"/>
            <p:cNvSpPr>
              <a:spLocks/>
            </p:cNvSpPr>
            <p:nvPr/>
          </p:nvSpPr>
          <p:spPr bwMode="auto">
            <a:xfrm>
              <a:off x="11480800" y="5888038"/>
              <a:ext cx="76200" cy="47625"/>
            </a:xfrm>
            <a:custGeom>
              <a:avLst/>
              <a:gdLst>
                <a:gd name="T0" fmla="*/ 24 w 24"/>
                <a:gd name="T1" fmla="*/ 7 h 15"/>
                <a:gd name="T2" fmla="*/ 0 w 24"/>
                <a:gd name="T3" fmla="*/ 10 h 15"/>
                <a:gd name="T4" fmla="*/ 24 w 24"/>
                <a:gd name="T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5">
                  <a:moveTo>
                    <a:pt x="24" y="7"/>
                  </a:moveTo>
                  <a:cubicBezTo>
                    <a:pt x="20" y="0"/>
                    <a:pt x="3" y="4"/>
                    <a:pt x="0" y="10"/>
                  </a:cubicBezTo>
                  <a:cubicBezTo>
                    <a:pt x="5" y="15"/>
                    <a:pt x="22" y="13"/>
                    <a:pt x="24" y="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43" name="Freeform 190"/>
            <p:cNvSpPr>
              <a:spLocks/>
            </p:cNvSpPr>
            <p:nvPr/>
          </p:nvSpPr>
          <p:spPr bwMode="auto">
            <a:xfrm>
              <a:off x="9410700" y="6535738"/>
              <a:ext cx="241300" cy="190500"/>
            </a:xfrm>
            <a:custGeom>
              <a:avLst/>
              <a:gdLst>
                <a:gd name="T0" fmla="*/ 37 w 76"/>
                <a:gd name="T1" fmla="*/ 14 h 60"/>
                <a:gd name="T2" fmla="*/ 61 w 76"/>
                <a:gd name="T3" fmla="*/ 29 h 60"/>
                <a:gd name="T4" fmla="*/ 46 w 76"/>
                <a:gd name="T5" fmla="*/ 35 h 60"/>
                <a:gd name="T6" fmla="*/ 38 w 76"/>
                <a:gd name="T7" fmla="*/ 26 h 60"/>
                <a:gd name="T8" fmla="*/ 16 w 76"/>
                <a:gd name="T9" fmla="*/ 30 h 60"/>
                <a:gd name="T10" fmla="*/ 45 w 76"/>
                <a:gd name="T11" fmla="*/ 39 h 60"/>
                <a:gd name="T12" fmla="*/ 13 w 76"/>
                <a:gd name="T13" fmla="*/ 42 h 60"/>
                <a:gd name="T14" fmla="*/ 36 w 76"/>
                <a:gd name="T15" fmla="*/ 58 h 60"/>
                <a:gd name="T16" fmla="*/ 71 w 76"/>
                <a:gd name="T17" fmla="*/ 29 h 60"/>
                <a:gd name="T18" fmla="*/ 37 w 76"/>
                <a:gd name="T19" fmla="*/ 1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60">
                  <a:moveTo>
                    <a:pt x="37" y="14"/>
                  </a:moveTo>
                  <a:cubicBezTo>
                    <a:pt x="38" y="27"/>
                    <a:pt x="59" y="17"/>
                    <a:pt x="61" y="29"/>
                  </a:cubicBezTo>
                  <a:cubicBezTo>
                    <a:pt x="56" y="30"/>
                    <a:pt x="51" y="32"/>
                    <a:pt x="46" y="35"/>
                  </a:cubicBezTo>
                  <a:cubicBezTo>
                    <a:pt x="45" y="31"/>
                    <a:pt x="42" y="28"/>
                    <a:pt x="38" y="26"/>
                  </a:cubicBezTo>
                  <a:cubicBezTo>
                    <a:pt x="32" y="22"/>
                    <a:pt x="18" y="19"/>
                    <a:pt x="16" y="30"/>
                  </a:cubicBezTo>
                  <a:cubicBezTo>
                    <a:pt x="24" y="35"/>
                    <a:pt x="35" y="39"/>
                    <a:pt x="45" y="39"/>
                  </a:cubicBezTo>
                  <a:cubicBezTo>
                    <a:pt x="40" y="60"/>
                    <a:pt x="21" y="38"/>
                    <a:pt x="13" y="42"/>
                  </a:cubicBezTo>
                  <a:cubicBezTo>
                    <a:pt x="0" y="49"/>
                    <a:pt x="30" y="58"/>
                    <a:pt x="36" y="58"/>
                  </a:cubicBezTo>
                  <a:cubicBezTo>
                    <a:pt x="51" y="58"/>
                    <a:pt x="69" y="38"/>
                    <a:pt x="71" y="29"/>
                  </a:cubicBezTo>
                  <a:cubicBezTo>
                    <a:pt x="76" y="12"/>
                    <a:pt x="48" y="0"/>
                    <a:pt x="37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44" name="Freeform 191"/>
            <p:cNvSpPr>
              <a:spLocks/>
            </p:cNvSpPr>
            <p:nvPr/>
          </p:nvSpPr>
          <p:spPr bwMode="auto">
            <a:xfrm>
              <a:off x="9156700" y="6646863"/>
              <a:ext cx="114300" cy="60325"/>
            </a:xfrm>
            <a:custGeom>
              <a:avLst/>
              <a:gdLst>
                <a:gd name="T0" fmla="*/ 3 w 36"/>
                <a:gd name="T1" fmla="*/ 19 h 19"/>
                <a:gd name="T2" fmla="*/ 36 w 36"/>
                <a:gd name="T3" fmla="*/ 13 h 19"/>
                <a:gd name="T4" fmla="*/ 3 w 36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9">
                  <a:moveTo>
                    <a:pt x="3" y="19"/>
                  </a:moveTo>
                  <a:cubicBezTo>
                    <a:pt x="12" y="14"/>
                    <a:pt x="29" y="19"/>
                    <a:pt x="36" y="13"/>
                  </a:cubicBezTo>
                  <a:cubicBezTo>
                    <a:pt x="31" y="0"/>
                    <a:pt x="0" y="7"/>
                    <a:pt x="3" y="1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45" name="Freeform 192"/>
            <p:cNvSpPr>
              <a:spLocks/>
            </p:cNvSpPr>
            <p:nvPr/>
          </p:nvSpPr>
          <p:spPr bwMode="auto">
            <a:xfrm>
              <a:off x="9810750" y="6621463"/>
              <a:ext cx="101600" cy="88900"/>
            </a:xfrm>
            <a:custGeom>
              <a:avLst/>
              <a:gdLst>
                <a:gd name="T0" fmla="*/ 32 w 32"/>
                <a:gd name="T1" fmla="*/ 25 h 28"/>
                <a:gd name="T2" fmla="*/ 0 w 32"/>
                <a:gd name="T3" fmla="*/ 15 h 28"/>
                <a:gd name="T4" fmla="*/ 32 w 32"/>
                <a:gd name="T5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28">
                  <a:moveTo>
                    <a:pt x="32" y="25"/>
                  </a:moveTo>
                  <a:cubicBezTo>
                    <a:pt x="28" y="15"/>
                    <a:pt x="5" y="0"/>
                    <a:pt x="0" y="15"/>
                  </a:cubicBezTo>
                  <a:cubicBezTo>
                    <a:pt x="10" y="18"/>
                    <a:pt x="20" y="28"/>
                    <a:pt x="32" y="2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46" name="Freeform 193"/>
            <p:cNvSpPr>
              <a:spLocks/>
            </p:cNvSpPr>
            <p:nvPr/>
          </p:nvSpPr>
          <p:spPr bwMode="auto">
            <a:xfrm>
              <a:off x="9734550" y="6761163"/>
              <a:ext cx="85725" cy="98425"/>
            </a:xfrm>
            <a:custGeom>
              <a:avLst/>
              <a:gdLst>
                <a:gd name="T0" fmla="*/ 0 w 27"/>
                <a:gd name="T1" fmla="*/ 11 h 31"/>
                <a:gd name="T2" fmla="*/ 27 w 27"/>
                <a:gd name="T3" fmla="*/ 16 h 31"/>
                <a:gd name="T4" fmla="*/ 0 w 27"/>
                <a:gd name="T5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1">
                  <a:moveTo>
                    <a:pt x="0" y="11"/>
                  </a:moveTo>
                  <a:cubicBezTo>
                    <a:pt x="8" y="15"/>
                    <a:pt x="23" y="31"/>
                    <a:pt x="27" y="16"/>
                  </a:cubicBezTo>
                  <a:cubicBezTo>
                    <a:pt x="19" y="15"/>
                    <a:pt x="6" y="0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47" name="Freeform 194"/>
            <p:cNvSpPr>
              <a:spLocks/>
            </p:cNvSpPr>
            <p:nvPr/>
          </p:nvSpPr>
          <p:spPr bwMode="auto">
            <a:xfrm>
              <a:off x="9744075" y="6694488"/>
              <a:ext cx="241300" cy="206375"/>
            </a:xfrm>
            <a:custGeom>
              <a:avLst/>
              <a:gdLst>
                <a:gd name="T0" fmla="*/ 37 w 76"/>
                <a:gd name="T1" fmla="*/ 15 h 65"/>
                <a:gd name="T2" fmla="*/ 0 w 76"/>
                <a:gd name="T3" fmla="*/ 5 h 65"/>
                <a:gd name="T4" fmla="*/ 28 w 76"/>
                <a:gd name="T5" fmla="*/ 21 h 65"/>
                <a:gd name="T6" fmla="*/ 39 w 76"/>
                <a:gd name="T7" fmla="*/ 42 h 65"/>
                <a:gd name="T8" fmla="*/ 54 w 76"/>
                <a:gd name="T9" fmla="*/ 22 h 65"/>
                <a:gd name="T10" fmla="*/ 76 w 76"/>
                <a:gd name="T11" fmla="*/ 5 h 65"/>
                <a:gd name="T12" fmla="*/ 37 w 76"/>
                <a:gd name="T13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65">
                  <a:moveTo>
                    <a:pt x="37" y="15"/>
                  </a:moveTo>
                  <a:cubicBezTo>
                    <a:pt x="27" y="6"/>
                    <a:pt x="13" y="5"/>
                    <a:pt x="0" y="5"/>
                  </a:cubicBezTo>
                  <a:cubicBezTo>
                    <a:pt x="4" y="16"/>
                    <a:pt x="21" y="13"/>
                    <a:pt x="28" y="21"/>
                  </a:cubicBezTo>
                  <a:cubicBezTo>
                    <a:pt x="28" y="22"/>
                    <a:pt x="29" y="65"/>
                    <a:pt x="39" y="42"/>
                  </a:cubicBezTo>
                  <a:cubicBezTo>
                    <a:pt x="44" y="31"/>
                    <a:pt x="39" y="27"/>
                    <a:pt x="54" y="22"/>
                  </a:cubicBezTo>
                  <a:cubicBezTo>
                    <a:pt x="63" y="18"/>
                    <a:pt x="73" y="15"/>
                    <a:pt x="76" y="5"/>
                  </a:cubicBezTo>
                  <a:cubicBezTo>
                    <a:pt x="61" y="0"/>
                    <a:pt x="48" y="7"/>
                    <a:pt x="37" y="1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48" name="Freeform 195"/>
            <p:cNvSpPr>
              <a:spLocks/>
            </p:cNvSpPr>
            <p:nvPr/>
          </p:nvSpPr>
          <p:spPr bwMode="auto">
            <a:xfrm>
              <a:off x="10233025" y="6764338"/>
              <a:ext cx="136525" cy="98425"/>
            </a:xfrm>
            <a:custGeom>
              <a:avLst/>
              <a:gdLst>
                <a:gd name="T0" fmla="*/ 0 w 43"/>
                <a:gd name="T1" fmla="*/ 5 h 31"/>
                <a:gd name="T2" fmla="*/ 18 w 43"/>
                <a:gd name="T3" fmla="*/ 16 h 31"/>
                <a:gd name="T4" fmla="*/ 43 w 43"/>
                <a:gd name="T5" fmla="*/ 29 h 31"/>
                <a:gd name="T6" fmla="*/ 0 w 43"/>
                <a:gd name="T7" fmla="*/ 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1">
                  <a:moveTo>
                    <a:pt x="0" y="5"/>
                  </a:moveTo>
                  <a:cubicBezTo>
                    <a:pt x="3" y="12"/>
                    <a:pt x="11" y="15"/>
                    <a:pt x="18" y="16"/>
                  </a:cubicBezTo>
                  <a:cubicBezTo>
                    <a:pt x="29" y="17"/>
                    <a:pt x="32" y="31"/>
                    <a:pt x="43" y="29"/>
                  </a:cubicBezTo>
                  <a:cubicBezTo>
                    <a:pt x="42" y="12"/>
                    <a:pt x="15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49" name="Freeform 196"/>
            <p:cNvSpPr>
              <a:spLocks/>
            </p:cNvSpPr>
            <p:nvPr/>
          </p:nvSpPr>
          <p:spPr bwMode="auto">
            <a:xfrm>
              <a:off x="11249025" y="5792788"/>
              <a:ext cx="117475" cy="66675"/>
            </a:xfrm>
            <a:custGeom>
              <a:avLst/>
              <a:gdLst>
                <a:gd name="T0" fmla="*/ 37 w 37"/>
                <a:gd name="T1" fmla="*/ 4 h 21"/>
                <a:gd name="T2" fmla="*/ 0 w 37"/>
                <a:gd name="T3" fmla="*/ 20 h 21"/>
                <a:gd name="T4" fmla="*/ 37 w 37"/>
                <a:gd name="T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1">
                  <a:moveTo>
                    <a:pt x="37" y="4"/>
                  </a:moveTo>
                  <a:cubicBezTo>
                    <a:pt x="24" y="0"/>
                    <a:pt x="6" y="6"/>
                    <a:pt x="0" y="20"/>
                  </a:cubicBezTo>
                  <a:cubicBezTo>
                    <a:pt x="14" y="21"/>
                    <a:pt x="29" y="13"/>
                    <a:pt x="37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50" name="Freeform 197"/>
            <p:cNvSpPr>
              <a:spLocks/>
            </p:cNvSpPr>
            <p:nvPr/>
          </p:nvSpPr>
          <p:spPr bwMode="auto">
            <a:xfrm>
              <a:off x="11141075" y="5751513"/>
              <a:ext cx="69850" cy="34925"/>
            </a:xfrm>
            <a:custGeom>
              <a:avLst/>
              <a:gdLst>
                <a:gd name="T0" fmla="*/ 22 w 22"/>
                <a:gd name="T1" fmla="*/ 0 h 11"/>
                <a:gd name="T2" fmla="*/ 0 w 22"/>
                <a:gd name="T3" fmla="*/ 11 h 11"/>
                <a:gd name="T4" fmla="*/ 22 w 22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1">
                  <a:moveTo>
                    <a:pt x="22" y="0"/>
                  </a:moveTo>
                  <a:cubicBezTo>
                    <a:pt x="14" y="4"/>
                    <a:pt x="7" y="7"/>
                    <a:pt x="0" y="11"/>
                  </a:cubicBezTo>
                  <a:cubicBezTo>
                    <a:pt x="8" y="10"/>
                    <a:pt x="15" y="5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51" name="Freeform 198"/>
            <p:cNvSpPr>
              <a:spLocks/>
            </p:cNvSpPr>
            <p:nvPr/>
          </p:nvSpPr>
          <p:spPr bwMode="auto">
            <a:xfrm>
              <a:off x="12141200" y="5722938"/>
              <a:ext cx="38100" cy="60325"/>
            </a:xfrm>
            <a:custGeom>
              <a:avLst/>
              <a:gdLst>
                <a:gd name="T0" fmla="*/ 12 w 12"/>
                <a:gd name="T1" fmla="*/ 14 h 19"/>
                <a:gd name="T2" fmla="*/ 0 w 12"/>
                <a:gd name="T3" fmla="*/ 7 h 19"/>
                <a:gd name="T4" fmla="*/ 12 w 12"/>
                <a:gd name="T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9">
                  <a:moveTo>
                    <a:pt x="12" y="14"/>
                  </a:moveTo>
                  <a:cubicBezTo>
                    <a:pt x="9" y="11"/>
                    <a:pt x="4" y="0"/>
                    <a:pt x="0" y="7"/>
                  </a:cubicBezTo>
                  <a:cubicBezTo>
                    <a:pt x="3" y="9"/>
                    <a:pt x="7" y="19"/>
                    <a:pt x="12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52" name="Freeform 199"/>
            <p:cNvSpPr>
              <a:spLocks/>
            </p:cNvSpPr>
            <p:nvPr/>
          </p:nvSpPr>
          <p:spPr bwMode="auto">
            <a:xfrm>
              <a:off x="11347450" y="6764338"/>
              <a:ext cx="47625" cy="79375"/>
            </a:xfrm>
            <a:custGeom>
              <a:avLst/>
              <a:gdLst>
                <a:gd name="T0" fmla="*/ 5 w 15"/>
                <a:gd name="T1" fmla="*/ 0 h 25"/>
                <a:gd name="T2" fmla="*/ 2 w 15"/>
                <a:gd name="T3" fmla="*/ 15 h 25"/>
                <a:gd name="T4" fmla="*/ 5 w 1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5">
                  <a:moveTo>
                    <a:pt x="5" y="0"/>
                  </a:moveTo>
                  <a:cubicBezTo>
                    <a:pt x="0" y="1"/>
                    <a:pt x="3" y="9"/>
                    <a:pt x="2" y="15"/>
                  </a:cubicBezTo>
                  <a:cubicBezTo>
                    <a:pt x="13" y="25"/>
                    <a:pt x="15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53" name="Freeform 200"/>
            <p:cNvSpPr>
              <a:spLocks/>
            </p:cNvSpPr>
            <p:nvPr/>
          </p:nvSpPr>
          <p:spPr bwMode="auto">
            <a:xfrm>
              <a:off x="11940540" y="5339715"/>
              <a:ext cx="251460" cy="119698"/>
            </a:xfrm>
            <a:custGeom>
              <a:avLst/>
              <a:gdLst>
                <a:gd name="T0" fmla="*/ 54 w 80"/>
                <a:gd name="T1" fmla="*/ 10 h 38"/>
                <a:gd name="T2" fmla="*/ 25 w 80"/>
                <a:gd name="T3" fmla="*/ 0 h 38"/>
                <a:gd name="T4" fmla="*/ 0 w 80"/>
                <a:gd name="T5" fmla="*/ 13 h 38"/>
                <a:gd name="T6" fmla="*/ 17 w 80"/>
                <a:gd name="T7" fmla="*/ 21 h 38"/>
                <a:gd name="T8" fmla="*/ 80 w 80"/>
                <a:gd name="T9" fmla="*/ 38 h 38"/>
                <a:gd name="T10" fmla="*/ 80 w 80"/>
                <a:gd name="T11" fmla="*/ 20 h 38"/>
                <a:gd name="T12" fmla="*/ 54 w 80"/>
                <a:gd name="T13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8">
                  <a:moveTo>
                    <a:pt x="54" y="10"/>
                  </a:moveTo>
                  <a:cubicBezTo>
                    <a:pt x="43" y="8"/>
                    <a:pt x="35" y="3"/>
                    <a:pt x="25" y="0"/>
                  </a:cubicBezTo>
                  <a:cubicBezTo>
                    <a:pt x="17" y="4"/>
                    <a:pt x="8" y="9"/>
                    <a:pt x="0" y="13"/>
                  </a:cubicBezTo>
                  <a:cubicBezTo>
                    <a:pt x="6" y="16"/>
                    <a:pt x="12" y="19"/>
                    <a:pt x="17" y="21"/>
                  </a:cubicBezTo>
                  <a:cubicBezTo>
                    <a:pt x="39" y="22"/>
                    <a:pt x="60" y="28"/>
                    <a:pt x="80" y="38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1" y="15"/>
                    <a:pt x="62" y="11"/>
                    <a:pt x="54" y="1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54" name="Freeform 201"/>
            <p:cNvSpPr>
              <a:spLocks noEditPoints="1"/>
            </p:cNvSpPr>
            <p:nvPr/>
          </p:nvSpPr>
          <p:spPr bwMode="auto">
            <a:xfrm>
              <a:off x="10956925" y="5406390"/>
              <a:ext cx="1235075" cy="1478598"/>
            </a:xfrm>
            <a:custGeom>
              <a:avLst/>
              <a:gdLst>
                <a:gd name="T0" fmla="*/ 380 w 389"/>
                <a:gd name="T1" fmla="*/ 26 h 467"/>
                <a:gd name="T2" fmla="*/ 274 w 389"/>
                <a:gd name="T3" fmla="*/ 12 h 467"/>
                <a:gd name="T4" fmla="*/ 258 w 389"/>
                <a:gd name="T5" fmla="*/ 20 h 467"/>
                <a:gd name="T6" fmla="*/ 252 w 389"/>
                <a:gd name="T7" fmla="*/ 35 h 467"/>
                <a:gd name="T8" fmla="*/ 238 w 389"/>
                <a:gd name="T9" fmla="*/ 31 h 467"/>
                <a:gd name="T10" fmla="*/ 166 w 389"/>
                <a:gd name="T11" fmla="*/ 69 h 467"/>
                <a:gd name="T12" fmla="*/ 214 w 389"/>
                <a:gd name="T13" fmla="*/ 60 h 467"/>
                <a:gd name="T14" fmla="*/ 249 w 389"/>
                <a:gd name="T15" fmla="*/ 60 h 467"/>
                <a:gd name="T16" fmla="*/ 320 w 389"/>
                <a:gd name="T17" fmla="*/ 106 h 467"/>
                <a:gd name="T18" fmla="*/ 293 w 389"/>
                <a:gd name="T19" fmla="*/ 147 h 467"/>
                <a:gd name="T20" fmla="*/ 346 w 389"/>
                <a:gd name="T21" fmla="*/ 222 h 467"/>
                <a:gd name="T22" fmla="*/ 299 w 389"/>
                <a:gd name="T23" fmla="*/ 282 h 467"/>
                <a:gd name="T24" fmla="*/ 116 w 389"/>
                <a:gd name="T25" fmla="*/ 302 h 467"/>
                <a:gd name="T26" fmla="*/ 82 w 389"/>
                <a:gd name="T27" fmla="*/ 360 h 467"/>
                <a:gd name="T28" fmla="*/ 4 w 389"/>
                <a:gd name="T29" fmla="*/ 449 h 467"/>
                <a:gd name="T30" fmla="*/ 18 w 389"/>
                <a:gd name="T31" fmla="*/ 459 h 467"/>
                <a:gd name="T32" fmla="*/ 35 w 389"/>
                <a:gd name="T33" fmla="*/ 410 h 467"/>
                <a:gd name="T34" fmla="*/ 99 w 389"/>
                <a:gd name="T35" fmla="*/ 439 h 467"/>
                <a:gd name="T36" fmla="*/ 133 w 389"/>
                <a:gd name="T37" fmla="*/ 380 h 467"/>
                <a:gd name="T38" fmla="*/ 219 w 389"/>
                <a:gd name="T39" fmla="*/ 398 h 467"/>
                <a:gd name="T40" fmla="*/ 235 w 389"/>
                <a:gd name="T41" fmla="*/ 348 h 467"/>
                <a:gd name="T42" fmla="*/ 204 w 389"/>
                <a:gd name="T43" fmla="*/ 423 h 467"/>
                <a:gd name="T44" fmla="*/ 192 w 389"/>
                <a:gd name="T45" fmla="*/ 459 h 467"/>
                <a:gd name="T46" fmla="*/ 215 w 389"/>
                <a:gd name="T47" fmla="*/ 438 h 467"/>
                <a:gd name="T48" fmla="*/ 230 w 389"/>
                <a:gd name="T49" fmla="*/ 459 h 467"/>
                <a:gd name="T50" fmla="*/ 251 w 389"/>
                <a:gd name="T51" fmla="*/ 366 h 467"/>
                <a:gd name="T52" fmla="*/ 268 w 389"/>
                <a:gd name="T53" fmla="*/ 362 h 467"/>
                <a:gd name="T54" fmla="*/ 246 w 389"/>
                <a:gd name="T55" fmla="*/ 459 h 467"/>
                <a:gd name="T56" fmla="*/ 268 w 389"/>
                <a:gd name="T57" fmla="*/ 430 h 467"/>
                <a:gd name="T58" fmla="*/ 286 w 389"/>
                <a:gd name="T59" fmla="*/ 349 h 467"/>
                <a:gd name="T60" fmla="*/ 318 w 389"/>
                <a:gd name="T61" fmla="*/ 388 h 467"/>
                <a:gd name="T62" fmla="*/ 389 w 389"/>
                <a:gd name="T63" fmla="*/ 425 h 467"/>
                <a:gd name="T64" fmla="*/ 364 w 389"/>
                <a:gd name="T65" fmla="*/ 419 h 467"/>
                <a:gd name="T66" fmla="*/ 334 w 389"/>
                <a:gd name="T67" fmla="*/ 382 h 467"/>
                <a:gd name="T68" fmla="*/ 389 w 389"/>
                <a:gd name="T69" fmla="*/ 373 h 467"/>
                <a:gd name="T70" fmla="*/ 308 w 389"/>
                <a:gd name="T71" fmla="*/ 334 h 467"/>
                <a:gd name="T72" fmla="*/ 389 w 389"/>
                <a:gd name="T73" fmla="*/ 361 h 467"/>
                <a:gd name="T74" fmla="*/ 292 w 389"/>
                <a:gd name="T75" fmla="*/ 283 h 467"/>
                <a:gd name="T76" fmla="*/ 331 w 389"/>
                <a:gd name="T77" fmla="*/ 314 h 467"/>
                <a:gd name="T78" fmla="*/ 389 w 389"/>
                <a:gd name="T79" fmla="*/ 306 h 467"/>
                <a:gd name="T80" fmla="*/ 340 w 389"/>
                <a:gd name="T81" fmla="*/ 273 h 467"/>
                <a:gd name="T82" fmla="*/ 389 w 389"/>
                <a:gd name="T83" fmla="*/ 242 h 467"/>
                <a:gd name="T84" fmla="*/ 367 w 389"/>
                <a:gd name="T85" fmla="*/ 149 h 467"/>
                <a:gd name="T86" fmla="*/ 347 w 389"/>
                <a:gd name="T87" fmla="*/ 94 h 467"/>
                <a:gd name="T88" fmla="*/ 342 w 389"/>
                <a:gd name="T89" fmla="*/ 89 h 467"/>
                <a:gd name="T90" fmla="*/ 282 w 389"/>
                <a:gd name="T91" fmla="*/ 38 h 467"/>
                <a:gd name="T92" fmla="*/ 389 w 389"/>
                <a:gd name="T93" fmla="*/ 86 h 467"/>
                <a:gd name="T94" fmla="*/ 348 w 389"/>
                <a:gd name="T95" fmla="*/ 30 h 467"/>
                <a:gd name="T96" fmla="*/ 389 w 389"/>
                <a:gd name="T97" fmla="*/ 28 h 467"/>
                <a:gd name="T98" fmla="*/ 134 w 389"/>
                <a:gd name="T99" fmla="*/ 314 h 467"/>
                <a:gd name="T100" fmla="*/ 148 w 389"/>
                <a:gd name="T101" fmla="*/ 359 h 467"/>
                <a:gd name="T102" fmla="*/ 148 w 389"/>
                <a:gd name="T103" fmla="*/ 359 h 467"/>
                <a:gd name="T104" fmla="*/ 176 w 389"/>
                <a:gd name="T105" fmla="*/ 333 h 467"/>
                <a:gd name="T106" fmla="*/ 177 w 389"/>
                <a:gd name="T107" fmla="*/ 321 h 467"/>
                <a:gd name="T108" fmla="*/ 202 w 389"/>
                <a:gd name="T109" fmla="*/ 281 h 467"/>
                <a:gd name="T110" fmla="*/ 177 w 389"/>
                <a:gd name="T111" fmla="*/ 321 h 467"/>
                <a:gd name="T112" fmla="*/ 200 w 389"/>
                <a:gd name="T113" fmla="*/ 362 h 467"/>
                <a:gd name="T114" fmla="*/ 199 w 389"/>
                <a:gd name="T115" fmla="*/ 334 h 467"/>
                <a:gd name="T116" fmla="*/ 208 w 389"/>
                <a:gd name="T117" fmla="*/ 339 h 467"/>
                <a:gd name="T118" fmla="*/ 333 w 389"/>
                <a:gd name="T119" fmla="*/ 2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9" h="467">
                  <a:moveTo>
                    <a:pt x="389" y="28"/>
                  </a:moveTo>
                  <a:cubicBezTo>
                    <a:pt x="386" y="28"/>
                    <a:pt x="383" y="27"/>
                    <a:pt x="380" y="26"/>
                  </a:cubicBezTo>
                  <a:cubicBezTo>
                    <a:pt x="352" y="17"/>
                    <a:pt x="324" y="9"/>
                    <a:pt x="297" y="0"/>
                  </a:cubicBezTo>
                  <a:cubicBezTo>
                    <a:pt x="289" y="4"/>
                    <a:pt x="281" y="8"/>
                    <a:pt x="274" y="12"/>
                  </a:cubicBezTo>
                  <a:cubicBezTo>
                    <a:pt x="276" y="12"/>
                    <a:pt x="279" y="13"/>
                    <a:pt x="282" y="13"/>
                  </a:cubicBezTo>
                  <a:cubicBezTo>
                    <a:pt x="277" y="18"/>
                    <a:pt x="268" y="20"/>
                    <a:pt x="258" y="20"/>
                  </a:cubicBezTo>
                  <a:cubicBezTo>
                    <a:pt x="253" y="23"/>
                    <a:pt x="248" y="26"/>
                    <a:pt x="242" y="29"/>
                  </a:cubicBezTo>
                  <a:cubicBezTo>
                    <a:pt x="248" y="28"/>
                    <a:pt x="255" y="31"/>
                    <a:pt x="252" y="35"/>
                  </a:cubicBezTo>
                  <a:cubicBezTo>
                    <a:pt x="246" y="41"/>
                    <a:pt x="241" y="33"/>
                    <a:pt x="238" y="32"/>
                  </a:cubicBezTo>
                  <a:cubicBezTo>
                    <a:pt x="238" y="32"/>
                    <a:pt x="238" y="31"/>
                    <a:pt x="238" y="31"/>
                  </a:cubicBezTo>
                  <a:cubicBezTo>
                    <a:pt x="213" y="44"/>
                    <a:pt x="188" y="57"/>
                    <a:pt x="163" y="69"/>
                  </a:cubicBezTo>
                  <a:cubicBezTo>
                    <a:pt x="164" y="69"/>
                    <a:pt x="165" y="69"/>
                    <a:pt x="166" y="69"/>
                  </a:cubicBezTo>
                  <a:cubicBezTo>
                    <a:pt x="182" y="69"/>
                    <a:pt x="177" y="62"/>
                    <a:pt x="189" y="61"/>
                  </a:cubicBezTo>
                  <a:cubicBezTo>
                    <a:pt x="196" y="61"/>
                    <a:pt x="210" y="67"/>
                    <a:pt x="214" y="60"/>
                  </a:cubicBezTo>
                  <a:cubicBezTo>
                    <a:pt x="220" y="61"/>
                    <a:pt x="225" y="64"/>
                    <a:pt x="229" y="68"/>
                  </a:cubicBezTo>
                  <a:cubicBezTo>
                    <a:pt x="245" y="65"/>
                    <a:pt x="222" y="55"/>
                    <a:pt x="249" y="60"/>
                  </a:cubicBezTo>
                  <a:cubicBezTo>
                    <a:pt x="264" y="63"/>
                    <a:pt x="280" y="68"/>
                    <a:pt x="293" y="76"/>
                  </a:cubicBezTo>
                  <a:cubicBezTo>
                    <a:pt x="308" y="85"/>
                    <a:pt x="309" y="95"/>
                    <a:pt x="320" y="106"/>
                  </a:cubicBezTo>
                  <a:cubicBezTo>
                    <a:pt x="325" y="112"/>
                    <a:pt x="332" y="119"/>
                    <a:pt x="327" y="128"/>
                  </a:cubicBezTo>
                  <a:cubicBezTo>
                    <a:pt x="319" y="143"/>
                    <a:pt x="293" y="123"/>
                    <a:pt x="293" y="147"/>
                  </a:cubicBezTo>
                  <a:cubicBezTo>
                    <a:pt x="293" y="160"/>
                    <a:pt x="311" y="164"/>
                    <a:pt x="322" y="173"/>
                  </a:cubicBezTo>
                  <a:cubicBezTo>
                    <a:pt x="339" y="187"/>
                    <a:pt x="348" y="199"/>
                    <a:pt x="346" y="222"/>
                  </a:cubicBezTo>
                  <a:cubicBezTo>
                    <a:pt x="345" y="236"/>
                    <a:pt x="340" y="248"/>
                    <a:pt x="332" y="259"/>
                  </a:cubicBezTo>
                  <a:cubicBezTo>
                    <a:pt x="325" y="269"/>
                    <a:pt x="297" y="267"/>
                    <a:pt x="299" y="282"/>
                  </a:cubicBezTo>
                  <a:cubicBezTo>
                    <a:pt x="291" y="232"/>
                    <a:pt x="168" y="266"/>
                    <a:pt x="144" y="287"/>
                  </a:cubicBezTo>
                  <a:cubicBezTo>
                    <a:pt x="135" y="294"/>
                    <a:pt x="122" y="293"/>
                    <a:pt x="116" y="302"/>
                  </a:cubicBezTo>
                  <a:cubicBezTo>
                    <a:pt x="107" y="316"/>
                    <a:pt x="108" y="327"/>
                    <a:pt x="89" y="326"/>
                  </a:cubicBezTo>
                  <a:cubicBezTo>
                    <a:pt x="81" y="334"/>
                    <a:pt x="86" y="349"/>
                    <a:pt x="82" y="360"/>
                  </a:cubicBezTo>
                  <a:cubicBezTo>
                    <a:pt x="76" y="376"/>
                    <a:pt x="67" y="389"/>
                    <a:pt x="72" y="407"/>
                  </a:cubicBezTo>
                  <a:cubicBezTo>
                    <a:pt x="34" y="372"/>
                    <a:pt x="0" y="409"/>
                    <a:pt x="4" y="449"/>
                  </a:cubicBezTo>
                  <a:cubicBezTo>
                    <a:pt x="5" y="452"/>
                    <a:pt x="5" y="456"/>
                    <a:pt x="6" y="459"/>
                  </a:cubicBezTo>
                  <a:cubicBezTo>
                    <a:pt x="18" y="459"/>
                    <a:pt x="18" y="459"/>
                    <a:pt x="18" y="459"/>
                  </a:cubicBezTo>
                  <a:cubicBezTo>
                    <a:pt x="17" y="455"/>
                    <a:pt x="16" y="451"/>
                    <a:pt x="16" y="446"/>
                  </a:cubicBezTo>
                  <a:cubicBezTo>
                    <a:pt x="15" y="435"/>
                    <a:pt x="21" y="413"/>
                    <a:pt x="35" y="410"/>
                  </a:cubicBezTo>
                  <a:cubicBezTo>
                    <a:pt x="60" y="406"/>
                    <a:pt x="63" y="427"/>
                    <a:pt x="71" y="442"/>
                  </a:cubicBezTo>
                  <a:cubicBezTo>
                    <a:pt x="79" y="457"/>
                    <a:pt x="90" y="446"/>
                    <a:pt x="99" y="439"/>
                  </a:cubicBezTo>
                  <a:cubicBezTo>
                    <a:pt x="91" y="432"/>
                    <a:pt x="91" y="405"/>
                    <a:pt x="100" y="399"/>
                  </a:cubicBezTo>
                  <a:cubicBezTo>
                    <a:pt x="112" y="389"/>
                    <a:pt x="116" y="384"/>
                    <a:pt x="133" y="380"/>
                  </a:cubicBezTo>
                  <a:cubicBezTo>
                    <a:pt x="151" y="376"/>
                    <a:pt x="154" y="393"/>
                    <a:pt x="169" y="391"/>
                  </a:cubicBezTo>
                  <a:cubicBezTo>
                    <a:pt x="169" y="411"/>
                    <a:pt x="211" y="419"/>
                    <a:pt x="219" y="398"/>
                  </a:cubicBezTo>
                  <a:cubicBezTo>
                    <a:pt x="215" y="359"/>
                    <a:pt x="230" y="315"/>
                    <a:pt x="259" y="288"/>
                  </a:cubicBezTo>
                  <a:cubicBezTo>
                    <a:pt x="266" y="313"/>
                    <a:pt x="241" y="327"/>
                    <a:pt x="235" y="348"/>
                  </a:cubicBezTo>
                  <a:cubicBezTo>
                    <a:pt x="231" y="363"/>
                    <a:pt x="224" y="364"/>
                    <a:pt x="225" y="379"/>
                  </a:cubicBezTo>
                  <a:cubicBezTo>
                    <a:pt x="226" y="400"/>
                    <a:pt x="224" y="417"/>
                    <a:pt x="204" y="423"/>
                  </a:cubicBezTo>
                  <a:cubicBezTo>
                    <a:pt x="183" y="430"/>
                    <a:pt x="193" y="437"/>
                    <a:pt x="192" y="455"/>
                  </a:cubicBezTo>
                  <a:cubicBezTo>
                    <a:pt x="192" y="456"/>
                    <a:pt x="192" y="458"/>
                    <a:pt x="192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6" y="451"/>
                    <a:pt x="209" y="444"/>
                    <a:pt x="215" y="438"/>
                  </a:cubicBezTo>
                  <a:cubicBezTo>
                    <a:pt x="215" y="445"/>
                    <a:pt x="215" y="452"/>
                    <a:pt x="215" y="459"/>
                  </a:cubicBezTo>
                  <a:cubicBezTo>
                    <a:pt x="230" y="459"/>
                    <a:pt x="230" y="459"/>
                    <a:pt x="230" y="459"/>
                  </a:cubicBezTo>
                  <a:cubicBezTo>
                    <a:pt x="228" y="438"/>
                    <a:pt x="229" y="416"/>
                    <a:pt x="239" y="401"/>
                  </a:cubicBezTo>
                  <a:cubicBezTo>
                    <a:pt x="244" y="393"/>
                    <a:pt x="247" y="376"/>
                    <a:pt x="251" y="366"/>
                  </a:cubicBezTo>
                  <a:cubicBezTo>
                    <a:pt x="257" y="351"/>
                    <a:pt x="257" y="340"/>
                    <a:pt x="269" y="326"/>
                  </a:cubicBezTo>
                  <a:cubicBezTo>
                    <a:pt x="288" y="336"/>
                    <a:pt x="275" y="349"/>
                    <a:pt x="268" y="362"/>
                  </a:cubicBezTo>
                  <a:cubicBezTo>
                    <a:pt x="259" y="380"/>
                    <a:pt x="253" y="400"/>
                    <a:pt x="250" y="420"/>
                  </a:cubicBezTo>
                  <a:cubicBezTo>
                    <a:pt x="248" y="433"/>
                    <a:pt x="246" y="446"/>
                    <a:pt x="246" y="459"/>
                  </a:cubicBezTo>
                  <a:cubicBezTo>
                    <a:pt x="266" y="459"/>
                    <a:pt x="266" y="459"/>
                    <a:pt x="266" y="459"/>
                  </a:cubicBezTo>
                  <a:cubicBezTo>
                    <a:pt x="267" y="449"/>
                    <a:pt x="267" y="440"/>
                    <a:pt x="268" y="430"/>
                  </a:cubicBezTo>
                  <a:cubicBezTo>
                    <a:pt x="269" y="415"/>
                    <a:pt x="271" y="401"/>
                    <a:pt x="274" y="386"/>
                  </a:cubicBezTo>
                  <a:cubicBezTo>
                    <a:pt x="277" y="374"/>
                    <a:pt x="287" y="361"/>
                    <a:pt x="286" y="349"/>
                  </a:cubicBezTo>
                  <a:cubicBezTo>
                    <a:pt x="291" y="354"/>
                    <a:pt x="297" y="359"/>
                    <a:pt x="302" y="365"/>
                  </a:cubicBezTo>
                  <a:cubicBezTo>
                    <a:pt x="317" y="378"/>
                    <a:pt x="319" y="368"/>
                    <a:pt x="318" y="388"/>
                  </a:cubicBezTo>
                  <a:cubicBezTo>
                    <a:pt x="318" y="405"/>
                    <a:pt x="321" y="425"/>
                    <a:pt x="332" y="437"/>
                  </a:cubicBezTo>
                  <a:cubicBezTo>
                    <a:pt x="358" y="467"/>
                    <a:pt x="371" y="443"/>
                    <a:pt x="389" y="425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0" y="404"/>
                    <a:pt x="370" y="405"/>
                    <a:pt x="364" y="419"/>
                  </a:cubicBezTo>
                  <a:cubicBezTo>
                    <a:pt x="354" y="443"/>
                    <a:pt x="338" y="429"/>
                    <a:pt x="329" y="413"/>
                  </a:cubicBezTo>
                  <a:cubicBezTo>
                    <a:pt x="329" y="403"/>
                    <a:pt x="330" y="392"/>
                    <a:pt x="334" y="382"/>
                  </a:cubicBezTo>
                  <a:cubicBezTo>
                    <a:pt x="351" y="390"/>
                    <a:pt x="370" y="390"/>
                    <a:pt x="389" y="392"/>
                  </a:cubicBezTo>
                  <a:cubicBezTo>
                    <a:pt x="389" y="373"/>
                    <a:pt x="389" y="373"/>
                    <a:pt x="389" y="373"/>
                  </a:cubicBezTo>
                  <a:cubicBezTo>
                    <a:pt x="334" y="379"/>
                    <a:pt x="282" y="337"/>
                    <a:pt x="273" y="281"/>
                  </a:cubicBezTo>
                  <a:cubicBezTo>
                    <a:pt x="287" y="281"/>
                    <a:pt x="300" y="321"/>
                    <a:pt x="308" y="334"/>
                  </a:cubicBezTo>
                  <a:cubicBezTo>
                    <a:pt x="322" y="356"/>
                    <a:pt x="360" y="361"/>
                    <a:pt x="384" y="362"/>
                  </a:cubicBezTo>
                  <a:cubicBezTo>
                    <a:pt x="386" y="362"/>
                    <a:pt x="387" y="361"/>
                    <a:pt x="389" y="361"/>
                  </a:cubicBezTo>
                  <a:cubicBezTo>
                    <a:pt x="389" y="347"/>
                    <a:pt x="389" y="347"/>
                    <a:pt x="389" y="347"/>
                  </a:cubicBezTo>
                  <a:cubicBezTo>
                    <a:pt x="350" y="350"/>
                    <a:pt x="311" y="331"/>
                    <a:pt x="292" y="283"/>
                  </a:cubicBezTo>
                  <a:cubicBezTo>
                    <a:pt x="303" y="286"/>
                    <a:pt x="308" y="286"/>
                    <a:pt x="314" y="293"/>
                  </a:cubicBezTo>
                  <a:cubicBezTo>
                    <a:pt x="319" y="299"/>
                    <a:pt x="326" y="309"/>
                    <a:pt x="331" y="314"/>
                  </a:cubicBezTo>
                  <a:cubicBezTo>
                    <a:pt x="342" y="325"/>
                    <a:pt x="368" y="334"/>
                    <a:pt x="389" y="335"/>
                  </a:cubicBezTo>
                  <a:cubicBezTo>
                    <a:pt x="389" y="306"/>
                    <a:pt x="389" y="306"/>
                    <a:pt x="389" y="306"/>
                  </a:cubicBezTo>
                  <a:cubicBezTo>
                    <a:pt x="375" y="308"/>
                    <a:pt x="360" y="306"/>
                    <a:pt x="349" y="300"/>
                  </a:cubicBezTo>
                  <a:cubicBezTo>
                    <a:pt x="339" y="295"/>
                    <a:pt x="338" y="284"/>
                    <a:pt x="340" y="273"/>
                  </a:cubicBezTo>
                  <a:cubicBezTo>
                    <a:pt x="344" y="255"/>
                    <a:pt x="349" y="259"/>
                    <a:pt x="357" y="266"/>
                  </a:cubicBezTo>
                  <a:cubicBezTo>
                    <a:pt x="370" y="261"/>
                    <a:pt x="381" y="253"/>
                    <a:pt x="389" y="242"/>
                  </a:cubicBezTo>
                  <a:cubicBezTo>
                    <a:pt x="389" y="170"/>
                    <a:pt x="389" y="170"/>
                    <a:pt x="389" y="170"/>
                  </a:cubicBezTo>
                  <a:cubicBezTo>
                    <a:pt x="382" y="162"/>
                    <a:pt x="374" y="156"/>
                    <a:pt x="367" y="149"/>
                  </a:cubicBezTo>
                  <a:cubicBezTo>
                    <a:pt x="362" y="143"/>
                    <a:pt x="351" y="139"/>
                    <a:pt x="349" y="131"/>
                  </a:cubicBezTo>
                  <a:cubicBezTo>
                    <a:pt x="346" y="118"/>
                    <a:pt x="352" y="107"/>
                    <a:pt x="347" y="94"/>
                  </a:cubicBezTo>
                  <a:cubicBezTo>
                    <a:pt x="356" y="96"/>
                    <a:pt x="361" y="104"/>
                    <a:pt x="371" y="103"/>
                  </a:cubicBezTo>
                  <a:cubicBezTo>
                    <a:pt x="365" y="94"/>
                    <a:pt x="353" y="87"/>
                    <a:pt x="342" y="89"/>
                  </a:cubicBezTo>
                  <a:cubicBezTo>
                    <a:pt x="334" y="76"/>
                    <a:pt x="322" y="66"/>
                    <a:pt x="310" y="57"/>
                  </a:cubicBezTo>
                  <a:cubicBezTo>
                    <a:pt x="301" y="51"/>
                    <a:pt x="291" y="45"/>
                    <a:pt x="282" y="38"/>
                  </a:cubicBezTo>
                  <a:cubicBezTo>
                    <a:pt x="275" y="37"/>
                    <a:pt x="260" y="43"/>
                    <a:pt x="259" y="31"/>
                  </a:cubicBezTo>
                  <a:cubicBezTo>
                    <a:pt x="301" y="38"/>
                    <a:pt x="356" y="58"/>
                    <a:pt x="389" y="86"/>
                  </a:cubicBezTo>
                  <a:cubicBezTo>
                    <a:pt x="389" y="67"/>
                    <a:pt x="389" y="67"/>
                    <a:pt x="389" y="67"/>
                  </a:cubicBezTo>
                  <a:cubicBezTo>
                    <a:pt x="373" y="56"/>
                    <a:pt x="346" y="45"/>
                    <a:pt x="348" y="30"/>
                  </a:cubicBezTo>
                  <a:cubicBezTo>
                    <a:pt x="359" y="33"/>
                    <a:pt x="374" y="39"/>
                    <a:pt x="389" y="48"/>
                  </a:cubicBezTo>
                  <a:lnTo>
                    <a:pt x="389" y="28"/>
                  </a:lnTo>
                  <a:close/>
                  <a:moveTo>
                    <a:pt x="118" y="359"/>
                  </a:moveTo>
                  <a:cubicBezTo>
                    <a:pt x="117" y="343"/>
                    <a:pt x="122" y="321"/>
                    <a:pt x="134" y="314"/>
                  </a:cubicBezTo>
                  <a:cubicBezTo>
                    <a:pt x="127" y="327"/>
                    <a:pt x="135" y="356"/>
                    <a:pt x="118" y="359"/>
                  </a:cubicBezTo>
                  <a:close/>
                  <a:moveTo>
                    <a:pt x="148" y="359"/>
                  </a:moveTo>
                  <a:cubicBezTo>
                    <a:pt x="134" y="355"/>
                    <a:pt x="156" y="301"/>
                    <a:pt x="164" y="294"/>
                  </a:cubicBezTo>
                  <a:cubicBezTo>
                    <a:pt x="163" y="316"/>
                    <a:pt x="153" y="337"/>
                    <a:pt x="148" y="359"/>
                  </a:cubicBezTo>
                  <a:close/>
                  <a:moveTo>
                    <a:pt x="174" y="372"/>
                  </a:moveTo>
                  <a:cubicBezTo>
                    <a:pt x="163" y="367"/>
                    <a:pt x="169" y="343"/>
                    <a:pt x="176" y="333"/>
                  </a:cubicBezTo>
                  <a:cubicBezTo>
                    <a:pt x="184" y="345"/>
                    <a:pt x="172" y="359"/>
                    <a:pt x="174" y="372"/>
                  </a:cubicBezTo>
                  <a:close/>
                  <a:moveTo>
                    <a:pt x="177" y="321"/>
                  </a:moveTo>
                  <a:cubicBezTo>
                    <a:pt x="182" y="313"/>
                    <a:pt x="181" y="297"/>
                    <a:pt x="193" y="295"/>
                  </a:cubicBezTo>
                  <a:cubicBezTo>
                    <a:pt x="190" y="288"/>
                    <a:pt x="193" y="279"/>
                    <a:pt x="202" y="281"/>
                  </a:cubicBezTo>
                  <a:cubicBezTo>
                    <a:pt x="197" y="296"/>
                    <a:pt x="190" y="311"/>
                    <a:pt x="182" y="326"/>
                  </a:cubicBezTo>
                  <a:cubicBezTo>
                    <a:pt x="180" y="325"/>
                    <a:pt x="179" y="323"/>
                    <a:pt x="177" y="321"/>
                  </a:cubicBezTo>
                  <a:close/>
                  <a:moveTo>
                    <a:pt x="208" y="339"/>
                  </a:moveTo>
                  <a:cubicBezTo>
                    <a:pt x="207" y="350"/>
                    <a:pt x="202" y="353"/>
                    <a:pt x="200" y="362"/>
                  </a:cubicBezTo>
                  <a:cubicBezTo>
                    <a:pt x="199" y="373"/>
                    <a:pt x="204" y="386"/>
                    <a:pt x="196" y="395"/>
                  </a:cubicBezTo>
                  <a:cubicBezTo>
                    <a:pt x="185" y="397"/>
                    <a:pt x="197" y="341"/>
                    <a:pt x="199" y="334"/>
                  </a:cubicBezTo>
                  <a:cubicBezTo>
                    <a:pt x="203" y="322"/>
                    <a:pt x="224" y="273"/>
                    <a:pt x="238" y="278"/>
                  </a:cubicBezTo>
                  <a:cubicBezTo>
                    <a:pt x="232" y="300"/>
                    <a:pt x="209" y="314"/>
                    <a:pt x="208" y="339"/>
                  </a:cubicBezTo>
                  <a:close/>
                  <a:moveTo>
                    <a:pt x="287" y="15"/>
                  </a:moveTo>
                  <a:cubicBezTo>
                    <a:pt x="303" y="13"/>
                    <a:pt x="325" y="18"/>
                    <a:pt x="333" y="29"/>
                  </a:cubicBezTo>
                  <a:cubicBezTo>
                    <a:pt x="315" y="29"/>
                    <a:pt x="295" y="29"/>
                    <a:pt x="287" y="1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55" name="Freeform 202"/>
            <p:cNvSpPr>
              <a:spLocks noEditPoints="1"/>
            </p:cNvSpPr>
            <p:nvPr/>
          </p:nvSpPr>
          <p:spPr bwMode="auto">
            <a:xfrm>
              <a:off x="9066213" y="6475413"/>
              <a:ext cx="1430338" cy="396875"/>
            </a:xfrm>
            <a:custGeom>
              <a:avLst/>
              <a:gdLst>
                <a:gd name="T0" fmla="*/ 418 w 451"/>
                <a:gd name="T1" fmla="*/ 80 h 125"/>
                <a:gd name="T2" fmla="*/ 352 w 451"/>
                <a:gd name="T3" fmla="*/ 69 h 125"/>
                <a:gd name="T4" fmla="*/ 303 w 451"/>
                <a:gd name="T5" fmla="*/ 34 h 125"/>
                <a:gd name="T6" fmla="*/ 234 w 451"/>
                <a:gd name="T7" fmla="*/ 29 h 125"/>
                <a:gd name="T8" fmla="*/ 173 w 451"/>
                <a:gd name="T9" fmla="*/ 5 h 125"/>
                <a:gd name="T10" fmla="*/ 106 w 451"/>
                <a:gd name="T11" fmla="*/ 27 h 125"/>
                <a:gd name="T12" fmla="*/ 43 w 451"/>
                <a:gd name="T13" fmla="*/ 29 h 125"/>
                <a:gd name="T14" fmla="*/ 38 w 451"/>
                <a:gd name="T15" fmla="*/ 121 h 125"/>
                <a:gd name="T16" fmla="*/ 94 w 451"/>
                <a:gd name="T17" fmla="*/ 121 h 125"/>
                <a:gd name="T18" fmla="*/ 116 w 451"/>
                <a:gd name="T19" fmla="*/ 112 h 125"/>
                <a:gd name="T20" fmla="*/ 128 w 451"/>
                <a:gd name="T21" fmla="*/ 121 h 125"/>
                <a:gd name="T22" fmla="*/ 150 w 451"/>
                <a:gd name="T23" fmla="*/ 121 h 125"/>
                <a:gd name="T24" fmla="*/ 117 w 451"/>
                <a:gd name="T25" fmla="*/ 90 h 125"/>
                <a:gd name="T26" fmla="*/ 161 w 451"/>
                <a:gd name="T27" fmla="*/ 102 h 125"/>
                <a:gd name="T28" fmla="*/ 113 w 451"/>
                <a:gd name="T29" fmla="*/ 57 h 125"/>
                <a:gd name="T30" fmla="*/ 149 w 451"/>
                <a:gd name="T31" fmla="*/ 23 h 125"/>
                <a:gd name="T32" fmla="*/ 200 w 451"/>
                <a:gd name="T33" fmla="*/ 34 h 125"/>
                <a:gd name="T34" fmla="*/ 188 w 451"/>
                <a:gd name="T35" fmla="*/ 112 h 125"/>
                <a:gd name="T36" fmla="*/ 175 w 451"/>
                <a:gd name="T37" fmla="*/ 121 h 125"/>
                <a:gd name="T38" fmla="*/ 223 w 451"/>
                <a:gd name="T39" fmla="*/ 121 h 125"/>
                <a:gd name="T40" fmla="*/ 214 w 451"/>
                <a:gd name="T41" fmla="*/ 115 h 125"/>
                <a:gd name="T42" fmla="*/ 211 w 451"/>
                <a:gd name="T43" fmla="*/ 77 h 125"/>
                <a:gd name="T44" fmla="*/ 236 w 451"/>
                <a:gd name="T45" fmla="*/ 51 h 125"/>
                <a:gd name="T46" fmla="*/ 258 w 451"/>
                <a:gd name="T47" fmla="*/ 44 h 125"/>
                <a:gd name="T48" fmla="*/ 252 w 451"/>
                <a:gd name="T49" fmla="*/ 52 h 125"/>
                <a:gd name="T50" fmla="*/ 300 w 451"/>
                <a:gd name="T51" fmla="*/ 67 h 125"/>
                <a:gd name="T52" fmla="*/ 288 w 451"/>
                <a:gd name="T53" fmla="*/ 51 h 125"/>
                <a:gd name="T54" fmla="*/ 307 w 451"/>
                <a:gd name="T55" fmla="*/ 100 h 125"/>
                <a:gd name="T56" fmla="*/ 305 w 451"/>
                <a:gd name="T57" fmla="*/ 121 h 125"/>
                <a:gd name="T58" fmla="*/ 325 w 451"/>
                <a:gd name="T59" fmla="*/ 121 h 125"/>
                <a:gd name="T60" fmla="*/ 335 w 451"/>
                <a:gd name="T61" fmla="*/ 106 h 125"/>
                <a:gd name="T62" fmla="*/ 413 w 451"/>
                <a:gd name="T63" fmla="*/ 97 h 125"/>
                <a:gd name="T64" fmla="*/ 437 w 451"/>
                <a:gd name="T65" fmla="*/ 121 h 125"/>
                <a:gd name="T66" fmla="*/ 451 w 451"/>
                <a:gd name="T67" fmla="*/ 121 h 125"/>
                <a:gd name="T68" fmla="*/ 418 w 451"/>
                <a:gd name="T69" fmla="*/ 80 h 125"/>
                <a:gd name="T70" fmla="*/ 48 w 451"/>
                <a:gd name="T71" fmla="*/ 116 h 125"/>
                <a:gd name="T72" fmla="*/ 78 w 451"/>
                <a:gd name="T73" fmla="*/ 104 h 125"/>
                <a:gd name="T74" fmla="*/ 36 w 451"/>
                <a:gd name="T75" fmla="*/ 102 h 125"/>
                <a:gd name="T76" fmla="*/ 71 w 451"/>
                <a:gd name="T77" fmla="*/ 89 h 125"/>
                <a:gd name="T78" fmla="*/ 26 w 451"/>
                <a:gd name="T79" fmla="*/ 91 h 125"/>
                <a:gd name="T80" fmla="*/ 35 w 451"/>
                <a:gd name="T81" fmla="*/ 49 h 125"/>
                <a:gd name="T82" fmla="*/ 76 w 451"/>
                <a:gd name="T83" fmla="*/ 51 h 125"/>
                <a:gd name="T84" fmla="*/ 65 w 451"/>
                <a:gd name="T85" fmla="*/ 36 h 125"/>
                <a:gd name="T86" fmla="*/ 100 w 451"/>
                <a:gd name="T87" fmla="*/ 75 h 125"/>
                <a:gd name="T88" fmla="*/ 103 w 451"/>
                <a:gd name="T89" fmla="*/ 109 h 125"/>
                <a:gd name="T90" fmla="*/ 48 w 451"/>
                <a:gd name="T91" fmla="*/ 11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1" h="125">
                  <a:moveTo>
                    <a:pt x="418" y="80"/>
                  </a:moveTo>
                  <a:cubicBezTo>
                    <a:pt x="399" y="68"/>
                    <a:pt x="375" y="64"/>
                    <a:pt x="352" y="69"/>
                  </a:cubicBezTo>
                  <a:cubicBezTo>
                    <a:pt x="337" y="73"/>
                    <a:pt x="321" y="43"/>
                    <a:pt x="303" y="34"/>
                  </a:cubicBezTo>
                  <a:cubicBezTo>
                    <a:pt x="282" y="24"/>
                    <a:pt x="257" y="21"/>
                    <a:pt x="234" y="29"/>
                  </a:cubicBezTo>
                  <a:cubicBezTo>
                    <a:pt x="218" y="35"/>
                    <a:pt x="194" y="8"/>
                    <a:pt x="173" y="5"/>
                  </a:cubicBezTo>
                  <a:cubicBezTo>
                    <a:pt x="145" y="0"/>
                    <a:pt x="126" y="10"/>
                    <a:pt x="106" y="27"/>
                  </a:cubicBezTo>
                  <a:cubicBezTo>
                    <a:pt x="86" y="20"/>
                    <a:pt x="62" y="19"/>
                    <a:pt x="43" y="29"/>
                  </a:cubicBezTo>
                  <a:cubicBezTo>
                    <a:pt x="0" y="50"/>
                    <a:pt x="5" y="99"/>
                    <a:pt x="38" y="121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101" y="112"/>
                    <a:pt x="106" y="104"/>
                    <a:pt x="116" y="112"/>
                  </a:cubicBezTo>
                  <a:cubicBezTo>
                    <a:pt x="120" y="115"/>
                    <a:pt x="124" y="118"/>
                    <a:pt x="128" y="121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33" y="117"/>
                    <a:pt x="118" y="105"/>
                    <a:pt x="117" y="90"/>
                  </a:cubicBezTo>
                  <a:cubicBezTo>
                    <a:pt x="131" y="98"/>
                    <a:pt x="144" y="110"/>
                    <a:pt x="161" y="102"/>
                  </a:cubicBezTo>
                  <a:cubicBezTo>
                    <a:pt x="139" y="91"/>
                    <a:pt x="108" y="84"/>
                    <a:pt x="113" y="57"/>
                  </a:cubicBezTo>
                  <a:cubicBezTo>
                    <a:pt x="116" y="38"/>
                    <a:pt x="132" y="27"/>
                    <a:pt x="149" y="23"/>
                  </a:cubicBezTo>
                  <a:cubicBezTo>
                    <a:pt x="166" y="19"/>
                    <a:pt x="187" y="22"/>
                    <a:pt x="200" y="34"/>
                  </a:cubicBezTo>
                  <a:cubicBezTo>
                    <a:pt x="214" y="48"/>
                    <a:pt x="187" y="89"/>
                    <a:pt x="188" y="112"/>
                  </a:cubicBezTo>
                  <a:cubicBezTo>
                    <a:pt x="185" y="116"/>
                    <a:pt x="180" y="119"/>
                    <a:pt x="175" y="121"/>
                  </a:cubicBezTo>
                  <a:cubicBezTo>
                    <a:pt x="223" y="121"/>
                    <a:pt x="223" y="121"/>
                    <a:pt x="223" y="121"/>
                  </a:cubicBezTo>
                  <a:cubicBezTo>
                    <a:pt x="220" y="119"/>
                    <a:pt x="217" y="117"/>
                    <a:pt x="214" y="115"/>
                  </a:cubicBezTo>
                  <a:cubicBezTo>
                    <a:pt x="198" y="105"/>
                    <a:pt x="202" y="92"/>
                    <a:pt x="211" y="77"/>
                  </a:cubicBezTo>
                  <a:cubicBezTo>
                    <a:pt x="218" y="65"/>
                    <a:pt x="224" y="58"/>
                    <a:pt x="236" y="51"/>
                  </a:cubicBezTo>
                  <a:cubicBezTo>
                    <a:pt x="237" y="51"/>
                    <a:pt x="262" y="39"/>
                    <a:pt x="258" y="44"/>
                  </a:cubicBezTo>
                  <a:cubicBezTo>
                    <a:pt x="255" y="46"/>
                    <a:pt x="253" y="48"/>
                    <a:pt x="252" y="52"/>
                  </a:cubicBezTo>
                  <a:cubicBezTo>
                    <a:pt x="271" y="50"/>
                    <a:pt x="282" y="68"/>
                    <a:pt x="300" y="67"/>
                  </a:cubicBezTo>
                  <a:cubicBezTo>
                    <a:pt x="299" y="59"/>
                    <a:pt x="295" y="54"/>
                    <a:pt x="288" y="51"/>
                  </a:cubicBezTo>
                  <a:cubicBezTo>
                    <a:pt x="315" y="44"/>
                    <a:pt x="342" y="94"/>
                    <a:pt x="307" y="100"/>
                  </a:cubicBezTo>
                  <a:cubicBezTo>
                    <a:pt x="308" y="107"/>
                    <a:pt x="307" y="114"/>
                    <a:pt x="305" y="121"/>
                  </a:cubicBezTo>
                  <a:cubicBezTo>
                    <a:pt x="325" y="121"/>
                    <a:pt x="325" y="121"/>
                    <a:pt x="325" y="121"/>
                  </a:cubicBezTo>
                  <a:cubicBezTo>
                    <a:pt x="327" y="116"/>
                    <a:pt x="331" y="111"/>
                    <a:pt x="335" y="106"/>
                  </a:cubicBezTo>
                  <a:cubicBezTo>
                    <a:pt x="358" y="83"/>
                    <a:pt x="383" y="80"/>
                    <a:pt x="413" y="97"/>
                  </a:cubicBezTo>
                  <a:cubicBezTo>
                    <a:pt x="426" y="104"/>
                    <a:pt x="432" y="111"/>
                    <a:pt x="437" y="121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5" y="104"/>
                    <a:pt x="434" y="90"/>
                    <a:pt x="418" y="80"/>
                  </a:cubicBezTo>
                  <a:close/>
                  <a:moveTo>
                    <a:pt x="48" y="116"/>
                  </a:moveTo>
                  <a:cubicBezTo>
                    <a:pt x="57" y="111"/>
                    <a:pt x="75" y="119"/>
                    <a:pt x="78" y="104"/>
                  </a:cubicBezTo>
                  <a:cubicBezTo>
                    <a:pt x="69" y="99"/>
                    <a:pt x="42" y="111"/>
                    <a:pt x="36" y="102"/>
                  </a:cubicBezTo>
                  <a:cubicBezTo>
                    <a:pt x="39" y="88"/>
                    <a:pt x="70" y="102"/>
                    <a:pt x="71" y="89"/>
                  </a:cubicBezTo>
                  <a:cubicBezTo>
                    <a:pt x="71" y="81"/>
                    <a:pt x="30" y="89"/>
                    <a:pt x="26" y="91"/>
                  </a:cubicBezTo>
                  <a:cubicBezTo>
                    <a:pt x="25" y="78"/>
                    <a:pt x="25" y="60"/>
                    <a:pt x="35" y="49"/>
                  </a:cubicBezTo>
                  <a:cubicBezTo>
                    <a:pt x="49" y="53"/>
                    <a:pt x="62" y="49"/>
                    <a:pt x="76" y="51"/>
                  </a:cubicBezTo>
                  <a:cubicBezTo>
                    <a:pt x="76" y="42"/>
                    <a:pt x="65" y="39"/>
                    <a:pt x="65" y="36"/>
                  </a:cubicBezTo>
                  <a:cubicBezTo>
                    <a:pt x="93" y="24"/>
                    <a:pt x="99" y="56"/>
                    <a:pt x="100" y="75"/>
                  </a:cubicBezTo>
                  <a:cubicBezTo>
                    <a:pt x="101" y="86"/>
                    <a:pt x="101" y="98"/>
                    <a:pt x="103" y="109"/>
                  </a:cubicBezTo>
                  <a:cubicBezTo>
                    <a:pt x="86" y="117"/>
                    <a:pt x="66" y="125"/>
                    <a:pt x="48" y="11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56" name="Freeform 203"/>
            <p:cNvSpPr>
              <a:spLocks/>
            </p:cNvSpPr>
            <p:nvPr/>
          </p:nvSpPr>
          <p:spPr bwMode="auto">
            <a:xfrm>
              <a:off x="10604500" y="5810250"/>
              <a:ext cx="504825" cy="1049338"/>
            </a:xfrm>
            <a:custGeom>
              <a:avLst/>
              <a:gdLst>
                <a:gd name="T0" fmla="*/ 34 w 159"/>
                <a:gd name="T1" fmla="*/ 246 h 331"/>
                <a:gd name="T2" fmla="*/ 39 w 159"/>
                <a:gd name="T3" fmla="*/ 266 h 331"/>
                <a:gd name="T4" fmla="*/ 49 w 159"/>
                <a:gd name="T5" fmla="*/ 206 h 331"/>
                <a:gd name="T6" fmla="*/ 77 w 159"/>
                <a:gd name="T7" fmla="*/ 111 h 331"/>
                <a:gd name="T8" fmla="*/ 113 w 159"/>
                <a:gd name="T9" fmla="*/ 54 h 331"/>
                <a:gd name="T10" fmla="*/ 159 w 159"/>
                <a:gd name="T11" fmla="*/ 2 h 331"/>
                <a:gd name="T12" fmla="*/ 153 w 159"/>
                <a:gd name="T13" fmla="*/ 0 h 331"/>
                <a:gd name="T14" fmla="*/ 131 w 159"/>
                <a:gd name="T15" fmla="*/ 10 h 331"/>
                <a:gd name="T16" fmla="*/ 69 w 159"/>
                <a:gd name="T17" fmla="*/ 94 h 331"/>
                <a:gd name="T18" fmla="*/ 43 w 159"/>
                <a:gd name="T19" fmla="*/ 174 h 331"/>
                <a:gd name="T20" fmla="*/ 31 w 159"/>
                <a:gd name="T21" fmla="*/ 237 h 331"/>
                <a:gd name="T22" fmla="*/ 35 w 159"/>
                <a:gd name="T23" fmla="*/ 98 h 331"/>
                <a:gd name="T24" fmla="*/ 54 w 159"/>
                <a:gd name="T25" fmla="*/ 46 h 331"/>
                <a:gd name="T26" fmla="*/ 29 w 159"/>
                <a:gd name="T27" fmla="*/ 57 h 331"/>
                <a:gd name="T28" fmla="*/ 6 w 159"/>
                <a:gd name="T29" fmla="*/ 152 h 331"/>
                <a:gd name="T30" fmla="*/ 7 w 159"/>
                <a:gd name="T31" fmla="*/ 254 h 331"/>
                <a:gd name="T32" fmla="*/ 27 w 159"/>
                <a:gd name="T33" fmla="*/ 331 h 331"/>
                <a:gd name="T34" fmla="*/ 46 w 159"/>
                <a:gd name="T35" fmla="*/ 331 h 331"/>
                <a:gd name="T36" fmla="*/ 34 w 159"/>
                <a:gd name="T37" fmla="*/ 24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9" h="331">
                  <a:moveTo>
                    <a:pt x="34" y="246"/>
                  </a:moveTo>
                  <a:cubicBezTo>
                    <a:pt x="44" y="250"/>
                    <a:pt x="29" y="262"/>
                    <a:pt x="39" y="266"/>
                  </a:cubicBezTo>
                  <a:cubicBezTo>
                    <a:pt x="55" y="260"/>
                    <a:pt x="47" y="218"/>
                    <a:pt x="49" y="206"/>
                  </a:cubicBezTo>
                  <a:cubicBezTo>
                    <a:pt x="53" y="175"/>
                    <a:pt x="60" y="138"/>
                    <a:pt x="77" y="111"/>
                  </a:cubicBezTo>
                  <a:cubicBezTo>
                    <a:pt x="89" y="92"/>
                    <a:pt x="102" y="72"/>
                    <a:pt x="113" y="54"/>
                  </a:cubicBezTo>
                  <a:cubicBezTo>
                    <a:pt x="124" y="33"/>
                    <a:pt x="152" y="26"/>
                    <a:pt x="159" y="2"/>
                  </a:cubicBezTo>
                  <a:cubicBezTo>
                    <a:pt x="157" y="1"/>
                    <a:pt x="155" y="0"/>
                    <a:pt x="153" y="0"/>
                  </a:cubicBezTo>
                  <a:cubicBezTo>
                    <a:pt x="146" y="3"/>
                    <a:pt x="139" y="7"/>
                    <a:pt x="131" y="10"/>
                  </a:cubicBezTo>
                  <a:cubicBezTo>
                    <a:pt x="105" y="32"/>
                    <a:pt x="74" y="81"/>
                    <a:pt x="69" y="94"/>
                  </a:cubicBezTo>
                  <a:cubicBezTo>
                    <a:pt x="58" y="120"/>
                    <a:pt x="48" y="146"/>
                    <a:pt x="43" y="174"/>
                  </a:cubicBezTo>
                  <a:cubicBezTo>
                    <a:pt x="40" y="190"/>
                    <a:pt x="47" y="229"/>
                    <a:pt x="31" y="237"/>
                  </a:cubicBezTo>
                  <a:cubicBezTo>
                    <a:pt x="21" y="191"/>
                    <a:pt x="28" y="143"/>
                    <a:pt x="35" y="98"/>
                  </a:cubicBezTo>
                  <a:cubicBezTo>
                    <a:pt x="39" y="91"/>
                    <a:pt x="45" y="65"/>
                    <a:pt x="54" y="46"/>
                  </a:cubicBezTo>
                  <a:cubicBezTo>
                    <a:pt x="45" y="49"/>
                    <a:pt x="37" y="53"/>
                    <a:pt x="29" y="57"/>
                  </a:cubicBezTo>
                  <a:cubicBezTo>
                    <a:pt x="17" y="87"/>
                    <a:pt x="9" y="119"/>
                    <a:pt x="6" y="152"/>
                  </a:cubicBezTo>
                  <a:cubicBezTo>
                    <a:pt x="3" y="184"/>
                    <a:pt x="0" y="223"/>
                    <a:pt x="7" y="254"/>
                  </a:cubicBezTo>
                  <a:cubicBezTo>
                    <a:pt x="13" y="280"/>
                    <a:pt x="22" y="305"/>
                    <a:pt x="27" y="331"/>
                  </a:cubicBezTo>
                  <a:cubicBezTo>
                    <a:pt x="46" y="331"/>
                    <a:pt x="46" y="331"/>
                    <a:pt x="46" y="331"/>
                  </a:cubicBezTo>
                  <a:cubicBezTo>
                    <a:pt x="38" y="304"/>
                    <a:pt x="33" y="275"/>
                    <a:pt x="34" y="24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57" name="Freeform 204"/>
            <p:cNvSpPr>
              <a:spLocks/>
            </p:cNvSpPr>
            <p:nvPr/>
          </p:nvSpPr>
          <p:spPr bwMode="auto">
            <a:xfrm>
              <a:off x="10842625" y="5913438"/>
              <a:ext cx="498475" cy="946150"/>
            </a:xfrm>
            <a:custGeom>
              <a:avLst/>
              <a:gdLst>
                <a:gd name="T0" fmla="*/ 66 w 157"/>
                <a:gd name="T1" fmla="*/ 108 h 298"/>
                <a:gd name="T2" fmla="*/ 111 w 157"/>
                <a:gd name="T3" fmla="*/ 55 h 298"/>
                <a:gd name="T4" fmla="*/ 135 w 157"/>
                <a:gd name="T5" fmla="*/ 33 h 298"/>
                <a:gd name="T6" fmla="*/ 149 w 157"/>
                <a:gd name="T7" fmla="*/ 0 h 298"/>
                <a:gd name="T8" fmla="*/ 110 w 157"/>
                <a:gd name="T9" fmla="*/ 34 h 298"/>
                <a:gd name="T10" fmla="*/ 54 w 157"/>
                <a:gd name="T11" fmla="*/ 94 h 298"/>
                <a:gd name="T12" fmla="*/ 19 w 157"/>
                <a:gd name="T13" fmla="*/ 160 h 298"/>
                <a:gd name="T14" fmla="*/ 12 w 157"/>
                <a:gd name="T15" fmla="*/ 195 h 298"/>
                <a:gd name="T16" fmla="*/ 9 w 157"/>
                <a:gd name="T17" fmla="*/ 224 h 298"/>
                <a:gd name="T18" fmla="*/ 11 w 157"/>
                <a:gd name="T19" fmla="*/ 298 h 298"/>
                <a:gd name="T20" fmla="*/ 25 w 157"/>
                <a:gd name="T21" fmla="*/ 298 h 298"/>
                <a:gd name="T22" fmla="*/ 66 w 157"/>
                <a:gd name="T23" fmla="*/ 10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298">
                  <a:moveTo>
                    <a:pt x="66" y="108"/>
                  </a:moveTo>
                  <a:cubicBezTo>
                    <a:pt x="66" y="88"/>
                    <a:pt x="94" y="62"/>
                    <a:pt x="111" y="55"/>
                  </a:cubicBezTo>
                  <a:cubicBezTo>
                    <a:pt x="123" y="50"/>
                    <a:pt x="122" y="39"/>
                    <a:pt x="135" y="33"/>
                  </a:cubicBezTo>
                  <a:cubicBezTo>
                    <a:pt x="154" y="25"/>
                    <a:pt x="157" y="23"/>
                    <a:pt x="149" y="0"/>
                  </a:cubicBezTo>
                  <a:cubicBezTo>
                    <a:pt x="144" y="18"/>
                    <a:pt x="128" y="34"/>
                    <a:pt x="110" y="34"/>
                  </a:cubicBezTo>
                  <a:cubicBezTo>
                    <a:pt x="88" y="48"/>
                    <a:pt x="67" y="73"/>
                    <a:pt x="54" y="94"/>
                  </a:cubicBezTo>
                  <a:cubicBezTo>
                    <a:pt x="41" y="115"/>
                    <a:pt x="27" y="136"/>
                    <a:pt x="19" y="160"/>
                  </a:cubicBezTo>
                  <a:cubicBezTo>
                    <a:pt x="16" y="171"/>
                    <a:pt x="13" y="183"/>
                    <a:pt x="12" y="195"/>
                  </a:cubicBezTo>
                  <a:cubicBezTo>
                    <a:pt x="1" y="202"/>
                    <a:pt x="0" y="216"/>
                    <a:pt x="9" y="224"/>
                  </a:cubicBezTo>
                  <a:cubicBezTo>
                    <a:pt x="8" y="251"/>
                    <a:pt x="8" y="275"/>
                    <a:pt x="11" y="298"/>
                  </a:cubicBezTo>
                  <a:cubicBezTo>
                    <a:pt x="25" y="298"/>
                    <a:pt x="25" y="298"/>
                    <a:pt x="25" y="298"/>
                  </a:cubicBezTo>
                  <a:cubicBezTo>
                    <a:pt x="14" y="232"/>
                    <a:pt x="27" y="158"/>
                    <a:pt x="66" y="10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58" name="Freeform 205"/>
            <p:cNvSpPr>
              <a:spLocks/>
            </p:cNvSpPr>
            <p:nvPr/>
          </p:nvSpPr>
          <p:spPr bwMode="auto">
            <a:xfrm>
              <a:off x="10766425" y="5843588"/>
              <a:ext cx="469900" cy="1016000"/>
            </a:xfrm>
            <a:custGeom>
              <a:avLst/>
              <a:gdLst>
                <a:gd name="T0" fmla="*/ 24 w 148"/>
                <a:gd name="T1" fmla="*/ 196 h 320"/>
                <a:gd name="T2" fmla="*/ 63 w 148"/>
                <a:gd name="T3" fmla="*/ 98 h 320"/>
                <a:gd name="T4" fmla="*/ 91 w 148"/>
                <a:gd name="T5" fmla="*/ 58 h 320"/>
                <a:gd name="T6" fmla="*/ 148 w 148"/>
                <a:gd name="T7" fmla="*/ 9 h 320"/>
                <a:gd name="T8" fmla="*/ 23 w 148"/>
                <a:gd name="T9" fmla="*/ 153 h 320"/>
                <a:gd name="T10" fmla="*/ 4 w 148"/>
                <a:gd name="T11" fmla="*/ 273 h 320"/>
                <a:gd name="T12" fmla="*/ 11 w 148"/>
                <a:gd name="T13" fmla="*/ 320 h 320"/>
                <a:gd name="T14" fmla="*/ 20 w 148"/>
                <a:gd name="T15" fmla="*/ 320 h 320"/>
                <a:gd name="T16" fmla="*/ 24 w 148"/>
                <a:gd name="T17" fmla="*/ 19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320">
                  <a:moveTo>
                    <a:pt x="24" y="196"/>
                  </a:moveTo>
                  <a:cubicBezTo>
                    <a:pt x="33" y="164"/>
                    <a:pt x="45" y="125"/>
                    <a:pt x="63" y="98"/>
                  </a:cubicBezTo>
                  <a:cubicBezTo>
                    <a:pt x="72" y="84"/>
                    <a:pt x="83" y="72"/>
                    <a:pt x="91" y="58"/>
                  </a:cubicBezTo>
                  <a:cubicBezTo>
                    <a:pt x="102" y="39"/>
                    <a:pt x="131" y="24"/>
                    <a:pt x="148" y="9"/>
                  </a:cubicBezTo>
                  <a:cubicBezTo>
                    <a:pt x="92" y="0"/>
                    <a:pt x="33" y="110"/>
                    <a:pt x="23" y="153"/>
                  </a:cubicBezTo>
                  <a:cubicBezTo>
                    <a:pt x="0" y="186"/>
                    <a:pt x="4" y="236"/>
                    <a:pt x="4" y="273"/>
                  </a:cubicBezTo>
                  <a:cubicBezTo>
                    <a:pt x="4" y="289"/>
                    <a:pt x="7" y="305"/>
                    <a:pt x="11" y="320"/>
                  </a:cubicBezTo>
                  <a:cubicBezTo>
                    <a:pt x="20" y="320"/>
                    <a:pt x="20" y="320"/>
                    <a:pt x="20" y="320"/>
                  </a:cubicBezTo>
                  <a:cubicBezTo>
                    <a:pt x="11" y="279"/>
                    <a:pt x="14" y="236"/>
                    <a:pt x="24" y="19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59" name="Freeform 206"/>
            <p:cNvSpPr>
              <a:spLocks/>
            </p:cNvSpPr>
            <p:nvPr/>
          </p:nvSpPr>
          <p:spPr bwMode="auto">
            <a:xfrm>
              <a:off x="11861800" y="6573838"/>
              <a:ext cx="95250" cy="285750"/>
            </a:xfrm>
            <a:custGeom>
              <a:avLst/>
              <a:gdLst>
                <a:gd name="T0" fmla="*/ 11 w 30"/>
                <a:gd name="T1" fmla="*/ 83 h 90"/>
                <a:gd name="T2" fmla="*/ 21 w 30"/>
                <a:gd name="T3" fmla="*/ 54 h 90"/>
                <a:gd name="T4" fmla="*/ 16 w 30"/>
                <a:gd name="T5" fmla="*/ 32 h 90"/>
                <a:gd name="T6" fmla="*/ 17 w 30"/>
                <a:gd name="T7" fmla="*/ 0 h 90"/>
                <a:gd name="T8" fmla="*/ 1 w 30"/>
                <a:gd name="T9" fmla="*/ 40 h 90"/>
                <a:gd name="T10" fmla="*/ 0 w 30"/>
                <a:gd name="T11" fmla="*/ 90 h 90"/>
                <a:gd name="T12" fmla="*/ 11 w 30"/>
                <a:gd name="T13" fmla="*/ 90 h 90"/>
                <a:gd name="T14" fmla="*/ 11 w 30"/>
                <a:gd name="T15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0">
                  <a:moveTo>
                    <a:pt x="11" y="83"/>
                  </a:moveTo>
                  <a:cubicBezTo>
                    <a:pt x="11" y="65"/>
                    <a:pt x="19" y="68"/>
                    <a:pt x="21" y="54"/>
                  </a:cubicBezTo>
                  <a:cubicBezTo>
                    <a:pt x="20" y="45"/>
                    <a:pt x="10" y="42"/>
                    <a:pt x="16" y="32"/>
                  </a:cubicBezTo>
                  <a:cubicBezTo>
                    <a:pt x="20" y="26"/>
                    <a:pt x="30" y="6"/>
                    <a:pt x="17" y="0"/>
                  </a:cubicBezTo>
                  <a:cubicBezTo>
                    <a:pt x="3" y="11"/>
                    <a:pt x="13" y="28"/>
                    <a:pt x="1" y="40"/>
                  </a:cubicBezTo>
                  <a:cubicBezTo>
                    <a:pt x="3" y="54"/>
                    <a:pt x="1" y="73"/>
                    <a:pt x="0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1" y="88"/>
                    <a:pt x="11" y="85"/>
                    <a:pt x="11" y="8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60" name="Freeform 208"/>
            <p:cNvSpPr>
              <a:spLocks/>
            </p:cNvSpPr>
            <p:nvPr/>
          </p:nvSpPr>
          <p:spPr bwMode="auto">
            <a:xfrm>
              <a:off x="10121900" y="6831013"/>
              <a:ext cx="60325" cy="28575"/>
            </a:xfrm>
            <a:custGeom>
              <a:avLst/>
              <a:gdLst>
                <a:gd name="T0" fmla="*/ 0 w 19"/>
                <a:gd name="T1" fmla="*/ 0 h 9"/>
                <a:gd name="T2" fmla="*/ 4 w 19"/>
                <a:gd name="T3" fmla="*/ 9 h 9"/>
                <a:gd name="T4" fmla="*/ 19 w 19"/>
                <a:gd name="T5" fmla="*/ 9 h 9"/>
                <a:gd name="T6" fmla="*/ 0 w 19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9">
                  <a:moveTo>
                    <a:pt x="0" y="0"/>
                  </a:moveTo>
                  <a:cubicBezTo>
                    <a:pt x="0" y="3"/>
                    <a:pt x="2" y="6"/>
                    <a:pt x="4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3" y="6"/>
                    <a:pt x="8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61" name="Freeform 209"/>
            <p:cNvSpPr>
              <a:spLocks/>
            </p:cNvSpPr>
            <p:nvPr/>
          </p:nvSpPr>
          <p:spPr bwMode="auto">
            <a:xfrm>
              <a:off x="10163175" y="6773863"/>
              <a:ext cx="168275" cy="85725"/>
            </a:xfrm>
            <a:custGeom>
              <a:avLst/>
              <a:gdLst>
                <a:gd name="T0" fmla="*/ 28 w 53"/>
                <a:gd name="T1" fmla="*/ 12 h 27"/>
                <a:gd name="T2" fmla="*/ 0 w 53"/>
                <a:gd name="T3" fmla="*/ 12 h 27"/>
                <a:gd name="T4" fmla="*/ 21 w 53"/>
                <a:gd name="T5" fmla="*/ 27 h 27"/>
                <a:gd name="T6" fmla="*/ 53 w 53"/>
                <a:gd name="T7" fmla="*/ 27 h 27"/>
                <a:gd name="T8" fmla="*/ 28 w 53"/>
                <a:gd name="T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7">
                  <a:moveTo>
                    <a:pt x="28" y="12"/>
                  </a:moveTo>
                  <a:cubicBezTo>
                    <a:pt x="20" y="17"/>
                    <a:pt x="4" y="0"/>
                    <a:pt x="0" y="12"/>
                  </a:cubicBezTo>
                  <a:cubicBezTo>
                    <a:pt x="8" y="16"/>
                    <a:pt x="19" y="17"/>
                    <a:pt x="21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44" y="23"/>
                    <a:pt x="29" y="23"/>
                    <a:pt x="28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</p:grpSp>
      <p:sp>
        <p:nvSpPr>
          <p:cNvPr id="162" name="Freeform 331"/>
          <p:cNvSpPr>
            <a:spLocks/>
          </p:cNvSpPr>
          <p:nvPr/>
        </p:nvSpPr>
        <p:spPr bwMode="auto">
          <a:xfrm>
            <a:off x="6824663" y="4976813"/>
            <a:ext cx="5367337" cy="1879600"/>
          </a:xfrm>
          <a:custGeom>
            <a:avLst/>
            <a:gdLst>
              <a:gd name="T0" fmla="*/ 1009 w 1691"/>
              <a:gd name="T1" fmla="*/ 341 h 592"/>
              <a:gd name="T2" fmla="*/ 1691 w 1691"/>
              <a:gd name="T3" fmla="*/ 12 h 592"/>
              <a:gd name="T4" fmla="*/ 1691 w 1691"/>
              <a:gd name="T5" fmla="*/ 0 h 592"/>
              <a:gd name="T6" fmla="*/ 1005 w 1691"/>
              <a:gd name="T7" fmla="*/ 331 h 592"/>
              <a:gd name="T8" fmla="*/ 0 w 1691"/>
              <a:gd name="T9" fmla="*/ 592 h 592"/>
              <a:gd name="T10" fmla="*/ 95 w 1691"/>
              <a:gd name="T11" fmla="*/ 592 h 592"/>
              <a:gd name="T12" fmla="*/ 1009 w 1691"/>
              <a:gd name="T13" fmla="*/ 341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1" h="592">
                <a:moveTo>
                  <a:pt x="1009" y="341"/>
                </a:moveTo>
                <a:cubicBezTo>
                  <a:pt x="1255" y="244"/>
                  <a:pt x="1485" y="129"/>
                  <a:pt x="1691" y="12"/>
                </a:cubicBezTo>
                <a:cubicBezTo>
                  <a:pt x="1691" y="0"/>
                  <a:pt x="1691" y="0"/>
                  <a:pt x="1691" y="0"/>
                </a:cubicBezTo>
                <a:cubicBezTo>
                  <a:pt x="1484" y="118"/>
                  <a:pt x="1253" y="233"/>
                  <a:pt x="1005" y="331"/>
                </a:cubicBezTo>
                <a:cubicBezTo>
                  <a:pt x="714" y="446"/>
                  <a:pt x="371" y="548"/>
                  <a:pt x="0" y="592"/>
                </a:cubicBezTo>
                <a:cubicBezTo>
                  <a:pt x="95" y="592"/>
                  <a:pt x="95" y="592"/>
                  <a:pt x="95" y="592"/>
                </a:cubicBezTo>
                <a:cubicBezTo>
                  <a:pt x="391" y="548"/>
                  <a:pt x="697" y="464"/>
                  <a:pt x="1009" y="341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163" name="Freeform 333"/>
          <p:cNvSpPr>
            <a:spLocks/>
          </p:cNvSpPr>
          <p:nvPr/>
        </p:nvSpPr>
        <p:spPr bwMode="auto">
          <a:xfrm>
            <a:off x="7475538" y="5110163"/>
            <a:ext cx="4716462" cy="1749425"/>
          </a:xfrm>
          <a:custGeom>
            <a:avLst/>
            <a:gdLst>
              <a:gd name="T0" fmla="*/ 1486 w 1486"/>
              <a:gd name="T1" fmla="*/ 0 h 551"/>
              <a:gd name="T2" fmla="*/ 0 w 1486"/>
              <a:gd name="T3" fmla="*/ 551 h 551"/>
              <a:gd name="T4" fmla="*/ 78 w 1486"/>
              <a:gd name="T5" fmla="*/ 551 h 551"/>
              <a:gd name="T6" fmla="*/ 1486 w 1486"/>
              <a:gd name="T7" fmla="*/ 13 h 551"/>
              <a:gd name="T8" fmla="*/ 1486 w 1486"/>
              <a:gd name="T9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6" h="551">
                <a:moveTo>
                  <a:pt x="1486" y="0"/>
                </a:moveTo>
                <a:cubicBezTo>
                  <a:pt x="937" y="320"/>
                  <a:pt x="432" y="481"/>
                  <a:pt x="0" y="551"/>
                </a:cubicBezTo>
                <a:cubicBezTo>
                  <a:pt x="78" y="551"/>
                  <a:pt x="78" y="551"/>
                  <a:pt x="78" y="551"/>
                </a:cubicBezTo>
                <a:cubicBezTo>
                  <a:pt x="555" y="464"/>
                  <a:pt x="1026" y="282"/>
                  <a:pt x="1486" y="13"/>
                </a:cubicBezTo>
                <a:lnTo>
                  <a:pt x="1486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grpSp>
        <p:nvGrpSpPr>
          <p:cNvPr id="164" name="Group 1350"/>
          <p:cNvGrpSpPr/>
          <p:nvPr/>
        </p:nvGrpSpPr>
        <p:grpSpPr>
          <a:xfrm>
            <a:off x="1587" y="3359150"/>
            <a:ext cx="12185650" cy="3976688"/>
            <a:chOff x="6350" y="3359150"/>
            <a:chExt cx="12185650" cy="3976688"/>
          </a:xfrm>
          <a:solidFill>
            <a:schemeClr val="bg2">
              <a:lumMod val="75000"/>
            </a:schemeClr>
          </a:solidFill>
        </p:grpSpPr>
        <p:sp>
          <p:nvSpPr>
            <p:cNvPr id="165" name="Freeform 207"/>
            <p:cNvSpPr>
              <a:spLocks/>
            </p:cNvSpPr>
            <p:nvPr/>
          </p:nvSpPr>
          <p:spPr bwMode="auto">
            <a:xfrm>
              <a:off x="3675063" y="6808788"/>
              <a:ext cx="238125" cy="50800"/>
            </a:xfrm>
            <a:custGeom>
              <a:avLst/>
              <a:gdLst>
                <a:gd name="T0" fmla="*/ 0 w 75"/>
                <a:gd name="T1" fmla="*/ 0 h 16"/>
                <a:gd name="T2" fmla="*/ 48 w 75"/>
                <a:gd name="T3" fmla="*/ 16 h 16"/>
                <a:gd name="T4" fmla="*/ 75 w 75"/>
                <a:gd name="T5" fmla="*/ 16 h 16"/>
                <a:gd name="T6" fmla="*/ 0 w 75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6">
                  <a:moveTo>
                    <a:pt x="0" y="0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49" y="11"/>
                    <a:pt x="24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66" name="Freeform 330"/>
            <p:cNvSpPr>
              <a:spLocks/>
            </p:cNvSpPr>
            <p:nvPr/>
          </p:nvSpPr>
          <p:spPr bwMode="auto">
            <a:xfrm>
              <a:off x="6350" y="3359150"/>
              <a:ext cx="12185650" cy="3976688"/>
            </a:xfrm>
            <a:custGeom>
              <a:avLst/>
              <a:gdLst>
                <a:gd name="T0" fmla="*/ 2998 w 3839"/>
                <a:gd name="T1" fmla="*/ 458 h 1252"/>
                <a:gd name="T2" fmla="*/ 3839 w 3839"/>
                <a:gd name="T3" fmla="*/ 0 h 1252"/>
                <a:gd name="T4" fmla="*/ 606 w 3839"/>
                <a:gd name="T5" fmla="*/ 825 h 1252"/>
                <a:gd name="T6" fmla="*/ 491 w 3839"/>
                <a:gd name="T7" fmla="*/ 789 h 1252"/>
                <a:gd name="T8" fmla="*/ 321 w 3839"/>
                <a:gd name="T9" fmla="*/ 707 h 1252"/>
                <a:gd name="T10" fmla="*/ 274 w 3839"/>
                <a:gd name="T11" fmla="*/ 679 h 1252"/>
                <a:gd name="T12" fmla="*/ 0 w 3839"/>
                <a:gd name="T13" fmla="*/ 490 h 1252"/>
                <a:gd name="T14" fmla="*/ 38 w 3839"/>
                <a:gd name="T15" fmla="*/ 544 h 1252"/>
                <a:gd name="T16" fmla="*/ 0 w 3839"/>
                <a:gd name="T17" fmla="*/ 531 h 1252"/>
                <a:gd name="T18" fmla="*/ 0 w 3839"/>
                <a:gd name="T19" fmla="*/ 536 h 1252"/>
                <a:gd name="T20" fmla="*/ 144 w 3839"/>
                <a:gd name="T21" fmla="*/ 622 h 1252"/>
                <a:gd name="T22" fmla="*/ 0 w 3839"/>
                <a:gd name="T23" fmla="*/ 562 h 1252"/>
                <a:gd name="T24" fmla="*/ 0 w 3839"/>
                <a:gd name="T25" fmla="*/ 573 h 1252"/>
                <a:gd name="T26" fmla="*/ 300 w 3839"/>
                <a:gd name="T27" fmla="*/ 709 h 1252"/>
                <a:gd name="T28" fmla="*/ 0 w 3839"/>
                <a:gd name="T29" fmla="*/ 595 h 1252"/>
                <a:gd name="T30" fmla="*/ 325 w 3839"/>
                <a:gd name="T31" fmla="*/ 725 h 1252"/>
                <a:gd name="T32" fmla="*/ 339 w 3839"/>
                <a:gd name="T33" fmla="*/ 734 h 1252"/>
                <a:gd name="T34" fmla="*/ 0 w 3839"/>
                <a:gd name="T35" fmla="*/ 621 h 1252"/>
                <a:gd name="T36" fmla="*/ 338 w 3839"/>
                <a:gd name="T37" fmla="*/ 736 h 1252"/>
                <a:gd name="T38" fmla="*/ 366 w 3839"/>
                <a:gd name="T39" fmla="*/ 751 h 1252"/>
                <a:gd name="T40" fmla="*/ 0 w 3839"/>
                <a:gd name="T41" fmla="*/ 648 h 1252"/>
                <a:gd name="T42" fmla="*/ 378 w 3839"/>
                <a:gd name="T43" fmla="*/ 758 h 1252"/>
                <a:gd name="T44" fmla="*/ 106 w 3839"/>
                <a:gd name="T45" fmla="*/ 694 h 1252"/>
                <a:gd name="T46" fmla="*/ 0 w 3839"/>
                <a:gd name="T47" fmla="*/ 675 h 1252"/>
                <a:gd name="T48" fmla="*/ 418 w 3839"/>
                <a:gd name="T49" fmla="*/ 781 h 1252"/>
                <a:gd name="T50" fmla="*/ 0 w 3839"/>
                <a:gd name="T51" fmla="*/ 708 h 1252"/>
                <a:gd name="T52" fmla="*/ 920 w 3839"/>
                <a:gd name="T53" fmla="*/ 1004 h 1252"/>
                <a:gd name="T54" fmla="*/ 1411 w 3839"/>
                <a:gd name="T55" fmla="*/ 1101 h 1252"/>
                <a:gd name="T56" fmla="*/ 882 w 3839"/>
                <a:gd name="T57" fmla="*/ 978 h 1252"/>
                <a:gd name="T58" fmla="*/ 1963 w 3839"/>
                <a:gd name="T59" fmla="*/ 1101 h 1252"/>
                <a:gd name="T60" fmla="*/ 3839 w 3839"/>
                <a:gd name="T61" fmla="*/ 475 h 1252"/>
                <a:gd name="T62" fmla="*/ 3139 w 3839"/>
                <a:gd name="T63" fmla="*/ 805 h 1252"/>
                <a:gd name="T64" fmla="*/ 841 w 3839"/>
                <a:gd name="T65" fmla="*/ 951 h 1252"/>
                <a:gd name="T66" fmla="*/ 3128 w 3839"/>
                <a:gd name="T67" fmla="*/ 779 h 1252"/>
                <a:gd name="T68" fmla="*/ 3839 w 3839"/>
                <a:gd name="T69" fmla="*/ 417 h 1252"/>
                <a:gd name="T70" fmla="*/ 747 w 3839"/>
                <a:gd name="T71" fmla="*/ 908 h 1252"/>
                <a:gd name="T72" fmla="*/ 1746 w 3839"/>
                <a:gd name="T73" fmla="*/ 1056 h 1252"/>
                <a:gd name="T74" fmla="*/ 3839 w 3839"/>
                <a:gd name="T75" fmla="*/ 381 h 1252"/>
                <a:gd name="T76" fmla="*/ 3110 w 3839"/>
                <a:gd name="T77" fmla="*/ 735 h 1252"/>
                <a:gd name="T78" fmla="*/ 752 w 3839"/>
                <a:gd name="T79" fmla="*/ 900 h 1252"/>
                <a:gd name="T80" fmla="*/ 3099 w 3839"/>
                <a:gd name="T81" fmla="*/ 707 h 1252"/>
                <a:gd name="T82" fmla="*/ 3839 w 3839"/>
                <a:gd name="T83" fmla="*/ 326 h 1252"/>
                <a:gd name="T84" fmla="*/ 783 w 3839"/>
                <a:gd name="T85" fmla="*/ 902 h 1252"/>
                <a:gd name="T86" fmla="*/ 3086 w 3839"/>
                <a:gd name="T87" fmla="*/ 674 h 1252"/>
                <a:gd name="T88" fmla="*/ 3839 w 3839"/>
                <a:gd name="T89" fmla="*/ 281 h 1252"/>
                <a:gd name="T90" fmla="*/ 1744 w 3839"/>
                <a:gd name="T91" fmla="*/ 978 h 1252"/>
                <a:gd name="T92" fmla="*/ 3839 w 3839"/>
                <a:gd name="T93" fmla="*/ 238 h 1252"/>
                <a:gd name="T94" fmla="*/ 576 w 3839"/>
                <a:gd name="T95" fmla="*/ 824 h 1252"/>
                <a:gd name="T96" fmla="*/ 591 w 3839"/>
                <a:gd name="T97" fmla="*/ 828 h 1252"/>
                <a:gd name="T98" fmla="*/ 3055 w 3839"/>
                <a:gd name="T99" fmla="*/ 600 h 1252"/>
                <a:gd name="T100" fmla="*/ 3839 w 3839"/>
                <a:gd name="T101" fmla="*/ 185 h 1252"/>
                <a:gd name="T102" fmla="*/ 1073 w 3839"/>
                <a:gd name="T103" fmla="*/ 922 h 1252"/>
                <a:gd name="T104" fmla="*/ 3040 w 3839"/>
                <a:gd name="T105" fmla="*/ 563 h 1252"/>
                <a:gd name="T106" fmla="*/ 3839 w 3839"/>
                <a:gd name="T107" fmla="*/ 142 h 1252"/>
                <a:gd name="T108" fmla="*/ 626 w 3839"/>
                <a:gd name="T109" fmla="*/ 833 h 1252"/>
                <a:gd name="T110" fmla="*/ 3026 w 3839"/>
                <a:gd name="T111" fmla="*/ 529 h 1252"/>
                <a:gd name="T112" fmla="*/ 3839 w 3839"/>
                <a:gd name="T113" fmla="*/ 93 h 1252"/>
                <a:gd name="T114" fmla="*/ 766 w 3839"/>
                <a:gd name="T115" fmla="*/ 859 h 1252"/>
                <a:gd name="T116" fmla="*/ 1746 w 3839"/>
                <a:gd name="T117" fmla="*/ 868 h 1252"/>
                <a:gd name="T118" fmla="*/ 3595 w 3839"/>
                <a:gd name="T119" fmla="*/ 194 h 1252"/>
                <a:gd name="T120" fmla="*/ 3839 w 3839"/>
                <a:gd name="T121" fmla="*/ 44 h 1252"/>
                <a:gd name="T122" fmla="*/ 1746 w 3839"/>
                <a:gd name="T123" fmla="*/ 843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39" h="1252">
                  <a:moveTo>
                    <a:pt x="1746" y="843"/>
                  </a:moveTo>
                  <a:cubicBezTo>
                    <a:pt x="2148" y="781"/>
                    <a:pt x="2569" y="652"/>
                    <a:pt x="2998" y="458"/>
                  </a:cubicBezTo>
                  <a:cubicBezTo>
                    <a:pt x="3279" y="331"/>
                    <a:pt x="3560" y="178"/>
                    <a:pt x="3839" y="1"/>
                  </a:cubicBezTo>
                  <a:cubicBezTo>
                    <a:pt x="3839" y="0"/>
                    <a:pt x="3839" y="0"/>
                    <a:pt x="3839" y="0"/>
                  </a:cubicBezTo>
                  <a:cubicBezTo>
                    <a:pt x="2870" y="615"/>
                    <a:pt x="1698" y="1040"/>
                    <a:pt x="616" y="827"/>
                  </a:cubicBezTo>
                  <a:cubicBezTo>
                    <a:pt x="612" y="826"/>
                    <a:pt x="609" y="826"/>
                    <a:pt x="606" y="825"/>
                  </a:cubicBezTo>
                  <a:cubicBezTo>
                    <a:pt x="585" y="819"/>
                    <a:pt x="564" y="813"/>
                    <a:pt x="543" y="807"/>
                  </a:cubicBezTo>
                  <a:cubicBezTo>
                    <a:pt x="525" y="801"/>
                    <a:pt x="508" y="795"/>
                    <a:pt x="491" y="789"/>
                  </a:cubicBezTo>
                  <a:cubicBezTo>
                    <a:pt x="447" y="770"/>
                    <a:pt x="404" y="750"/>
                    <a:pt x="361" y="729"/>
                  </a:cubicBezTo>
                  <a:cubicBezTo>
                    <a:pt x="348" y="722"/>
                    <a:pt x="335" y="715"/>
                    <a:pt x="321" y="707"/>
                  </a:cubicBezTo>
                  <a:cubicBezTo>
                    <a:pt x="312" y="701"/>
                    <a:pt x="302" y="696"/>
                    <a:pt x="293" y="690"/>
                  </a:cubicBezTo>
                  <a:cubicBezTo>
                    <a:pt x="286" y="686"/>
                    <a:pt x="280" y="683"/>
                    <a:pt x="274" y="679"/>
                  </a:cubicBezTo>
                  <a:cubicBezTo>
                    <a:pt x="261" y="671"/>
                    <a:pt x="249" y="663"/>
                    <a:pt x="236" y="655"/>
                  </a:cubicBezTo>
                  <a:cubicBezTo>
                    <a:pt x="154" y="599"/>
                    <a:pt x="76" y="544"/>
                    <a:pt x="0" y="490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3" y="528"/>
                    <a:pt x="25" y="536"/>
                    <a:pt x="38" y="544"/>
                  </a:cubicBezTo>
                  <a:cubicBezTo>
                    <a:pt x="25" y="536"/>
                    <a:pt x="13" y="529"/>
                    <a:pt x="0" y="522"/>
                  </a:cubicBezTo>
                  <a:cubicBezTo>
                    <a:pt x="0" y="531"/>
                    <a:pt x="0" y="531"/>
                    <a:pt x="0" y="531"/>
                  </a:cubicBezTo>
                  <a:cubicBezTo>
                    <a:pt x="36" y="552"/>
                    <a:pt x="71" y="573"/>
                    <a:pt x="107" y="594"/>
                  </a:cubicBezTo>
                  <a:cubicBezTo>
                    <a:pt x="71" y="574"/>
                    <a:pt x="36" y="555"/>
                    <a:pt x="0" y="536"/>
                  </a:cubicBezTo>
                  <a:cubicBezTo>
                    <a:pt x="0" y="545"/>
                    <a:pt x="0" y="545"/>
                    <a:pt x="0" y="545"/>
                  </a:cubicBezTo>
                  <a:cubicBezTo>
                    <a:pt x="47" y="570"/>
                    <a:pt x="95" y="596"/>
                    <a:pt x="144" y="622"/>
                  </a:cubicBezTo>
                  <a:cubicBezTo>
                    <a:pt x="95" y="598"/>
                    <a:pt x="48" y="575"/>
                    <a:pt x="0" y="552"/>
                  </a:cubicBezTo>
                  <a:cubicBezTo>
                    <a:pt x="0" y="562"/>
                    <a:pt x="0" y="562"/>
                    <a:pt x="0" y="562"/>
                  </a:cubicBezTo>
                  <a:cubicBezTo>
                    <a:pt x="77" y="599"/>
                    <a:pt x="154" y="636"/>
                    <a:pt x="233" y="676"/>
                  </a:cubicBezTo>
                  <a:cubicBezTo>
                    <a:pt x="152" y="639"/>
                    <a:pt x="75" y="605"/>
                    <a:pt x="0" y="573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98" y="620"/>
                    <a:pt x="198" y="663"/>
                    <a:pt x="300" y="709"/>
                  </a:cubicBezTo>
                  <a:cubicBezTo>
                    <a:pt x="302" y="711"/>
                    <a:pt x="305" y="713"/>
                    <a:pt x="308" y="715"/>
                  </a:cubicBezTo>
                  <a:cubicBezTo>
                    <a:pt x="203" y="672"/>
                    <a:pt x="101" y="632"/>
                    <a:pt x="0" y="595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106" y="637"/>
                    <a:pt x="214" y="680"/>
                    <a:pt x="325" y="725"/>
                  </a:cubicBezTo>
                  <a:cubicBezTo>
                    <a:pt x="330" y="729"/>
                    <a:pt x="335" y="732"/>
                    <a:pt x="340" y="735"/>
                  </a:cubicBezTo>
                  <a:cubicBezTo>
                    <a:pt x="339" y="735"/>
                    <a:pt x="339" y="734"/>
                    <a:pt x="339" y="734"/>
                  </a:cubicBezTo>
                  <a:cubicBezTo>
                    <a:pt x="263" y="707"/>
                    <a:pt x="152" y="670"/>
                    <a:pt x="88" y="649"/>
                  </a:cubicBezTo>
                  <a:cubicBezTo>
                    <a:pt x="60" y="640"/>
                    <a:pt x="30" y="630"/>
                    <a:pt x="0" y="621"/>
                  </a:cubicBezTo>
                  <a:cubicBezTo>
                    <a:pt x="0" y="624"/>
                    <a:pt x="0" y="624"/>
                    <a:pt x="0" y="624"/>
                  </a:cubicBezTo>
                  <a:cubicBezTo>
                    <a:pt x="120" y="661"/>
                    <a:pt x="240" y="700"/>
                    <a:pt x="338" y="736"/>
                  </a:cubicBezTo>
                  <a:cubicBezTo>
                    <a:pt x="338" y="736"/>
                    <a:pt x="342" y="738"/>
                    <a:pt x="347" y="739"/>
                  </a:cubicBezTo>
                  <a:cubicBezTo>
                    <a:pt x="353" y="743"/>
                    <a:pt x="359" y="747"/>
                    <a:pt x="366" y="751"/>
                  </a:cubicBezTo>
                  <a:cubicBezTo>
                    <a:pt x="244" y="710"/>
                    <a:pt x="122" y="675"/>
                    <a:pt x="0" y="645"/>
                  </a:cubicBezTo>
                  <a:cubicBezTo>
                    <a:pt x="0" y="648"/>
                    <a:pt x="0" y="648"/>
                    <a:pt x="0" y="648"/>
                  </a:cubicBezTo>
                  <a:cubicBezTo>
                    <a:pt x="115" y="677"/>
                    <a:pt x="229" y="709"/>
                    <a:pt x="344" y="747"/>
                  </a:cubicBezTo>
                  <a:cubicBezTo>
                    <a:pt x="356" y="750"/>
                    <a:pt x="367" y="754"/>
                    <a:pt x="378" y="758"/>
                  </a:cubicBezTo>
                  <a:cubicBezTo>
                    <a:pt x="383" y="761"/>
                    <a:pt x="389" y="764"/>
                    <a:pt x="394" y="767"/>
                  </a:cubicBezTo>
                  <a:cubicBezTo>
                    <a:pt x="298" y="739"/>
                    <a:pt x="202" y="714"/>
                    <a:pt x="106" y="694"/>
                  </a:cubicBezTo>
                  <a:cubicBezTo>
                    <a:pt x="72" y="687"/>
                    <a:pt x="36" y="680"/>
                    <a:pt x="0" y="674"/>
                  </a:cubicBezTo>
                  <a:cubicBezTo>
                    <a:pt x="0" y="675"/>
                    <a:pt x="0" y="675"/>
                    <a:pt x="0" y="675"/>
                  </a:cubicBezTo>
                  <a:cubicBezTo>
                    <a:pt x="136" y="700"/>
                    <a:pt x="268" y="732"/>
                    <a:pt x="399" y="770"/>
                  </a:cubicBezTo>
                  <a:cubicBezTo>
                    <a:pt x="405" y="774"/>
                    <a:pt x="412" y="778"/>
                    <a:pt x="418" y="781"/>
                  </a:cubicBezTo>
                  <a:cubicBezTo>
                    <a:pt x="246" y="740"/>
                    <a:pt x="108" y="719"/>
                    <a:pt x="0" y="707"/>
                  </a:cubicBezTo>
                  <a:cubicBezTo>
                    <a:pt x="0" y="708"/>
                    <a:pt x="0" y="708"/>
                    <a:pt x="0" y="708"/>
                  </a:cubicBezTo>
                  <a:cubicBezTo>
                    <a:pt x="143" y="725"/>
                    <a:pt x="276" y="748"/>
                    <a:pt x="423" y="784"/>
                  </a:cubicBezTo>
                  <a:cubicBezTo>
                    <a:pt x="583" y="875"/>
                    <a:pt x="749" y="948"/>
                    <a:pt x="920" y="1004"/>
                  </a:cubicBezTo>
                  <a:cubicBezTo>
                    <a:pt x="1051" y="1047"/>
                    <a:pt x="1184" y="1079"/>
                    <a:pt x="1321" y="1101"/>
                  </a:cubicBezTo>
                  <a:cubicBezTo>
                    <a:pt x="1411" y="1101"/>
                    <a:pt x="1411" y="1101"/>
                    <a:pt x="1411" y="1101"/>
                  </a:cubicBezTo>
                  <a:cubicBezTo>
                    <a:pt x="1204" y="1075"/>
                    <a:pt x="995" y="1025"/>
                    <a:pt x="786" y="944"/>
                  </a:cubicBezTo>
                  <a:cubicBezTo>
                    <a:pt x="818" y="956"/>
                    <a:pt x="850" y="967"/>
                    <a:pt x="882" y="978"/>
                  </a:cubicBezTo>
                  <a:cubicBezTo>
                    <a:pt x="1083" y="1043"/>
                    <a:pt x="1292" y="1084"/>
                    <a:pt x="1508" y="1101"/>
                  </a:cubicBezTo>
                  <a:cubicBezTo>
                    <a:pt x="1963" y="1101"/>
                    <a:pt x="1963" y="1101"/>
                    <a:pt x="1963" y="1101"/>
                  </a:cubicBezTo>
                  <a:cubicBezTo>
                    <a:pt x="2341" y="1073"/>
                    <a:pt x="2737" y="977"/>
                    <a:pt x="3142" y="814"/>
                  </a:cubicBezTo>
                  <a:cubicBezTo>
                    <a:pt x="3402" y="710"/>
                    <a:pt x="3638" y="590"/>
                    <a:pt x="3839" y="475"/>
                  </a:cubicBezTo>
                  <a:cubicBezTo>
                    <a:pt x="3839" y="463"/>
                    <a:pt x="3839" y="463"/>
                    <a:pt x="3839" y="463"/>
                  </a:cubicBezTo>
                  <a:cubicBezTo>
                    <a:pt x="3627" y="585"/>
                    <a:pt x="3391" y="704"/>
                    <a:pt x="3139" y="805"/>
                  </a:cubicBezTo>
                  <a:cubicBezTo>
                    <a:pt x="2512" y="1056"/>
                    <a:pt x="1636" y="1252"/>
                    <a:pt x="771" y="927"/>
                  </a:cubicBezTo>
                  <a:cubicBezTo>
                    <a:pt x="794" y="936"/>
                    <a:pt x="818" y="944"/>
                    <a:pt x="841" y="951"/>
                  </a:cubicBezTo>
                  <a:cubicBezTo>
                    <a:pt x="1127" y="1044"/>
                    <a:pt x="1429" y="1088"/>
                    <a:pt x="1746" y="1083"/>
                  </a:cubicBezTo>
                  <a:cubicBezTo>
                    <a:pt x="2184" y="1075"/>
                    <a:pt x="2649" y="973"/>
                    <a:pt x="3128" y="779"/>
                  </a:cubicBezTo>
                  <a:cubicBezTo>
                    <a:pt x="3380" y="677"/>
                    <a:pt x="3620" y="554"/>
                    <a:pt x="3839" y="427"/>
                  </a:cubicBezTo>
                  <a:cubicBezTo>
                    <a:pt x="3839" y="417"/>
                    <a:pt x="3839" y="417"/>
                    <a:pt x="3839" y="417"/>
                  </a:cubicBezTo>
                  <a:cubicBezTo>
                    <a:pt x="3619" y="545"/>
                    <a:pt x="3378" y="667"/>
                    <a:pt x="3125" y="770"/>
                  </a:cubicBezTo>
                  <a:cubicBezTo>
                    <a:pt x="2498" y="1024"/>
                    <a:pt x="1616" y="1227"/>
                    <a:pt x="747" y="908"/>
                  </a:cubicBezTo>
                  <a:cubicBezTo>
                    <a:pt x="764" y="914"/>
                    <a:pt x="781" y="920"/>
                    <a:pt x="798" y="926"/>
                  </a:cubicBezTo>
                  <a:cubicBezTo>
                    <a:pt x="1097" y="1023"/>
                    <a:pt x="1414" y="1066"/>
                    <a:pt x="1746" y="1056"/>
                  </a:cubicBezTo>
                  <a:cubicBezTo>
                    <a:pt x="2180" y="1043"/>
                    <a:pt x="2640" y="937"/>
                    <a:pt x="3113" y="743"/>
                  </a:cubicBezTo>
                  <a:cubicBezTo>
                    <a:pt x="3354" y="644"/>
                    <a:pt x="3599" y="522"/>
                    <a:pt x="3839" y="381"/>
                  </a:cubicBezTo>
                  <a:cubicBezTo>
                    <a:pt x="3839" y="372"/>
                    <a:pt x="3839" y="372"/>
                    <a:pt x="3839" y="372"/>
                  </a:cubicBezTo>
                  <a:cubicBezTo>
                    <a:pt x="3619" y="501"/>
                    <a:pt x="3374" y="627"/>
                    <a:pt x="3110" y="735"/>
                  </a:cubicBezTo>
                  <a:cubicBezTo>
                    <a:pt x="2483" y="993"/>
                    <a:pt x="1595" y="1204"/>
                    <a:pt x="722" y="890"/>
                  </a:cubicBezTo>
                  <a:cubicBezTo>
                    <a:pt x="732" y="894"/>
                    <a:pt x="742" y="897"/>
                    <a:pt x="752" y="900"/>
                  </a:cubicBezTo>
                  <a:cubicBezTo>
                    <a:pt x="1064" y="1002"/>
                    <a:pt x="1397" y="1045"/>
                    <a:pt x="1746" y="1029"/>
                  </a:cubicBezTo>
                  <a:cubicBezTo>
                    <a:pt x="2175" y="1010"/>
                    <a:pt x="2631" y="902"/>
                    <a:pt x="3099" y="707"/>
                  </a:cubicBezTo>
                  <a:cubicBezTo>
                    <a:pt x="3366" y="596"/>
                    <a:pt x="3615" y="467"/>
                    <a:pt x="3839" y="334"/>
                  </a:cubicBezTo>
                  <a:cubicBezTo>
                    <a:pt x="3839" y="326"/>
                    <a:pt x="3839" y="326"/>
                    <a:pt x="3839" y="326"/>
                  </a:cubicBezTo>
                  <a:cubicBezTo>
                    <a:pt x="3614" y="459"/>
                    <a:pt x="3364" y="589"/>
                    <a:pt x="3096" y="700"/>
                  </a:cubicBezTo>
                  <a:cubicBezTo>
                    <a:pt x="2260" y="1047"/>
                    <a:pt x="1470" y="1114"/>
                    <a:pt x="783" y="902"/>
                  </a:cubicBezTo>
                  <a:cubicBezTo>
                    <a:pt x="1087" y="990"/>
                    <a:pt x="1412" y="1026"/>
                    <a:pt x="1750" y="1006"/>
                  </a:cubicBezTo>
                  <a:cubicBezTo>
                    <a:pt x="2175" y="981"/>
                    <a:pt x="2623" y="868"/>
                    <a:pt x="3086" y="674"/>
                  </a:cubicBezTo>
                  <a:cubicBezTo>
                    <a:pt x="3338" y="567"/>
                    <a:pt x="3590" y="438"/>
                    <a:pt x="3839" y="288"/>
                  </a:cubicBezTo>
                  <a:cubicBezTo>
                    <a:pt x="3839" y="281"/>
                    <a:pt x="3839" y="281"/>
                    <a:pt x="3839" y="281"/>
                  </a:cubicBezTo>
                  <a:cubicBezTo>
                    <a:pt x="2970" y="808"/>
                    <a:pt x="1781" y="1246"/>
                    <a:pt x="658" y="854"/>
                  </a:cubicBezTo>
                  <a:cubicBezTo>
                    <a:pt x="997" y="963"/>
                    <a:pt x="1360" y="1006"/>
                    <a:pt x="1744" y="978"/>
                  </a:cubicBezTo>
                  <a:cubicBezTo>
                    <a:pt x="2165" y="946"/>
                    <a:pt x="2612" y="829"/>
                    <a:pt x="3069" y="635"/>
                  </a:cubicBezTo>
                  <a:cubicBezTo>
                    <a:pt x="3327" y="525"/>
                    <a:pt x="3585" y="392"/>
                    <a:pt x="3839" y="238"/>
                  </a:cubicBezTo>
                  <a:cubicBezTo>
                    <a:pt x="3839" y="232"/>
                    <a:pt x="3839" y="232"/>
                    <a:pt x="3839" y="232"/>
                  </a:cubicBezTo>
                  <a:cubicBezTo>
                    <a:pt x="2947" y="774"/>
                    <a:pt x="1715" y="1237"/>
                    <a:pt x="576" y="824"/>
                  </a:cubicBezTo>
                  <a:cubicBezTo>
                    <a:pt x="575" y="823"/>
                    <a:pt x="574" y="823"/>
                    <a:pt x="572" y="822"/>
                  </a:cubicBezTo>
                  <a:cubicBezTo>
                    <a:pt x="579" y="824"/>
                    <a:pt x="585" y="826"/>
                    <a:pt x="591" y="828"/>
                  </a:cubicBezTo>
                  <a:cubicBezTo>
                    <a:pt x="950" y="945"/>
                    <a:pt x="1338" y="986"/>
                    <a:pt x="1746" y="949"/>
                  </a:cubicBezTo>
                  <a:cubicBezTo>
                    <a:pt x="2163" y="912"/>
                    <a:pt x="2604" y="794"/>
                    <a:pt x="3055" y="600"/>
                  </a:cubicBezTo>
                  <a:cubicBezTo>
                    <a:pt x="3331" y="481"/>
                    <a:pt x="3595" y="340"/>
                    <a:pt x="3839" y="190"/>
                  </a:cubicBezTo>
                  <a:cubicBezTo>
                    <a:pt x="3839" y="185"/>
                    <a:pt x="3839" y="185"/>
                    <a:pt x="3839" y="185"/>
                  </a:cubicBezTo>
                  <a:cubicBezTo>
                    <a:pt x="2929" y="745"/>
                    <a:pt x="1727" y="1186"/>
                    <a:pt x="607" y="829"/>
                  </a:cubicBezTo>
                  <a:cubicBezTo>
                    <a:pt x="758" y="873"/>
                    <a:pt x="914" y="904"/>
                    <a:pt x="1073" y="922"/>
                  </a:cubicBezTo>
                  <a:cubicBezTo>
                    <a:pt x="1288" y="946"/>
                    <a:pt x="1515" y="945"/>
                    <a:pt x="1746" y="921"/>
                  </a:cubicBezTo>
                  <a:cubicBezTo>
                    <a:pt x="2159" y="878"/>
                    <a:pt x="2594" y="757"/>
                    <a:pt x="3040" y="563"/>
                  </a:cubicBezTo>
                  <a:cubicBezTo>
                    <a:pt x="3235" y="478"/>
                    <a:pt x="3432" y="379"/>
                    <a:pt x="3627" y="268"/>
                  </a:cubicBezTo>
                  <a:cubicBezTo>
                    <a:pt x="3698" y="228"/>
                    <a:pt x="3768" y="186"/>
                    <a:pt x="3839" y="142"/>
                  </a:cubicBezTo>
                  <a:cubicBezTo>
                    <a:pt x="3839" y="139"/>
                    <a:pt x="3839" y="139"/>
                    <a:pt x="3839" y="139"/>
                  </a:cubicBezTo>
                  <a:cubicBezTo>
                    <a:pt x="2931" y="698"/>
                    <a:pt x="1735" y="1146"/>
                    <a:pt x="626" y="833"/>
                  </a:cubicBezTo>
                  <a:cubicBezTo>
                    <a:pt x="976" y="922"/>
                    <a:pt x="1352" y="944"/>
                    <a:pt x="1746" y="896"/>
                  </a:cubicBezTo>
                  <a:cubicBezTo>
                    <a:pt x="2155" y="847"/>
                    <a:pt x="2586" y="723"/>
                    <a:pt x="3026" y="529"/>
                  </a:cubicBezTo>
                  <a:cubicBezTo>
                    <a:pt x="3298" y="409"/>
                    <a:pt x="3570" y="264"/>
                    <a:pt x="3839" y="96"/>
                  </a:cubicBezTo>
                  <a:cubicBezTo>
                    <a:pt x="3839" y="93"/>
                    <a:pt x="3839" y="93"/>
                    <a:pt x="3839" y="93"/>
                  </a:cubicBezTo>
                  <a:cubicBezTo>
                    <a:pt x="2930" y="661"/>
                    <a:pt x="1756" y="1107"/>
                    <a:pt x="652" y="837"/>
                  </a:cubicBezTo>
                  <a:cubicBezTo>
                    <a:pt x="690" y="845"/>
                    <a:pt x="728" y="852"/>
                    <a:pt x="766" y="859"/>
                  </a:cubicBezTo>
                  <a:cubicBezTo>
                    <a:pt x="872" y="877"/>
                    <a:pt x="982" y="890"/>
                    <a:pt x="1092" y="896"/>
                  </a:cubicBezTo>
                  <a:cubicBezTo>
                    <a:pt x="1302" y="909"/>
                    <a:pt x="1522" y="899"/>
                    <a:pt x="1746" y="868"/>
                  </a:cubicBezTo>
                  <a:cubicBezTo>
                    <a:pt x="2151" y="813"/>
                    <a:pt x="2577" y="686"/>
                    <a:pt x="3012" y="492"/>
                  </a:cubicBezTo>
                  <a:cubicBezTo>
                    <a:pt x="3205" y="406"/>
                    <a:pt x="3401" y="306"/>
                    <a:pt x="3595" y="194"/>
                  </a:cubicBezTo>
                  <a:cubicBezTo>
                    <a:pt x="3676" y="147"/>
                    <a:pt x="3758" y="98"/>
                    <a:pt x="3839" y="47"/>
                  </a:cubicBezTo>
                  <a:cubicBezTo>
                    <a:pt x="3839" y="44"/>
                    <a:pt x="3839" y="44"/>
                    <a:pt x="3839" y="44"/>
                  </a:cubicBezTo>
                  <a:cubicBezTo>
                    <a:pt x="2937" y="610"/>
                    <a:pt x="1783" y="1062"/>
                    <a:pt x="690" y="843"/>
                  </a:cubicBezTo>
                  <a:cubicBezTo>
                    <a:pt x="1024" y="901"/>
                    <a:pt x="1378" y="900"/>
                    <a:pt x="1746" y="8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67" name="Freeform 332"/>
            <p:cNvSpPr>
              <a:spLocks/>
            </p:cNvSpPr>
            <p:nvPr/>
          </p:nvSpPr>
          <p:spPr bwMode="auto">
            <a:xfrm>
              <a:off x="3201988" y="6656388"/>
              <a:ext cx="825500" cy="203200"/>
            </a:xfrm>
            <a:custGeom>
              <a:avLst/>
              <a:gdLst>
                <a:gd name="T0" fmla="*/ 0 w 260"/>
                <a:gd name="T1" fmla="*/ 0 h 64"/>
                <a:gd name="T2" fmla="*/ 196 w 260"/>
                <a:gd name="T3" fmla="*/ 64 h 64"/>
                <a:gd name="T4" fmla="*/ 260 w 260"/>
                <a:gd name="T5" fmla="*/ 64 h 64"/>
                <a:gd name="T6" fmla="*/ 0 w 260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64">
                  <a:moveTo>
                    <a:pt x="0" y="0"/>
                  </a:moveTo>
                  <a:cubicBezTo>
                    <a:pt x="196" y="64"/>
                    <a:pt x="196" y="64"/>
                    <a:pt x="196" y="64"/>
                  </a:cubicBezTo>
                  <a:cubicBezTo>
                    <a:pt x="260" y="64"/>
                    <a:pt x="260" y="64"/>
                    <a:pt x="260" y="64"/>
                  </a:cubicBezTo>
                  <a:cubicBezTo>
                    <a:pt x="150" y="44"/>
                    <a:pt x="63" y="2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2" y="685800"/>
            <a:ext cx="9144000" cy="2895600"/>
          </a:xfrm>
        </p:spPr>
        <p:txBody>
          <a:bodyPr lIns="0">
            <a:noAutofit/>
          </a:bodyPr>
          <a:lstStyle>
            <a:lvl1pPr algn="l">
              <a:lnSpc>
                <a:spcPct val="90000"/>
              </a:lnSpc>
              <a:defRPr sz="6600" b="1">
                <a:solidFill>
                  <a:schemeClr val="tx1"/>
                </a:solidFill>
                <a:effectLst>
                  <a:outerShdw blurRad="50800" dist="25400" dir="2700000" algn="br" rotWithShape="0">
                    <a:schemeClr val="bg2">
                      <a:lumMod val="50000"/>
                      <a:alpha val="50000"/>
                    </a:scheme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2" y="3657599"/>
            <a:ext cx="9144000" cy="1319214"/>
          </a:xfrm>
        </p:spPr>
        <p:txBody>
          <a:bodyPr lIns="0">
            <a:noAutofit/>
          </a:bodyPr>
          <a:lstStyle>
            <a:lvl1pPr marL="0" indent="0" algn="l">
              <a:buNone/>
              <a:defRPr sz="2800" cap="all" baseline="0">
                <a:solidFill>
                  <a:schemeClr val="tx1"/>
                </a:solidFill>
                <a:effectLst>
                  <a:outerShdw blurRad="50800" dist="25400" dir="2700000" algn="tr" rotWithShape="0">
                    <a:schemeClr val="bg2">
                      <a:lumMod val="50000"/>
                      <a:alpha val="50000"/>
                    </a:schemeClr>
                  </a:outerShdw>
                </a:effectLst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60780-ACE5-4F26-A5C1-6442FFAA13E1}" type="datetime1">
              <a:rPr lang="en-US"/>
              <a:pPr>
                <a:defRPr/>
              </a:pPr>
              <a:t>9/22/2015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37076-F9FE-4ECE-A443-5B3B38DBDE6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274638"/>
            <a:ext cx="2628215" cy="58975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274638"/>
            <a:ext cx="7732286" cy="58975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F214A-3352-42E9-9B19-E8E2EAB1B0A6}" type="datetime1">
              <a:rPr lang="en-US"/>
              <a:pPr>
                <a:defRPr/>
              </a:pPr>
              <a:t>9/22/2015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F1E2C-69DE-4A8F-90AD-3D2A592B8B61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BBFED-98D0-454E-BB19-762A482D7F2B}" type="datetime1">
              <a:rPr lang="en-US"/>
              <a:pPr>
                <a:defRPr/>
              </a:pPr>
              <a:t>9/22/2015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F9FD4-7388-4336-96E0-0E8B3B017FB8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2" y="1676400"/>
            <a:ext cx="9144000" cy="3200400"/>
          </a:xfrm>
        </p:spPr>
        <p:txBody>
          <a:bodyPr lIns="0">
            <a:noAutofit/>
          </a:bodyPr>
          <a:lstStyle>
            <a:lvl1pPr algn="l">
              <a:defRPr sz="6600" b="1" cap="none" baseline="0">
                <a:solidFill>
                  <a:schemeClr val="tx1"/>
                </a:solidFill>
                <a:effectLst>
                  <a:outerShdw blurRad="50800" dist="25400" dir="2700000" algn="br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2" y="5029200"/>
            <a:ext cx="9144000" cy="982980"/>
          </a:xfrm>
        </p:spPr>
        <p:txBody>
          <a:bodyPr lIns="0" anchor="t"/>
          <a:lstStyle>
            <a:lvl1pPr marL="0" indent="0">
              <a:buNone/>
              <a:defRPr sz="2800" cap="all" baseline="0">
                <a:solidFill>
                  <a:schemeClr val="tx1"/>
                </a:solidFill>
                <a:effectLst>
                  <a:outerShdw blurRad="50800" dist="25400" dir="2700000" algn="tr" rotWithShape="0">
                    <a:schemeClr val="bg2">
                      <a:lumMod val="50000"/>
                      <a:alpha val="50000"/>
                    </a:schemeClr>
                  </a:outerShdw>
                </a:effectLst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1B9D4-925B-4D2A-8BD3-99648C38AFBA}" type="datetime1">
              <a:rPr lang="en-US"/>
              <a:pPr>
                <a:defRPr/>
              </a:pPr>
              <a:t>9/22/2015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FB1C9-C271-4F7A-B0B8-294C5C383953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828800"/>
            <a:ext cx="4480560" cy="41910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5853" y="1828800"/>
            <a:ext cx="4480560" cy="41910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0D01D-3181-4323-A12B-514BBCA45042}" type="datetime1">
              <a:rPr lang="en-US"/>
              <a:pPr>
                <a:defRPr/>
              </a:pPr>
              <a:t>9/22/2015</a:t>
            </a:fld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474BC-9619-4AA9-88DF-B5449E347877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828800"/>
            <a:ext cx="4480560" cy="8382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600" b="0" cap="all" baseline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743200"/>
            <a:ext cx="4480560" cy="32766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5853" y="1828800"/>
            <a:ext cx="4480560" cy="8382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600" b="0" cap="all" baseline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5853" y="2743200"/>
            <a:ext cx="4480560" cy="32766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C6C3E-8C7D-46A8-B08C-6FDD9BDAC914}" type="datetime1">
              <a:rPr lang="en-US"/>
              <a:pPr>
                <a:defRPr/>
              </a:pPr>
              <a:t>9/22/2015</a:t>
            </a:fld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BE8E7-41FB-4770-8099-5A472491BF1B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402276"/>
            <a:ext cx="9144000" cy="11604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8DC54-FEC3-4A53-AEAD-60ADC9B96B06}" type="datetime1">
              <a:rPr lang="en-US"/>
              <a:pPr>
                <a:defRPr/>
              </a:pPr>
              <a:t>9/22/2015</a:t>
            </a:fld>
            <a:endParaRPr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6E325-7A83-463E-AAB0-98B31FD0E61B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867A8-BD97-4F2E-BE45-E19FBB34460D}" type="datetime1">
              <a:rPr lang="en-US"/>
              <a:pPr>
                <a:defRPr/>
              </a:pPr>
              <a:t>9/22/2015</a:t>
            </a:fld>
            <a:endParaRPr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B0EF4-99D4-4DA8-B14A-0134BE3523B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4" y="741872"/>
            <a:ext cx="4190998" cy="2687128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1012" y="761999"/>
            <a:ext cx="5562601" cy="5257801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4" y="3581400"/>
            <a:ext cx="4190998" cy="2438400"/>
          </a:xfrm>
        </p:spPr>
        <p:txBody>
          <a:bodyPr/>
          <a:lstStyle>
            <a:lvl1pPr marL="0" indent="0">
              <a:spcBef>
                <a:spcPts val="18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40B64-E663-49E4-8268-A5ACE43099F5}" type="datetime1">
              <a:rPr lang="en-US"/>
              <a:pPr>
                <a:defRPr/>
              </a:pPr>
              <a:t>9/22/2015</a:t>
            </a:fld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EC302-8513-49A4-9E9F-B8A16D8CC282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2" y="741872"/>
            <a:ext cx="4190999" cy="2687128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61013" y="762000"/>
            <a:ext cx="5562600" cy="5257800"/>
          </a:xfrm>
          <a:solidFill>
            <a:schemeClr val="bg2">
              <a:lumMod val="75000"/>
            </a:schemeClr>
          </a:solidFill>
          <a:ln w="50800">
            <a:noFill/>
            <a:miter lim="800000"/>
          </a:ln>
          <a:effectLst>
            <a:outerShdw blurRad="114300" dist="38100" dir="2700000" algn="t" rotWithShape="0">
              <a:prstClr val="black">
                <a:alpha val="42000"/>
              </a:prstClr>
            </a:outerShdw>
          </a:effectLst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2" y="3581400"/>
            <a:ext cx="4190999" cy="2438400"/>
          </a:xfrm>
        </p:spPr>
        <p:txBody>
          <a:bodyPr/>
          <a:lstStyle>
            <a:lvl1pPr marL="0" indent="0">
              <a:spcBef>
                <a:spcPts val="18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9FFFA-ED1C-4F57-8F2F-3ECEF773FE9F}" type="datetime1">
              <a:rPr lang="en-US"/>
              <a:pPr>
                <a:defRPr/>
              </a:pPr>
              <a:t>9/22/2015</a:t>
            </a:fld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51239-A78B-4392-A60D-9387FA08642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Freeform 330"/>
          <p:cNvSpPr>
            <a:spLocks/>
          </p:cNvSpPr>
          <p:nvPr/>
        </p:nvSpPr>
        <p:spPr bwMode="auto">
          <a:xfrm>
            <a:off x="0" y="5524500"/>
            <a:ext cx="12198350" cy="1331913"/>
          </a:xfrm>
          <a:custGeom>
            <a:avLst/>
            <a:gdLst/>
            <a:ahLst/>
            <a:cxnLst/>
            <a:rect l="l" t="t" r="r" b="b"/>
            <a:pathLst>
              <a:path w="12198033" h="1331045">
                <a:moveTo>
                  <a:pt x="12198033" y="1196494"/>
                </a:moveTo>
                <a:lnTo>
                  <a:pt x="12198033" y="1227876"/>
                </a:lnTo>
                <a:lnTo>
                  <a:pt x="11731068" y="1331045"/>
                </a:lnTo>
                <a:lnTo>
                  <a:pt x="11571667" y="1331045"/>
                </a:lnTo>
                <a:cubicBezTo>
                  <a:pt x="11784654" y="1288747"/>
                  <a:pt x="11993493" y="1243425"/>
                  <a:pt x="12198033" y="1196494"/>
                </a:cubicBezTo>
                <a:close/>
                <a:moveTo>
                  <a:pt x="12198033" y="1079784"/>
                </a:moveTo>
                <a:lnTo>
                  <a:pt x="12198033" y="1108141"/>
                </a:lnTo>
                <a:cubicBezTo>
                  <a:pt x="11849183" y="1191043"/>
                  <a:pt x="11502302" y="1266003"/>
                  <a:pt x="11157281" y="1331045"/>
                </a:cubicBezTo>
                <a:lnTo>
                  <a:pt x="10998330" y="1331045"/>
                </a:lnTo>
                <a:cubicBezTo>
                  <a:pt x="11412550" y="1255509"/>
                  <a:pt x="11813177" y="1170340"/>
                  <a:pt x="12198033" y="1079784"/>
                </a:cubicBezTo>
                <a:close/>
                <a:moveTo>
                  <a:pt x="12198033" y="961224"/>
                </a:moveTo>
                <a:lnTo>
                  <a:pt x="12198033" y="986997"/>
                </a:lnTo>
                <a:cubicBezTo>
                  <a:pt x="11645354" y="1122020"/>
                  <a:pt x="11097391" y="1237456"/>
                  <a:pt x="10554898" y="1331045"/>
                </a:cubicBezTo>
                <a:lnTo>
                  <a:pt x="10390409" y="1331045"/>
                </a:lnTo>
                <a:cubicBezTo>
                  <a:pt x="11023530" y="1226457"/>
                  <a:pt x="11628699" y="1099423"/>
                  <a:pt x="12198033" y="961224"/>
                </a:cubicBezTo>
                <a:close/>
                <a:moveTo>
                  <a:pt x="12198033" y="841023"/>
                </a:moveTo>
                <a:lnTo>
                  <a:pt x="12198033" y="866683"/>
                </a:lnTo>
                <a:cubicBezTo>
                  <a:pt x="11424787" y="1060536"/>
                  <a:pt x="10660468" y="1216046"/>
                  <a:pt x="9908372" y="1331045"/>
                </a:cubicBezTo>
                <a:lnTo>
                  <a:pt x="9738431" y="1331045"/>
                </a:lnTo>
                <a:cubicBezTo>
                  <a:pt x="10544680" y="1212098"/>
                  <a:pt x="11365537" y="1048753"/>
                  <a:pt x="12198033" y="841023"/>
                </a:cubicBezTo>
                <a:close/>
                <a:moveTo>
                  <a:pt x="12198033" y="736999"/>
                </a:moveTo>
                <a:lnTo>
                  <a:pt x="12198033" y="754688"/>
                </a:lnTo>
                <a:cubicBezTo>
                  <a:pt x="11208022" y="1008553"/>
                  <a:pt x="10234985" y="1202065"/>
                  <a:pt x="9282858" y="1331045"/>
                </a:cubicBezTo>
                <a:lnTo>
                  <a:pt x="9147179" y="1331045"/>
                </a:lnTo>
                <a:cubicBezTo>
                  <a:pt x="10191953" y="1195709"/>
                  <a:pt x="11214463" y="989995"/>
                  <a:pt x="12198033" y="736999"/>
                </a:cubicBezTo>
                <a:close/>
                <a:moveTo>
                  <a:pt x="12198033" y="605891"/>
                </a:moveTo>
                <a:lnTo>
                  <a:pt x="12198033" y="620405"/>
                </a:lnTo>
                <a:cubicBezTo>
                  <a:pt x="10916468" y="957253"/>
                  <a:pt x="9656814" y="1196289"/>
                  <a:pt x="8437575" y="1331045"/>
                </a:cubicBezTo>
                <a:lnTo>
                  <a:pt x="8297530" y="1331045"/>
                </a:lnTo>
                <a:cubicBezTo>
                  <a:pt x="9636153" y="1193329"/>
                  <a:pt x="10948162" y="935934"/>
                  <a:pt x="12198033" y="605891"/>
                </a:cubicBezTo>
                <a:close/>
                <a:moveTo>
                  <a:pt x="12198033" y="484817"/>
                </a:moveTo>
                <a:lnTo>
                  <a:pt x="12198033" y="500918"/>
                </a:lnTo>
                <a:cubicBezTo>
                  <a:pt x="10548187" y="943710"/>
                  <a:pt x="8934515" y="1223873"/>
                  <a:pt x="7392761" y="1331045"/>
                </a:cubicBezTo>
                <a:lnTo>
                  <a:pt x="7210925" y="1331045"/>
                </a:lnTo>
                <a:cubicBezTo>
                  <a:pt x="8917741" y="1224223"/>
                  <a:pt x="10601963" y="914695"/>
                  <a:pt x="12198033" y="484817"/>
                </a:cubicBezTo>
                <a:close/>
                <a:moveTo>
                  <a:pt x="12198033" y="0"/>
                </a:moveTo>
                <a:lnTo>
                  <a:pt x="12198033" y="6190"/>
                </a:lnTo>
                <a:cubicBezTo>
                  <a:pt x="10484135" y="511501"/>
                  <a:pt x="8802601" y="851467"/>
                  <a:pt x="7190245" y="1023081"/>
                </a:cubicBezTo>
                <a:cubicBezTo>
                  <a:pt x="5564292" y="1196887"/>
                  <a:pt x="4000196" y="1199936"/>
                  <a:pt x="2524467" y="1023081"/>
                </a:cubicBezTo>
                <a:cubicBezTo>
                  <a:pt x="5767255" y="1471487"/>
                  <a:pt x="9131567" y="997348"/>
                  <a:pt x="12198033" y="112614"/>
                </a:cubicBezTo>
                <a:lnTo>
                  <a:pt x="12198033" y="125781"/>
                </a:lnTo>
                <a:cubicBezTo>
                  <a:pt x="10479766" y="620898"/>
                  <a:pt x="8797574" y="948672"/>
                  <a:pt x="7190245" y="1099312"/>
                </a:cubicBezTo>
                <a:cubicBezTo>
                  <a:pt x="6200534" y="1193837"/>
                  <a:pt x="5228497" y="1224330"/>
                  <a:pt x="4300644" y="1184690"/>
                </a:cubicBezTo>
                <a:cubicBezTo>
                  <a:pt x="3814626" y="1166395"/>
                  <a:pt x="3328607" y="1126755"/>
                  <a:pt x="2860262" y="1071869"/>
                </a:cubicBezTo>
                <a:cubicBezTo>
                  <a:pt x="2692365" y="1050524"/>
                  <a:pt x="2524467" y="1029180"/>
                  <a:pt x="2356570" y="1004786"/>
                </a:cubicBezTo>
                <a:cubicBezTo>
                  <a:pt x="5648013" y="1560318"/>
                  <a:pt x="9080277" y="1121784"/>
                  <a:pt x="12198033" y="243599"/>
                </a:cubicBezTo>
                <a:lnTo>
                  <a:pt x="12198033" y="254307"/>
                </a:lnTo>
                <a:cubicBezTo>
                  <a:pt x="10479035" y="738495"/>
                  <a:pt x="8796253" y="1051905"/>
                  <a:pt x="7190245" y="1184690"/>
                </a:cubicBezTo>
                <a:cubicBezTo>
                  <a:pt x="5449415" y="1331052"/>
                  <a:pt x="3788115" y="1263969"/>
                  <a:pt x="2241693" y="992589"/>
                </a:cubicBezTo>
                <a:cubicBezTo>
                  <a:pt x="5555679" y="1638083"/>
                  <a:pt x="9045497" y="1222147"/>
                  <a:pt x="12198033" y="356032"/>
                </a:cubicBezTo>
                <a:lnTo>
                  <a:pt x="12198033" y="372908"/>
                </a:lnTo>
                <a:cubicBezTo>
                  <a:pt x="10475672" y="846233"/>
                  <a:pt x="8795354" y="1145588"/>
                  <a:pt x="7190245" y="1260920"/>
                </a:cubicBezTo>
                <a:cubicBezTo>
                  <a:pt x="6169606" y="1334101"/>
                  <a:pt x="5166641" y="1337151"/>
                  <a:pt x="4216695" y="1263969"/>
                </a:cubicBezTo>
                <a:cubicBezTo>
                  <a:pt x="3514178" y="1209084"/>
                  <a:pt x="2824915" y="1114558"/>
                  <a:pt x="2157744" y="980392"/>
                </a:cubicBezTo>
                <a:cubicBezTo>
                  <a:pt x="2983516" y="1162044"/>
                  <a:pt x="3819377" y="1275938"/>
                  <a:pt x="4657682" y="1331045"/>
                </a:cubicBezTo>
                <a:lnTo>
                  <a:pt x="4481479" y="1331045"/>
                </a:lnTo>
                <a:cubicBezTo>
                  <a:pt x="3656148" y="1268940"/>
                  <a:pt x="2856523" y="1150409"/>
                  <a:pt x="2087051" y="977343"/>
                </a:cubicBezTo>
                <a:cubicBezTo>
                  <a:pt x="2060541" y="971245"/>
                  <a:pt x="2034031" y="965146"/>
                  <a:pt x="2003102" y="959048"/>
                </a:cubicBezTo>
                <a:cubicBezTo>
                  <a:pt x="2011939" y="962097"/>
                  <a:pt x="2016357" y="962097"/>
                  <a:pt x="2020776" y="965146"/>
                </a:cubicBezTo>
                <a:cubicBezTo>
                  <a:pt x="2693419" y="1133468"/>
                  <a:pt x="3373403" y="1254070"/>
                  <a:pt x="4056351" y="1331045"/>
                </a:cubicBezTo>
                <a:lnTo>
                  <a:pt x="4007137" y="1331045"/>
                </a:lnTo>
                <a:cubicBezTo>
                  <a:pt x="3452862" y="1266043"/>
                  <a:pt x="2911375" y="1173851"/>
                  <a:pt x="2383080" y="1056623"/>
                </a:cubicBezTo>
                <a:cubicBezTo>
                  <a:pt x="2860989" y="1171751"/>
                  <a:pt x="3341603" y="1263400"/>
                  <a:pt x="3823766" y="1331045"/>
                </a:cubicBezTo>
                <a:lnTo>
                  <a:pt x="3673814" y="1331045"/>
                </a:lnTo>
                <a:cubicBezTo>
                  <a:pt x="3424567" y="1294913"/>
                  <a:pt x="3178451" y="1251546"/>
                  <a:pt x="2935374" y="1202985"/>
                </a:cubicBezTo>
                <a:cubicBezTo>
                  <a:pt x="3160719" y="1250976"/>
                  <a:pt x="3388573" y="1294278"/>
                  <a:pt x="3619140" y="1331045"/>
                </a:cubicBezTo>
                <a:lnTo>
                  <a:pt x="3470205" y="1331045"/>
                </a:lnTo>
                <a:cubicBezTo>
                  <a:pt x="3254905" y="1294187"/>
                  <a:pt x="3042011" y="1251324"/>
                  <a:pt x="2831395" y="1203735"/>
                </a:cubicBezTo>
                <a:lnTo>
                  <a:pt x="2665855" y="1166395"/>
                </a:lnTo>
                <a:cubicBezTo>
                  <a:pt x="2710038" y="1178591"/>
                  <a:pt x="2754222" y="1187739"/>
                  <a:pt x="2798405" y="1196887"/>
                </a:cubicBezTo>
                <a:lnTo>
                  <a:pt x="2831395" y="1203735"/>
                </a:lnTo>
                <a:cubicBezTo>
                  <a:pt x="3026164" y="1252537"/>
                  <a:pt x="3221677" y="1294670"/>
                  <a:pt x="3417529" y="1331045"/>
                </a:cubicBezTo>
                <a:lnTo>
                  <a:pt x="3268386" y="1331045"/>
                </a:lnTo>
                <a:cubicBezTo>
                  <a:pt x="3185950" y="1316178"/>
                  <a:pt x="3104226" y="1298672"/>
                  <a:pt x="3022804" y="1280541"/>
                </a:cubicBezTo>
                <a:cubicBezTo>
                  <a:pt x="2940474" y="1262134"/>
                  <a:pt x="2858380" y="1242071"/>
                  <a:pt x="2776313" y="1221280"/>
                </a:cubicBezTo>
                <a:cubicBezTo>
                  <a:pt x="2851425" y="1239576"/>
                  <a:pt x="2926537" y="1257871"/>
                  <a:pt x="3001649" y="1276166"/>
                </a:cubicBezTo>
                <a:lnTo>
                  <a:pt x="3022804" y="1280541"/>
                </a:lnTo>
                <a:lnTo>
                  <a:pt x="3258162" y="1331045"/>
                </a:lnTo>
                <a:lnTo>
                  <a:pt x="3101398" y="1331045"/>
                </a:lnTo>
                <a:cubicBezTo>
                  <a:pt x="3027997" y="1316434"/>
                  <a:pt x="2954075" y="1298585"/>
                  <a:pt x="2882354" y="1279216"/>
                </a:cubicBezTo>
                <a:lnTo>
                  <a:pt x="3101039" y="1331045"/>
                </a:lnTo>
                <a:lnTo>
                  <a:pt x="2819650" y="1331045"/>
                </a:lnTo>
                <a:cubicBezTo>
                  <a:pt x="2316348" y="1194470"/>
                  <a:pt x="1824455" y="1031459"/>
                  <a:pt x="1344768" y="843177"/>
                </a:cubicBezTo>
                <a:cubicBezTo>
                  <a:pt x="877686" y="764236"/>
                  <a:pt x="442595" y="705795"/>
                  <a:pt x="0" y="660447"/>
                </a:cubicBezTo>
                <a:lnTo>
                  <a:pt x="0" y="656764"/>
                </a:lnTo>
                <a:cubicBezTo>
                  <a:pt x="377874" y="694662"/>
                  <a:pt x="817021" y="750847"/>
                  <a:pt x="1322676" y="834030"/>
                </a:cubicBezTo>
                <a:cubicBezTo>
                  <a:pt x="1296166" y="824882"/>
                  <a:pt x="1265238" y="812685"/>
                  <a:pt x="1238728" y="800488"/>
                </a:cubicBezTo>
                <a:cubicBezTo>
                  <a:pt x="829615" y="718589"/>
                  <a:pt x="418296" y="645829"/>
                  <a:pt x="0" y="583871"/>
                </a:cubicBezTo>
                <a:lnTo>
                  <a:pt x="0" y="577715"/>
                </a:lnTo>
                <a:cubicBezTo>
                  <a:pt x="405627" y="636456"/>
                  <a:pt x="811131" y="709719"/>
                  <a:pt x="1216636" y="791341"/>
                </a:cubicBezTo>
                <a:cubicBezTo>
                  <a:pt x="1194544" y="782193"/>
                  <a:pt x="1168034" y="773045"/>
                  <a:pt x="1145942" y="763898"/>
                </a:cubicBezTo>
                <a:cubicBezTo>
                  <a:pt x="1097340" y="751701"/>
                  <a:pt x="1048739" y="739504"/>
                  <a:pt x="995718" y="730356"/>
                </a:cubicBezTo>
                <a:cubicBezTo>
                  <a:pt x="662862" y="654451"/>
                  <a:pt x="331903" y="586398"/>
                  <a:pt x="0" y="525497"/>
                </a:cubicBezTo>
                <a:lnTo>
                  <a:pt x="0" y="515954"/>
                </a:lnTo>
                <a:cubicBezTo>
                  <a:pt x="364641" y="581994"/>
                  <a:pt x="728782" y="658099"/>
                  <a:pt x="1092922" y="742553"/>
                </a:cubicBezTo>
                <a:cubicBezTo>
                  <a:pt x="1061994" y="730356"/>
                  <a:pt x="1035484" y="718160"/>
                  <a:pt x="1008974" y="705963"/>
                </a:cubicBezTo>
                <a:cubicBezTo>
                  <a:pt x="986916" y="702918"/>
                  <a:pt x="969262" y="696834"/>
                  <a:pt x="969208" y="696815"/>
                </a:cubicBezTo>
                <a:cubicBezTo>
                  <a:pt x="679894" y="623469"/>
                  <a:pt x="347184" y="546040"/>
                  <a:pt x="0" y="469406"/>
                </a:cubicBezTo>
                <a:lnTo>
                  <a:pt x="0" y="462322"/>
                </a:lnTo>
                <a:cubicBezTo>
                  <a:pt x="285172" y="527372"/>
                  <a:pt x="682319" y="619356"/>
                  <a:pt x="968950" y="689582"/>
                </a:cubicBezTo>
                <a:cubicBezTo>
                  <a:pt x="971885" y="691215"/>
                  <a:pt x="974965" y="692491"/>
                  <a:pt x="978045" y="693766"/>
                </a:cubicBezTo>
                <a:lnTo>
                  <a:pt x="973627" y="690717"/>
                </a:lnTo>
                <a:lnTo>
                  <a:pt x="968950" y="689582"/>
                </a:lnTo>
                <a:lnTo>
                  <a:pt x="911770" y="663274"/>
                </a:lnTo>
                <a:cubicBezTo>
                  <a:pt x="603081" y="576909"/>
                  <a:pt x="299644" y="492960"/>
                  <a:pt x="0" y="415049"/>
                </a:cubicBezTo>
                <a:lnTo>
                  <a:pt x="0" y="403870"/>
                </a:lnTo>
                <a:cubicBezTo>
                  <a:pt x="275445" y="476181"/>
                  <a:pt x="553584" y="552778"/>
                  <a:pt x="836658" y="632781"/>
                </a:cubicBezTo>
                <a:cubicBezTo>
                  <a:pt x="823403" y="626683"/>
                  <a:pt x="810148" y="620585"/>
                  <a:pt x="801311" y="614486"/>
                </a:cubicBezTo>
                <a:cubicBezTo>
                  <a:pt x="531054" y="530373"/>
                  <a:pt x="263975" y="449550"/>
                  <a:pt x="0" y="370949"/>
                </a:cubicBezTo>
                <a:lnTo>
                  <a:pt x="0" y="357127"/>
                </a:lnTo>
                <a:cubicBezTo>
                  <a:pt x="165011" y="407422"/>
                  <a:pt x="333101" y="459584"/>
                  <a:pt x="505282" y="513862"/>
                </a:cubicBezTo>
                <a:lnTo>
                  <a:pt x="0" y="340995"/>
                </a:lnTo>
                <a:lnTo>
                  <a:pt x="0" y="311409"/>
                </a:lnTo>
                <a:cubicBezTo>
                  <a:pt x="37143" y="323887"/>
                  <a:pt x="74462" y="336499"/>
                  <a:pt x="112048" y="349204"/>
                </a:cubicBezTo>
                <a:lnTo>
                  <a:pt x="0" y="307856"/>
                </a:lnTo>
                <a:lnTo>
                  <a:pt x="0" y="202082"/>
                </a:lnTo>
                <a:cubicBezTo>
                  <a:pt x="169306" y="283978"/>
                  <a:pt x="341819" y="366541"/>
                  <a:pt x="518537" y="449829"/>
                </a:cubicBezTo>
                <a:cubicBezTo>
                  <a:pt x="575975" y="474222"/>
                  <a:pt x="628995" y="498616"/>
                  <a:pt x="686434" y="523010"/>
                </a:cubicBezTo>
                <a:cubicBezTo>
                  <a:pt x="712944" y="535207"/>
                  <a:pt x="739454" y="544354"/>
                  <a:pt x="770382" y="556551"/>
                </a:cubicBezTo>
                <a:cubicBezTo>
                  <a:pt x="810148" y="574846"/>
                  <a:pt x="854331" y="590092"/>
                  <a:pt x="894096" y="608388"/>
                </a:cubicBezTo>
                <a:cubicBezTo>
                  <a:pt x="955953" y="632781"/>
                  <a:pt x="1013392" y="654126"/>
                  <a:pt x="1070830" y="675471"/>
                </a:cubicBezTo>
                <a:cubicBezTo>
                  <a:pt x="1260819" y="739504"/>
                  <a:pt x="1450808" y="800488"/>
                  <a:pt x="1645216" y="858424"/>
                </a:cubicBezTo>
                <a:cubicBezTo>
                  <a:pt x="1720328" y="876719"/>
                  <a:pt x="1795440" y="895014"/>
                  <a:pt x="1874970" y="913309"/>
                </a:cubicBezTo>
                <a:cubicBezTo>
                  <a:pt x="1967755" y="931605"/>
                  <a:pt x="2060541" y="949900"/>
                  <a:pt x="2153326" y="968195"/>
                </a:cubicBezTo>
                <a:cubicBezTo>
                  <a:pt x="2166581" y="971245"/>
                  <a:pt x="2179836" y="971245"/>
                  <a:pt x="2197509" y="974294"/>
                </a:cubicBezTo>
                <a:cubicBezTo>
                  <a:pt x="5483281" y="1420688"/>
                  <a:pt x="8956898" y="948095"/>
                  <a:pt x="12198033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3" y="401638"/>
            <a:ext cx="9144000" cy="11604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828800"/>
            <a:ext cx="91440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34388" y="6413500"/>
            <a:ext cx="1241425" cy="250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1C99AE-8AEA-479C-AED2-4B8D79DD0D10}" type="datetime1">
              <a:rPr lang="en-US"/>
              <a:pPr>
                <a:defRPr/>
              </a:pPr>
              <a:t>9/22/2015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7175" y="6413500"/>
            <a:ext cx="6777038" cy="250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3" y="6413500"/>
            <a:ext cx="855662" cy="250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0C7E90-6249-46D6-A4BC-46452764DB6C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ransition spd="med"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800" b="1" kern="1200">
          <a:solidFill>
            <a:schemeClr val="tx1"/>
          </a:solidFill>
          <a:effectLst>
            <a:outerShdw blurRad="38100" dist="38100" dir="2700000" algn="br" rotWithShape="0">
              <a:schemeClr val="bg2">
                <a:lumMod val="50000"/>
                <a:alpha val="43000"/>
              </a:schemeClr>
            </a:outerShdw>
          </a:effectLst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Constantia" pitchFamily="18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Constantia" pitchFamily="18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Constantia" pitchFamily="18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rtl="0" fontAlgn="base">
        <a:lnSpc>
          <a:spcPct val="90000"/>
        </a:lnSpc>
        <a:spcBef>
          <a:spcPts val="1800"/>
        </a:spcBef>
        <a:spcAft>
          <a:spcPct val="0"/>
        </a:spcAft>
        <a:buClr>
          <a:schemeClr val="tx1"/>
        </a:buClr>
        <a:buFont typeface="Arial" charset="0"/>
        <a:buChar char="•"/>
        <a:defRPr sz="24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rtl="0" fontAlgn="base">
        <a:lnSpc>
          <a:spcPct val="90000"/>
        </a:lnSpc>
        <a:spcBef>
          <a:spcPts val="1200"/>
        </a:spcBef>
        <a:spcAft>
          <a:spcPct val="0"/>
        </a:spcAft>
        <a:buClr>
          <a:schemeClr val="tx1"/>
        </a:buClr>
        <a:buFont typeface="Arial" charset="0"/>
        <a:buChar char="•"/>
        <a:defRPr sz="22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2pPr>
      <a:lvl3pPr marL="685800" indent="-182563" algn="l" rtl="0" fontAlgn="base">
        <a:lnSpc>
          <a:spcPct val="90000"/>
        </a:lnSpc>
        <a:spcBef>
          <a:spcPts val="1000"/>
        </a:spcBef>
        <a:spcAft>
          <a:spcPct val="0"/>
        </a:spcAft>
        <a:buClr>
          <a:schemeClr val="tx1"/>
        </a:buClr>
        <a:buFont typeface="Arial" charset="0"/>
        <a:buChar char="•"/>
        <a:defRPr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3pPr>
      <a:lvl4pPr marL="868363" indent="-182563" algn="l" rtl="0" fontAlgn="base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Font typeface="Arial" charset="0"/>
        <a:buChar char="•"/>
        <a:defRPr sz="16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4pPr>
      <a:lvl5pPr marL="1050925" indent="-182563" algn="l" rtl="0" fontAlgn="base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Font typeface="Arial" charset="0"/>
        <a:buChar char="•"/>
        <a:defRPr sz="16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5pPr>
      <a:lvl6pPr marL="123444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6pPr>
      <a:lvl7pPr marL="141732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7pPr>
      <a:lvl8pPr marL="160020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8pPr>
      <a:lvl9pPr marL="178308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30 Rectángulo"/>
          <p:cNvSpPr/>
          <p:nvPr/>
        </p:nvSpPr>
        <p:spPr>
          <a:xfrm>
            <a:off x="4006180" y="71785"/>
            <a:ext cx="8182645" cy="8369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 smtClean="0"/>
              <a:t>TUDCN OCM – Brussels, 24-25/9/2015</a:t>
            </a:r>
            <a:endParaRPr lang="es-CR" sz="3600" b="1" dirty="0"/>
          </a:p>
        </p:txBody>
      </p:sp>
      <p:sp>
        <p:nvSpPr>
          <p:cNvPr id="5" name="4 Rectángulo"/>
          <p:cNvSpPr/>
          <p:nvPr/>
        </p:nvSpPr>
        <p:spPr>
          <a:xfrm>
            <a:off x="6022404" y="2703321"/>
            <a:ext cx="59534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500"/>
              </a:spcAft>
            </a:pPr>
            <a:r>
              <a:rPr lang="en-US" sz="4000" b="1" kern="1400" spc="25" dirty="0" err="1" smtClean="0">
                <a:solidFill>
                  <a:srgbClr val="17365D"/>
                </a:solidFill>
                <a:latin typeface="Cambria"/>
                <a:ea typeface="Times New Roman"/>
                <a:cs typeface="Times New Roman"/>
              </a:rPr>
              <a:t>Qué</a:t>
            </a:r>
            <a:r>
              <a:rPr lang="en-US" sz="4000" b="1" kern="1400" spc="25" dirty="0" smtClean="0">
                <a:solidFill>
                  <a:srgbClr val="17365D"/>
                </a:solidFill>
                <a:latin typeface="Cambria"/>
                <a:ea typeface="Times New Roman"/>
                <a:cs typeface="Times New Roman"/>
              </a:rPr>
              <a:t> </a:t>
            </a:r>
            <a:r>
              <a:rPr lang="en-US" sz="4000" b="1" kern="1400" spc="25" dirty="0" err="1" smtClean="0">
                <a:solidFill>
                  <a:srgbClr val="17365D"/>
                </a:solidFill>
                <a:latin typeface="Cambria"/>
                <a:ea typeface="Times New Roman"/>
                <a:cs typeface="Times New Roman"/>
              </a:rPr>
              <a:t>caminos</a:t>
            </a:r>
            <a:r>
              <a:rPr lang="en-US" sz="4000" b="1" kern="1400" spc="25" dirty="0" smtClean="0">
                <a:solidFill>
                  <a:srgbClr val="17365D"/>
                </a:solidFill>
                <a:latin typeface="Cambria"/>
                <a:ea typeface="Times New Roman"/>
                <a:cs typeface="Times New Roman"/>
              </a:rPr>
              <a:t> para la </a:t>
            </a:r>
            <a:r>
              <a:rPr lang="en-US" sz="4000" b="1" kern="1400" spc="25" dirty="0" err="1" smtClean="0">
                <a:solidFill>
                  <a:srgbClr val="17365D"/>
                </a:solidFill>
                <a:latin typeface="Cambria"/>
                <a:ea typeface="Times New Roman"/>
                <a:cs typeface="Times New Roman"/>
              </a:rPr>
              <a:t>Cooperación</a:t>
            </a:r>
            <a:r>
              <a:rPr lang="en-US" sz="4000" b="1" kern="1400" spc="25" dirty="0" smtClean="0">
                <a:solidFill>
                  <a:srgbClr val="17365D"/>
                </a:solidFill>
                <a:latin typeface="Cambria"/>
                <a:ea typeface="Times New Roman"/>
                <a:cs typeface="Times New Roman"/>
              </a:rPr>
              <a:t> Sur </a:t>
            </a:r>
            <a:r>
              <a:rPr lang="en-US" sz="4000" b="1" kern="1400" spc="25" dirty="0" err="1" smtClean="0">
                <a:solidFill>
                  <a:srgbClr val="17365D"/>
                </a:solidFill>
                <a:latin typeface="Cambria"/>
                <a:ea typeface="Times New Roman"/>
                <a:cs typeface="Times New Roman"/>
              </a:rPr>
              <a:t>Sur</a:t>
            </a:r>
            <a:r>
              <a:rPr lang="en-US" sz="4000" b="1" kern="1400" spc="25" dirty="0" smtClean="0">
                <a:solidFill>
                  <a:srgbClr val="17365D"/>
                </a:solidFill>
                <a:latin typeface="Cambria"/>
                <a:ea typeface="Times New Roman"/>
                <a:cs typeface="Times New Roman"/>
              </a:rPr>
              <a:t>? </a:t>
            </a:r>
            <a:endParaRPr lang="en-US" sz="4000" b="1" kern="1400" spc="25" dirty="0">
              <a:solidFill>
                <a:srgbClr val="17365D"/>
              </a:solidFill>
              <a:effectLst/>
              <a:latin typeface="Cambria"/>
              <a:ea typeface="Times New Roman"/>
              <a:cs typeface="Times New Roman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736600" cy="6858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cxnSp>
        <p:nvCxnSpPr>
          <p:cNvPr id="9" name="8 Conector recto"/>
          <p:cNvCxnSpPr/>
          <p:nvPr/>
        </p:nvCxnSpPr>
        <p:spPr>
          <a:xfrm rot="16200000" flipH="1">
            <a:off x="-3060719" y="3429000"/>
            <a:ext cx="6858000" cy="1588"/>
          </a:xfrm>
          <a:prstGeom prst="line">
            <a:avLst/>
          </a:prstGeom>
          <a:ln w="107950">
            <a:solidFill>
              <a:schemeClr val="tx2"/>
            </a:solidFill>
          </a:ln>
          <a:effectLst>
            <a:softEdge rad="3175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m 3" descr="images.jpeg"/>
          <p:cNvPicPr>
            <a:picLocks noChangeAspect="1"/>
          </p:cNvPicPr>
          <p:nvPr/>
        </p:nvPicPr>
        <p:blipFill>
          <a:blip r:embed="rId2">
            <a:clrChange>
              <a:clrFrom>
                <a:srgbClr val="FDFCFA"/>
              </a:clrFrom>
              <a:clrTo>
                <a:srgbClr val="FDFC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9372" y="4572008"/>
            <a:ext cx="2357454" cy="2036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bg1">
                <a:lumMod val="95000"/>
                <a:alpha val="40000"/>
              </a:schemeClr>
            </a:glow>
          </a:effectLst>
        </p:spPr>
      </p:pic>
      <p:sp>
        <p:nvSpPr>
          <p:cNvPr id="7" name="4 Rectángulo"/>
          <p:cNvSpPr/>
          <p:nvPr/>
        </p:nvSpPr>
        <p:spPr>
          <a:xfrm>
            <a:off x="6430031" y="4632174"/>
            <a:ext cx="60255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500"/>
              </a:spcAft>
            </a:pPr>
            <a:r>
              <a:rPr lang="es-AR" sz="4000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Input para reflexionar y debatir</a:t>
            </a:r>
            <a:endParaRPr lang="en-US" sz="4000" kern="1400" spc="25" dirty="0">
              <a:solidFill>
                <a:srgbClr val="FF0000"/>
              </a:solidFill>
              <a:effectLst/>
              <a:latin typeface="Cambria" panose="02040503050406030204" pitchFamily="18" charset="0"/>
              <a:ea typeface="Times New Roman"/>
              <a:cs typeface="Times New Roman"/>
            </a:endParaRPr>
          </a:p>
        </p:txBody>
      </p:sp>
      <p:pic>
        <p:nvPicPr>
          <p:cNvPr id="10" name="Picture 4" descr="http://www.galizacig.gal/avantar/files/images/nuestro%20norte%20es%20el%20sur%2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896" y="1268760"/>
            <a:ext cx="4391492" cy="465190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30 Rectángulo"/>
          <p:cNvSpPr/>
          <p:nvPr/>
        </p:nvSpPr>
        <p:spPr>
          <a:xfrm>
            <a:off x="3594100" y="71785"/>
            <a:ext cx="8594725" cy="11969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 smtClean="0"/>
              <a:t>Caracteristicas y principios (II)</a:t>
            </a:r>
            <a:endParaRPr lang="es-CR" sz="3600" b="1" dirty="0"/>
          </a:p>
        </p:txBody>
      </p:sp>
      <p:sp>
        <p:nvSpPr>
          <p:cNvPr id="5" name="4 Rectángulo"/>
          <p:cNvSpPr/>
          <p:nvPr/>
        </p:nvSpPr>
        <p:spPr>
          <a:xfrm>
            <a:off x="1005010" y="1706032"/>
            <a:ext cx="108500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500"/>
              </a:spcAft>
            </a:pPr>
            <a:endParaRPr lang="en-US" sz="4000" kern="1400" spc="25" dirty="0">
              <a:solidFill>
                <a:srgbClr val="17365D"/>
              </a:solidFill>
              <a:effectLst/>
              <a:latin typeface="Cambria"/>
              <a:ea typeface="Times New Roman"/>
              <a:cs typeface="Times New Roman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736600" cy="6858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cxnSp>
        <p:nvCxnSpPr>
          <p:cNvPr id="9" name="8 Conector recto"/>
          <p:cNvCxnSpPr/>
          <p:nvPr/>
        </p:nvCxnSpPr>
        <p:spPr>
          <a:xfrm rot="16200000" flipH="1">
            <a:off x="-3060719" y="3429000"/>
            <a:ext cx="6858000" cy="1588"/>
          </a:xfrm>
          <a:prstGeom prst="line">
            <a:avLst/>
          </a:prstGeom>
          <a:ln w="107950">
            <a:solidFill>
              <a:schemeClr val="tx2"/>
            </a:solidFill>
          </a:ln>
          <a:effectLst>
            <a:softEdge rad="3175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194841" y="1706032"/>
            <a:ext cx="10470380" cy="424731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buFontTx/>
              <a:buChar char="-"/>
            </a:pPr>
            <a:r>
              <a:rPr lang="es-ES" sz="2500" b="1" dirty="0" smtClean="0"/>
              <a:t>Horizontalidad</a:t>
            </a:r>
            <a:r>
              <a:rPr lang="es-ES" sz="2500" dirty="0"/>
              <a:t>: </a:t>
            </a:r>
            <a:r>
              <a:rPr lang="es-ES" sz="2500" dirty="0" smtClean="0"/>
              <a:t>relación entre </a:t>
            </a:r>
            <a:r>
              <a:rPr lang="es-ES" sz="2500" dirty="0"/>
              <a:t>socios, </a:t>
            </a:r>
            <a:r>
              <a:rPr lang="es-ES" sz="2500" dirty="0" smtClean="0"/>
              <a:t>entre pares. (Esto depende de una decisión </a:t>
            </a:r>
            <a:r>
              <a:rPr lang="es-ES" sz="2500" dirty="0" err="1" smtClean="0"/>
              <a:t>politica</a:t>
            </a:r>
            <a:r>
              <a:rPr lang="es-ES" sz="2500" dirty="0"/>
              <a:t>)</a:t>
            </a:r>
            <a:r>
              <a:rPr lang="es-ES" sz="2500" dirty="0" smtClean="0"/>
              <a:t> </a:t>
            </a:r>
            <a:endParaRPr lang="es-ES" sz="2500" dirty="0"/>
          </a:p>
          <a:p>
            <a:pPr marL="342900" indent="-342900">
              <a:lnSpc>
                <a:spcPct val="90000"/>
              </a:lnSpc>
              <a:buFontTx/>
              <a:buChar char="-"/>
            </a:pPr>
            <a:r>
              <a:rPr lang="es-ES" sz="2500" b="1" dirty="0" smtClean="0"/>
              <a:t>Solidaridad</a:t>
            </a:r>
            <a:r>
              <a:rPr lang="es-ES" sz="2500" b="1" dirty="0" smtClean="0"/>
              <a:t>:</a:t>
            </a:r>
            <a:r>
              <a:rPr lang="es-ES" sz="2500" dirty="0"/>
              <a:t> </a:t>
            </a:r>
            <a:r>
              <a:rPr lang="es-ES" sz="2500" dirty="0" smtClean="0"/>
              <a:t>(tal como CNS)</a:t>
            </a:r>
            <a:endParaRPr lang="es-ES" sz="2500" dirty="0"/>
          </a:p>
          <a:p>
            <a:pPr marL="342900" indent="-342900">
              <a:lnSpc>
                <a:spcPct val="90000"/>
              </a:lnSpc>
              <a:buFontTx/>
              <a:buChar char="-"/>
            </a:pPr>
            <a:r>
              <a:rPr lang="es-ES" sz="2500" b="1" dirty="0" err="1" smtClean="0"/>
              <a:t>Soberania</a:t>
            </a:r>
            <a:r>
              <a:rPr lang="es-ES" sz="2500" b="1" dirty="0" smtClean="0"/>
              <a:t> </a:t>
            </a:r>
            <a:r>
              <a:rPr lang="es-ES" sz="2500" b="1" dirty="0" err="1" smtClean="0"/>
              <a:t>Democratica</a:t>
            </a:r>
            <a:r>
              <a:rPr lang="es-ES" sz="2500" b="1" dirty="0" smtClean="0"/>
              <a:t>:</a:t>
            </a:r>
            <a:r>
              <a:rPr lang="es-ES" sz="2500" dirty="0" smtClean="0"/>
              <a:t> suele </a:t>
            </a:r>
            <a:r>
              <a:rPr lang="es-ES" sz="2500" dirty="0"/>
              <a:t>estar guiada por el socio receptor. </a:t>
            </a:r>
          </a:p>
          <a:p>
            <a:pPr marL="342900" indent="-342900">
              <a:lnSpc>
                <a:spcPct val="90000"/>
              </a:lnSpc>
              <a:buFontTx/>
              <a:buChar char="-"/>
            </a:pPr>
            <a:r>
              <a:rPr lang="es-ES" sz="2500" b="1" dirty="0" smtClean="0"/>
              <a:t>Equidad</a:t>
            </a:r>
            <a:r>
              <a:rPr lang="es-ES" sz="2500" dirty="0"/>
              <a:t>: se supone que cada estado aporta según lo que puede, y la distribución de beneficios es para </a:t>
            </a:r>
            <a:r>
              <a:rPr lang="es-ES" sz="2500" dirty="0" smtClean="0"/>
              <a:t>todos (enriquecimiento reciproco)</a:t>
            </a:r>
            <a:endParaRPr lang="es-ES" sz="2500" dirty="0" smtClean="0"/>
          </a:p>
          <a:p>
            <a:pPr marL="342900" indent="-342900">
              <a:lnSpc>
                <a:spcPct val="90000"/>
              </a:lnSpc>
              <a:buFontTx/>
              <a:buChar char="-"/>
            </a:pPr>
            <a:r>
              <a:rPr lang="es-ES" sz="2500" b="1" dirty="0" smtClean="0"/>
              <a:t>No </a:t>
            </a:r>
            <a:r>
              <a:rPr lang="es-ES" sz="2500" b="1" dirty="0" smtClean="0"/>
              <a:t> condicionalidad (</a:t>
            </a:r>
            <a:r>
              <a:rPr lang="es-ES" sz="2500" dirty="0" smtClean="0"/>
              <a:t>no </a:t>
            </a:r>
            <a:r>
              <a:rPr lang="es-ES" sz="2500" dirty="0"/>
              <a:t>siempre es cierto, y no siempre es </a:t>
            </a:r>
            <a:r>
              <a:rPr lang="es-ES" sz="2500" dirty="0" smtClean="0"/>
              <a:t>bueno - por </a:t>
            </a:r>
            <a:r>
              <a:rPr lang="es-ES" sz="2500" dirty="0"/>
              <a:t>ej. yo quiero que haya condicionalidades </a:t>
            </a:r>
            <a:r>
              <a:rPr lang="es-ES" sz="2500" dirty="0" smtClean="0"/>
              <a:t>sobre </a:t>
            </a:r>
            <a:r>
              <a:rPr lang="es-ES" sz="2500" dirty="0" smtClean="0"/>
              <a:t>DDHH). </a:t>
            </a:r>
            <a:endParaRPr lang="es-ES" sz="2500" dirty="0"/>
          </a:p>
          <a:p>
            <a:pPr marL="342900" indent="-342900" algn="just">
              <a:lnSpc>
                <a:spcPct val="90000"/>
              </a:lnSpc>
              <a:buFontTx/>
              <a:buChar char="-"/>
            </a:pPr>
            <a:r>
              <a:rPr lang="it-IT" sz="2500" b="1" dirty="0" smtClean="0"/>
              <a:t>AUTOAFIRMACIÓN</a:t>
            </a:r>
            <a:r>
              <a:rPr lang="it-IT" sz="2500" dirty="0" smtClean="0"/>
              <a:t>: pretende </a:t>
            </a:r>
            <a:r>
              <a:rPr lang="es-ES" sz="2500" dirty="0" smtClean="0"/>
              <a:t>poner en </a:t>
            </a:r>
            <a:r>
              <a:rPr lang="es-ES" sz="2500" dirty="0"/>
              <a:t>funcionamiento los saberes propios, rescata </a:t>
            </a:r>
            <a:r>
              <a:rPr lang="es-ES" sz="2500" dirty="0" smtClean="0"/>
              <a:t>las prácticas </a:t>
            </a:r>
            <a:r>
              <a:rPr lang="es-ES" sz="2500" dirty="0"/>
              <a:t>culturales propias y estrecha las relaciones entre actores que </a:t>
            </a:r>
            <a:r>
              <a:rPr lang="es-ES" sz="2500" dirty="0" smtClean="0"/>
              <a:t>tienen una </a:t>
            </a:r>
            <a:r>
              <a:rPr lang="es-ES" sz="2500" dirty="0"/>
              <a:t>común una vocación de cambio del sistema internacional</a:t>
            </a:r>
            <a:endParaRPr lang="es-ES" sz="2500" dirty="0" smtClean="0"/>
          </a:p>
        </p:txBody>
      </p:sp>
    </p:spTree>
    <p:extLst>
      <p:ext uri="{BB962C8B-B14F-4D97-AF65-F5344CB8AC3E}">
        <p14:creationId xmlns:p14="http://schemas.microsoft.com/office/powerpoint/2010/main" val="17046283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30 Rectángulo"/>
          <p:cNvSpPr/>
          <p:nvPr/>
        </p:nvSpPr>
        <p:spPr>
          <a:xfrm>
            <a:off x="4988519" y="-243408"/>
            <a:ext cx="8594725" cy="11969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 smtClean="0"/>
              <a:t>Potencialidades</a:t>
            </a:r>
            <a:endParaRPr lang="es-CR" sz="3600" b="1" dirty="0"/>
          </a:p>
        </p:txBody>
      </p:sp>
      <p:sp>
        <p:nvSpPr>
          <p:cNvPr id="5" name="4 Rectángulo"/>
          <p:cNvSpPr/>
          <p:nvPr/>
        </p:nvSpPr>
        <p:spPr>
          <a:xfrm>
            <a:off x="1005010" y="1706032"/>
            <a:ext cx="108500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500"/>
              </a:spcAft>
            </a:pPr>
            <a:endParaRPr lang="en-US" sz="4000" kern="1400" spc="25" dirty="0">
              <a:solidFill>
                <a:srgbClr val="17365D"/>
              </a:solidFill>
              <a:effectLst/>
              <a:latin typeface="Cambria"/>
              <a:ea typeface="Times New Roman"/>
              <a:cs typeface="Times New Roman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736600" cy="6858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cxnSp>
        <p:nvCxnSpPr>
          <p:cNvPr id="9" name="8 Conector recto"/>
          <p:cNvCxnSpPr/>
          <p:nvPr/>
        </p:nvCxnSpPr>
        <p:spPr>
          <a:xfrm rot="16200000" flipH="1">
            <a:off x="-3060719" y="3429000"/>
            <a:ext cx="6858000" cy="1588"/>
          </a:xfrm>
          <a:prstGeom prst="line">
            <a:avLst/>
          </a:prstGeom>
          <a:ln w="107950">
            <a:solidFill>
              <a:schemeClr val="tx2"/>
            </a:solidFill>
          </a:ln>
          <a:effectLst>
            <a:softEdge rad="3175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049158385"/>
              </p:ext>
            </p:extLst>
          </p:nvPr>
        </p:nvGraphicFramePr>
        <p:xfrm>
          <a:off x="1197868" y="1340768"/>
          <a:ext cx="10297144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825550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3"/>
          <p:cNvSpPr>
            <a:spLocks noGrp="1"/>
          </p:cNvSpPr>
          <p:nvPr>
            <p:ph type="title"/>
          </p:nvPr>
        </p:nvSpPr>
        <p:spPr bwMode="auto">
          <a:xfrm>
            <a:off x="995872" y="1268760"/>
            <a:ext cx="9144000" cy="884237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sz="6000" dirty="0" smtClean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“El </a:t>
            </a:r>
            <a:r>
              <a:rPr lang="es-ES" sz="6000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Sur se define a si </a:t>
            </a:r>
            <a:r>
              <a:rPr lang="es-ES" sz="6000" dirty="0" smtClean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mismo”</a:t>
            </a:r>
            <a:endParaRPr lang="es-MX" sz="6000" u="sng" noProof="1" smtClean="0">
              <a:solidFill>
                <a:srgbClr val="C00000"/>
              </a:solidFill>
              <a:effectLst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736600" cy="6858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pic>
        <p:nvPicPr>
          <p:cNvPr id="7" name="Imagem 3" descr="images.jpeg"/>
          <p:cNvPicPr>
            <a:picLocks noChangeAspect="1"/>
          </p:cNvPicPr>
          <p:nvPr/>
        </p:nvPicPr>
        <p:blipFill>
          <a:blip r:embed="rId3">
            <a:clrChange>
              <a:clrFrom>
                <a:srgbClr val="FDFCFA"/>
              </a:clrFrom>
              <a:clrTo>
                <a:srgbClr val="FDFC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934" y="5517232"/>
            <a:ext cx="1375876" cy="1188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bg1">
                <a:lumMod val="95000"/>
                <a:alpha val="40000"/>
              </a:schemeClr>
            </a:glow>
          </a:effectLst>
        </p:spPr>
      </p:pic>
      <p:cxnSp>
        <p:nvCxnSpPr>
          <p:cNvPr id="6" name="5 Conector recto"/>
          <p:cNvCxnSpPr/>
          <p:nvPr/>
        </p:nvCxnSpPr>
        <p:spPr>
          <a:xfrm rot="16200000" flipH="1">
            <a:off x="-3060719" y="3429000"/>
            <a:ext cx="6858000" cy="1588"/>
          </a:xfrm>
          <a:prstGeom prst="line">
            <a:avLst/>
          </a:prstGeom>
          <a:ln w="107950">
            <a:solidFill>
              <a:schemeClr val="tx2"/>
            </a:solidFill>
          </a:ln>
          <a:effectLst>
            <a:softEdge rad="3175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6381750" y="0"/>
            <a:ext cx="5807075" cy="4635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 sz="4000" b="1" dirty="0"/>
          </a:p>
        </p:txBody>
      </p:sp>
      <p:sp>
        <p:nvSpPr>
          <p:cNvPr id="3" name="AutoShape 2" descr="Risultati immagini per vide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108" y="2098978"/>
            <a:ext cx="5378896" cy="416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66650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3"/>
          <p:cNvSpPr>
            <a:spLocks noGrp="1"/>
          </p:cNvSpPr>
          <p:nvPr>
            <p:ph type="title"/>
          </p:nvPr>
        </p:nvSpPr>
        <p:spPr bwMode="auto">
          <a:xfrm>
            <a:off x="369076" y="692696"/>
            <a:ext cx="12311243" cy="88265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sz="4600" noProof="1" smtClean="0">
                <a:solidFill>
                  <a:srgbClr val="C00000"/>
                </a:solidFill>
                <a:effectLst/>
              </a:rPr>
              <a:t>PLADA y cooperación Sur Sur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736600" cy="6858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pic>
        <p:nvPicPr>
          <p:cNvPr id="7" name="Imagem 3" descr="images.jpeg"/>
          <p:cNvPicPr>
            <a:picLocks noChangeAspect="1"/>
          </p:cNvPicPr>
          <p:nvPr/>
        </p:nvPicPr>
        <p:blipFill>
          <a:blip r:embed="rId3">
            <a:clrChange>
              <a:clrFrom>
                <a:srgbClr val="FDFCFA"/>
              </a:clrFrom>
              <a:clrTo>
                <a:srgbClr val="FDFC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934" y="5517232"/>
            <a:ext cx="1375876" cy="1188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bg1">
                <a:lumMod val="95000"/>
                <a:alpha val="40000"/>
              </a:schemeClr>
            </a:glow>
          </a:effectLst>
        </p:spPr>
      </p:pic>
      <p:cxnSp>
        <p:nvCxnSpPr>
          <p:cNvPr id="6" name="5 Conector recto"/>
          <p:cNvCxnSpPr/>
          <p:nvPr/>
        </p:nvCxnSpPr>
        <p:spPr>
          <a:xfrm rot="16200000" flipH="1">
            <a:off x="-3060719" y="3429000"/>
            <a:ext cx="6858000" cy="1588"/>
          </a:xfrm>
          <a:prstGeom prst="line">
            <a:avLst/>
          </a:prstGeom>
          <a:ln w="107950">
            <a:solidFill>
              <a:schemeClr val="tx2"/>
            </a:solidFill>
          </a:ln>
          <a:effectLst>
            <a:softEdge rad="3175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6381750" y="0"/>
            <a:ext cx="5807075" cy="4635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 sz="4000" b="1" dirty="0"/>
          </a:p>
        </p:txBody>
      </p:sp>
      <p:sp>
        <p:nvSpPr>
          <p:cNvPr id="12" name="Quadro 3"/>
          <p:cNvSpPr/>
          <p:nvPr/>
        </p:nvSpPr>
        <p:spPr>
          <a:xfrm>
            <a:off x="1197868" y="1686239"/>
            <a:ext cx="7249294" cy="5019675"/>
          </a:xfrm>
          <a:prstGeom prst="frame">
            <a:avLst>
              <a:gd name="adj1" fmla="val 3704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r>
              <a:rPr lang="es-ES" sz="2400" dirty="0" smtClean="0"/>
              <a:t>En su apartado “nueva relación entre Estado, sociedad y mercado”, la PLADA afirma: </a:t>
            </a:r>
          </a:p>
          <a:p>
            <a:pPr algn="just"/>
            <a:endParaRPr lang="es-ES" sz="2400" dirty="0" smtClean="0"/>
          </a:p>
          <a:p>
            <a:pPr algn="just"/>
            <a:r>
              <a:rPr lang="es-ES" sz="2400" i="1" dirty="0" smtClean="0"/>
              <a:t>“Resulta </a:t>
            </a:r>
            <a:r>
              <a:rPr lang="es-ES" sz="2400" i="1" dirty="0"/>
              <a:t>primordial superar la concepción según la cual </a:t>
            </a:r>
            <a:r>
              <a:rPr lang="es-ES" sz="2400" i="1" dirty="0" smtClean="0"/>
              <a:t>potenciar el </a:t>
            </a:r>
            <a:r>
              <a:rPr lang="es-ES" sz="2400" i="1" dirty="0"/>
              <a:t>vínculo de los países de las Américas con las potencias </a:t>
            </a:r>
            <a:r>
              <a:rPr lang="es-ES" sz="2400" i="1" dirty="0" smtClean="0"/>
              <a:t>industrializadas constituye </a:t>
            </a:r>
            <a:r>
              <a:rPr lang="es-ES" sz="2400" i="1" dirty="0"/>
              <a:t>el único camino hacia el desarrollo económico. El desafío </a:t>
            </a:r>
            <a:r>
              <a:rPr lang="es-ES" sz="2400" i="1" dirty="0" smtClean="0"/>
              <a:t>es avanzar </a:t>
            </a:r>
            <a:r>
              <a:rPr lang="es-ES" sz="2400" i="1" dirty="0"/>
              <a:t>en la </a:t>
            </a:r>
            <a:r>
              <a:rPr lang="es-ES" sz="2400" b="1" i="1" u="sng" dirty="0"/>
              <a:t>reformulación de las asimetrías históricas </a:t>
            </a:r>
            <a:r>
              <a:rPr lang="es-ES" sz="2400" b="1" i="1" dirty="0"/>
              <a:t>entre el Norte y </a:t>
            </a:r>
            <a:r>
              <a:rPr lang="es-ES" sz="2400" b="1" i="1" dirty="0" smtClean="0"/>
              <a:t>el Sur</a:t>
            </a:r>
            <a:r>
              <a:rPr lang="es-ES" sz="2400" b="1" i="1" dirty="0"/>
              <a:t>, y el fortalecimiento de los vínculos de cooperación Sur-Sur</a:t>
            </a:r>
            <a:r>
              <a:rPr lang="es-ES" sz="2400" i="1" dirty="0" smtClean="0"/>
              <a:t>.”</a:t>
            </a:r>
            <a:r>
              <a:rPr lang="es-ES" sz="2400" b="1" i="1" dirty="0"/>
              <a:t> </a:t>
            </a:r>
            <a:r>
              <a:rPr lang="es-ES" sz="2400" i="1" dirty="0" smtClean="0"/>
              <a:t>(</a:t>
            </a:r>
            <a:r>
              <a:rPr lang="it-IT" sz="2400" i="1" dirty="0" smtClean="0"/>
              <a:t>§ 9).</a:t>
            </a:r>
            <a:endParaRPr lang="en-US" sz="2400" i="1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" name="Picture 2" descr="Latin America (orthographic projection).sv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9905117">
            <a:off x="8182644" y="1988840"/>
            <a:ext cx="3749675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5914508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30 Rectángulo"/>
          <p:cNvSpPr/>
          <p:nvPr/>
        </p:nvSpPr>
        <p:spPr>
          <a:xfrm>
            <a:off x="3594100" y="71785"/>
            <a:ext cx="8594725" cy="11969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 smtClean="0"/>
              <a:t>INDICE</a:t>
            </a:r>
            <a:endParaRPr lang="es-CR" sz="3600" b="1" dirty="0"/>
          </a:p>
        </p:txBody>
      </p:sp>
      <p:sp>
        <p:nvSpPr>
          <p:cNvPr id="5" name="4 Rectángulo"/>
          <p:cNvSpPr/>
          <p:nvPr/>
        </p:nvSpPr>
        <p:spPr>
          <a:xfrm>
            <a:off x="1005010" y="1706032"/>
            <a:ext cx="108500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500"/>
              </a:spcAft>
            </a:pPr>
            <a:endParaRPr lang="en-US" sz="4000" kern="1400" spc="25" dirty="0">
              <a:solidFill>
                <a:srgbClr val="17365D"/>
              </a:solidFill>
              <a:effectLst/>
              <a:latin typeface="Cambria"/>
              <a:ea typeface="Times New Roman"/>
              <a:cs typeface="Times New Roman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736600" cy="6858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cxnSp>
        <p:nvCxnSpPr>
          <p:cNvPr id="9" name="8 Conector recto"/>
          <p:cNvCxnSpPr/>
          <p:nvPr/>
        </p:nvCxnSpPr>
        <p:spPr>
          <a:xfrm rot="16200000" flipH="1">
            <a:off x="-3060719" y="3429000"/>
            <a:ext cx="6858000" cy="1588"/>
          </a:xfrm>
          <a:prstGeom prst="line">
            <a:avLst/>
          </a:prstGeom>
          <a:ln w="107950">
            <a:solidFill>
              <a:schemeClr val="tx2"/>
            </a:solidFill>
          </a:ln>
          <a:effectLst>
            <a:softEdge rad="3175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m 3" descr="images.jpeg"/>
          <p:cNvPicPr>
            <a:picLocks noChangeAspect="1"/>
          </p:cNvPicPr>
          <p:nvPr/>
        </p:nvPicPr>
        <p:blipFill>
          <a:blip r:embed="rId2">
            <a:clrChange>
              <a:clrFrom>
                <a:srgbClr val="FDFCFA"/>
              </a:clrFrom>
              <a:clrTo>
                <a:srgbClr val="FDFC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9372" y="4572008"/>
            <a:ext cx="2357454" cy="2036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bg1">
                <a:lumMod val="95000"/>
                <a:alpha val="40000"/>
              </a:schemeClr>
            </a:glow>
          </a:effectLst>
        </p:spPr>
      </p:pic>
      <p:sp>
        <p:nvSpPr>
          <p:cNvPr id="2" name="TextBox 1"/>
          <p:cNvSpPr txBox="1"/>
          <p:nvPr/>
        </p:nvSpPr>
        <p:spPr>
          <a:xfrm>
            <a:off x="2638028" y="2059975"/>
            <a:ext cx="9217024" cy="3485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3500" dirty="0" smtClean="0">
                <a:latin typeface="Cambria" panose="02040503050406030204" pitchFamily="18" charset="0"/>
              </a:rPr>
              <a:t>QUÉ ES LA CSS</a:t>
            </a:r>
            <a:r>
              <a:rPr lang="es-ES" sz="3500" dirty="0">
                <a:latin typeface="Cambria" panose="02040503050406030204" pitchFamily="18" charset="0"/>
              </a:rPr>
              <a:t> </a:t>
            </a:r>
            <a:r>
              <a:rPr lang="es-ES" sz="3500" dirty="0" smtClean="0">
                <a:latin typeface="Cambria" panose="02040503050406030204" pitchFamily="18" charset="0"/>
              </a:rPr>
              <a:t>(Al Sur de qué</a:t>
            </a:r>
            <a:r>
              <a:rPr lang="es-ES" sz="3500" dirty="0" smtClean="0">
                <a:latin typeface="Cambria" panose="02040503050406030204" pitchFamily="18" charset="0"/>
              </a:rPr>
              <a:t>?)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s-ES" sz="3500" b="1" dirty="0" smtClean="0">
              <a:latin typeface="Cambria" panose="02040503050406030204" pitchFamily="18" charset="0"/>
            </a:endParaRPr>
          </a:p>
          <a:p>
            <a:pPr marL="514350" indent="-5143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3500" dirty="0" smtClean="0">
                <a:latin typeface="Cambria" panose="02040503050406030204" pitchFamily="18" charset="0"/>
              </a:rPr>
              <a:t>REEMERGENCIA DE LA CSS </a:t>
            </a:r>
            <a:endParaRPr lang="es-ES" sz="3500" dirty="0">
              <a:latin typeface="Cambria" panose="02040503050406030204" pitchFamily="18" charset="0"/>
            </a:endParaRPr>
          </a:p>
          <a:p>
            <a:pPr>
              <a:lnSpc>
                <a:spcPct val="90000"/>
              </a:lnSpc>
            </a:pPr>
            <a:endParaRPr lang="es-ES" sz="3500" dirty="0" smtClean="0">
              <a:latin typeface="Cambria" panose="02040503050406030204" pitchFamily="18" charset="0"/>
            </a:endParaRPr>
          </a:p>
          <a:p>
            <a:pPr marL="514350" indent="-5143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3500" dirty="0" smtClean="0">
                <a:latin typeface="Cambria" panose="02040503050406030204" pitchFamily="18" charset="0"/>
              </a:rPr>
              <a:t>CARACTERISTICAS y </a:t>
            </a:r>
            <a:r>
              <a:rPr lang="es-ES" sz="3500" dirty="0" smtClean="0">
                <a:latin typeface="Cambria" panose="02040503050406030204" pitchFamily="18" charset="0"/>
              </a:rPr>
              <a:t>PRINCIPIOS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s-ES" sz="3500" dirty="0" smtClean="0">
              <a:latin typeface="Cambria" panose="02040503050406030204" pitchFamily="18" charset="0"/>
            </a:endParaRPr>
          </a:p>
          <a:p>
            <a:pPr marL="514350" indent="-5143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3500" b="1" dirty="0" smtClean="0">
                <a:latin typeface="Cambria" panose="02040503050406030204" pitchFamily="18" charset="0"/>
              </a:rPr>
              <a:t>EL CASO DE LA CELAC</a:t>
            </a:r>
          </a:p>
        </p:txBody>
      </p:sp>
      <p:sp>
        <p:nvSpPr>
          <p:cNvPr id="3" name="Right Arrow 2"/>
          <p:cNvSpPr/>
          <p:nvPr/>
        </p:nvSpPr>
        <p:spPr>
          <a:xfrm rot="9325779">
            <a:off x="7948073" y="4835942"/>
            <a:ext cx="139494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827092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30 Rectángulo"/>
          <p:cNvSpPr/>
          <p:nvPr/>
        </p:nvSpPr>
        <p:spPr>
          <a:xfrm>
            <a:off x="4870276" y="44624"/>
            <a:ext cx="8594725" cy="11969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 smtClean="0"/>
              <a:t>El ejemplo de la CELAC</a:t>
            </a:r>
            <a:endParaRPr lang="es-CR" sz="3600" b="1" dirty="0"/>
          </a:p>
        </p:txBody>
      </p:sp>
      <p:sp>
        <p:nvSpPr>
          <p:cNvPr id="5" name="4 Rectángulo"/>
          <p:cNvSpPr/>
          <p:nvPr/>
        </p:nvSpPr>
        <p:spPr>
          <a:xfrm>
            <a:off x="1005010" y="1706032"/>
            <a:ext cx="108500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500"/>
              </a:spcAft>
            </a:pPr>
            <a:endParaRPr lang="en-US" sz="4000" kern="1400" spc="25" dirty="0">
              <a:solidFill>
                <a:srgbClr val="17365D"/>
              </a:solidFill>
              <a:effectLst/>
              <a:latin typeface="Cambria"/>
              <a:ea typeface="Times New Roman"/>
              <a:cs typeface="Times New Roman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736600" cy="6858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cxnSp>
        <p:nvCxnSpPr>
          <p:cNvPr id="9" name="8 Conector recto"/>
          <p:cNvCxnSpPr/>
          <p:nvPr/>
        </p:nvCxnSpPr>
        <p:spPr>
          <a:xfrm rot="16200000" flipH="1">
            <a:off x="-3060719" y="3429000"/>
            <a:ext cx="6858000" cy="1588"/>
          </a:xfrm>
          <a:prstGeom prst="line">
            <a:avLst/>
          </a:prstGeom>
          <a:ln w="107950">
            <a:solidFill>
              <a:schemeClr val="tx2"/>
            </a:solidFill>
          </a:ln>
          <a:effectLst>
            <a:softEdge rad="3175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005010" y="1241599"/>
            <a:ext cx="10736246" cy="29696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7200" indent="-457200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s-ES" sz="2600" dirty="0"/>
              <a:t> Por primera vez en su historia, la región se congrega en un foro que excluye a los EUA y Canadá para impulsar “la integración autónoma” y “post-neoliberal”</a:t>
            </a:r>
          </a:p>
          <a:p>
            <a:pPr marL="457200" indent="-457200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s-ES" sz="2600" dirty="0"/>
              <a:t>Espacio </a:t>
            </a:r>
            <a:r>
              <a:rPr lang="es-ES" sz="2600" dirty="0" smtClean="0"/>
              <a:t>para dialogar sobre su </a:t>
            </a:r>
            <a:r>
              <a:rPr lang="es-ES" sz="2600" dirty="0"/>
              <a:t>propia agenda de </a:t>
            </a:r>
            <a:r>
              <a:rPr lang="es-ES" sz="2600" dirty="0" smtClean="0"/>
              <a:t>desarrollo</a:t>
            </a:r>
            <a:endParaRPr lang="en-US" sz="2600" dirty="0"/>
          </a:p>
          <a:p>
            <a:pPr marL="457200" indent="-457200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s-ES" sz="2600" dirty="0" smtClean="0"/>
              <a:t>Define una </a:t>
            </a:r>
            <a:r>
              <a:rPr lang="es-ES" sz="2600" dirty="0"/>
              <a:t>política propia de CSS a través de un Grupo de Trabajo de </a:t>
            </a:r>
            <a:r>
              <a:rPr lang="es-ES" sz="2600" dirty="0" smtClean="0"/>
              <a:t>Cooperación</a:t>
            </a:r>
            <a:endParaRPr lang="es-ES" sz="2600" dirty="0"/>
          </a:p>
          <a:p>
            <a:pPr marL="457200" indent="-457200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s-ES" sz="2600" dirty="0"/>
          </a:p>
        </p:txBody>
      </p:sp>
      <p:sp>
        <p:nvSpPr>
          <p:cNvPr id="8" name="Rectangle 7"/>
          <p:cNvSpPr/>
          <p:nvPr/>
        </p:nvSpPr>
        <p:spPr>
          <a:xfrm>
            <a:off x="1929531" y="5301208"/>
            <a:ext cx="9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dirty="0" smtClean="0"/>
          </a:p>
          <a:p>
            <a:endParaRPr lang="es-ES" dirty="0"/>
          </a:p>
        </p:txBody>
      </p:sp>
      <p:sp>
        <p:nvSpPr>
          <p:cNvPr id="10" name="Rectangle 9"/>
          <p:cNvSpPr/>
          <p:nvPr/>
        </p:nvSpPr>
        <p:spPr>
          <a:xfrm>
            <a:off x="1061908" y="4719934"/>
            <a:ext cx="10736246" cy="13733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">
              <a:lnSpc>
                <a:spcPct val="90000"/>
              </a:lnSpc>
            </a:pPr>
            <a:r>
              <a:rPr lang="es-ES" sz="2600" dirty="0"/>
              <a:t>La corta pero firme experiencia de CELAC ilustra las visiones políticas y los esfuerzos regionales en la construcción de una </a:t>
            </a:r>
            <a:r>
              <a:rPr lang="es-ES" sz="2600" b="1" dirty="0"/>
              <a:t>gobernanza del desarrollo y la cooperación en sentido ascendente desde el </a:t>
            </a:r>
            <a:r>
              <a:rPr lang="es-ES" sz="2600" b="1" dirty="0" smtClean="0"/>
              <a:t>Sur,</a:t>
            </a:r>
            <a:endParaRPr lang="en-US" sz="2600" dirty="0"/>
          </a:p>
        </p:txBody>
      </p:sp>
      <p:sp>
        <p:nvSpPr>
          <p:cNvPr id="3" name="Down Arrow 2"/>
          <p:cNvSpPr/>
          <p:nvPr/>
        </p:nvSpPr>
        <p:spPr>
          <a:xfrm>
            <a:off x="6049097" y="4077072"/>
            <a:ext cx="648072" cy="508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688117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0" y="0"/>
            <a:ext cx="736600" cy="6858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pic>
        <p:nvPicPr>
          <p:cNvPr id="7" name="Imagem 3" descr="images.jpeg"/>
          <p:cNvPicPr>
            <a:picLocks noChangeAspect="1"/>
          </p:cNvPicPr>
          <p:nvPr/>
        </p:nvPicPr>
        <p:blipFill>
          <a:blip r:embed="rId3">
            <a:clrChange>
              <a:clrFrom>
                <a:srgbClr val="FDFCFA"/>
              </a:clrFrom>
              <a:clrTo>
                <a:srgbClr val="FDFC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934" y="5517232"/>
            <a:ext cx="1375876" cy="1188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bg1">
                <a:lumMod val="95000"/>
                <a:alpha val="40000"/>
              </a:schemeClr>
            </a:glow>
          </a:effectLst>
        </p:spPr>
      </p:pic>
      <p:cxnSp>
        <p:nvCxnSpPr>
          <p:cNvPr id="6" name="5 Conector recto"/>
          <p:cNvCxnSpPr/>
          <p:nvPr/>
        </p:nvCxnSpPr>
        <p:spPr>
          <a:xfrm rot="16200000" flipH="1">
            <a:off x="-3060719" y="3429000"/>
            <a:ext cx="6858000" cy="1588"/>
          </a:xfrm>
          <a:prstGeom prst="line">
            <a:avLst/>
          </a:prstGeom>
          <a:ln w="107950">
            <a:solidFill>
              <a:schemeClr val="tx2"/>
            </a:solidFill>
          </a:ln>
          <a:effectLst>
            <a:softEdge rad="3175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6381750" y="0"/>
            <a:ext cx="5807075" cy="4635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 sz="40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796" y="-467766"/>
            <a:ext cx="9144000" cy="1160462"/>
          </a:xfrm>
        </p:spPr>
        <p:txBody>
          <a:bodyPr/>
          <a:lstStyle/>
          <a:p>
            <a:r>
              <a:rPr lang="es-ES" dirty="0" smtClean="0"/>
              <a:t>“ Nuestro Norte es el Sur”</a:t>
            </a:r>
            <a:endParaRPr lang="es-ES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740257" y="836713"/>
            <a:ext cx="5668254" cy="54726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Font typeface="Arial" pitchFamily="34" charset="0"/>
              <a:buChar char="•"/>
              <a:tabLst/>
              <a:defRPr sz="16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05156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123444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141732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160020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178308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800" i="1" dirty="0"/>
              <a:t>"He dicho Escuela del Sur; porque en realidad, </a:t>
            </a:r>
            <a:r>
              <a:rPr lang="es-ES" sz="2800" b="1" i="1" dirty="0"/>
              <a:t>nuestro norte es el Sur</a:t>
            </a:r>
            <a:r>
              <a:rPr lang="es-ES" sz="2800" i="1" dirty="0"/>
              <a:t>. No debe haber norte, para nosotros, sino por oposición a nuestro Sur. Por eso ahora ponemos el mapa al revés, y entonces ya tenemos justa idea de nuestra posición, y no como quieren en el resto del mundo. La punta de América, desde ahora, prolongándose, señala insistentemente el Sur, nuestro norte.</a:t>
            </a:r>
            <a:r>
              <a:rPr lang="es-ES" sz="2800" dirty="0"/>
              <a:t>” </a:t>
            </a:r>
          </a:p>
          <a:p>
            <a:pPr marL="0" indent="0">
              <a:buNone/>
            </a:pPr>
            <a:r>
              <a:rPr lang="es-ES" sz="2800" dirty="0"/>
              <a:t>Joaquín Torres </a:t>
            </a:r>
            <a:r>
              <a:rPr lang="es-ES" sz="2800" dirty="0" smtClean="0"/>
              <a:t>García, </a:t>
            </a:r>
            <a:r>
              <a:rPr lang="es-ES" sz="2800" dirty="0"/>
              <a:t>1941</a:t>
            </a:r>
            <a:r>
              <a:rPr lang="es-ES" sz="2800" dirty="0" smtClean="0"/>
              <a:t>.</a:t>
            </a:r>
            <a:endParaRPr lang="es-ES" sz="2800" dirty="0"/>
          </a:p>
        </p:txBody>
      </p:sp>
      <p:pic>
        <p:nvPicPr>
          <p:cNvPr id="16" name="Picture 4" descr="http://www.galizacig.gal/avantar/files/images/nuestro%20norte%20es%20el%20sur%2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0" y="404664"/>
            <a:ext cx="5620010" cy="595327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0219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0" y="0"/>
            <a:ext cx="736600" cy="6858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cxnSp>
        <p:nvCxnSpPr>
          <p:cNvPr id="9" name="8 Conector recto"/>
          <p:cNvCxnSpPr/>
          <p:nvPr/>
        </p:nvCxnSpPr>
        <p:spPr>
          <a:xfrm rot="16200000" flipH="1">
            <a:off x="-3060719" y="3429000"/>
            <a:ext cx="6858000" cy="1588"/>
          </a:xfrm>
          <a:prstGeom prst="line">
            <a:avLst/>
          </a:prstGeom>
          <a:ln w="107950">
            <a:solidFill>
              <a:schemeClr val="tx2"/>
            </a:solidFill>
          </a:ln>
          <a:effectLst>
            <a:softEdge rad="3175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m 3" descr="images.jpeg"/>
          <p:cNvPicPr>
            <a:picLocks noChangeAspect="1"/>
          </p:cNvPicPr>
          <p:nvPr/>
        </p:nvPicPr>
        <p:blipFill>
          <a:blip r:embed="rId2">
            <a:clrChange>
              <a:clrFrom>
                <a:srgbClr val="FDFCFA"/>
              </a:clrFrom>
              <a:clrTo>
                <a:srgbClr val="FDFC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9372" y="4572008"/>
            <a:ext cx="2357454" cy="2036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bg1">
                <a:lumMod val="95000"/>
                <a:alpha val="40000"/>
              </a:schemeClr>
            </a:glow>
          </a:effectLst>
        </p:spPr>
      </p:pic>
      <p:sp>
        <p:nvSpPr>
          <p:cNvPr id="7" name="30 Rectángulo"/>
          <p:cNvSpPr/>
          <p:nvPr/>
        </p:nvSpPr>
        <p:spPr>
          <a:xfrm>
            <a:off x="3594100" y="0"/>
            <a:ext cx="8594725" cy="11969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 smtClean="0"/>
              <a:t>Bibliografia</a:t>
            </a:r>
            <a:endParaRPr lang="es-CR" sz="3600" b="1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053852" y="1556792"/>
            <a:ext cx="10826764" cy="446449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Font typeface="Arial" pitchFamily="34" charset="0"/>
              <a:buChar char="•"/>
              <a:tabLst/>
              <a:defRPr sz="16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05156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123444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141732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160020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178308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it-IT" sz="2800" i="1" dirty="0" smtClean="0"/>
              <a:t>GOMEZ-QUINTERO, y FRANCO MARTINEZ, Estigmas de la pobreza. La construcción discursiva del Sur el América Látina, 2013.</a:t>
            </a:r>
          </a:p>
          <a:p>
            <a:r>
              <a:rPr lang="es-ES" sz="2800" i="1" dirty="0" smtClean="0"/>
              <a:t>SURASKY, La </a:t>
            </a:r>
            <a:r>
              <a:rPr lang="es-ES" sz="2800" i="1" dirty="0"/>
              <a:t>integración y la Cooperación Sur-Sur como espacios de </a:t>
            </a:r>
            <a:r>
              <a:rPr lang="es-ES" sz="2800" i="1" dirty="0" smtClean="0"/>
              <a:t>construcción del Sur, 2014</a:t>
            </a:r>
          </a:p>
          <a:p>
            <a:r>
              <a:rPr lang="it-IT" sz="2800" i="1" dirty="0" smtClean="0"/>
              <a:t>AYLLÓN PINO, La cooperación Sur Sur en el contexto de la nueva arquitectura de la ayuda, </a:t>
            </a:r>
          </a:p>
          <a:p>
            <a:r>
              <a:rPr lang="it-IT" sz="2800" i="1" dirty="0" smtClean="0"/>
              <a:t>Materiales del Curso a distancia «Cooperación Sur Sur en América Latina», Universidad Complutense de Madrid, 2015.</a:t>
            </a:r>
            <a:endParaRPr lang="es-ES" sz="2800" i="1" dirty="0"/>
          </a:p>
          <a:p>
            <a:pPr>
              <a:buFontTx/>
              <a:buChar char="-"/>
            </a:pPr>
            <a:endParaRPr lang="it-IT" sz="2800" i="1" dirty="0" smtClean="0"/>
          </a:p>
          <a:p>
            <a:pPr marL="0" indent="0">
              <a:buNone/>
            </a:pP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88140885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2998068" y="3617901"/>
            <a:ext cx="942975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5600" b="1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+mn-lt"/>
                <a:cs typeface="+mn-cs"/>
              </a:rPr>
              <a:t>!Gracias!</a:t>
            </a:r>
            <a:endParaRPr lang="es-ES" sz="5600" b="1" dirty="0">
              <a:solidFill>
                <a:schemeClr val="accent5">
                  <a:lumMod val="90000"/>
                  <a:lumOff val="1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736600" cy="6858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cxnSp>
        <p:nvCxnSpPr>
          <p:cNvPr id="9" name="8 Conector recto"/>
          <p:cNvCxnSpPr/>
          <p:nvPr/>
        </p:nvCxnSpPr>
        <p:spPr>
          <a:xfrm rot="16200000" flipH="1">
            <a:off x="-3060719" y="3429000"/>
            <a:ext cx="6858000" cy="1588"/>
          </a:xfrm>
          <a:prstGeom prst="line">
            <a:avLst/>
          </a:prstGeom>
          <a:ln w="107950">
            <a:solidFill>
              <a:schemeClr val="tx2"/>
            </a:solidFill>
          </a:ln>
          <a:effectLst>
            <a:softEdge rad="3175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m 3" descr="images.jpeg"/>
          <p:cNvPicPr>
            <a:picLocks noChangeAspect="1"/>
          </p:cNvPicPr>
          <p:nvPr/>
        </p:nvPicPr>
        <p:blipFill>
          <a:blip r:embed="rId2">
            <a:clrChange>
              <a:clrFrom>
                <a:srgbClr val="FDFCFA"/>
              </a:clrFrom>
              <a:clrTo>
                <a:srgbClr val="FDFC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9372" y="4572008"/>
            <a:ext cx="2357454" cy="2036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bg1">
                <a:lumMod val="95000"/>
                <a:alpha val="40000"/>
              </a:schemeClr>
            </a:glow>
          </a:effectLst>
        </p:spPr>
      </p:pic>
      <p:sp>
        <p:nvSpPr>
          <p:cNvPr id="7" name="30 Rectángulo"/>
          <p:cNvSpPr/>
          <p:nvPr/>
        </p:nvSpPr>
        <p:spPr>
          <a:xfrm>
            <a:off x="3594100" y="0"/>
            <a:ext cx="8594725" cy="11969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 smtClean="0"/>
              <a:t>TUDCN OCM – Brussels, 24-25/9/2015</a:t>
            </a:r>
            <a:endParaRPr lang="es-CR" sz="3600" b="1" dirty="0"/>
          </a:p>
        </p:txBody>
      </p:sp>
    </p:spTree>
    <p:extLst>
      <p:ext uri="{BB962C8B-B14F-4D97-AF65-F5344CB8AC3E}">
        <p14:creationId xmlns:p14="http://schemas.microsoft.com/office/powerpoint/2010/main" val="162052657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30 Rectángulo"/>
          <p:cNvSpPr/>
          <p:nvPr/>
        </p:nvSpPr>
        <p:spPr>
          <a:xfrm>
            <a:off x="3594100" y="71785"/>
            <a:ext cx="8594725" cy="11969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 smtClean="0"/>
              <a:t>INDICE</a:t>
            </a:r>
            <a:endParaRPr lang="es-CR" sz="3600" b="1" dirty="0"/>
          </a:p>
        </p:txBody>
      </p:sp>
      <p:sp>
        <p:nvSpPr>
          <p:cNvPr id="5" name="4 Rectángulo"/>
          <p:cNvSpPr/>
          <p:nvPr/>
        </p:nvSpPr>
        <p:spPr>
          <a:xfrm>
            <a:off x="1005010" y="1706032"/>
            <a:ext cx="108500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500"/>
              </a:spcAft>
            </a:pPr>
            <a:endParaRPr lang="en-US" sz="4000" kern="1400" spc="25" dirty="0">
              <a:solidFill>
                <a:srgbClr val="17365D"/>
              </a:solidFill>
              <a:effectLst/>
              <a:latin typeface="Cambria"/>
              <a:ea typeface="Times New Roman"/>
              <a:cs typeface="Times New Roman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736600" cy="6858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cxnSp>
        <p:nvCxnSpPr>
          <p:cNvPr id="9" name="8 Conector recto"/>
          <p:cNvCxnSpPr/>
          <p:nvPr/>
        </p:nvCxnSpPr>
        <p:spPr>
          <a:xfrm rot="16200000" flipH="1">
            <a:off x="-3060719" y="3429000"/>
            <a:ext cx="6858000" cy="1588"/>
          </a:xfrm>
          <a:prstGeom prst="line">
            <a:avLst/>
          </a:prstGeom>
          <a:ln w="107950">
            <a:solidFill>
              <a:schemeClr val="tx2"/>
            </a:solidFill>
          </a:ln>
          <a:effectLst>
            <a:softEdge rad="3175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m 3" descr="images.jpeg"/>
          <p:cNvPicPr>
            <a:picLocks noChangeAspect="1"/>
          </p:cNvPicPr>
          <p:nvPr/>
        </p:nvPicPr>
        <p:blipFill>
          <a:blip r:embed="rId2">
            <a:clrChange>
              <a:clrFrom>
                <a:srgbClr val="FDFCFA"/>
              </a:clrFrom>
              <a:clrTo>
                <a:srgbClr val="FDFC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9372" y="4572008"/>
            <a:ext cx="2357454" cy="2036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bg1">
                <a:lumMod val="95000"/>
                <a:alpha val="40000"/>
              </a:schemeClr>
            </a:glow>
          </a:effectLst>
        </p:spPr>
      </p:pic>
      <p:sp>
        <p:nvSpPr>
          <p:cNvPr id="2" name="TextBox 1"/>
          <p:cNvSpPr txBox="1"/>
          <p:nvPr/>
        </p:nvSpPr>
        <p:spPr>
          <a:xfrm>
            <a:off x="2638028" y="2059975"/>
            <a:ext cx="9217024" cy="3485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3500" b="1" dirty="0" smtClean="0">
                <a:latin typeface="Cambria" panose="02040503050406030204" pitchFamily="18" charset="0"/>
              </a:rPr>
              <a:t>QUÉ ES LA CSS</a:t>
            </a:r>
            <a:r>
              <a:rPr lang="es-ES" sz="3500" b="1" dirty="0">
                <a:latin typeface="Cambria" panose="02040503050406030204" pitchFamily="18" charset="0"/>
              </a:rPr>
              <a:t> </a:t>
            </a:r>
            <a:r>
              <a:rPr lang="es-ES" sz="3500" b="1" dirty="0" smtClean="0">
                <a:latin typeface="Cambria" panose="02040503050406030204" pitchFamily="18" charset="0"/>
              </a:rPr>
              <a:t>(Al Sur de qué</a:t>
            </a:r>
            <a:r>
              <a:rPr lang="es-ES" sz="3500" b="1" dirty="0" smtClean="0">
                <a:latin typeface="Cambria" panose="02040503050406030204" pitchFamily="18" charset="0"/>
              </a:rPr>
              <a:t>?)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s-ES" sz="3500" b="1" dirty="0" smtClean="0">
              <a:latin typeface="Cambria" panose="02040503050406030204" pitchFamily="18" charset="0"/>
            </a:endParaRPr>
          </a:p>
          <a:p>
            <a:pPr marL="514350" indent="-5143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3500" dirty="0" smtClean="0">
                <a:latin typeface="Cambria" panose="02040503050406030204" pitchFamily="18" charset="0"/>
              </a:rPr>
              <a:t>REEMERGENCIA DE LA CSS </a:t>
            </a:r>
            <a:endParaRPr lang="es-ES" sz="3500" dirty="0">
              <a:latin typeface="Cambria" panose="02040503050406030204" pitchFamily="18" charset="0"/>
            </a:endParaRPr>
          </a:p>
          <a:p>
            <a:pPr>
              <a:lnSpc>
                <a:spcPct val="90000"/>
              </a:lnSpc>
            </a:pPr>
            <a:endParaRPr lang="es-ES" sz="3500" dirty="0" smtClean="0">
              <a:latin typeface="Cambria" panose="02040503050406030204" pitchFamily="18" charset="0"/>
            </a:endParaRPr>
          </a:p>
          <a:p>
            <a:pPr marL="514350" indent="-5143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3500" dirty="0" smtClean="0">
                <a:latin typeface="Cambria" panose="02040503050406030204" pitchFamily="18" charset="0"/>
              </a:rPr>
              <a:t>CARACTERISTICAS y </a:t>
            </a:r>
            <a:r>
              <a:rPr lang="es-ES" sz="3500" dirty="0" smtClean="0">
                <a:latin typeface="Cambria" panose="02040503050406030204" pitchFamily="18" charset="0"/>
              </a:rPr>
              <a:t>PRINCIPIOS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s-ES" sz="3500" dirty="0" smtClean="0">
              <a:latin typeface="Cambria" panose="02040503050406030204" pitchFamily="18" charset="0"/>
            </a:endParaRPr>
          </a:p>
          <a:p>
            <a:pPr marL="514350" indent="-5143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3500" dirty="0" smtClean="0">
                <a:latin typeface="Cambria" panose="02040503050406030204" pitchFamily="18" charset="0"/>
              </a:rPr>
              <a:t>EL CASO DE LA CELAC</a:t>
            </a:r>
          </a:p>
        </p:txBody>
      </p:sp>
      <p:sp>
        <p:nvSpPr>
          <p:cNvPr id="3" name="Right Arrow 2"/>
          <p:cNvSpPr/>
          <p:nvPr/>
        </p:nvSpPr>
        <p:spPr>
          <a:xfrm rot="1202590">
            <a:off x="1141303" y="1771944"/>
            <a:ext cx="139494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133072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0" y="0"/>
            <a:ext cx="736600" cy="6858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pic>
        <p:nvPicPr>
          <p:cNvPr id="7" name="Imagem 3" descr="images.jpeg"/>
          <p:cNvPicPr>
            <a:picLocks noChangeAspect="1"/>
          </p:cNvPicPr>
          <p:nvPr/>
        </p:nvPicPr>
        <p:blipFill>
          <a:blip r:embed="rId3">
            <a:clrChange>
              <a:clrFrom>
                <a:srgbClr val="FDFCFA"/>
              </a:clrFrom>
              <a:clrTo>
                <a:srgbClr val="FDFC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934" y="5517232"/>
            <a:ext cx="1375876" cy="1188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bg1">
                <a:lumMod val="95000"/>
                <a:alpha val="40000"/>
              </a:schemeClr>
            </a:glow>
          </a:effectLst>
        </p:spPr>
      </p:pic>
      <p:cxnSp>
        <p:nvCxnSpPr>
          <p:cNvPr id="6" name="5 Conector recto"/>
          <p:cNvCxnSpPr/>
          <p:nvPr/>
        </p:nvCxnSpPr>
        <p:spPr>
          <a:xfrm rot="16200000" flipH="1">
            <a:off x="-3060719" y="3429000"/>
            <a:ext cx="6858000" cy="1588"/>
          </a:xfrm>
          <a:prstGeom prst="line">
            <a:avLst/>
          </a:prstGeom>
          <a:ln w="107950">
            <a:solidFill>
              <a:schemeClr val="tx2"/>
            </a:solidFill>
          </a:ln>
          <a:effectLst>
            <a:softEdge rad="3175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6310436" y="0"/>
            <a:ext cx="5878389" cy="6926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4000" b="1" dirty="0" smtClean="0"/>
              <a:t>Qué es la CSS?</a:t>
            </a:r>
            <a:endParaRPr lang="es-CR" sz="40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600" y="794"/>
            <a:ext cx="9144000" cy="1160462"/>
          </a:xfrm>
        </p:spPr>
        <p:txBody>
          <a:bodyPr/>
          <a:lstStyle/>
          <a:p>
            <a:r>
              <a:rPr lang="es-ES" dirty="0" smtClean="0"/>
              <a:t>Al Sur…donde?</a:t>
            </a:r>
            <a:endParaRPr lang="es-ES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088330" y="1196752"/>
            <a:ext cx="4862066" cy="38884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Font typeface="Arial" pitchFamily="34" charset="0"/>
              <a:buChar char="•"/>
              <a:tabLst/>
              <a:defRPr sz="16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05156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123444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141732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160020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178308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it-IT" sz="2600" dirty="0" smtClean="0">
                <a:effectLst/>
              </a:rPr>
              <a:t>La </a:t>
            </a:r>
            <a:r>
              <a:rPr lang="it-IT" sz="2600" dirty="0" smtClean="0">
                <a:effectLst/>
              </a:rPr>
              <a:t>expresión «Sur» fue creada en 1976 para sustituir «Tercer Mundo», buscando una supuesta mayor neutralidad bajo criterios geograficos </a:t>
            </a:r>
            <a:endParaRPr lang="es-ES" sz="2600" dirty="0" smtClean="0">
              <a:effectLst/>
            </a:endParaRPr>
          </a:p>
          <a:p>
            <a:pPr lvl="1"/>
            <a:r>
              <a:rPr lang="es-ES" sz="2600" dirty="0" smtClean="0">
                <a:effectLst/>
              </a:rPr>
              <a:t>PERO ni </a:t>
            </a:r>
            <a:r>
              <a:rPr lang="es-ES" sz="2600" dirty="0">
                <a:effectLst/>
              </a:rPr>
              <a:t>se trata de Sur </a:t>
            </a:r>
            <a:r>
              <a:rPr lang="es-ES" sz="2600" dirty="0" smtClean="0">
                <a:effectLst/>
              </a:rPr>
              <a:t>geográfico (¿</a:t>
            </a:r>
            <a:r>
              <a:rPr lang="es-ES" sz="2600" dirty="0" smtClean="0">
                <a:effectLst/>
              </a:rPr>
              <a:t>Australia </a:t>
            </a:r>
            <a:r>
              <a:rPr lang="es-ES" sz="2600" dirty="0">
                <a:effectLst/>
              </a:rPr>
              <a:t>es “más Sur” que China? )</a:t>
            </a:r>
            <a:endParaRPr lang="en-US" sz="2600" dirty="0">
              <a:effectLst/>
            </a:endParaRPr>
          </a:p>
          <a:p>
            <a:pPr lvl="1"/>
            <a:r>
              <a:rPr lang="es-ES" sz="2600" dirty="0">
                <a:effectLst/>
              </a:rPr>
              <a:t>Es un Sur político? </a:t>
            </a:r>
            <a:endParaRPr lang="es-ES" sz="26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030516" y="4307916"/>
            <a:ext cx="4968552" cy="201622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Font typeface="Arial" pitchFamily="34" charset="0"/>
              <a:buChar char="•"/>
              <a:tabLst/>
              <a:defRPr sz="16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05156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123444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141732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160020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178308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2800" dirty="0" smtClean="0">
                <a:effectLst/>
              </a:rPr>
              <a:t>“Para </a:t>
            </a:r>
            <a:r>
              <a:rPr lang="es-ES" sz="2800" dirty="0">
                <a:effectLst/>
              </a:rPr>
              <a:t>entender al Sur hay que entender que este mundo se construyó a partir de una determinada dirección de </a:t>
            </a:r>
            <a:r>
              <a:rPr lang="es-ES" sz="2800" dirty="0" smtClean="0">
                <a:effectLst/>
              </a:rPr>
              <a:t>poder”</a:t>
            </a:r>
            <a:endParaRPr lang="es-ES" sz="28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894612" y="3068960"/>
            <a:ext cx="9144000" cy="11604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 b="1" kern="1200">
                <a:solidFill>
                  <a:schemeClr val="tx1"/>
                </a:solidFill>
                <a:effectLst>
                  <a:outerShdw blurRad="38100" dist="38100" dir="2700000" algn="b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Constantia" pitchFamily="18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Constantia" pitchFamily="18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Constantia" pitchFamily="18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Constantia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dirty="0" smtClean="0"/>
              <a:t>Al Sur del poder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731020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0" y="0"/>
            <a:ext cx="736600" cy="6858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pic>
        <p:nvPicPr>
          <p:cNvPr id="7" name="Imagem 3" descr="images.jpeg"/>
          <p:cNvPicPr>
            <a:picLocks noChangeAspect="1"/>
          </p:cNvPicPr>
          <p:nvPr/>
        </p:nvPicPr>
        <p:blipFill>
          <a:blip r:embed="rId3">
            <a:clrChange>
              <a:clrFrom>
                <a:srgbClr val="FDFCFA"/>
              </a:clrFrom>
              <a:clrTo>
                <a:srgbClr val="FDFC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934" y="5517232"/>
            <a:ext cx="1375876" cy="1188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bg1">
                <a:lumMod val="95000"/>
                <a:alpha val="40000"/>
              </a:schemeClr>
            </a:glow>
          </a:effectLst>
        </p:spPr>
      </p:pic>
      <p:cxnSp>
        <p:nvCxnSpPr>
          <p:cNvPr id="6" name="5 Conector recto"/>
          <p:cNvCxnSpPr/>
          <p:nvPr/>
        </p:nvCxnSpPr>
        <p:spPr>
          <a:xfrm rot="16200000" flipH="1">
            <a:off x="-3060719" y="3429000"/>
            <a:ext cx="6858000" cy="1588"/>
          </a:xfrm>
          <a:prstGeom prst="line">
            <a:avLst/>
          </a:prstGeom>
          <a:ln w="107950">
            <a:solidFill>
              <a:schemeClr val="tx2"/>
            </a:solidFill>
          </a:ln>
          <a:effectLst>
            <a:softEdge rad="3175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7 Rectángulo"/>
          <p:cNvSpPr/>
          <p:nvPr/>
        </p:nvSpPr>
        <p:spPr>
          <a:xfrm>
            <a:off x="6310436" y="0"/>
            <a:ext cx="5878389" cy="6926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4000" b="1" dirty="0" smtClean="0"/>
              <a:t>Qué es la CSS? (II)</a:t>
            </a:r>
            <a:endParaRPr lang="es-CR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458008" y="1606744"/>
            <a:ext cx="7704856" cy="25202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>
            <a:defPPr>
              <a:defRPr lang="en-US"/>
            </a:defPPr>
            <a:lvl1pPr marL="0" indent="0" defTabSz="91440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 pitchFamily="34" charset="0"/>
              <a:buNone/>
              <a:defRPr sz="2800">
                <a:effectLst/>
                <a:latin typeface="+mn-lt"/>
                <a:cs typeface="+mn-cs"/>
              </a:defRPr>
            </a:lvl1pPr>
            <a:lvl2pPr indent="-228600" defTabSz="91440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200"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cs typeface="+mn-cs"/>
              </a:defRPr>
            </a:lvl2pPr>
            <a:lvl3pPr marL="685800" indent="-182880" defTabSz="91440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itchFamily="34" charset="0"/>
              <a:buChar char="•"/>
              <a:defRPr sz="1800"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cs typeface="+mn-cs"/>
              </a:defRPr>
            </a:lvl3pPr>
            <a:lvl4pPr marL="868680" indent="-182880" defTabSz="91440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Font typeface="Arial" pitchFamily="34" charset="0"/>
              <a:buChar char="•"/>
              <a:tabLst/>
              <a:defRPr sz="1600"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cs typeface="+mn-cs"/>
              </a:defRPr>
            </a:lvl4pPr>
            <a:lvl5pPr marL="1051560" indent="-182880" defTabSz="91440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Font typeface="Arial" pitchFamily="34" charset="0"/>
              <a:buChar char="•"/>
              <a:defRPr sz="1600"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cs typeface="+mn-cs"/>
              </a:defRPr>
            </a:lvl5pPr>
            <a:lvl6pPr marL="1234440" indent="-182880">
              <a:spcBef>
                <a:spcPts val="600"/>
              </a:spcBef>
              <a:buFont typeface="Arial" pitchFamily="34" charset="0"/>
              <a:buChar char="•"/>
              <a:defRPr sz="1600" baseline="0"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cs typeface="+mn-cs"/>
              </a:defRPr>
            </a:lvl6pPr>
            <a:lvl7pPr marL="1417320" indent="-182880">
              <a:spcBef>
                <a:spcPts val="600"/>
              </a:spcBef>
              <a:buFont typeface="Arial" pitchFamily="34" charset="0"/>
              <a:buChar char="•"/>
              <a:defRPr sz="1600" baseline="0"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cs typeface="+mn-cs"/>
              </a:defRPr>
            </a:lvl7pPr>
            <a:lvl8pPr marL="1600200" indent="-182880">
              <a:spcBef>
                <a:spcPts val="600"/>
              </a:spcBef>
              <a:buFont typeface="Arial" pitchFamily="34" charset="0"/>
              <a:buChar char="•"/>
              <a:defRPr sz="1600" baseline="0"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cs typeface="+mn-cs"/>
              </a:defRPr>
            </a:lvl8pPr>
            <a:lvl9pPr marL="1783080" indent="-182880">
              <a:spcBef>
                <a:spcPts val="600"/>
              </a:spcBef>
              <a:buFont typeface="Arial" pitchFamily="34" charset="0"/>
              <a:buChar char="•"/>
              <a:defRPr sz="1600"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cs typeface="+mn-cs"/>
              </a:defRPr>
            </a:lvl9pPr>
          </a:lstStyle>
          <a:p>
            <a:pPr algn="just"/>
            <a:r>
              <a:rPr lang="it-IT" dirty="0" smtClean="0"/>
              <a:t>DEFINICIÓN DE LA CSS: </a:t>
            </a:r>
            <a:r>
              <a:rPr lang="es-ES" dirty="0"/>
              <a:t>proceso de intercambios </a:t>
            </a:r>
            <a:r>
              <a:rPr lang="es-ES" dirty="0" err="1"/>
              <a:t>reciprocos</a:t>
            </a:r>
            <a:r>
              <a:rPr lang="es-ES" dirty="0"/>
              <a:t> de capacidades que se realiza entre países que integran el sur, que se asocia con la promoción del desarrollo en </a:t>
            </a:r>
            <a:r>
              <a:rPr lang="es-ES" dirty="0" err="1"/>
              <a:t>almenos</a:t>
            </a:r>
            <a:r>
              <a:rPr lang="es-ES" dirty="0"/>
              <a:t> uno de </a:t>
            </a:r>
            <a:r>
              <a:rPr lang="es-ES" dirty="0" smtClean="0"/>
              <a:t>ellos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2058299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30 Rectángulo"/>
          <p:cNvSpPr/>
          <p:nvPr/>
        </p:nvSpPr>
        <p:spPr>
          <a:xfrm>
            <a:off x="3594100" y="71785"/>
            <a:ext cx="8594725" cy="11969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 smtClean="0"/>
              <a:t>INDICE</a:t>
            </a:r>
            <a:endParaRPr lang="es-CR" sz="3600" b="1" dirty="0"/>
          </a:p>
        </p:txBody>
      </p:sp>
      <p:sp>
        <p:nvSpPr>
          <p:cNvPr id="5" name="4 Rectángulo"/>
          <p:cNvSpPr/>
          <p:nvPr/>
        </p:nvSpPr>
        <p:spPr>
          <a:xfrm>
            <a:off x="1005010" y="1706032"/>
            <a:ext cx="108500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500"/>
              </a:spcAft>
            </a:pPr>
            <a:endParaRPr lang="en-US" sz="4000" kern="1400" spc="25" dirty="0">
              <a:solidFill>
                <a:srgbClr val="17365D"/>
              </a:solidFill>
              <a:effectLst/>
              <a:latin typeface="Cambria"/>
              <a:ea typeface="Times New Roman"/>
              <a:cs typeface="Times New Roman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736600" cy="6858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cxnSp>
        <p:nvCxnSpPr>
          <p:cNvPr id="9" name="8 Conector recto"/>
          <p:cNvCxnSpPr/>
          <p:nvPr/>
        </p:nvCxnSpPr>
        <p:spPr>
          <a:xfrm rot="16200000" flipH="1">
            <a:off x="-3060719" y="3429000"/>
            <a:ext cx="6858000" cy="1588"/>
          </a:xfrm>
          <a:prstGeom prst="line">
            <a:avLst/>
          </a:prstGeom>
          <a:ln w="107950">
            <a:solidFill>
              <a:schemeClr val="tx2"/>
            </a:solidFill>
          </a:ln>
          <a:effectLst>
            <a:softEdge rad="3175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m 3" descr="images.jpeg"/>
          <p:cNvPicPr>
            <a:picLocks noChangeAspect="1"/>
          </p:cNvPicPr>
          <p:nvPr/>
        </p:nvPicPr>
        <p:blipFill>
          <a:blip r:embed="rId2">
            <a:clrChange>
              <a:clrFrom>
                <a:srgbClr val="FDFCFA"/>
              </a:clrFrom>
              <a:clrTo>
                <a:srgbClr val="FDFC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9372" y="4572008"/>
            <a:ext cx="2357454" cy="2036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bg1">
                <a:lumMod val="95000"/>
                <a:alpha val="40000"/>
              </a:schemeClr>
            </a:glow>
          </a:effectLst>
        </p:spPr>
      </p:pic>
      <p:sp>
        <p:nvSpPr>
          <p:cNvPr id="2" name="TextBox 1"/>
          <p:cNvSpPr txBox="1"/>
          <p:nvPr/>
        </p:nvSpPr>
        <p:spPr>
          <a:xfrm>
            <a:off x="2638028" y="2059975"/>
            <a:ext cx="9217024" cy="3485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3500" dirty="0" smtClean="0">
                <a:latin typeface="Cambria" panose="02040503050406030204" pitchFamily="18" charset="0"/>
              </a:rPr>
              <a:t>QUÉ ES LA CSS</a:t>
            </a:r>
            <a:r>
              <a:rPr lang="es-ES" sz="3500" dirty="0">
                <a:latin typeface="Cambria" panose="02040503050406030204" pitchFamily="18" charset="0"/>
              </a:rPr>
              <a:t> </a:t>
            </a:r>
            <a:r>
              <a:rPr lang="es-ES" sz="3500" dirty="0" smtClean="0">
                <a:latin typeface="Cambria" panose="02040503050406030204" pitchFamily="18" charset="0"/>
              </a:rPr>
              <a:t>(Al Sur de qué</a:t>
            </a:r>
            <a:r>
              <a:rPr lang="es-ES" sz="3500" dirty="0" smtClean="0">
                <a:latin typeface="Cambria" panose="02040503050406030204" pitchFamily="18" charset="0"/>
              </a:rPr>
              <a:t>?)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s-ES" sz="3500" b="1" dirty="0" smtClean="0">
              <a:latin typeface="Cambria" panose="02040503050406030204" pitchFamily="18" charset="0"/>
            </a:endParaRPr>
          </a:p>
          <a:p>
            <a:pPr marL="514350" indent="-5143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3500" b="1" dirty="0" smtClean="0">
                <a:latin typeface="Cambria" panose="02040503050406030204" pitchFamily="18" charset="0"/>
              </a:rPr>
              <a:t>REEMERGENCIA DE LA CSS </a:t>
            </a:r>
            <a:endParaRPr lang="es-ES" sz="3500" b="1" dirty="0">
              <a:latin typeface="Cambria" panose="02040503050406030204" pitchFamily="18" charset="0"/>
            </a:endParaRPr>
          </a:p>
          <a:p>
            <a:pPr>
              <a:lnSpc>
                <a:spcPct val="90000"/>
              </a:lnSpc>
            </a:pPr>
            <a:endParaRPr lang="es-ES" sz="3500" dirty="0" smtClean="0">
              <a:latin typeface="Cambria" panose="02040503050406030204" pitchFamily="18" charset="0"/>
            </a:endParaRPr>
          </a:p>
          <a:p>
            <a:pPr marL="514350" indent="-5143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3500" dirty="0" smtClean="0">
                <a:latin typeface="Cambria" panose="02040503050406030204" pitchFamily="18" charset="0"/>
              </a:rPr>
              <a:t>CARACTERISTICAS y </a:t>
            </a:r>
            <a:r>
              <a:rPr lang="es-ES" sz="3500" dirty="0" smtClean="0">
                <a:latin typeface="Cambria" panose="02040503050406030204" pitchFamily="18" charset="0"/>
              </a:rPr>
              <a:t>PRINCIPIOS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s-ES" sz="3500" dirty="0" smtClean="0">
              <a:latin typeface="Cambria" panose="02040503050406030204" pitchFamily="18" charset="0"/>
            </a:endParaRPr>
          </a:p>
          <a:p>
            <a:pPr marL="514350" indent="-5143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3500" dirty="0" smtClean="0">
                <a:latin typeface="Cambria" panose="02040503050406030204" pitchFamily="18" charset="0"/>
              </a:rPr>
              <a:t>EL CASO DE LA CELAC</a:t>
            </a:r>
          </a:p>
        </p:txBody>
      </p:sp>
      <p:sp>
        <p:nvSpPr>
          <p:cNvPr id="3" name="Right Arrow 2"/>
          <p:cNvSpPr/>
          <p:nvPr/>
        </p:nvSpPr>
        <p:spPr>
          <a:xfrm rot="1202590">
            <a:off x="1186611" y="2772557"/>
            <a:ext cx="139494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41995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0" y="0"/>
            <a:ext cx="736600" cy="6858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pic>
        <p:nvPicPr>
          <p:cNvPr id="7" name="Imagem 3" descr="images.jpeg"/>
          <p:cNvPicPr>
            <a:picLocks noChangeAspect="1"/>
          </p:cNvPicPr>
          <p:nvPr/>
        </p:nvPicPr>
        <p:blipFill>
          <a:blip r:embed="rId3">
            <a:clrChange>
              <a:clrFrom>
                <a:srgbClr val="FDFCFA"/>
              </a:clrFrom>
              <a:clrTo>
                <a:srgbClr val="FDFC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934" y="5517232"/>
            <a:ext cx="1375876" cy="1188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bg1">
                <a:lumMod val="95000"/>
                <a:alpha val="40000"/>
              </a:schemeClr>
            </a:glow>
          </a:effectLst>
        </p:spPr>
      </p:pic>
      <p:cxnSp>
        <p:nvCxnSpPr>
          <p:cNvPr id="6" name="5 Conector recto"/>
          <p:cNvCxnSpPr/>
          <p:nvPr/>
        </p:nvCxnSpPr>
        <p:spPr>
          <a:xfrm rot="16200000" flipH="1">
            <a:off x="-3060719" y="3429000"/>
            <a:ext cx="6858000" cy="1588"/>
          </a:xfrm>
          <a:prstGeom prst="line">
            <a:avLst/>
          </a:prstGeom>
          <a:ln w="107950">
            <a:solidFill>
              <a:schemeClr val="tx2"/>
            </a:solidFill>
          </a:ln>
          <a:effectLst>
            <a:softEdge rad="3175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7 Rectángulo"/>
          <p:cNvSpPr/>
          <p:nvPr/>
        </p:nvSpPr>
        <p:spPr>
          <a:xfrm>
            <a:off x="6094412" y="-1"/>
            <a:ext cx="6094413" cy="8367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4000" b="1" dirty="0" smtClean="0"/>
              <a:t>Re-emergencia de la CSS</a:t>
            </a:r>
            <a:endParaRPr lang="es-CR" sz="4000" b="1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04080856"/>
              </p:ext>
            </p:extLst>
          </p:nvPr>
        </p:nvGraphicFramePr>
        <p:xfrm>
          <a:off x="549796" y="-27384"/>
          <a:ext cx="7920879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066869108"/>
              </p:ext>
            </p:extLst>
          </p:nvPr>
        </p:nvGraphicFramePr>
        <p:xfrm>
          <a:off x="8758708" y="1196752"/>
          <a:ext cx="5184576" cy="2999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1" name="Shape 10"/>
          <p:cNvSpPr/>
          <p:nvPr/>
        </p:nvSpPr>
        <p:spPr>
          <a:xfrm>
            <a:off x="7750596" y="2708920"/>
            <a:ext cx="1877158" cy="1877158"/>
          </a:xfrm>
          <a:prstGeom prst="leftCircularArrow">
            <a:avLst>
              <a:gd name="adj1" fmla="val 2373"/>
              <a:gd name="adj2" fmla="val 286766"/>
              <a:gd name="adj3" fmla="val 2062277"/>
              <a:gd name="adj4" fmla="val 9024489"/>
              <a:gd name="adj5" fmla="val 2769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Right Brace 7"/>
          <p:cNvSpPr/>
          <p:nvPr/>
        </p:nvSpPr>
        <p:spPr>
          <a:xfrm rot="5400000">
            <a:off x="5375993" y="-208538"/>
            <a:ext cx="1529995" cy="10245231"/>
          </a:xfrm>
          <a:prstGeom prst="rightBrace">
            <a:avLst>
              <a:gd name="adj1" fmla="val 8333"/>
              <a:gd name="adj2" fmla="val 50978"/>
            </a:avLst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ounded Rectangle 11"/>
          <p:cNvSpPr/>
          <p:nvPr/>
        </p:nvSpPr>
        <p:spPr>
          <a:xfrm>
            <a:off x="3934172" y="5517232"/>
            <a:ext cx="4608512" cy="1001299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400" b="1" dirty="0" smtClean="0"/>
              <a:t>CSS se vuelve más dinamica, relevante, compleja y amplia</a:t>
            </a:r>
          </a:p>
        </p:txBody>
      </p:sp>
    </p:spTree>
    <p:extLst>
      <p:ext uri="{BB962C8B-B14F-4D97-AF65-F5344CB8AC3E}">
        <p14:creationId xmlns:p14="http://schemas.microsoft.com/office/powerpoint/2010/main" val="29664048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0" y="0"/>
            <a:ext cx="736600" cy="6858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pic>
        <p:nvPicPr>
          <p:cNvPr id="7" name="Imagem 3" descr="images.jpeg"/>
          <p:cNvPicPr>
            <a:picLocks noChangeAspect="1"/>
          </p:cNvPicPr>
          <p:nvPr/>
        </p:nvPicPr>
        <p:blipFill>
          <a:blip r:embed="rId3">
            <a:clrChange>
              <a:clrFrom>
                <a:srgbClr val="FDFCFA"/>
              </a:clrFrom>
              <a:clrTo>
                <a:srgbClr val="FDFC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934" y="5517232"/>
            <a:ext cx="1375876" cy="1188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bg1">
                <a:lumMod val="95000"/>
                <a:alpha val="40000"/>
              </a:schemeClr>
            </a:glow>
          </a:effectLst>
        </p:spPr>
      </p:pic>
      <p:cxnSp>
        <p:nvCxnSpPr>
          <p:cNvPr id="6" name="5 Conector recto"/>
          <p:cNvCxnSpPr/>
          <p:nvPr/>
        </p:nvCxnSpPr>
        <p:spPr>
          <a:xfrm rot="16200000" flipH="1">
            <a:off x="-3060719" y="3429000"/>
            <a:ext cx="6858000" cy="1588"/>
          </a:xfrm>
          <a:prstGeom prst="line">
            <a:avLst/>
          </a:prstGeom>
          <a:ln w="107950">
            <a:solidFill>
              <a:schemeClr val="tx2"/>
            </a:solidFill>
          </a:ln>
          <a:effectLst>
            <a:softEdge rad="3175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7 Rectángulo"/>
          <p:cNvSpPr/>
          <p:nvPr/>
        </p:nvSpPr>
        <p:spPr>
          <a:xfrm>
            <a:off x="5374332" y="-1"/>
            <a:ext cx="6814493" cy="10527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4000" b="1" dirty="0" smtClean="0"/>
              <a:t>Re-emergencia de la CSS </a:t>
            </a:r>
            <a:r>
              <a:rPr lang="es-CR" sz="4000" b="1" u="sng" dirty="0" smtClean="0"/>
              <a:t>en LAC</a:t>
            </a:r>
            <a:endParaRPr lang="es-CR" sz="4000" b="1" u="sng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999314707"/>
              </p:ext>
            </p:extLst>
          </p:nvPr>
        </p:nvGraphicFramePr>
        <p:xfrm>
          <a:off x="1485900" y="1459672"/>
          <a:ext cx="9895589" cy="5417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520497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30 Rectángulo"/>
          <p:cNvSpPr/>
          <p:nvPr/>
        </p:nvSpPr>
        <p:spPr>
          <a:xfrm>
            <a:off x="3594100" y="71785"/>
            <a:ext cx="8594725" cy="11969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 smtClean="0"/>
              <a:t>INDICE</a:t>
            </a:r>
            <a:endParaRPr lang="es-CR" sz="3600" b="1" dirty="0"/>
          </a:p>
        </p:txBody>
      </p:sp>
      <p:sp>
        <p:nvSpPr>
          <p:cNvPr id="5" name="4 Rectángulo"/>
          <p:cNvSpPr/>
          <p:nvPr/>
        </p:nvSpPr>
        <p:spPr>
          <a:xfrm>
            <a:off x="1005010" y="1706032"/>
            <a:ext cx="108500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500"/>
              </a:spcAft>
            </a:pPr>
            <a:endParaRPr lang="en-US" sz="4000" kern="1400" spc="25" dirty="0">
              <a:solidFill>
                <a:srgbClr val="17365D"/>
              </a:solidFill>
              <a:effectLst/>
              <a:latin typeface="Cambria"/>
              <a:ea typeface="Times New Roman"/>
              <a:cs typeface="Times New Roman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736600" cy="6858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cxnSp>
        <p:nvCxnSpPr>
          <p:cNvPr id="9" name="8 Conector recto"/>
          <p:cNvCxnSpPr/>
          <p:nvPr/>
        </p:nvCxnSpPr>
        <p:spPr>
          <a:xfrm rot="16200000" flipH="1">
            <a:off x="-3060719" y="3429000"/>
            <a:ext cx="6858000" cy="1588"/>
          </a:xfrm>
          <a:prstGeom prst="line">
            <a:avLst/>
          </a:prstGeom>
          <a:ln w="107950">
            <a:solidFill>
              <a:schemeClr val="tx2"/>
            </a:solidFill>
          </a:ln>
          <a:effectLst>
            <a:softEdge rad="3175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m 3" descr="images.jpeg"/>
          <p:cNvPicPr>
            <a:picLocks noChangeAspect="1"/>
          </p:cNvPicPr>
          <p:nvPr/>
        </p:nvPicPr>
        <p:blipFill>
          <a:blip r:embed="rId2">
            <a:clrChange>
              <a:clrFrom>
                <a:srgbClr val="FDFCFA"/>
              </a:clrFrom>
              <a:clrTo>
                <a:srgbClr val="FDFC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9372" y="4572008"/>
            <a:ext cx="2357454" cy="2036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bg1">
                <a:lumMod val="95000"/>
                <a:alpha val="40000"/>
              </a:schemeClr>
            </a:glow>
          </a:effectLst>
        </p:spPr>
      </p:pic>
      <p:sp>
        <p:nvSpPr>
          <p:cNvPr id="2" name="TextBox 1"/>
          <p:cNvSpPr txBox="1"/>
          <p:nvPr/>
        </p:nvSpPr>
        <p:spPr>
          <a:xfrm>
            <a:off x="2638028" y="2059975"/>
            <a:ext cx="9217024" cy="3485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3500" dirty="0" smtClean="0">
                <a:latin typeface="Cambria" panose="02040503050406030204" pitchFamily="18" charset="0"/>
              </a:rPr>
              <a:t>QUÉ ES LA CSS</a:t>
            </a:r>
            <a:r>
              <a:rPr lang="es-ES" sz="3500" dirty="0">
                <a:latin typeface="Cambria" panose="02040503050406030204" pitchFamily="18" charset="0"/>
              </a:rPr>
              <a:t> </a:t>
            </a:r>
            <a:r>
              <a:rPr lang="es-ES" sz="3500" dirty="0" smtClean="0">
                <a:latin typeface="Cambria" panose="02040503050406030204" pitchFamily="18" charset="0"/>
              </a:rPr>
              <a:t>(Al Sur de qué</a:t>
            </a:r>
            <a:r>
              <a:rPr lang="es-ES" sz="3500" dirty="0" smtClean="0">
                <a:latin typeface="Cambria" panose="02040503050406030204" pitchFamily="18" charset="0"/>
              </a:rPr>
              <a:t>?)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s-ES" sz="3500" b="1" dirty="0" smtClean="0">
              <a:latin typeface="Cambria" panose="02040503050406030204" pitchFamily="18" charset="0"/>
            </a:endParaRPr>
          </a:p>
          <a:p>
            <a:pPr marL="514350" indent="-5143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3500" dirty="0" smtClean="0">
                <a:latin typeface="Cambria" panose="02040503050406030204" pitchFamily="18" charset="0"/>
              </a:rPr>
              <a:t>REEMERGENCIA DE LA CSS </a:t>
            </a:r>
            <a:endParaRPr lang="es-ES" sz="3500" dirty="0">
              <a:latin typeface="Cambria" panose="02040503050406030204" pitchFamily="18" charset="0"/>
            </a:endParaRPr>
          </a:p>
          <a:p>
            <a:pPr>
              <a:lnSpc>
                <a:spcPct val="90000"/>
              </a:lnSpc>
            </a:pPr>
            <a:endParaRPr lang="es-ES" sz="3500" dirty="0" smtClean="0">
              <a:latin typeface="Cambria" panose="02040503050406030204" pitchFamily="18" charset="0"/>
            </a:endParaRPr>
          </a:p>
          <a:p>
            <a:pPr marL="514350" indent="-5143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3500" b="1" dirty="0" smtClean="0">
                <a:latin typeface="Cambria" panose="02040503050406030204" pitchFamily="18" charset="0"/>
              </a:rPr>
              <a:t>CARACTERISTICAS y </a:t>
            </a:r>
            <a:r>
              <a:rPr lang="es-ES" sz="3500" b="1" dirty="0" smtClean="0">
                <a:latin typeface="Cambria" panose="02040503050406030204" pitchFamily="18" charset="0"/>
              </a:rPr>
              <a:t>PRINCIPIOS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s-ES" sz="3500" dirty="0" smtClean="0">
              <a:latin typeface="Cambria" panose="02040503050406030204" pitchFamily="18" charset="0"/>
            </a:endParaRPr>
          </a:p>
          <a:p>
            <a:pPr marL="514350" indent="-5143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3500" dirty="0" smtClean="0">
                <a:latin typeface="Cambria" panose="02040503050406030204" pitchFamily="18" charset="0"/>
              </a:rPr>
              <a:t>EL CASO DE LA CELAC</a:t>
            </a:r>
          </a:p>
        </p:txBody>
      </p:sp>
      <p:sp>
        <p:nvSpPr>
          <p:cNvPr id="3" name="Right Arrow 2"/>
          <p:cNvSpPr/>
          <p:nvPr/>
        </p:nvSpPr>
        <p:spPr>
          <a:xfrm rot="1202590">
            <a:off x="1129268" y="3794874"/>
            <a:ext cx="139494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374162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30 Rectángulo"/>
          <p:cNvSpPr/>
          <p:nvPr/>
        </p:nvSpPr>
        <p:spPr>
          <a:xfrm>
            <a:off x="3764383" y="-315416"/>
            <a:ext cx="8594725" cy="11969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 smtClean="0"/>
              <a:t>Caracteristicas y principios</a:t>
            </a:r>
            <a:endParaRPr lang="es-CR" sz="3600" b="1" dirty="0"/>
          </a:p>
        </p:txBody>
      </p:sp>
      <p:sp>
        <p:nvSpPr>
          <p:cNvPr id="5" name="4 Rectángulo"/>
          <p:cNvSpPr/>
          <p:nvPr/>
        </p:nvSpPr>
        <p:spPr>
          <a:xfrm>
            <a:off x="764859" y="1844824"/>
            <a:ext cx="108500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500"/>
              </a:spcAft>
            </a:pPr>
            <a:endParaRPr lang="en-US" sz="4000" kern="1400" spc="25" dirty="0">
              <a:solidFill>
                <a:srgbClr val="17365D"/>
              </a:solidFill>
              <a:effectLst/>
              <a:latin typeface="Cambria"/>
              <a:ea typeface="Times New Roman"/>
              <a:cs typeface="Times New Roman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736600" cy="6858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cxnSp>
        <p:nvCxnSpPr>
          <p:cNvPr id="9" name="8 Conector recto"/>
          <p:cNvCxnSpPr/>
          <p:nvPr/>
        </p:nvCxnSpPr>
        <p:spPr>
          <a:xfrm rot="16200000" flipH="1">
            <a:off x="-3060719" y="3429000"/>
            <a:ext cx="6858000" cy="1588"/>
          </a:xfrm>
          <a:prstGeom prst="line">
            <a:avLst/>
          </a:prstGeom>
          <a:ln w="107950">
            <a:solidFill>
              <a:schemeClr val="tx2"/>
            </a:solidFill>
          </a:ln>
          <a:effectLst>
            <a:softEdge rad="3175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237268783"/>
              </p:ext>
            </p:extLst>
          </p:nvPr>
        </p:nvGraphicFramePr>
        <p:xfrm>
          <a:off x="736600" y="476672"/>
          <a:ext cx="11118452" cy="63672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0597440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TS102895263">
  <a:themeElements>
    <a:clrScheme name="Personalizado 51">
      <a:dk1>
        <a:sysClr val="windowText" lastClr="000000"/>
      </a:dk1>
      <a:lt1>
        <a:srgbClr val="F6F5EE"/>
      </a:lt1>
      <a:dk2>
        <a:srgbClr val="FFFFFF"/>
      </a:dk2>
      <a:lt2>
        <a:srgbClr val="900000"/>
      </a:lt2>
      <a:accent1>
        <a:srgbClr val="112A48"/>
      </a:accent1>
      <a:accent2>
        <a:srgbClr val="C00000"/>
      </a:accent2>
      <a:accent3>
        <a:srgbClr val="9BBB59"/>
      </a:accent3>
      <a:accent4>
        <a:srgbClr val="8064A2"/>
      </a:accent4>
      <a:accent5>
        <a:srgbClr val="112A48"/>
      </a:accent5>
      <a:accent6>
        <a:srgbClr val="1A406F"/>
      </a:accent6>
      <a:hlink>
        <a:srgbClr val="92D050"/>
      </a:hlink>
      <a:folHlink>
        <a:srgbClr val="193D6A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TS102895263</Template>
  <TotalTime>0</TotalTime>
  <Words>1362</Words>
  <Application>Microsoft Office PowerPoint</Application>
  <PresentationFormat>Custom</PresentationFormat>
  <Paragraphs>127</Paragraphs>
  <Slides>18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TS102895263</vt:lpstr>
      <vt:lpstr>PowerPoint Presentation</vt:lpstr>
      <vt:lpstr>PowerPoint Presentation</vt:lpstr>
      <vt:lpstr>Al Sur…donde?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“El Sur se define a si mismo”</vt:lpstr>
      <vt:lpstr>PLADA y cooperación Sur Sur</vt:lpstr>
      <vt:lpstr>PowerPoint Presentation</vt:lpstr>
      <vt:lpstr>PowerPoint Presentation</vt:lpstr>
      <vt:lpstr>“ Nuestro Norte es el Sur”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/>
  <cp:lastModifiedBy/>
  <cp:revision>1</cp:revision>
  <dcterms:created xsi:type="dcterms:W3CDTF">2013-10-23T20:38:45Z</dcterms:created>
  <dcterms:modified xsi:type="dcterms:W3CDTF">2015-09-22T08:54:09Z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TC028952639991</vt:lpwstr>
  </property>
</Properties>
</file>