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0" r:id="rId6"/>
    <p:sldId id="301" r:id="rId7"/>
    <p:sldId id="302" r:id="rId8"/>
    <p:sldId id="303" r:id="rId9"/>
    <p:sldId id="291" r:id="rId10"/>
    <p:sldId id="271" r:id="rId11"/>
    <p:sldId id="304" r:id="rId12"/>
    <p:sldId id="305" r:id="rId13"/>
    <p:sldId id="306" r:id="rId14"/>
    <p:sldId id="299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27"/>
    <a:srgbClr val="EA5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0108" autoAdjust="0"/>
  </p:normalViewPr>
  <p:slideViewPr>
    <p:cSldViewPr snapToObjects="1">
      <p:cViewPr varScale="1">
        <p:scale>
          <a:sx n="92" d="100"/>
          <a:sy n="92" d="100"/>
        </p:scale>
        <p:origin x="19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stor\ITUC\ESP%20share%20-%20Documents\+++++000002017\Employment%20and%20Social%20Policy\Labour%20market%20policy\Wages\Asia%20wages\Asia%20wages\MW%20union%20claim%20Asia%20WF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Lowest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Malaysia</c:v>
                </c:pt>
                <c:pt idx="1">
                  <c:v>Indonesia</c:v>
                </c:pt>
                <c:pt idx="2">
                  <c:v>Philippines</c:v>
                </c:pt>
                <c:pt idx="3">
                  <c:v>Myanmar</c:v>
                </c:pt>
                <c:pt idx="4">
                  <c:v>Cambodia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233</c:v>
                </c:pt>
                <c:pt idx="1">
                  <c:v>90</c:v>
                </c:pt>
                <c:pt idx="2">
                  <c:v>104</c:v>
                </c:pt>
                <c:pt idx="3">
                  <c:v>93.6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B-4835-95D7-7D877FED32CB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Highest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Malaysia</c:v>
                </c:pt>
                <c:pt idx="1">
                  <c:v>Indonesia</c:v>
                </c:pt>
                <c:pt idx="2">
                  <c:v>Philippines</c:v>
                </c:pt>
                <c:pt idx="3">
                  <c:v>Myanmar</c:v>
                </c:pt>
                <c:pt idx="4">
                  <c:v>Cambodia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253</c:v>
                </c:pt>
                <c:pt idx="1">
                  <c:v>278</c:v>
                </c:pt>
                <c:pt idx="2">
                  <c:v>260</c:v>
                </c:pt>
                <c:pt idx="3">
                  <c:v>93.6</c:v>
                </c:pt>
                <c:pt idx="4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B-4835-95D7-7D877FED3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761600"/>
        <c:axId val="455766848"/>
      </c:barChart>
      <c:scatterChart>
        <c:scatterStyle val="lineMarker"/>
        <c:varyColors val="0"/>
        <c:ser>
          <c:idx val="2"/>
          <c:order val="2"/>
          <c:tx>
            <c:strRef>
              <c:f>Sheet1!$D$2</c:f>
              <c:strCache>
                <c:ptCount val="1"/>
                <c:pt idx="0">
                  <c:v>Union Claim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marker>
          <c:xVal>
            <c:strRef>
              <c:f>Sheet1!$A$3:$A$7</c:f>
              <c:strCache>
                <c:ptCount val="5"/>
                <c:pt idx="0">
                  <c:v>Malaysia</c:v>
                </c:pt>
                <c:pt idx="1">
                  <c:v>Indonesia</c:v>
                </c:pt>
                <c:pt idx="2">
                  <c:v>Philippines</c:v>
                </c:pt>
                <c:pt idx="3">
                  <c:v>Myanmar</c:v>
                </c:pt>
                <c:pt idx="4">
                  <c:v>Cambodia</c:v>
                </c:pt>
              </c:strCache>
            </c:strRef>
          </c:xVal>
          <c:yVal>
            <c:numRef>
              <c:f>Sheet1!$D$3:$D$7</c:f>
              <c:numCache>
                <c:formatCode>General</c:formatCode>
                <c:ptCount val="5"/>
                <c:pt idx="0">
                  <c:v>456</c:v>
                </c:pt>
                <c:pt idx="1">
                  <c:v>278</c:v>
                </c:pt>
                <c:pt idx="2">
                  <c:v>624</c:v>
                </c:pt>
                <c:pt idx="3">
                  <c:v>148.19999999999999</c:v>
                </c:pt>
                <c:pt idx="4">
                  <c:v>204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9B-4835-95D7-7D877FED3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761600"/>
        <c:axId val="455766848"/>
      </c:scatterChart>
      <c:catAx>
        <c:axId val="45576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5766848"/>
        <c:crosses val="autoZero"/>
        <c:auto val="1"/>
        <c:lblAlgn val="ctr"/>
        <c:lblOffset val="100"/>
        <c:noMultiLvlLbl val="0"/>
      </c:catAx>
      <c:valAx>
        <c:axId val="45576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576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2DA9-D1D6-F644-AB7C-CD9DF88E402C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15B3-CF1C-354C-97FF-8CF48572D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6690-09DF-674A-A6E4-56034B916E7B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9BF3-703F-FB4F-97E2-B1265889E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87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0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3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2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6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4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9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4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8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3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125"/>
            <a:ext cx="9144000" cy="610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703512"/>
            <a:ext cx="8382000" cy="769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6787"/>
            <a:ext cx="6400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Proxima Nova"/>
                <a:cs typeface="Proxima Nova"/>
              </a:defRPr>
            </a:lvl1pPr>
            <a:lvl2pPr>
              <a:defRPr>
                <a:latin typeface="Proxima Nova"/>
                <a:cs typeface="Proxima Nova"/>
              </a:defRPr>
            </a:lvl2pPr>
            <a:lvl3pPr>
              <a:defRPr>
                <a:latin typeface="Proxima Nova"/>
                <a:cs typeface="Proxima Nova"/>
              </a:defRPr>
            </a:lvl3pPr>
            <a:lvl4pPr>
              <a:defRPr>
                <a:latin typeface="Proxima Nova"/>
                <a:cs typeface="Proxima Nova"/>
              </a:defRPr>
            </a:lvl4pPr>
            <a:lvl5pPr>
              <a:defRPr>
                <a:latin typeface="Proxima Nova"/>
                <a:cs typeface="Proxima Nova"/>
              </a:defRPr>
            </a:lvl5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70788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</a:t>
            </a:r>
            <a:r>
              <a:rPr lang="nl-BE" smtClean="0"/>
              <a:t>to edit</a:t>
            </a:r>
            <a:endParaRPr lang="nl-BE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Proxima Nova"/>
                <a:cs typeface="Proxima Nova"/>
              </a:defRPr>
            </a:lvl1pPr>
            <a:lvl2pPr>
              <a:defRPr sz="2000">
                <a:latin typeface="Proxima Nova"/>
                <a:cs typeface="Proxima Nova"/>
              </a:defRPr>
            </a:lvl2pPr>
            <a:lvl3pPr>
              <a:defRPr sz="1800">
                <a:latin typeface="Proxima Nova"/>
                <a:cs typeface="Proxima Nova"/>
              </a:defRPr>
            </a:lvl3pPr>
            <a:lvl4pPr>
              <a:defRPr sz="1600">
                <a:latin typeface="Proxima Nova"/>
                <a:cs typeface="Proxima Nova"/>
              </a:defRPr>
            </a:lvl4pPr>
            <a:lvl5pPr>
              <a:defRPr sz="160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Proxima Nova"/>
                <a:cs typeface="Proxima Nova"/>
              </a:defRPr>
            </a:lvl1pPr>
            <a:lvl2pPr>
              <a:defRPr sz="2000" b="0" i="0">
                <a:latin typeface="Proxima Nova"/>
                <a:cs typeface="Proxima Nova"/>
              </a:defRPr>
            </a:lvl2pPr>
            <a:lvl3pPr>
              <a:defRPr sz="1800" b="0" i="0">
                <a:latin typeface="Proxima Nova"/>
                <a:cs typeface="Proxima Nova"/>
              </a:defRPr>
            </a:lvl3pPr>
            <a:lvl4pPr>
              <a:defRPr sz="1600" b="0" i="0">
                <a:latin typeface="Proxima Nova"/>
                <a:cs typeface="Proxima Nova"/>
              </a:defRPr>
            </a:lvl4pPr>
            <a:lvl5pPr>
              <a:defRPr sz="1600" b="0" i="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Proxima Nova"/>
                <a:cs typeface="Proxima Nova"/>
              </a:defRPr>
            </a:lvl1pPr>
            <a:lvl2pPr>
              <a:defRPr sz="2800">
                <a:latin typeface="Proxima Nova"/>
                <a:cs typeface="Proxima Nova"/>
              </a:defRPr>
            </a:lvl2pPr>
            <a:lvl3pPr>
              <a:defRPr sz="2400">
                <a:latin typeface="Proxima Nova"/>
                <a:cs typeface="Proxima Nova"/>
              </a:defRPr>
            </a:lvl3pPr>
            <a:lvl4pPr>
              <a:defRPr sz="2000">
                <a:latin typeface="Proxima Nova"/>
                <a:cs typeface="Proxima Nova"/>
              </a:defRPr>
            </a:lvl4pPr>
            <a:lvl5pPr>
              <a:defRPr sz="2000">
                <a:latin typeface="Proxima Nova"/>
                <a:cs typeface="Proxima Nov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 smtClean="0"/>
              <a:t>Click to edit Master 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838200"/>
            <a:ext cx="3008313" cy="5287963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0700" y="4851400"/>
            <a:ext cx="5486400" cy="40011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Cera Stencil PRO Thin"/>
                <a:cs typeface="Cera Stencil PRO Thin"/>
              </a:defRPr>
            </a:lvl1pPr>
          </a:lstStyle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62" y="-2937"/>
            <a:ext cx="1417638" cy="14176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" y="6276975"/>
            <a:ext cx="380922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EA5608"/>
          </a:solidFill>
          <a:latin typeface="Cera Stencil PRO Medium"/>
          <a:ea typeface="+mj-ea"/>
          <a:cs typeface="Cera Stencil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.Astor@ITUC-CSI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c-csi.org/wagescampaig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tuc-csi.org/l20-argentina-2018-economic-and" TargetMode="External"/><Relationship Id="rId4" Type="http://schemas.openxmlformats.org/officeDocument/2006/relationships/hyperlink" Target="https://tuac.org/news/to-the-g20-labour-and-employment-ministers-meeting-mendoza-argentina-6-7-september-201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376" y="1243216"/>
            <a:ext cx="8765624" cy="1446550"/>
          </a:xfrm>
        </p:spPr>
        <p:txBody>
          <a:bodyPr/>
          <a:lstStyle/>
          <a:p>
            <a:r>
              <a:rPr lang="fr-FR" dirty="0" err="1" smtClean="0"/>
              <a:t>Achieving</a:t>
            </a:r>
            <a:r>
              <a:rPr lang="fr-FR" dirty="0" smtClean="0"/>
              <a:t> minimum living </a:t>
            </a:r>
            <a:r>
              <a:rPr lang="fr-FR" dirty="0" err="1" smtClean="0"/>
              <a:t>wages</a:t>
            </a:r>
            <a:r>
              <a:rPr lang="fr-FR" dirty="0" smtClean="0"/>
              <a:t> in Asia and </a:t>
            </a:r>
            <a:r>
              <a:rPr lang="fr-FR" dirty="0" err="1" smtClean="0"/>
              <a:t>beyond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4199" y="3028320"/>
            <a:ext cx="8765624" cy="208823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Asia-Europe </a:t>
            </a:r>
            <a:r>
              <a:rPr lang="en-US" sz="2800" dirty="0" err="1" smtClean="0">
                <a:solidFill>
                  <a:schemeClr val="bg1"/>
                </a:solidFill>
              </a:rPr>
              <a:t>Labour</a:t>
            </a:r>
            <a:r>
              <a:rPr lang="en-US" sz="2800" dirty="0" smtClean="0">
                <a:solidFill>
                  <a:schemeClr val="bg1"/>
                </a:solidFill>
              </a:rPr>
              <a:t> Forum</a:t>
            </a:r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Brussels, 15 </a:t>
            </a:r>
            <a:r>
              <a:rPr lang="fr-FR" sz="2800" dirty="0" err="1" smtClean="0">
                <a:solidFill>
                  <a:schemeClr val="bg1"/>
                </a:solidFill>
              </a:rPr>
              <a:t>October</a:t>
            </a:r>
            <a:r>
              <a:rPr lang="fr-FR" sz="2800" dirty="0" smtClean="0">
                <a:solidFill>
                  <a:schemeClr val="bg1"/>
                </a:solidFill>
              </a:rPr>
              <a:t> 2018</a:t>
            </a:r>
          </a:p>
          <a:p>
            <a:pPr algn="l"/>
            <a:endParaRPr lang="fr-FR" sz="2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Evelyn Astor</a:t>
            </a:r>
          </a:p>
          <a:p>
            <a:r>
              <a:rPr lang="fr-FR" sz="2200" dirty="0" err="1" smtClean="0">
                <a:solidFill>
                  <a:schemeClr val="bg1"/>
                </a:solidFill>
              </a:rPr>
              <a:t>Economic</a:t>
            </a:r>
            <a:r>
              <a:rPr lang="fr-FR" sz="2200" dirty="0" smtClean="0">
                <a:solidFill>
                  <a:schemeClr val="bg1"/>
                </a:solidFill>
              </a:rPr>
              <a:t> and Social Policy </a:t>
            </a:r>
            <a:r>
              <a:rPr lang="fr-FR" sz="2200" dirty="0" err="1" smtClean="0">
                <a:solidFill>
                  <a:schemeClr val="bg1"/>
                </a:solidFill>
              </a:rPr>
              <a:t>Department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2200" dirty="0" smtClean="0">
                <a:solidFill>
                  <a:schemeClr val="bg1"/>
                </a:solidFill>
              </a:rPr>
              <a:t>International Trade Union </a:t>
            </a:r>
            <a:r>
              <a:rPr lang="fr-FR" sz="2200" dirty="0" err="1" smtClean="0">
                <a:solidFill>
                  <a:schemeClr val="bg1"/>
                </a:solidFill>
              </a:rPr>
              <a:t>Confederation</a:t>
            </a:r>
          </a:p>
          <a:p>
            <a:r>
              <a:rPr lang="fr-FR" sz="2200" dirty="0" smtClean="0">
                <a:solidFill>
                  <a:schemeClr val="bg1"/>
                </a:solidFill>
                <a:hlinkClick r:id="rId3"/>
              </a:rPr>
              <a:t>Evelyn.Astor@ITUC-CSI.org</a:t>
            </a:r>
            <a:r>
              <a:rPr lang="fr-FR" sz="2200" dirty="0" smtClean="0">
                <a:solidFill>
                  <a:schemeClr val="bg1"/>
                </a:solidFill>
              </a:rPr>
              <a:t>	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025"/>
            <a:ext cx="8229600" cy="954107"/>
          </a:xfrm>
        </p:spPr>
        <p:txBody>
          <a:bodyPr/>
          <a:lstStyle/>
          <a:p>
            <a:r>
              <a:rPr lang="en-US" sz="2800" dirty="0" smtClean="0"/>
              <a:t>Union demands internationally:</a:t>
            </a:r>
            <a:br>
              <a:rPr lang="en-US" sz="2800" dirty="0" smtClean="0"/>
            </a:br>
            <a:r>
              <a:rPr lang="en-US" sz="2800" dirty="0" smtClean="0"/>
              <a:t>L20 Declaration, September 2018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67" y="1824036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i="1" dirty="0"/>
              <a:t>E</a:t>
            </a:r>
            <a:r>
              <a:rPr lang="en-US" sz="2600" i="1" dirty="0" smtClean="0"/>
              <a:t>nsure </a:t>
            </a:r>
            <a:r>
              <a:rPr lang="en-US" sz="2600" i="1" dirty="0"/>
              <a:t>minimum living wages for all workers, based on the cost-of-living evidence set with social partners; </a:t>
            </a:r>
          </a:p>
          <a:p>
            <a:r>
              <a:rPr lang="en-US" sz="2600" i="1" dirty="0" smtClean="0"/>
              <a:t>Promote </a:t>
            </a:r>
            <a:r>
              <a:rPr lang="en-US" sz="2600" i="1" dirty="0"/>
              <a:t>collective bargaining on wages and working conditions, ensuring broad coverage of collective agreements, including through </a:t>
            </a:r>
            <a:r>
              <a:rPr lang="en-US" sz="2600" i="1" dirty="0" err="1"/>
              <a:t>utilising</a:t>
            </a:r>
            <a:r>
              <a:rPr lang="en-US" sz="2600" i="1" dirty="0"/>
              <a:t> extension mechanisms; </a:t>
            </a:r>
            <a:r>
              <a:rPr lang="en-US" sz="2600" i="1" dirty="0" smtClean="0"/>
              <a:t>and</a:t>
            </a:r>
          </a:p>
          <a:p>
            <a:r>
              <a:rPr lang="en-US" sz="2600" i="1" dirty="0"/>
              <a:t>S</a:t>
            </a:r>
            <a:r>
              <a:rPr lang="en-US" sz="2600" i="1" dirty="0" smtClean="0"/>
              <a:t>trengthen </a:t>
            </a:r>
            <a:r>
              <a:rPr lang="en-US" sz="2600" i="1" dirty="0"/>
              <a:t>national social dialogue structures, if necessary, with the technical assistance of the </a:t>
            </a:r>
            <a:r>
              <a:rPr lang="en-US" sz="2600" i="1" dirty="0" smtClean="0"/>
              <a:t>ILO.</a:t>
            </a:r>
            <a:endParaRPr lang="fr-BE" sz="2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44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24" y="296660"/>
            <a:ext cx="8229600" cy="553998"/>
          </a:xfrm>
        </p:spPr>
        <p:txBody>
          <a:bodyPr/>
          <a:lstStyle/>
          <a:p>
            <a:r>
              <a:rPr lang="en-US" sz="3000" dirty="0" smtClean="0"/>
              <a:t>Further reading</a:t>
            </a:r>
            <a:r>
              <a:rPr lang="en-150" sz="3000" dirty="0" smtClean="0"/>
              <a:t>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17" y="850658"/>
            <a:ext cx="8231331" cy="6439389"/>
          </a:xfrm>
        </p:spPr>
        <p:txBody>
          <a:bodyPr>
            <a:noAutofit/>
          </a:bodyPr>
          <a:lstStyle/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ITUC wages campaign </a:t>
            </a:r>
            <a:r>
              <a:rPr lang="en-US" sz="3000" dirty="0" smtClean="0">
                <a:hlinkClick r:id="rId3"/>
              </a:rPr>
              <a:t>website</a:t>
            </a:r>
            <a:endParaRPr lang="en-US" sz="3000" dirty="0" smtClean="0"/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endParaRPr lang="en-US" sz="3000" dirty="0" smtClean="0"/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L20 (2018) </a:t>
            </a:r>
            <a:r>
              <a:rPr lang="en-US" sz="3000" dirty="0" smtClean="0">
                <a:hlinkClick r:id="rId4"/>
              </a:rPr>
              <a:t>Statement to the G20 </a:t>
            </a:r>
            <a:r>
              <a:rPr lang="en-US" sz="3000" dirty="0" err="1" smtClean="0">
                <a:hlinkClick r:id="rId4"/>
              </a:rPr>
              <a:t>Labour</a:t>
            </a:r>
            <a:r>
              <a:rPr lang="en-US" sz="3000" dirty="0" smtClean="0">
                <a:hlinkClick r:id="rId4"/>
              </a:rPr>
              <a:t> and Employment Ministers Meeting</a:t>
            </a:r>
            <a:endParaRPr lang="en-US" sz="300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3000" dirty="0" smtClean="0"/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L20 (2018) </a:t>
            </a:r>
            <a:r>
              <a:rPr lang="en-US" sz="3000" dirty="0" smtClean="0">
                <a:hlinkClick r:id="rId5"/>
              </a:rPr>
              <a:t>The Case for Wage-Led Growth</a:t>
            </a:r>
            <a:endParaRPr lang="en-US" sz="300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3000" dirty="0" smtClean="0"/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ITUC lobby brief </a:t>
            </a:r>
            <a:r>
              <a:rPr lang="en-US" sz="3000" dirty="0"/>
              <a:t>(2018) Supporting wage-led </a:t>
            </a:r>
            <a:r>
              <a:rPr lang="en-US" sz="3000" dirty="0" smtClean="0"/>
              <a:t>growth: the case </a:t>
            </a:r>
            <a:r>
              <a:rPr lang="en-US" sz="3000" dirty="0"/>
              <a:t>for Asia +50</a:t>
            </a:r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92849"/>
            <a:ext cx="8229600" cy="984885"/>
          </a:xfrm>
        </p:spPr>
        <p:txBody>
          <a:bodyPr/>
          <a:lstStyle/>
          <a:p>
            <a:r>
              <a:rPr lang="en-US" sz="3000" dirty="0" smtClean="0"/>
              <a:t>Global picture:</a:t>
            </a:r>
            <a:br>
              <a:rPr lang="en-US" sz="3000" dirty="0" smtClean="0"/>
            </a:br>
            <a:r>
              <a:rPr lang="en-US" sz="2800" dirty="0" smtClean="0"/>
              <a:t>Wages are stagnating compared to productivity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image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4" y="1959160"/>
            <a:ext cx="6480720" cy="3612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573" y="5784859"/>
            <a:ext cx="6933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ILO (2017)</a:t>
            </a:r>
            <a:endParaRPr lang="fr-BE" sz="1400" dirty="0"/>
          </a:p>
          <a:p>
            <a:r>
              <a:rPr lang="en-US" dirty="0"/>
              <a:t> 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022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079"/>
            <a:ext cx="8229600" cy="553998"/>
          </a:xfrm>
        </p:spPr>
        <p:txBody>
          <a:bodyPr/>
          <a:lstStyle/>
          <a:p>
            <a:r>
              <a:rPr lang="en-US" sz="3000" dirty="0" smtClean="0"/>
              <a:t>The </a:t>
            </a:r>
            <a:r>
              <a:rPr lang="en-US" sz="3000" dirty="0" err="1" smtClean="0"/>
              <a:t>labour</a:t>
            </a:r>
            <a:r>
              <a:rPr lang="en-US" sz="3000" dirty="0" smtClean="0"/>
              <a:t> income share is declining</a:t>
            </a:r>
            <a:endParaRPr lang="fr-BE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image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2735" y="1700808"/>
            <a:ext cx="5105529" cy="4023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853592"/>
            <a:ext cx="6933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smtClean="0"/>
              <a:t>IMF (2017)</a:t>
            </a:r>
            <a:endParaRPr lang="fr-BE" sz="1400" dirty="0"/>
          </a:p>
          <a:p>
            <a:r>
              <a:rPr lang="en-US" dirty="0"/>
              <a:t> </a:t>
            </a:r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8894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080"/>
            <a:ext cx="8229600" cy="553998"/>
          </a:xfrm>
        </p:spPr>
        <p:txBody>
          <a:bodyPr/>
          <a:lstStyle/>
          <a:p>
            <a:r>
              <a:rPr lang="en-US" sz="3000" dirty="0" smtClean="0"/>
              <a:t>Workers are earning poverty wages</a:t>
            </a:r>
            <a:endParaRPr lang="fr-B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29" y="1523196"/>
            <a:ext cx="8229600" cy="4713387"/>
          </a:xfrm>
        </p:spPr>
        <p:txBody>
          <a:bodyPr/>
          <a:lstStyle/>
          <a:p>
            <a:r>
              <a:rPr lang="en-US" sz="2600" dirty="0"/>
              <a:t>300 million workers in emerging and developing countries </a:t>
            </a:r>
            <a:r>
              <a:rPr lang="en-US" sz="2600" dirty="0" smtClean="0"/>
              <a:t>earn less </a:t>
            </a:r>
            <a:r>
              <a:rPr lang="en-US" sz="2600" dirty="0"/>
              <a:t>than US$1.90 per </a:t>
            </a:r>
            <a:r>
              <a:rPr lang="en-US" sz="2600" dirty="0" smtClean="0"/>
              <a:t>day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/>
              <a:t>A further 430 million workers in emerging and developing countries earn between US$1.90 and US$3.10 per day</a:t>
            </a:r>
          </a:p>
          <a:p>
            <a:endParaRPr lang="en-US" sz="2600" dirty="0" smtClean="0"/>
          </a:p>
          <a:p>
            <a:r>
              <a:rPr lang="en-US" sz="2600" dirty="0" smtClean="0"/>
              <a:t>83</a:t>
            </a:r>
            <a:r>
              <a:rPr lang="en-US" sz="2600" dirty="0"/>
              <a:t>% of people </a:t>
            </a:r>
            <a:r>
              <a:rPr lang="en-US" sz="2600" dirty="0" smtClean="0"/>
              <a:t>believe </a:t>
            </a:r>
            <a:r>
              <a:rPr lang="en-US" sz="2600" dirty="0"/>
              <a:t>that the minimum wage is not enough to live </a:t>
            </a:r>
            <a:r>
              <a:rPr lang="en-US" sz="2600" dirty="0" smtClean="0"/>
              <a:t>on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61" y="319758"/>
            <a:ext cx="8229600" cy="553998"/>
          </a:xfrm>
        </p:spPr>
        <p:txBody>
          <a:bodyPr/>
          <a:lstStyle/>
          <a:p>
            <a:r>
              <a:rPr lang="en-US" sz="3000" dirty="0" smtClean="0"/>
              <a:t>World needs a pay rise campaign</a:t>
            </a:r>
            <a:endParaRPr lang="es-E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76" y="965818"/>
            <a:ext cx="8229600" cy="5082085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77" y="965818"/>
            <a:ext cx="2778368" cy="2778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57" y="3709752"/>
            <a:ext cx="3290285" cy="2230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2" y="4155848"/>
            <a:ext cx="3919272" cy="1905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1" y="1036569"/>
            <a:ext cx="3499337" cy="29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68" y="404664"/>
            <a:ext cx="8928992" cy="1015663"/>
          </a:xfrm>
        </p:spPr>
        <p:txBody>
          <a:bodyPr/>
          <a:lstStyle/>
          <a:p>
            <a:r>
              <a:rPr lang="en-US" sz="3000" dirty="0" smtClean="0"/>
              <a:t>Living wages to be based on the cost of living</a:t>
            </a:r>
            <a:endParaRPr lang="en-US" sz="3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37472"/>
              </p:ext>
            </p:extLst>
          </p:nvPr>
        </p:nvGraphicFramePr>
        <p:xfrm>
          <a:off x="539552" y="1899207"/>
          <a:ext cx="7920880" cy="394725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1607281168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522329937"/>
                    </a:ext>
                  </a:extLst>
                </a:gridCol>
              </a:tblGrid>
              <a:tr h="729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Food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Education expenses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664007"/>
                  </a:ext>
                </a:extLst>
              </a:tr>
              <a:tr h="729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Housing and basic furnishings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Household bills and utilities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4364617"/>
                  </a:ext>
                </a:extLst>
              </a:tr>
              <a:tr h="729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Transport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Recreation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336437"/>
                  </a:ext>
                </a:extLst>
              </a:tr>
              <a:tr h="986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Clothing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Essential care costs (child care and elderly care)</a:t>
                      </a:r>
                      <a:endParaRPr lang="en-US" sz="2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525850"/>
                  </a:ext>
                </a:extLst>
              </a:tr>
              <a:tr h="729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Medical expenses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Contingency budget </a:t>
                      </a:r>
                      <a:r>
                        <a:rPr lang="en-US" sz="2200" dirty="0">
                          <a:effectLst/>
                        </a:rPr>
                        <a:t>for emergencies</a:t>
                      </a:r>
                      <a:endParaRPr lang="en-US" sz="2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5739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4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433048" cy="553998"/>
          </a:xfrm>
        </p:spPr>
        <p:txBody>
          <a:bodyPr/>
          <a:lstStyle/>
          <a:p>
            <a:r>
              <a:rPr lang="en-US" sz="3000" dirty="0" smtClean="0"/>
              <a:t>Minimum wages vs. union claims for living wages</a:t>
            </a:r>
            <a:endParaRPr lang="en-US" sz="3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53399293"/>
              </p:ext>
            </p:extLst>
          </p:nvPr>
        </p:nvGraphicFramePr>
        <p:xfrm>
          <a:off x="683568" y="1340768"/>
          <a:ext cx="74168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89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60592"/>
            <a:ext cx="8229600" cy="553998"/>
          </a:xfrm>
        </p:spPr>
        <p:txBody>
          <a:bodyPr/>
          <a:lstStyle/>
          <a:p>
            <a:r>
              <a:rPr lang="en-US" sz="3000" dirty="0" smtClean="0"/>
              <a:t>Strengthening compliance</a:t>
            </a:r>
            <a:endParaRPr lang="fr-BE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7584" y="6014914"/>
            <a:ext cx="1538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ILO (2017)</a:t>
            </a:r>
            <a:endParaRPr lang="fr-BE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541" y="1477655"/>
            <a:ext cx="758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Share of workers in the garment sector earning below the minimum wage (%)</a:t>
            </a:r>
            <a:endParaRPr lang="fr-BE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160" y="2093077"/>
            <a:ext cx="5328592" cy="36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53998"/>
          </a:xfrm>
        </p:spPr>
        <p:txBody>
          <a:bodyPr/>
          <a:lstStyle/>
          <a:p>
            <a:r>
              <a:rPr lang="en-US" sz="3000" dirty="0" smtClean="0"/>
              <a:t>Asia +50: Regional coordination</a:t>
            </a:r>
            <a:endParaRPr lang="fr-BE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80" y="1476290"/>
            <a:ext cx="6480720" cy="48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1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6E31ABA9FF4D93362271D8F23B7D" ma:contentTypeVersion="8" ma:contentTypeDescription="Create a new document." ma:contentTypeScope="" ma:versionID="9acc0a93a02bb358c7c5eb4ee9781131">
  <xsd:schema xmlns:xsd="http://www.w3.org/2001/XMLSchema" xmlns:xs="http://www.w3.org/2001/XMLSchema" xmlns:p="http://schemas.microsoft.com/office/2006/metadata/properties" xmlns:ns2="9099d577-fe52-4aed-98d7-da70053327dc" xmlns:ns3="f1d0068b-80a8-40ad-974d-795353a1ddb8" targetNamespace="http://schemas.microsoft.com/office/2006/metadata/properties" ma:root="true" ma:fieldsID="d39d2465e5e2538301ba3ffa7f5c616f" ns2:_="" ns3:_="">
    <xsd:import namespace="9099d577-fe52-4aed-98d7-da70053327dc"/>
    <xsd:import namespace="f1d0068b-80a8-40ad-974d-795353a1d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9d577-fe52-4aed-98d7-da70053327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068b-80a8-40ad-974d-795353a1d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3C64AD-8152-468D-AEE7-174E3AD9F28C}"/>
</file>

<file path=customXml/itemProps2.xml><?xml version="1.0" encoding="utf-8"?>
<ds:datastoreItem xmlns:ds="http://schemas.openxmlformats.org/officeDocument/2006/customXml" ds:itemID="{E9152FCB-6003-4073-8738-D60DB41042E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9099d577-fe52-4aed-98d7-da70053327dc"/>
    <ds:schemaRef ds:uri="http://schemas.microsoft.com/office/2006/documentManagement/types"/>
    <ds:schemaRef ds:uri="http://schemas.microsoft.com/office/infopath/2007/PartnerControls"/>
    <ds:schemaRef ds:uri="f1d0068b-80a8-40ad-974d-795353a1ddb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E77625-C438-4DA8-838B-C6823B9FB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ITUC-PPT</Template>
  <TotalTime>3105</TotalTime>
  <Words>308</Words>
  <Application>Microsoft Office PowerPoint</Application>
  <PresentationFormat>On-screen Show (4:3)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Cera Stencil PRO Medium</vt:lpstr>
      <vt:lpstr>Cera Stencil PRO Thin</vt:lpstr>
      <vt:lpstr>Proxima Nova</vt:lpstr>
      <vt:lpstr>Times New Roman</vt:lpstr>
      <vt:lpstr>Office Theme</vt:lpstr>
      <vt:lpstr>Achieving minimum living wages in Asia and beyond</vt:lpstr>
      <vt:lpstr>Global picture: Wages are stagnating compared to productivity</vt:lpstr>
      <vt:lpstr>The labour income share is declining</vt:lpstr>
      <vt:lpstr>Workers are earning poverty wages</vt:lpstr>
      <vt:lpstr>World needs a pay rise campaign</vt:lpstr>
      <vt:lpstr>Living wages to be based on the cost of living</vt:lpstr>
      <vt:lpstr>Minimum wages vs. union claims for living wages</vt:lpstr>
      <vt:lpstr>Strengthening compliance</vt:lpstr>
      <vt:lpstr>Asia +50: Regional coordination</vt:lpstr>
      <vt:lpstr>Union demands internationally: L20 Declaration, September 2018</vt:lpstr>
      <vt:lpstr>Further reading…</vt:lpstr>
    </vt:vector>
  </TitlesOfParts>
  <Company>International Trade Union Confederation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trade unions in promoting social protection floors</dc:title>
  <dc:creator>Astor, Evelyn</dc:creator>
  <cp:lastModifiedBy>Evelyn Astor</cp:lastModifiedBy>
  <cp:revision>483</cp:revision>
  <cp:lastPrinted>2018-10-15T08:23:10Z</cp:lastPrinted>
  <dcterms:created xsi:type="dcterms:W3CDTF">2017-04-04T14:57:15Z</dcterms:created>
  <dcterms:modified xsi:type="dcterms:W3CDTF">2018-10-15T15:11:10Z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0x01010009006E31ABA9FF4D93362271D8F23B7D</vt:lpwstr>
  </property>
</Properties>
</file>