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6"/>
  </p:sldMasterIdLst>
  <p:notesMasterIdLst>
    <p:notesMasterId r:id="rId35"/>
  </p:notesMasterIdLst>
  <p:sldIdLst>
    <p:sldId id="257" r:id="rId7"/>
    <p:sldId id="358" r:id="rId8"/>
    <p:sldId id="359" r:id="rId9"/>
    <p:sldId id="360" r:id="rId10"/>
    <p:sldId id="361" r:id="rId11"/>
    <p:sldId id="362" r:id="rId12"/>
    <p:sldId id="363" r:id="rId13"/>
    <p:sldId id="364" r:id="rId14"/>
    <p:sldId id="365" r:id="rId15"/>
    <p:sldId id="366" r:id="rId16"/>
    <p:sldId id="367" r:id="rId17"/>
    <p:sldId id="368" r:id="rId18"/>
    <p:sldId id="369" r:id="rId19"/>
    <p:sldId id="370" r:id="rId20"/>
    <p:sldId id="320" r:id="rId21"/>
    <p:sldId id="324" r:id="rId22"/>
    <p:sldId id="321" r:id="rId23"/>
    <p:sldId id="356" r:id="rId24"/>
    <p:sldId id="357" r:id="rId25"/>
    <p:sldId id="371" r:id="rId26"/>
    <p:sldId id="328" r:id="rId27"/>
    <p:sldId id="329" r:id="rId28"/>
    <p:sldId id="372" r:id="rId29"/>
    <p:sldId id="310" r:id="rId30"/>
    <p:sldId id="373" r:id="rId31"/>
    <p:sldId id="374" r:id="rId32"/>
    <p:sldId id="375" r:id="rId33"/>
    <p:sldId id="376" r:id="rId34"/>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1" autoAdjust="0"/>
    <p:restoredTop sz="83029" autoAdjust="0"/>
  </p:normalViewPr>
  <p:slideViewPr>
    <p:cSldViewPr snapToGrid="0">
      <p:cViewPr varScale="1">
        <p:scale>
          <a:sx n="105" d="100"/>
          <a:sy n="105" d="100"/>
        </p:scale>
        <p:origin x="846" y="108"/>
      </p:cViewPr>
      <p:guideLst/>
    </p:cSldViewPr>
  </p:slideViewPr>
  <p:notesTextViewPr>
    <p:cViewPr>
      <p:scale>
        <a:sx n="1" d="1"/>
        <a:sy n="1" d="1"/>
      </p:scale>
      <p:origin x="0" y="0"/>
    </p:cViewPr>
  </p:notesTextViewPr>
  <p:notesViewPr>
    <p:cSldViewPr snapToGrid="0">
      <p:cViewPr varScale="1">
        <p:scale>
          <a:sx n="56" d="100"/>
          <a:sy n="56" d="100"/>
        </p:scale>
        <p:origin x="2856"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21" Type="http://schemas.openxmlformats.org/officeDocument/2006/relationships/slide" Target="slides/slide15.xml"/><Relationship Id="rId34" Type="http://schemas.openxmlformats.org/officeDocument/2006/relationships/slide" Target="slides/slide28.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36" Type="http://schemas.openxmlformats.org/officeDocument/2006/relationships/presProps" Target="presProps.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notesMaster" Target="notesMasters/notesMaster1.xml"/><Relationship Id="rId8"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main.oecd.org\sdataDCD\Data\SDF\Work%20streams\Aid%20Architecture\TRANSITION%20FINANCE\Methodological%20Paper\Zambia_Konstantin\Figures\Figure%201.X%20Zambia%20Debt%20Service%20Government%20Bill%20Remaining.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FS-CH-1.main.oecd.org\Users2\Kim_Jie\Desktop\Zambia\Data\Tatian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main.oecd.org\sdataDCD\Data\SDF\Work%20streams\Aid%20Architecture\TRANSITION%20FINANCE\Viet%20Nam\ODF_Vietnam.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GB"/>
              <a:t>Debt servicing as</a:t>
            </a:r>
            <a:r>
              <a:rPr lang="en-GB" baseline="0"/>
              <a:t> a share of domestic revenues</a:t>
            </a:r>
            <a:endParaRPr lang="en-GB"/>
          </a:p>
        </c:rich>
      </c:tx>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percentStacked"/>
        <c:varyColors val="0"/>
        <c:ser>
          <c:idx val="0"/>
          <c:order val="0"/>
          <c:tx>
            <c:strRef>
              <c:f>Sheet1!$A$2</c:f>
              <c:strCache>
                <c:ptCount val="1"/>
                <c:pt idx="0">
                  <c:v>Debt service</c:v>
                </c:pt>
              </c:strCache>
            </c:strRef>
          </c:tx>
          <c:spPr>
            <a:solidFill>
              <a:srgbClr val="77933C"/>
            </a:solidFill>
            <a:ln w="6350">
              <a:solidFill>
                <a:sysClr val="windowText" lastClr="000000"/>
              </a:solid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2014</c:v>
                </c:pt>
                <c:pt idx="1">
                  <c:v>2015</c:v>
                </c:pt>
                <c:pt idx="2">
                  <c:v>2016</c:v>
                </c:pt>
                <c:pt idx="3">
                  <c:v>2017</c:v>
                </c:pt>
                <c:pt idx="4">
                  <c:v>2018 Budget</c:v>
                </c:pt>
                <c:pt idx="5">
                  <c:v>2019 Budget</c:v>
                </c:pt>
              </c:strCache>
            </c:strRef>
          </c:cat>
          <c:val>
            <c:numRef>
              <c:f>Sheet1!$B$2:$G$2</c:f>
              <c:numCache>
                <c:formatCode>General</c:formatCode>
                <c:ptCount val="6"/>
                <c:pt idx="0">
                  <c:v>0.12</c:v>
                </c:pt>
                <c:pt idx="1">
                  <c:v>0.15</c:v>
                </c:pt>
                <c:pt idx="2">
                  <c:v>0.19</c:v>
                </c:pt>
                <c:pt idx="3">
                  <c:v>0.25</c:v>
                </c:pt>
                <c:pt idx="4">
                  <c:v>0.31</c:v>
                </c:pt>
                <c:pt idx="5">
                  <c:v>0.42</c:v>
                </c:pt>
              </c:numCache>
            </c:numRef>
          </c:val>
          <c:extLst>
            <c:ext xmlns:c16="http://schemas.microsoft.com/office/drawing/2014/chart" uri="{C3380CC4-5D6E-409C-BE32-E72D297353CC}">
              <c16:uniqueId val="{00000000-83BD-4A8A-AC12-F92697C689ED}"/>
            </c:ext>
          </c:extLst>
        </c:ser>
        <c:ser>
          <c:idx val="1"/>
          <c:order val="1"/>
          <c:tx>
            <c:strRef>
              <c:f>Sheet1!$A$3</c:f>
              <c:strCache>
                <c:ptCount val="1"/>
                <c:pt idx="0">
                  <c:v>Government wage bill</c:v>
                </c:pt>
              </c:strCache>
            </c:strRef>
          </c:tx>
          <c:spPr>
            <a:solidFill>
              <a:srgbClr val="C3D69B"/>
            </a:solidFill>
            <a:ln w="6350">
              <a:solidFill>
                <a:sysClr val="windowText" lastClr="000000"/>
              </a:solid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2014</c:v>
                </c:pt>
                <c:pt idx="1">
                  <c:v>2015</c:v>
                </c:pt>
                <c:pt idx="2">
                  <c:v>2016</c:v>
                </c:pt>
                <c:pt idx="3">
                  <c:v>2017</c:v>
                </c:pt>
                <c:pt idx="4">
                  <c:v>2018 Budget</c:v>
                </c:pt>
                <c:pt idx="5">
                  <c:v>2019 Budget</c:v>
                </c:pt>
              </c:strCache>
            </c:strRef>
          </c:cat>
          <c:val>
            <c:numRef>
              <c:f>Sheet1!$B$3:$G$3</c:f>
              <c:numCache>
                <c:formatCode>General</c:formatCode>
                <c:ptCount val="6"/>
                <c:pt idx="0">
                  <c:v>0.52</c:v>
                </c:pt>
                <c:pt idx="1">
                  <c:v>0.47</c:v>
                </c:pt>
                <c:pt idx="2">
                  <c:v>0.49</c:v>
                </c:pt>
                <c:pt idx="3">
                  <c:v>0.51</c:v>
                </c:pt>
                <c:pt idx="4">
                  <c:v>0.47</c:v>
                </c:pt>
                <c:pt idx="5">
                  <c:v>0.45</c:v>
                </c:pt>
              </c:numCache>
            </c:numRef>
          </c:val>
          <c:extLst>
            <c:ext xmlns:c16="http://schemas.microsoft.com/office/drawing/2014/chart" uri="{C3380CC4-5D6E-409C-BE32-E72D297353CC}">
              <c16:uniqueId val="{00000001-83BD-4A8A-AC12-F92697C689ED}"/>
            </c:ext>
          </c:extLst>
        </c:ser>
        <c:ser>
          <c:idx val="2"/>
          <c:order val="2"/>
          <c:tx>
            <c:strRef>
              <c:f>Sheet1!$A$4</c:f>
              <c:strCache>
                <c:ptCount val="1"/>
                <c:pt idx="0">
                  <c:v>Remaining resources</c:v>
                </c:pt>
              </c:strCache>
            </c:strRef>
          </c:tx>
          <c:spPr>
            <a:solidFill>
              <a:srgbClr val="929292"/>
            </a:solidFill>
            <a:ln w="6350">
              <a:solidFill>
                <a:sysClr val="windowText" lastClr="000000"/>
              </a:solid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2014</c:v>
                </c:pt>
                <c:pt idx="1">
                  <c:v>2015</c:v>
                </c:pt>
                <c:pt idx="2">
                  <c:v>2016</c:v>
                </c:pt>
                <c:pt idx="3">
                  <c:v>2017</c:v>
                </c:pt>
                <c:pt idx="4">
                  <c:v>2018 Budget</c:v>
                </c:pt>
                <c:pt idx="5">
                  <c:v>2019 Budget</c:v>
                </c:pt>
              </c:strCache>
            </c:strRef>
          </c:cat>
          <c:val>
            <c:numRef>
              <c:f>Sheet1!$B$4:$G$4</c:f>
              <c:numCache>
                <c:formatCode>General</c:formatCode>
                <c:ptCount val="6"/>
                <c:pt idx="0">
                  <c:v>0.36</c:v>
                </c:pt>
                <c:pt idx="1">
                  <c:v>0.38</c:v>
                </c:pt>
                <c:pt idx="2">
                  <c:v>0.32</c:v>
                </c:pt>
                <c:pt idx="3">
                  <c:v>0.24</c:v>
                </c:pt>
                <c:pt idx="4">
                  <c:v>0.22</c:v>
                </c:pt>
                <c:pt idx="5">
                  <c:v>0.13</c:v>
                </c:pt>
              </c:numCache>
            </c:numRef>
          </c:val>
          <c:extLst>
            <c:ext xmlns:c16="http://schemas.microsoft.com/office/drawing/2014/chart" uri="{C3380CC4-5D6E-409C-BE32-E72D297353CC}">
              <c16:uniqueId val="{00000002-83BD-4A8A-AC12-F92697C689ED}"/>
            </c:ext>
          </c:extLst>
        </c:ser>
        <c:dLbls>
          <c:showLegendKey val="0"/>
          <c:showVal val="0"/>
          <c:showCatName val="0"/>
          <c:showSerName val="0"/>
          <c:showPercent val="0"/>
          <c:showBubbleSize val="0"/>
        </c:dLbls>
        <c:gapWidth val="150"/>
        <c:overlap val="100"/>
        <c:axId val="637086472"/>
        <c:axId val="637084176"/>
      </c:barChart>
      <c:catAx>
        <c:axId val="63708647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637084176"/>
        <c:crosses val="autoZero"/>
        <c:auto val="1"/>
        <c:lblAlgn val="ctr"/>
        <c:lblOffset val="100"/>
        <c:noMultiLvlLbl val="0"/>
      </c:catAx>
      <c:valAx>
        <c:axId val="637084176"/>
        <c:scaling>
          <c:orientation val="minMax"/>
        </c:scaling>
        <c:delete val="1"/>
        <c:axPos val="l"/>
        <c:numFmt formatCode="0%" sourceLinked="1"/>
        <c:majorTickMark val="none"/>
        <c:minorTickMark val="none"/>
        <c:tickLblPos val="nextTo"/>
        <c:crossAx val="6370864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9525" cap="flat" cmpd="sng" algn="ctr">
      <a:solidFill>
        <a:schemeClr val="tx1">
          <a:lumMod val="50000"/>
          <a:lumOff val="50000"/>
        </a:schemeClr>
      </a:solidFill>
      <a:round/>
    </a:ln>
    <a:effectLst/>
  </c:spPr>
  <c:txPr>
    <a:bodyPr/>
    <a:lstStyle/>
    <a:p>
      <a:pPr>
        <a:defRPr>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solidFill>
                <a:latin typeface="Arial Narrow" panose="020B0606020202030204" pitchFamily="34" charset="0"/>
                <a:ea typeface="+mn-ea"/>
                <a:cs typeface="+mn-cs"/>
              </a:defRPr>
            </a:pPr>
            <a:r>
              <a:rPr lang="en-US" sz="1600" dirty="0">
                <a:solidFill>
                  <a:schemeClr val="tx1"/>
                </a:solidFill>
              </a:rPr>
              <a:t>External </a:t>
            </a:r>
            <a:r>
              <a:rPr lang="en-US" sz="1600" dirty="0" smtClean="0">
                <a:solidFill>
                  <a:schemeClr val="tx1"/>
                </a:solidFill>
              </a:rPr>
              <a:t>debt</a:t>
            </a:r>
            <a:r>
              <a:rPr lang="en-US" sz="1600" baseline="0" dirty="0" smtClean="0">
                <a:solidFill>
                  <a:schemeClr val="tx1"/>
                </a:solidFill>
              </a:rPr>
              <a:t> </a:t>
            </a:r>
            <a:endParaRPr lang="en-US" sz="1600" dirty="0">
              <a:solidFill>
                <a:schemeClr val="tx1"/>
              </a:solidFill>
            </a:endParaRPr>
          </a:p>
          <a:p>
            <a:pPr>
              <a:defRPr sz="1600">
                <a:solidFill>
                  <a:schemeClr val="tx1"/>
                </a:solidFill>
              </a:defRPr>
            </a:pPr>
            <a:r>
              <a:rPr lang="en-US" sz="1600" dirty="0">
                <a:solidFill>
                  <a:schemeClr val="tx1"/>
                </a:solidFill>
              </a:rPr>
              <a:t>(current USD billion) </a:t>
            </a:r>
          </a:p>
        </c:rich>
      </c:tx>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Arial Narrow" panose="020B0606020202030204" pitchFamily="34" charset="0"/>
              <a:ea typeface="+mn-ea"/>
              <a:cs typeface="+mn-cs"/>
            </a:defRPr>
          </a:pPr>
          <a:endParaRPr lang="en-US"/>
        </a:p>
      </c:txPr>
    </c:title>
    <c:autoTitleDeleted val="0"/>
    <c:plotArea>
      <c:layout/>
      <c:areaChart>
        <c:grouping val="stacked"/>
        <c:varyColors val="0"/>
        <c:ser>
          <c:idx val="0"/>
          <c:order val="0"/>
          <c:tx>
            <c:strRef>
              <c:f>'Annual analysis WDI'!$AY$1</c:f>
              <c:strCache>
                <c:ptCount val="1"/>
                <c:pt idx="0">
                  <c:v>External debt stocks, long-term private sector (DOD, current US$)</c:v>
                </c:pt>
              </c:strCache>
            </c:strRef>
          </c:tx>
          <c:spPr>
            <a:solidFill>
              <a:srgbClr val="77933C"/>
            </a:solidFill>
            <a:ln>
              <a:noFill/>
            </a:ln>
            <a:effectLst/>
          </c:spPr>
          <c:cat>
            <c:numRef>
              <c:f>'Annual analysis WDI'!$A$2:$A$18</c:f>
              <c:numCache>
                <c:formatCode>General</c:formatCod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numCache>
              <c:extLst/>
            </c:numRef>
          </c:cat>
          <c:val>
            <c:numRef>
              <c:f>'Annual analysis WDI'!$BA$2:$BA$18</c:f>
              <c:numCache>
                <c:formatCode>General</c:formatCode>
                <c:ptCount val="17"/>
                <c:pt idx="0">
                  <c:v>64572000</c:v>
                </c:pt>
                <c:pt idx="1">
                  <c:v>154067000</c:v>
                </c:pt>
                <c:pt idx="2">
                  <c:v>219528000</c:v>
                </c:pt>
                <c:pt idx="3">
                  <c:v>252374000</c:v>
                </c:pt>
                <c:pt idx="4">
                  <c:v>565777000</c:v>
                </c:pt>
                <c:pt idx="5">
                  <c:v>596153000</c:v>
                </c:pt>
                <c:pt idx="6">
                  <c:v>826421000</c:v>
                </c:pt>
                <c:pt idx="7">
                  <c:v>980700000</c:v>
                </c:pt>
                <c:pt idx="8">
                  <c:v>1048500000</c:v>
                </c:pt>
                <c:pt idx="9">
                  <c:v>1020000000</c:v>
                </c:pt>
                <c:pt idx="10">
                  <c:v>794300000</c:v>
                </c:pt>
                <c:pt idx="11">
                  <c:v>1517471000</c:v>
                </c:pt>
                <c:pt idx="12">
                  <c:v>762550000</c:v>
                </c:pt>
                <c:pt idx="13">
                  <c:v>762550000</c:v>
                </c:pt>
                <c:pt idx="14">
                  <c:v>1001525000</c:v>
                </c:pt>
                <c:pt idx="15">
                  <c:v>883057000</c:v>
                </c:pt>
                <c:pt idx="16">
                  <c:v>819771000</c:v>
                </c:pt>
              </c:numCache>
              <c:extLst/>
            </c:numRef>
          </c:val>
          <c:extLst>
            <c:ext xmlns:c16="http://schemas.microsoft.com/office/drawing/2014/chart" uri="{C3380CC4-5D6E-409C-BE32-E72D297353CC}">
              <c16:uniqueId val="{00000000-2552-4AF0-A5A5-1DDFC9F073F2}"/>
            </c:ext>
          </c:extLst>
        </c:ser>
        <c:ser>
          <c:idx val="1"/>
          <c:order val="1"/>
          <c:tx>
            <c:strRef>
              <c:f>'Annual analysis WDI'!$AZ$1</c:f>
              <c:strCache>
                <c:ptCount val="1"/>
                <c:pt idx="0">
                  <c:v>External debt stocks, long-term public sector (DOD, current US$)</c:v>
                </c:pt>
              </c:strCache>
            </c:strRef>
          </c:tx>
          <c:spPr>
            <a:solidFill>
              <a:srgbClr val="C3D69B"/>
            </a:solidFill>
            <a:ln>
              <a:solidFill>
                <a:srgbClr val="C3D69B"/>
              </a:solidFill>
            </a:ln>
            <a:effectLst/>
          </c:spPr>
          <c:cat>
            <c:numRef>
              <c:f>'Annual analysis WDI'!$A$2:$A$18</c:f>
              <c:numCache>
                <c:formatCode>General</c:formatCod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numCache>
              <c:extLst/>
            </c:numRef>
          </c:cat>
          <c:val>
            <c:numRef>
              <c:f>'Annual analysis WDI'!$AZ$2:$AZ$18</c:f>
              <c:numCache>
                <c:formatCode>General</c:formatCode>
                <c:ptCount val="17"/>
                <c:pt idx="0">
                  <c:v>4412944000</c:v>
                </c:pt>
                <c:pt idx="1">
                  <c:v>4821404000</c:v>
                </c:pt>
                <c:pt idx="2">
                  <c:v>5251643000</c:v>
                </c:pt>
                <c:pt idx="3">
                  <c:v>5569846000</c:v>
                </c:pt>
                <c:pt idx="4">
                  <c:v>5838278000</c:v>
                </c:pt>
                <c:pt idx="5">
                  <c:v>3938907000</c:v>
                </c:pt>
                <c:pt idx="6">
                  <c:v>961745000</c:v>
                </c:pt>
                <c:pt idx="7">
                  <c:v>1106469000</c:v>
                </c:pt>
                <c:pt idx="8">
                  <c:v>1156531000</c:v>
                </c:pt>
                <c:pt idx="9">
                  <c:v>1199511000</c:v>
                </c:pt>
                <c:pt idx="10">
                  <c:v>1290150000</c:v>
                </c:pt>
                <c:pt idx="11">
                  <c:v>1883647000</c:v>
                </c:pt>
                <c:pt idx="12">
                  <c:v>3108982000</c:v>
                </c:pt>
                <c:pt idx="13">
                  <c:v>3223822000</c:v>
                </c:pt>
                <c:pt idx="14">
                  <c:v>4642955000</c:v>
                </c:pt>
                <c:pt idx="15">
                  <c:v>6332438000</c:v>
                </c:pt>
                <c:pt idx="16">
                  <c:v>6903934000</c:v>
                </c:pt>
              </c:numCache>
              <c:extLst/>
            </c:numRef>
          </c:val>
          <c:extLst>
            <c:ext xmlns:c16="http://schemas.microsoft.com/office/drawing/2014/chart" uri="{C3380CC4-5D6E-409C-BE32-E72D297353CC}">
              <c16:uniqueId val="{00000001-2552-4AF0-A5A5-1DDFC9F073F2}"/>
            </c:ext>
          </c:extLst>
        </c:ser>
        <c:ser>
          <c:idx val="2"/>
          <c:order val="2"/>
          <c:tx>
            <c:strRef>
              <c:f>'Annual analysis WDI'!$BC$1</c:f>
              <c:strCache>
                <c:ptCount val="1"/>
                <c:pt idx="0">
                  <c:v>External debt stocks, short-term (DOD, current US$)</c:v>
                </c:pt>
              </c:strCache>
            </c:strRef>
          </c:tx>
          <c:spPr>
            <a:solidFill>
              <a:schemeClr val="accent3"/>
            </a:solidFill>
            <a:ln>
              <a:noFill/>
            </a:ln>
            <a:effectLst/>
          </c:spPr>
          <c:cat>
            <c:numRef>
              <c:f>'Annual analysis WDI'!$A$2:$A$18</c:f>
              <c:numCache>
                <c:formatCode>General</c:formatCod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numCache>
              <c:extLst/>
            </c:numRef>
          </c:cat>
          <c:val>
            <c:numRef>
              <c:f>'Annual analysis WDI'!$BC$2:$BC$18</c:f>
              <c:numCache>
                <c:formatCode>General</c:formatCode>
                <c:ptCount val="17"/>
                <c:pt idx="0">
                  <c:v>76265000</c:v>
                </c:pt>
                <c:pt idx="1">
                  <c:v>141025000</c:v>
                </c:pt>
                <c:pt idx="2">
                  <c:v>91722000</c:v>
                </c:pt>
                <c:pt idx="3">
                  <c:v>89148000</c:v>
                </c:pt>
                <c:pt idx="4">
                  <c:v>136873000</c:v>
                </c:pt>
                <c:pt idx="5">
                  <c:v>234348000</c:v>
                </c:pt>
                <c:pt idx="6">
                  <c:v>443082000</c:v>
                </c:pt>
                <c:pt idx="7">
                  <c:v>574870000</c:v>
                </c:pt>
                <c:pt idx="8">
                  <c:v>673682000</c:v>
                </c:pt>
                <c:pt idx="9">
                  <c:v>474360000</c:v>
                </c:pt>
                <c:pt idx="10">
                  <c:v>1182532000</c:v>
                </c:pt>
                <c:pt idx="11">
                  <c:v>561084000</c:v>
                </c:pt>
                <c:pt idx="12">
                  <c:v>859148000</c:v>
                </c:pt>
                <c:pt idx="13">
                  <c:v>787900000</c:v>
                </c:pt>
                <c:pt idx="14">
                  <c:v>868322000</c:v>
                </c:pt>
                <c:pt idx="15">
                  <c:v>619777000</c:v>
                </c:pt>
                <c:pt idx="16">
                  <c:v>1011090000</c:v>
                </c:pt>
              </c:numCache>
              <c:extLst/>
            </c:numRef>
          </c:val>
          <c:extLst>
            <c:ext xmlns:c16="http://schemas.microsoft.com/office/drawing/2014/chart" uri="{C3380CC4-5D6E-409C-BE32-E72D297353CC}">
              <c16:uniqueId val="{00000002-2552-4AF0-A5A5-1DDFC9F073F2}"/>
            </c:ext>
          </c:extLst>
        </c:ser>
        <c:dLbls>
          <c:showLegendKey val="0"/>
          <c:showVal val="0"/>
          <c:showCatName val="0"/>
          <c:showSerName val="0"/>
          <c:showPercent val="0"/>
          <c:showBubbleSize val="0"/>
        </c:dLbls>
        <c:axId val="984472208"/>
        <c:axId val="984470568"/>
      </c:areaChart>
      <c:lineChart>
        <c:grouping val="standard"/>
        <c:varyColors val="0"/>
        <c:ser>
          <c:idx val="3"/>
          <c:order val="3"/>
          <c:tx>
            <c:v>Debt service costs on external debt</c:v>
          </c:tx>
          <c:spPr>
            <a:ln w="28575" cap="rnd">
              <a:solidFill>
                <a:srgbClr val="4F81BD"/>
              </a:solidFill>
              <a:round/>
            </a:ln>
            <a:effectLst/>
          </c:spPr>
          <c:marker>
            <c:symbol val="circle"/>
            <c:size val="5"/>
            <c:spPr>
              <a:solidFill>
                <a:srgbClr val="4F81BD"/>
              </a:solidFill>
              <a:ln w="9525">
                <a:solidFill>
                  <a:srgbClr val="4F81BD"/>
                </a:solidFill>
              </a:ln>
              <a:effectLst/>
            </c:spPr>
          </c:marker>
          <c:cat>
            <c:strLit>
              <c:ptCount val="17"/>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extLst>
                <c:ext xmlns:c15="http://schemas.microsoft.com/office/drawing/2012/chart" uri="{02D57815-91ED-43cb-92C2-25804820EDAC}">
                  <c15:autoCat val="1"/>
                </c:ext>
              </c:extLst>
            </c:strLit>
          </c:cat>
          <c:val>
            <c:numRef>
              <c:f>'Annual analysis WDI'!$AD$2:$AD$20</c:f>
              <c:numCache>
                <c:formatCode>General</c:formatCode>
                <c:ptCount val="17"/>
                <c:pt idx="0">
                  <c:v>189351000</c:v>
                </c:pt>
                <c:pt idx="1">
                  <c:v>186934000</c:v>
                </c:pt>
                <c:pt idx="2">
                  <c:v>226711000</c:v>
                </c:pt>
                <c:pt idx="3">
                  <c:v>558864000</c:v>
                </c:pt>
                <c:pt idx="4">
                  <c:v>468706000</c:v>
                </c:pt>
                <c:pt idx="5">
                  <c:v>284093000</c:v>
                </c:pt>
                <c:pt idx="6">
                  <c:v>144827000</c:v>
                </c:pt>
                <c:pt idx="7">
                  <c:v>124753000</c:v>
                </c:pt>
                <c:pt idx="8">
                  <c:v>167179000</c:v>
                </c:pt>
                <c:pt idx="9">
                  <c:v>170830000</c:v>
                </c:pt>
                <c:pt idx="10">
                  <c:v>149818000</c:v>
                </c:pt>
                <c:pt idx="11">
                  <c:v>220579000</c:v>
                </c:pt>
                <c:pt idx="12">
                  <c:v>230994000</c:v>
                </c:pt>
                <c:pt idx="13">
                  <c:v>325936000</c:v>
                </c:pt>
                <c:pt idx="14">
                  <c:v>395852000</c:v>
                </c:pt>
                <c:pt idx="15">
                  <c:v>496155000</c:v>
                </c:pt>
                <c:pt idx="16">
                  <c:v>634375000</c:v>
                </c:pt>
              </c:numCache>
              <c:extLst/>
            </c:numRef>
          </c:val>
          <c:smooth val="0"/>
          <c:extLst>
            <c:ext xmlns:c16="http://schemas.microsoft.com/office/drawing/2014/chart" uri="{C3380CC4-5D6E-409C-BE32-E72D297353CC}">
              <c16:uniqueId val="{00000003-2552-4AF0-A5A5-1DDFC9F073F2}"/>
            </c:ext>
          </c:extLst>
        </c:ser>
        <c:dLbls>
          <c:showLegendKey val="0"/>
          <c:showVal val="0"/>
          <c:showCatName val="0"/>
          <c:showSerName val="0"/>
          <c:showPercent val="0"/>
          <c:showBubbleSize val="0"/>
        </c:dLbls>
        <c:marker val="1"/>
        <c:smooth val="0"/>
        <c:axId val="809166856"/>
        <c:axId val="809168496"/>
      </c:lineChart>
      <c:catAx>
        <c:axId val="984472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984470568"/>
        <c:crossesAt val="0"/>
        <c:auto val="1"/>
        <c:lblAlgn val="ctr"/>
        <c:lblOffset val="100"/>
        <c:tickLblSkip val="2"/>
        <c:tickMarkSkip val="2"/>
        <c:noMultiLvlLbl val="0"/>
      </c:catAx>
      <c:valAx>
        <c:axId val="9844705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Arial Narrow" panose="020B0606020202030204" pitchFamily="34" charset="0"/>
                <a:ea typeface="+mn-ea"/>
                <a:cs typeface="+mn-cs"/>
              </a:defRPr>
            </a:pPr>
            <a:endParaRPr lang="en-US"/>
          </a:p>
        </c:txPr>
        <c:crossAx val="984472208"/>
        <c:crosses val="autoZero"/>
        <c:crossBetween val="midCat"/>
        <c:dispUnits>
          <c:custUnit val="1000000000"/>
        </c:dispUnits>
      </c:valAx>
      <c:valAx>
        <c:axId val="809168496"/>
        <c:scaling>
          <c:orientation val="minMax"/>
        </c:scaling>
        <c:delete val="0"/>
        <c:axPos val="r"/>
        <c:numFmt formatCode="General" sourceLinked="0"/>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Arial Narrow" panose="020B0606020202030204" pitchFamily="34" charset="0"/>
                <a:ea typeface="+mn-ea"/>
                <a:cs typeface="+mn-cs"/>
              </a:defRPr>
            </a:pPr>
            <a:endParaRPr lang="en-US"/>
          </a:p>
        </c:txPr>
        <c:crossAx val="809166856"/>
        <c:crosses val="max"/>
        <c:crossBetween val="between"/>
        <c:dispUnits>
          <c:custUnit val="1000000000"/>
        </c:dispUnits>
      </c:valAx>
      <c:catAx>
        <c:axId val="809166856"/>
        <c:scaling>
          <c:orientation val="minMax"/>
        </c:scaling>
        <c:delete val="1"/>
        <c:axPos val="b"/>
        <c:numFmt formatCode="General" sourceLinked="1"/>
        <c:majorTickMark val="out"/>
        <c:minorTickMark val="none"/>
        <c:tickLblPos val="nextTo"/>
        <c:crossAx val="809168496"/>
        <c:crosses val="autoZero"/>
        <c:auto val="1"/>
        <c:lblAlgn val="ctr"/>
        <c:lblOffset val="100"/>
        <c:noMultiLvlLbl val="0"/>
      </c:catAx>
      <c:spPr>
        <a:noFill/>
        <a:ln>
          <a:noFill/>
        </a:ln>
        <a:effectLst/>
      </c:spPr>
    </c:plotArea>
    <c:legend>
      <c:legendPos val="b"/>
      <c:layout>
        <c:manualLayout>
          <c:xMode val="edge"/>
          <c:yMode val="edge"/>
          <c:x val="3.1155174369089201E-2"/>
          <c:y val="0.58084995473126833"/>
          <c:w val="0.9235691238962257"/>
          <c:h val="0.4009709814905162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Narrow" panose="020B0606020202030204" pitchFamily="34" charset="0"/>
              <a:ea typeface="+mn-ea"/>
              <a:cs typeface="+mn-cs"/>
            </a:defRPr>
          </a:pPr>
          <a:endParaRPr lang="en-US"/>
        </a:p>
      </c:txPr>
    </c:legend>
    <c:plotVisOnly val="1"/>
    <c:dispBlanksAs val="zero"/>
    <c:showDLblsOverMax val="0"/>
  </c:chart>
  <c:spPr>
    <a:solidFill>
      <a:schemeClr val="bg1"/>
    </a:solidFill>
    <a:ln w="9525" cap="flat" cmpd="sng" algn="ctr">
      <a:solidFill>
        <a:schemeClr val="tx1"/>
      </a:solidFill>
      <a:round/>
    </a:ln>
    <a:effectLst/>
  </c:spPr>
  <c:txPr>
    <a:bodyPr/>
    <a:lstStyle/>
    <a:p>
      <a:pPr>
        <a:defRPr>
          <a:latin typeface="Arial Narrow" panose="020B060602020203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13080441638304"/>
          <c:y val="5.1437245147386505E-2"/>
          <c:w val="0.78486134446304878"/>
          <c:h val="0.66206795768936022"/>
        </c:manualLayout>
      </c:layout>
      <c:scatterChart>
        <c:scatterStyle val="lineMarker"/>
        <c:varyColors val="0"/>
        <c:ser>
          <c:idx val="0"/>
          <c:order val="0"/>
          <c:tx>
            <c:v>ODA</c:v>
          </c:tx>
          <c:spPr>
            <a:ln w="25400" cap="rnd">
              <a:noFill/>
              <a:round/>
            </a:ln>
            <a:effectLst/>
          </c:spPr>
          <c:marker>
            <c:symbol val="circle"/>
            <c:size val="5"/>
            <c:spPr>
              <a:noFill/>
              <a:ln w="9525">
                <a:noFill/>
              </a:ln>
              <a:effectLst/>
            </c:spPr>
          </c:marker>
          <c:trendline>
            <c:spPr>
              <a:ln w="15875" cap="rnd">
                <a:solidFill>
                  <a:schemeClr val="accent5"/>
                </a:solidFill>
                <a:prstDash val="solid"/>
              </a:ln>
              <a:effectLst/>
            </c:spPr>
            <c:trendlineType val="log"/>
            <c:dispRSqr val="0"/>
            <c:dispEq val="0"/>
          </c:trendline>
          <c:xVal>
            <c:numRef>
              <c:f>BM_M1!$I$2:$I$123</c:f>
              <c:numCache>
                <c:formatCode>General</c:formatCode>
                <c:ptCount val="122"/>
                <c:pt idx="0">
                  <c:v>280</c:v>
                </c:pt>
                <c:pt idx="1">
                  <c:v>320</c:v>
                </c:pt>
                <c:pt idx="2">
                  <c:v>370</c:v>
                </c:pt>
                <c:pt idx="3">
                  <c:v>370</c:v>
                </c:pt>
                <c:pt idx="4">
                  <c:v>370</c:v>
                </c:pt>
                <c:pt idx="5">
                  <c:v>400</c:v>
                </c:pt>
                <c:pt idx="6">
                  <c:v>420</c:v>
                </c:pt>
                <c:pt idx="7">
                  <c:v>440</c:v>
                </c:pt>
                <c:pt idx="8">
                  <c:v>450</c:v>
                </c:pt>
                <c:pt idx="9">
                  <c:v>480</c:v>
                </c:pt>
                <c:pt idx="10">
                  <c:v>490</c:v>
                </c:pt>
                <c:pt idx="11">
                  <c:v>490</c:v>
                </c:pt>
                <c:pt idx="12">
                  <c:v>540</c:v>
                </c:pt>
                <c:pt idx="13">
                  <c:v>620</c:v>
                </c:pt>
                <c:pt idx="14">
                  <c:v>640</c:v>
                </c:pt>
                <c:pt idx="15">
                  <c:v>650</c:v>
                </c:pt>
                <c:pt idx="16">
                  <c:v>660</c:v>
                </c:pt>
                <c:pt idx="17">
                  <c:v>660</c:v>
                </c:pt>
                <c:pt idx="18">
                  <c:v>720</c:v>
                </c:pt>
                <c:pt idx="19">
                  <c:v>730</c:v>
                </c:pt>
                <c:pt idx="20">
                  <c:v>750</c:v>
                </c:pt>
                <c:pt idx="21">
                  <c:v>760</c:v>
                </c:pt>
                <c:pt idx="22">
                  <c:v>780</c:v>
                </c:pt>
                <c:pt idx="23">
                  <c:v>820</c:v>
                </c:pt>
                <c:pt idx="24">
                  <c:v>900</c:v>
                </c:pt>
                <c:pt idx="25">
                  <c:v>940</c:v>
                </c:pt>
                <c:pt idx="26">
                  <c:v>950</c:v>
                </c:pt>
                <c:pt idx="27">
                  <c:v>1030</c:v>
                </c:pt>
                <c:pt idx="28">
                  <c:v>1100</c:v>
                </c:pt>
                <c:pt idx="29">
                  <c:v>1110</c:v>
                </c:pt>
                <c:pt idx="30">
                  <c:v>1120</c:v>
                </c:pt>
                <c:pt idx="31">
                  <c:v>1140</c:v>
                </c:pt>
                <c:pt idx="32">
                  <c:v>1200</c:v>
                </c:pt>
                <c:pt idx="33">
                  <c:v>1210</c:v>
                </c:pt>
                <c:pt idx="34">
                  <c:v>1300</c:v>
                </c:pt>
                <c:pt idx="35">
                  <c:v>1330</c:v>
                </c:pt>
                <c:pt idx="36">
                  <c:v>1380</c:v>
                </c:pt>
                <c:pt idx="37">
                  <c:v>1380</c:v>
                </c:pt>
                <c:pt idx="38">
                  <c:v>1510</c:v>
                </c:pt>
                <c:pt idx="39">
                  <c:v>1520</c:v>
                </c:pt>
                <c:pt idx="40">
                  <c:v>1680</c:v>
                </c:pt>
                <c:pt idx="41">
                  <c:v>1710</c:v>
                </c:pt>
                <c:pt idx="42">
                  <c:v>1730</c:v>
                </c:pt>
                <c:pt idx="43">
                  <c:v>1790</c:v>
                </c:pt>
                <c:pt idx="44">
                  <c:v>1880</c:v>
                </c:pt>
                <c:pt idx="45">
                  <c:v>2050</c:v>
                </c:pt>
                <c:pt idx="46">
                  <c:v>2050</c:v>
                </c:pt>
                <c:pt idx="47">
                  <c:v>2120</c:v>
                </c:pt>
                <c:pt idx="48">
                  <c:v>2140</c:v>
                </c:pt>
                <c:pt idx="49">
                  <c:v>2150</c:v>
                </c:pt>
                <c:pt idx="50">
                  <c:v>2150</c:v>
                </c:pt>
                <c:pt idx="51">
                  <c:v>2220</c:v>
                </c:pt>
                <c:pt idx="52">
                  <c:v>2310</c:v>
                </c:pt>
                <c:pt idx="53">
                  <c:v>2380</c:v>
                </c:pt>
                <c:pt idx="54">
                  <c:v>2450</c:v>
                </c:pt>
                <c:pt idx="55">
                  <c:v>2510</c:v>
                </c:pt>
                <c:pt idx="56">
                  <c:v>2830</c:v>
                </c:pt>
                <c:pt idx="57">
                  <c:v>2850</c:v>
                </c:pt>
                <c:pt idx="58">
                  <c:v>2970</c:v>
                </c:pt>
                <c:pt idx="59">
                  <c:v>3070</c:v>
                </c:pt>
                <c:pt idx="60">
                  <c:v>3500</c:v>
                </c:pt>
                <c:pt idx="61">
                  <c:v>3400</c:v>
                </c:pt>
                <c:pt idx="62">
                  <c:v>3440</c:v>
                </c:pt>
                <c:pt idx="63">
                  <c:v>3460</c:v>
                </c:pt>
                <c:pt idx="64">
                  <c:v>3550</c:v>
                </c:pt>
                <c:pt idx="65">
                  <c:v>3580</c:v>
                </c:pt>
                <c:pt idx="66">
                  <c:v>3670</c:v>
                </c:pt>
                <c:pt idx="67">
                  <c:v>3690</c:v>
                </c:pt>
                <c:pt idx="68">
                  <c:v>3760</c:v>
                </c:pt>
                <c:pt idx="69">
                  <c:v>3780</c:v>
                </c:pt>
                <c:pt idx="70">
                  <c:v>3790</c:v>
                </c:pt>
                <c:pt idx="71">
                  <c:v>3810</c:v>
                </c:pt>
                <c:pt idx="72">
                  <c:v>3850</c:v>
                </c:pt>
                <c:pt idx="73">
                  <c:v>3920</c:v>
                </c:pt>
                <c:pt idx="74">
                  <c:v>3920</c:v>
                </c:pt>
                <c:pt idx="75">
                  <c:v>4020</c:v>
                </c:pt>
                <c:pt idx="76">
                  <c:v>4070</c:v>
                </c:pt>
                <c:pt idx="77">
                  <c:v>4100</c:v>
                </c:pt>
                <c:pt idx="78">
                  <c:v>4250</c:v>
                </c:pt>
                <c:pt idx="79">
                  <c:v>4250</c:v>
                </c:pt>
                <c:pt idx="80">
                  <c:v>4410</c:v>
                </c:pt>
                <c:pt idx="81">
                  <c:v>4450</c:v>
                </c:pt>
                <c:pt idx="82">
                  <c:v>4620</c:v>
                </c:pt>
                <c:pt idx="83">
                  <c:v>4660</c:v>
                </c:pt>
                <c:pt idx="84">
                  <c:v>4760</c:v>
                </c:pt>
                <c:pt idx="85">
                  <c:v>4840</c:v>
                </c:pt>
                <c:pt idx="86">
                  <c:v>5090</c:v>
                </c:pt>
                <c:pt idx="87">
                  <c:v>5280</c:v>
                </c:pt>
                <c:pt idx="88">
                  <c:v>5430</c:v>
                </c:pt>
                <c:pt idx="89">
                  <c:v>5480</c:v>
                </c:pt>
                <c:pt idx="90">
                  <c:v>5600</c:v>
                </c:pt>
                <c:pt idx="91">
                  <c:v>5640</c:v>
                </c:pt>
                <c:pt idx="92">
                  <c:v>5820</c:v>
                </c:pt>
                <c:pt idx="93">
                  <c:v>5950</c:v>
                </c:pt>
                <c:pt idx="94">
                  <c:v>6320</c:v>
                </c:pt>
                <c:pt idx="95">
                  <c:v>6390</c:v>
                </c:pt>
                <c:pt idx="96">
                  <c:v>6550</c:v>
                </c:pt>
                <c:pt idx="97">
                  <c:v>6610</c:v>
                </c:pt>
                <c:pt idx="98">
                  <c:v>6670</c:v>
                </c:pt>
                <c:pt idx="99">
                  <c:v>6750</c:v>
                </c:pt>
                <c:pt idx="100">
                  <c:v>6790</c:v>
                </c:pt>
                <c:pt idx="101">
                  <c:v>6970</c:v>
                </c:pt>
                <c:pt idx="102">
                  <c:v>7070</c:v>
                </c:pt>
                <c:pt idx="103">
                  <c:v>7210</c:v>
                </c:pt>
                <c:pt idx="104">
                  <c:v>7430</c:v>
                </c:pt>
                <c:pt idx="105">
                  <c:v>7670</c:v>
                </c:pt>
                <c:pt idx="106">
                  <c:v>7680</c:v>
                </c:pt>
                <c:pt idx="107">
                  <c:v>8260</c:v>
                </c:pt>
                <c:pt idx="108">
                  <c:v>8710</c:v>
                </c:pt>
                <c:pt idx="109">
                  <c:v>8830</c:v>
                </c:pt>
                <c:pt idx="110">
                  <c:v>8840</c:v>
                </c:pt>
                <c:pt idx="111">
                  <c:v>9040</c:v>
                </c:pt>
                <c:pt idx="112">
                  <c:v>9760</c:v>
                </c:pt>
                <c:pt idx="113">
                  <c:v>9850</c:v>
                </c:pt>
                <c:pt idx="114">
                  <c:v>10840</c:v>
                </c:pt>
                <c:pt idx="115">
                  <c:v>11180</c:v>
                </c:pt>
                <c:pt idx="116">
                  <c:v>12140</c:v>
                </c:pt>
                <c:pt idx="117">
                  <c:v>12450</c:v>
                </c:pt>
                <c:pt idx="118">
                  <c:v>12470</c:v>
                </c:pt>
                <c:pt idx="119">
                  <c:v>13400</c:v>
                </c:pt>
                <c:pt idx="120">
                  <c:v>15230</c:v>
                </c:pt>
                <c:pt idx="121">
                  <c:v>15410</c:v>
                </c:pt>
              </c:numCache>
            </c:numRef>
          </c:xVal>
          <c:yVal>
            <c:numRef>
              <c:f>BM_M1!$C$2:$C$123</c:f>
              <c:numCache>
                <c:formatCode>General</c:formatCode>
                <c:ptCount val="122"/>
                <c:pt idx="0">
                  <c:v>1.0077253696898099</c:v>
                </c:pt>
                <c:pt idx="1">
                  <c:v>0.91360495189834579</c:v>
                </c:pt>
                <c:pt idx="2">
                  <c:v>1.3255309094069958</c:v>
                </c:pt>
                <c:pt idx="3">
                  <c:v>0.67569666589125765</c:v>
                </c:pt>
                <c:pt idx="4">
                  <c:v>1.012582084407891</c:v>
                </c:pt>
                <c:pt idx="5">
                  <c:v>0.58186891394386742</c:v>
                </c:pt>
                <c:pt idx="6">
                  <c:v>1.0107129116929778</c:v>
                </c:pt>
                <c:pt idx="7">
                  <c:v>0.43184997156974009</c:v>
                </c:pt>
                <c:pt idx="8">
                  <c:v>0.98706181109326729</c:v>
                </c:pt>
                <c:pt idx="9">
                  <c:v>0.79651746419852876</c:v>
                </c:pt>
                <c:pt idx="10">
                  <c:v>0.88203633126320757</c:v>
                </c:pt>
                <c:pt idx="11">
                  <c:v>0.85216274108762913</c:v>
                </c:pt>
                <c:pt idx="12">
                  <c:v>0.43781165094218577</c:v>
                </c:pt>
                <c:pt idx="13">
                  <c:v>0.77361348909121563</c:v>
                </c:pt>
                <c:pt idx="14">
                  <c:v>0.88309863250956244</c:v>
                </c:pt>
                <c:pt idx="15">
                  <c:v>1.0015169671209219</c:v>
                </c:pt>
                <c:pt idx="16">
                  <c:v>0.81654289111331368</c:v>
                </c:pt>
                <c:pt idx="17">
                  <c:v>0.56403725406722272</c:v>
                </c:pt>
                <c:pt idx="18">
                  <c:v>0.87062470093223521</c:v>
                </c:pt>
                <c:pt idx="19">
                  <c:v>0.61164296047444067</c:v>
                </c:pt>
                <c:pt idx="20">
                  <c:v>0.85169379011963964</c:v>
                </c:pt>
                <c:pt idx="21">
                  <c:v>0.6281309474259047</c:v>
                </c:pt>
                <c:pt idx="22">
                  <c:v>0.42477782198325981</c:v>
                </c:pt>
                <c:pt idx="23">
                  <c:v>0.91307008262253619</c:v>
                </c:pt>
                <c:pt idx="24">
                  <c:v>0.84604280432012913</c:v>
                </c:pt>
                <c:pt idx="25">
                  <c:v>0.98500194552403841</c:v>
                </c:pt>
                <c:pt idx="26">
                  <c:v>0.48004060636376877</c:v>
                </c:pt>
                <c:pt idx="27">
                  <c:v>0.86406229964024628</c:v>
                </c:pt>
                <c:pt idx="28">
                  <c:v>0.66844212426411098</c:v>
                </c:pt>
                <c:pt idx="29">
                  <c:v>0.69788171395888143</c:v>
                </c:pt>
                <c:pt idx="30">
                  <c:v>0.66076962643779946</c:v>
                </c:pt>
                <c:pt idx="31">
                  <c:v>0.57496264231285221</c:v>
                </c:pt>
                <c:pt idx="32">
                  <c:v>0.78352857730625325</c:v>
                </c:pt>
                <c:pt idx="33">
                  <c:v>0.93734124747350389</c:v>
                </c:pt>
                <c:pt idx="34">
                  <c:v>0.73770455923250855</c:v>
                </c:pt>
                <c:pt idx="35">
                  <c:v>0.55172164048804762</c:v>
                </c:pt>
                <c:pt idx="36">
                  <c:v>0.61826319103174121</c:v>
                </c:pt>
                <c:pt idx="37">
                  <c:v>0.38375380905487333</c:v>
                </c:pt>
                <c:pt idx="38">
                  <c:v>0.39627492216108534</c:v>
                </c:pt>
                <c:pt idx="39">
                  <c:v>0.88133127589400151</c:v>
                </c:pt>
                <c:pt idx="40">
                  <c:v>0.1050145639703242</c:v>
                </c:pt>
                <c:pt idx="41">
                  <c:v>9.1692839797712811E-2</c:v>
                </c:pt>
                <c:pt idx="42">
                  <c:v>0.87486153200456773</c:v>
                </c:pt>
                <c:pt idx="43">
                  <c:v>0.59698409274160302</c:v>
                </c:pt>
                <c:pt idx="44">
                  <c:v>0.84297328578052044</c:v>
                </c:pt>
                <c:pt idx="45">
                  <c:v>0.18563371597878237</c:v>
                </c:pt>
                <c:pt idx="46">
                  <c:v>0.37009724622475904</c:v>
                </c:pt>
                <c:pt idx="47">
                  <c:v>0.34829274181142245</c:v>
                </c:pt>
                <c:pt idx="48">
                  <c:v>0.88266852714353139</c:v>
                </c:pt>
                <c:pt idx="49">
                  <c:v>0.78544560761610482</c:v>
                </c:pt>
                <c:pt idx="50">
                  <c:v>0.13846655653496542</c:v>
                </c:pt>
                <c:pt idx="51">
                  <c:v>0.28266370819988385</c:v>
                </c:pt>
                <c:pt idx="52">
                  <c:v>0.2423151382269593</c:v>
                </c:pt>
                <c:pt idx="53">
                  <c:v>0.83599207543449272</c:v>
                </c:pt>
                <c:pt idx="54">
                  <c:v>0.12242671736192277</c:v>
                </c:pt>
                <c:pt idx="55">
                  <c:v>1.0123224106766926</c:v>
                </c:pt>
                <c:pt idx="56">
                  <c:v>0.93881127883231219</c:v>
                </c:pt>
                <c:pt idx="57">
                  <c:v>0.19033206530074853</c:v>
                </c:pt>
                <c:pt idx="58">
                  <c:v>0.50704557567349562</c:v>
                </c:pt>
                <c:pt idx="59">
                  <c:v>0.50750685927400652</c:v>
                </c:pt>
                <c:pt idx="60">
                  <c:v>0.7708999074863282</c:v>
                </c:pt>
                <c:pt idx="61">
                  <c:v>0.110638136343104</c:v>
                </c:pt>
                <c:pt idx="62">
                  <c:v>0.1075277556667102</c:v>
                </c:pt>
                <c:pt idx="63">
                  <c:v>0.29674505895010939</c:v>
                </c:pt>
                <c:pt idx="64">
                  <c:v>0.27214077724986718</c:v>
                </c:pt>
                <c:pt idx="65">
                  <c:v>4.8979706419699773E-2</c:v>
                </c:pt>
                <c:pt idx="66">
                  <c:v>0.87344841458767508</c:v>
                </c:pt>
                <c:pt idx="67">
                  <c:v>0.25057356599381347</c:v>
                </c:pt>
                <c:pt idx="68">
                  <c:v>0.31468204042739706</c:v>
                </c:pt>
                <c:pt idx="69">
                  <c:v>0.20249689170647728</c:v>
                </c:pt>
                <c:pt idx="70">
                  <c:v>5.6625859466374918E-2</c:v>
                </c:pt>
                <c:pt idx="71">
                  <c:v>0.37100046940991266</c:v>
                </c:pt>
                <c:pt idx="72">
                  <c:v>0.33601862492274986</c:v>
                </c:pt>
                <c:pt idx="73">
                  <c:v>4.0394240784867197E-2</c:v>
                </c:pt>
                <c:pt idx="74">
                  <c:v>0.57943213034758878</c:v>
                </c:pt>
                <c:pt idx="75">
                  <c:v>0.43946145767869949</c:v>
                </c:pt>
                <c:pt idx="76">
                  <c:v>0.22491008454341074</c:v>
                </c:pt>
                <c:pt idx="77">
                  <c:v>0.49027845798914449</c:v>
                </c:pt>
                <c:pt idx="78">
                  <c:v>0.19049164393046594</c:v>
                </c:pt>
                <c:pt idx="79">
                  <c:v>0.23276645323835174</c:v>
                </c:pt>
                <c:pt idx="80">
                  <c:v>0.30642949175136264</c:v>
                </c:pt>
                <c:pt idx="81">
                  <c:v>8.7118022322242389E-2</c:v>
                </c:pt>
                <c:pt idx="82">
                  <c:v>0.75142555542998934</c:v>
                </c:pt>
                <c:pt idx="83">
                  <c:v>4.5049696733344025E-2</c:v>
                </c:pt>
                <c:pt idx="84">
                  <c:v>0.13052935744999511</c:v>
                </c:pt>
                <c:pt idx="85">
                  <c:v>0.28594525383587194</c:v>
                </c:pt>
                <c:pt idx="86">
                  <c:v>0.96129912674414408</c:v>
                </c:pt>
                <c:pt idx="87">
                  <c:v>0.28065558436369559</c:v>
                </c:pt>
                <c:pt idx="88">
                  <c:v>0.37020301096242048</c:v>
                </c:pt>
                <c:pt idx="89">
                  <c:v>0.17320478784852683</c:v>
                </c:pt>
                <c:pt idx="90">
                  <c:v>0.11352910767360673</c:v>
                </c:pt>
                <c:pt idx="91">
                  <c:v>5.2481784639230915E-2</c:v>
                </c:pt>
                <c:pt idx="92">
                  <c:v>6.662698912892237E-2</c:v>
                </c:pt>
                <c:pt idx="93">
                  <c:v>8.466264464233822E-2</c:v>
                </c:pt>
                <c:pt idx="94">
                  <c:v>0.12628901991884142</c:v>
                </c:pt>
                <c:pt idx="95">
                  <c:v>4.4864570285738065E-2</c:v>
                </c:pt>
                <c:pt idx="96">
                  <c:v>0.12347218190201342</c:v>
                </c:pt>
                <c:pt idx="97">
                  <c:v>0.77566328096550485</c:v>
                </c:pt>
                <c:pt idx="98">
                  <c:v>3.2273037518256699E-2</c:v>
                </c:pt>
                <c:pt idx="99">
                  <c:v>0.31772156892002323</c:v>
                </c:pt>
                <c:pt idx="101">
                  <c:v>0.2346643148749005</c:v>
                </c:pt>
                <c:pt idx="102">
                  <c:v>0.1973714993244686</c:v>
                </c:pt>
                <c:pt idx="103">
                  <c:v>0.28070332784614765</c:v>
                </c:pt>
                <c:pt idx="104">
                  <c:v>0.41799433346240261</c:v>
                </c:pt>
                <c:pt idx="105">
                  <c:v>0.3395827444088852</c:v>
                </c:pt>
                <c:pt idx="106">
                  <c:v>0.15601202666505767</c:v>
                </c:pt>
                <c:pt idx="107">
                  <c:v>2.0227084925884868E-2</c:v>
                </c:pt>
                <c:pt idx="108">
                  <c:v>3.9876118628131917E-2</c:v>
                </c:pt>
                <c:pt idx="109">
                  <c:v>0.39371511745149551</c:v>
                </c:pt>
                <c:pt idx="110">
                  <c:v>2.5469564968955374E-2</c:v>
                </c:pt>
                <c:pt idx="111">
                  <c:v>1.502765191510003E-2</c:v>
                </c:pt>
                <c:pt idx="112">
                  <c:v>0.43904971139146731</c:v>
                </c:pt>
                <c:pt idx="113">
                  <c:v>1.879027427790678E-2</c:v>
                </c:pt>
                <c:pt idx="114">
                  <c:v>8.0550201180476483E-2</c:v>
                </c:pt>
                <c:pt idx="115">
                  <c:v>0.18284481937378833</c:v>
                </c:pt>
                <c:pt idx="117">
                  <c:v>0.63349580908597758</c:v>
                </c:pt>
                <c:pt idx="118">
                  <c:v>2.5878217271150094E-2</c:v>
                </c:pt>
                <c:pt idx="119">
                  <c:v>5.8389683127726189E-2</c:v>
                </c:pt>
                <c:pt idx="120">
                  <c:v>2.6322356698479887E-2</c:v>
                </c:pt>
                <c:pt idx="121">
                  <c:v>-0.21485279595391482</c:v>
                </c:pt>
              </c:numCache>
            </c:numRef>
          </c:yVal>
          <c:smooth val="0"/>
          <c:extLst>
            <c:ext xmlns:c16="http://schemas.microsoft.com/office/drawing/2014/chart" uri="{C3380CC4-5D6E-409C-BE32-E72D297353CC}">
              <c16:uniqueId val="{00000000-04D9-4392-B409-A3B856C41CD0}"/>
            </c:ext>
          </c:extLst>
        </c:ser>
        <c:ser>
          <c:idx val="1"/>
          <c:order val="1"/>
          <c:tx>
            <c:v>OOF</c:v>
          </c:tx>
          <c:spPr>
            <a:ln w="25400" cap="rnd">
              <a:noFill/>
              <a:round/>
            </a:ln>
            <a:effectLst/>
          </c:spPr>
          <c:marker>
            <c:symbol val="circle"/>
            <c:size val="5"/>
            <c:spPr>
              <a:noFill/>
              <a:ln w="9525">
                <a:noFill/>
              </a:ln>
              <a:effectLst/>
            </c:spPr>
          </c:marker>
          <c:trendline>
            <c:spPr>
              <a:ln w="15875" cap="rnd">
                <a:solidFill>
                  <a:schemeClr val="accent2"/>
                </a:solidFill>
                <a:prstDash val="solid"/>
              </a:ln>
              <a:effectLst/>
            </c:spPr>
            <c:trendlineType val="log"/>
            <c:dispRSqr val="0"/>
            <c:dispEq val="0"/>
          </c:trendline>
          <c:xVal>
            <c:numRef>
              <c:f>BM_M1!$I$2:$I$123</c:f>
              <c:numCache>
                <c:formatCode>General</c:formatCode>
                <c:ptCount val="122"/>
                <c:pt idx="0">
                  <c:v>280</c:v>
                </c:pt>
                <c:pt idx="1">
                  <c:v>320</c:v>
                </c:pt>
                <c:pt idx="2">
                  <c:v>370</c:v>
                </c:pt>
                <c:pt idx="3">
                  <c:v>370</c:v>
                </c:pt>
                <c:pt idx="4">
                  <c:v>370</c:v>
                </c:pt>
                <c:pt idx="5">
                  <c:v>400</c:v>
                </c:pt>
                <c:pt idx="6">
                  <c:v>420</c:v>
                </c:pt>
                <c:pt idx="7">
                  <c:v>440</c:v>
                </c:pt>
                <c:pt idx="8">
                  <c:v>450</c:v>
                </c:pt>
                <c:pt idx="9">
                  <c:v>480</c:v>
                </c:pt>
                <c:pt idx="10">
                  <c:v>490</c:v>
                </c:pt>
                <c:pt idx="11">
                  <c:v>490</c:v>
                </c:pt>
                <c:pt idx="12">
                  <c:v>540</c:v>
                </c:pt>
                <c:pt idx="13">
                  <c:v>620</c:v>
                </c:pt>
                <c:pt idx="14">
                  <c:v>640</c:v>
                </c:pt>
                <c:pt idx="15">
                  <c:v>650</c:v>
                </c:pt>
                <c:pt idx="16">
                  <c:v>660</c:v>
                </c:pt>
                <c:pt idx="17">
                  <c:v>660</c:v>
                </c:pt>
                <c:pt idx="18">
                  <c:v>720</c:v>
                </c:pt>
                <c:pt idx="19">
                  <c:v>730</c:v>
                </c:pt>
                <c:pt idx="20">
                  <c:v>750</c:v>
                </c:pt>
                <c:pt idx="21">
                  <c:v>760</c:v>
                </c:pt>
                <c:pt idx="22">
                  <c:v>780</c:v>
                </c:pt>
                <c:pt idx="23">
                  <c:v>820</c:v>
                </c:pt>
                <c:pt idx="24">
                  <c:v>900</c:v>
                </c:pt>
                <c:pt idx="25">
                  <c:v>940</c:v>
                </c:pt>
                <c:pt idx="26">
                  <c:v>950</c:v>
                </c:pt>
                <c:pt idx="27">
                  <c:v>1030</c:v>
                </c:pt>
                <c:pt idx="28">
                  <c:v>1100</c:v>
                </c:pt>
                <c:pt idx="29">
                  <c:v>1110</c:v>
                </c:pt>
                <c:pt idx="30">
                  <c:v>1120</c:v>
                </c:pt>
                <c:pt idx="31">
                  <c:v>1140</c:v>
                </c:pt>
                <c:pt idx="32">
                  <c:v>1200</c:v>
                </c:pt>
                <c:pt idx="33">
                  <c:v>1210</c:v>
                </c:pt>
                <c:pt idx="34">
                  <c:v>1300</c:v>
                </c:pt>
                <c:pt idx="35">
                  <c:v>1330</c:v>
                </c:pt>
                <c:pt idx="36">
                  <c:v>1380</c:v>
                </c:pt>
                <c:pt idx="37">
                  <c:v>1380</c:v>
                </c:pt>
                <c:pt idx="38">
                  <c:v>1510</c:v>
                </c:pt>
                <c:pt idx="39">
                  <c:v>1520</c:v>
                </c:pt>
                <c:pt idx="40">
                  <c:v>1680</c:v>
                </c:pt>
                <c:pt idx="41">
                  <c:v>1710</c:v>
                </c:pt>
                <c:pt idx="42">
                  <c:v>1730</c:v>
                </c:pt>
                <c:pt idx="43">
                  <c:v>1790</c:v>
                </c:pt>
                <c:pt idx="44">
                  <c:v>1880</c:v>
                </c:pt>
                <c:pt idx="45">
                  <c:v>2050</c:v>
                </c:pt>
                <c:pt idx="46">
                  <c:v>2050</c:v>
                </c:pt>
                <c:pt idx="47">
                  <c:v>2120</c:v>
                </c:pt>
                <c:pt idx="48">
                  <c:v>2140</c:v>
                </c:pt>
                <c:pt idx="49">
                  <c:v>2150</c:v>
                </c:pt>
                <c:pt idx="50">
                  <c:v>2150</c:v>
                </c:pt>
                <c:pt idx="51">
                  <c:v>2220</c:v>
                </c:pt>
                <c:pt idx="52">
                  <c:v>2310</c:v>
                </c:pt>
                <c:pt idx="53">
                  <c:v>2380</c:v>
                </c:pt>
                <c:pt idx="54">
                  <c:v>2450</c:v>
                </c:pt>
                <c:pt idx="55">
                  <c:v>2510</c:v>
                </c:pt>
                <c:pt idx="56">
                  <c:v>2830</c:v>
                </c:pt>
                <c:pt idx="57">
                  <c:v>2850</c:v>
                </c:pt>
                <c:pt idx="58">
                  <c:v>2970</c:v>
                </c:pt>
                <c:pt idx="59">
                  <c:v>3070</c:v>
                </c:pt>
                <c:pt idx="60">
                  <c:v>3500</c:v>
                </c:pt>
                <c:pt idx="61">
                  <c:v>3400</c:v>
                </c:pt>
                <c:pt idx="62">
                  <c:v>3440</c:v>
                </c:pt>
                <c:pt idx="63">
                  <c:v>3460</c:v>
                </c:pt>
                <c:pt idx="64">
                  <c:v>3550</c:v>
                </c:pt>
                <c:pt idx="65">
                  <c:v>3580</c:v>
                </c:pt>
                <c:pt idx="66">
                  <c:v>3670</c:v>
                </c:pt>
                <c:pt idx="67">
                  <c:v>3690</c:v>
                </c:pt>
                <c:pt idx="68">
                  <c:v>3760</c:v>
                </c:pt>
                <c:pt idx="69">
                  <c:v>3780</c:v>
                </c:pt>
                <c:pt idx="70">
                  <c:v>3790</c:v>
                </c:pt>
                <c:pt idx="71">
                  <c:v>3810</c:v>
                </c:pt>
                <c:pt idx="72">
                  <c:v>3850</c:v>
                </c:pt>
                <c:pt idx="73">
                  <c:v>3920</c:v>
                </c:pt>
                <c:pt idx="74">
                  <c:v>3920</c:v>
                </c:pt>
                <c:pt idx="75">
                  <c:v>4020</c:v>
                </c:pt>
                <c:pt idx="76">
                  <c:v>4070</c:v>
                </c:pt>
                <c:pt idx="77">
                  <c:v>4100</c:v>
                </c:pt>
                <c:pt idx="78">
                  <c:v>4250</c:v>
                </c:pt>
                <c:pt idx="79">
                  <c:v>4250</c:v>
                </c:pt>
                <c:pt idx="80">
                  <c:v>4410</c:v>
                </c:pt>
                <c:pt idx="81">
                  <c:v>4450</c:v>
                </c:pt>
                <c:pt idx="82">
                  <c:v>4620</c:v>
                </c:pt>
                <c:pt idx="83">
                  <c:v>4660</c:v>
                </c:pt>
                <c:pt idx="84">
                  <c:v>4760</c:v>
                </c:pt>
                <c:pt idx="85">
                  <c:v>4840</c:v>
                </c:pt>
                <c:pt idx="86">
                  <c:v>5090</c:v>
                </c:pt>
                <c:pt idx="87">
                  <c:v>5280</c:v>
                </c:pt>
                <c:pt idx="88">
                  <c:v>5430</c:v>
                </c:pt>
                <c:pt idx="89">
                  <c:v>5480</c:v>
                </c:pt>
                <c:pt idx="90">
                  <c:v>5600</c:v>
                </c:pt>
                <c:pt idx="91">
                  <c:v>5640</c:v>
                </c:pt>
                <c:pt idx="92">
                  <c:v>5820</c:v>
                </c:pt>
                <c:pt idx="93">
                  <c:v>5950</c:v>
                </c:pt>
                <c:pt idx="94">
                  <c:v>6320</c:v>
                </c:pt>
                <c:pt idx="95">
                  <c:v>6390</c:v>
                </c:pt>
                <c:pt idx="96">
                  <c:v>6550</c:v>
                </c:pt>
                <c:pt idx="97">
                  <c:v>6610</c:v>
                </c:pt>
                <c:pt idx="98">
                  <c:v>6670</c:v>
                </c:pt>
                <c:pt idx="99">
                  <c:v>6750</c:v>
                </c:pt>
                <c:pt idx="100">
                  <c:v>6790</c:v>
                </c:pt>
                <c:pt idx="101">
                  <c:v>6970</c:v>
                </c:pt>
                <c:pt idx="102">
                  <c:v>7070</c:v>
                </c:pt>
                <c:pt idx="103">
                  <c:v>7210</c:v>
                </c:pt>
                <c:pt idx="104">
                  <c:v>7430</c:v>
                </c:pt>
                <c:pt idx="105">
                  <c:v>7670</c:v>
                </c:pt>
                <c:pt idx="106">
                  <c:v>7680</c:v>
                </c:pt>
                <c:pt idx="107">
                  <c:v>8260</c:v>
                </c:pt>
                <c:pt idx="108">
                  <c:v>8710</c:v>
                </c:pt>
                <c:pt idx="109">
                  <c:v>8830</c:v>
                </c:pt>
                <c:pt idx="110">
                  <c:v>8840</c:v>
                </c:pt>
                <c:pt idx="111">
                  <c:v>9040</c:v>
                </c:pt>
                <c:pt idx="112">
                  <c:v>9760</c:v>
                </c:pt>
                <c:pt idx="113">
                  <c:v>9850</c:v>
                </c:pt>
                <c:pt idx="114">
                  <c:v>10840</c:v>
                </c:pt>
                <c:pt idx="115">
                  <c:v>11180</c:v>
                </c:pt>
                <c:pt idx="116">
                  <c:v>12140</c:v>
                </c:pt>
                <c:pt idx="117">
                  <c:v>12450</c:v>
                </c:pt>
                <c:pt idx="118">
                  <c:v>12470</c:v>
                </c:pt>
                <c:pt idx="119">
                  <c:v>13400</c:v>
                </c:pt>
                <c:pt idx="120">
                  <c:v>15230</c:v>
                </c:pt>
                <c:pt idx="121">
                  <c:v>15410</c:v>
                </c:pt>
              </c:numCache>
            </c:numRef>
          </c:xVal>
          <c:yVal>
            <c:numRef>
              <c:f>BM_M1!$D$2:$D$123</c:f>
              <c:numCache>
                <c:formatCode>General</c:formatCode>
                <c:ptCount val="122"/>
                <c:pt idx="0">
                  <c:v>1.4349703032086618E-3</c:v>
                </c:pt>
                <c:pt idx="1">
                  <c:v>1.8208168495280985E-3</c:v>
                </c:pt>
                <c:pt idx="2">
                  <c:v>3.9411921309969622E-2</c:v>
                </c:pt>
                <c:pt idx="3">
                  <c:v>2.4128837928217559E-2</c:v>
                </c:pt>
                <c:pt idx="4">
                  <c:v>0</c:v>
                </c:pt>
                <c:pt idx="5">
                  <c:v>1.3329597679275719E-2</c:v>
                </c:pt>
                <c:pt idx="6">
                  <c:v>2.3274257833603131E-2</c:v>
                </c:pt>
                <c:pt idx="7">
                  <c:v>4.3680749814176752E-2</c:v>
                </c:pt>
                <c:pt idx="8">
                  <c:v>7.0654691451545164E-3</c:v>
                </c:pt>
                <c:pt idx="9">
                  <c:v>6.8742498143556055E-2</c:v>
                </c:pt>
                <c:pt idx="10">
                  <c:v>3.7314088920987226E-2</c:v>
                </c:pt>
                <c:pt idx="11">
                  <c:v>1.9527100387324661E-2</c:v>
                </c:pt>
                <c:pt idx="12">
                  <c:v>7.0928186763996412E-2</c:v>
                </c:pt>
                <c:pt idx="13">
                  <c:v>6.8982898515111473E-3</c:v>
                </c:pt>
                <c:pt idx="14">
                  <c:v>2.1530254101029364E-2</c:v>
                </c:pt>
                <c:pt idx="15">
                  <c:v>1.0072464006116409E-3</c:v>
                </c:pt>
                <c:pt idx="16">
                  <c:v>4.6934073451019902E-2</c:v>
                </c:pt>
                <c:pt idx="17">
                  <c:v>3.48020031809829E-2</c:v>
                </c:pt>
                <c:pt idx="18">
                  <c:v>2.6892216021959563E-2</c:v>
                </c:pt>
                <c:pt idx="19">
                  <c:v>2.8673455537431996E-3</c:v>
                </c:pt>
                <c:pt idx="20">
                  <c:v>1.760132710646875E-2</c:v>
                </c:pt>
                <c:pt idx="21">
                  <c:v>3.3719135247701684E-4</c:v>
                </c:pt>
                <c:pt idx="22">
                  <c:v>1.7067097348503221E-3</c:v>
                </c:pt>
                <c:pt idx="23">
                  <c:v>3.7193196642602504E-2</c:v>
                </c:pt>
                <c:pt idx="24">
                  <c:v>4.4846661357739653E-2</c:v>
                </c:pt>
                <c:pt idx="25">
                  <c:v>1.4737415283717971E-2</c:v>
                </c:pt>
                <c:pt idx="26">
                  <c:v>7.5172879063308065E-2</c:v>
                </c:pt>
                <c:pt idx="27">
                  <c:v>6.202805750630061E-2</c:v>
                </c:pt>
                <c:pt idx="28">
                  <c:v>8.1923082624279844E-2</c:v>
                </c:pt>
                <c:pt idx="29">
                  <c:v>6.8970271959289203E-2</c:v>
                </c:pt>
                <c:pt idx="30">
                  <c:v>0.27057349826431687</c:v>
                </c:pt>
                <c:pt idx="31">
                  <c:v>8.3165830600787777E-2</c:v>
                </c:pt>
                <c:pt idx="32">
                  <c:v>8.2739607105625709E-2</c:v>
                </c:pt>
                <c:pt idx="33">
                  <c:v>5.4691484665196813E-2</c:v>
                </c:pt>
                <c:pt idx="34">
                  <c:v>8.8218202612495411E-2</c:v>
                </c:pt>
                <c:pt idx="35">
                  <c:v>0.15226279156675632</c:v>
                </c:pt>
                <c:pt idx="36">
                  <c:v>8.4405504374699014E-2</c:v>
                </c:pt>
                <c:pt idx="37">
                  <c:v>0.14886887201827695</c:v>
                </c:pt>
                <c:pt idx="38">
                  <c:v>0.13130182447789202</c:v>
                </c:pt>
                <c:pt idx="39">
                  <c:v>7.0274224452445994E-2</c:v>
                </c:pt>
                <c:pt idx="40">
                  <c:v>0.13381597765795819</c:v>
                </c:pt>
                <c:pt idx="41">
                  <c:v>2.2768787481714403E-2</c:v>
                </c:pt>
                <c:pt idx="42">
                  <c:v>6.2900288145852166E-3</c:v>
                </c:pt>
                <c:pt idx="43">
                  <c:v>0.50904828994760876</c:v>
                </c:pt>
                <c:pt idx="44">
                  <c:v>8.3730609053664223E-2</c:v>
                </c:pt>
                <c:pt idx="45">
                  <c:v>0.15841080104010444</c:v>
                </c:pt>
                <c:pt idx="46">
                  <c:v>3.6878093426239621E-2</c:v>
                </c:pt>
                <c:pt idx="47">
                  <c:v>7.5991585431151462E-2</c:v>
                </c:pt>
                <c:pt idx="48">
                  <c:v>0.11609180938835081</c:v>
                </c:pt>
                <c:pt idx="49">
                  <c:v>0.12310645650971559</c:v>
                </c:pt>
                <c:pt idx="50">
                  <c:v>3.5423285341922323E-2</c:v>
                </c:pt>
                <c:pt idx="51">
                  <c:v>0.73597780914478084</c:v>
                </c:pt>
                <c:pt idx="52">
                  <c:v>0.34500145455128128</c:v>
                </c:pt>
                <c:pt idx="53">
                  <c:v>4.7239049965789011E-3</c:v>
                </c:pt>
                <c:pt idx="54">
                  <c:v>3.5348646399488905E-2</c:v>
                </c:pt>
                <c:pt idx="55">
                  <c:v>3.0483559176063223E-2</c:v>
                </c:pt>
                <c:pt idx="56">
                  <c:v>6.5494736338516116E-2</c:v>
                </c:pt>
                <c:pt idx="57">
                  <c:v>0.14154255069227692</c:v>
                </c:pt>
                <c:pt idx="58">
                  <c:v>7.2077386770940083E-2</c:v>
                </c:pt>
                <c:pt idx="59">
                  <c:v>6.0711789050872593E-2</c:v>
                </c:pt>
                <c:pt idx="60">
                  <c:v>7.29268088216793E-3</c:v>
                </c:pt>
                <c:pt idx="61">
                  <c:v>0.33323388292669659</c:v>
                </c:pt>
                <c:pt idx="62">
                  <c:v>0.30075683444735762</c:v>
                </c:pt>
                <c:pt idx="63">
                  <c:v>0.37898744893392405</c:v>
                </c:pt>
                <c:pt idx="64">
                  <c:v>0.38184519834088532</c:v>
                </c:pt>
                <c:pt idx="65">
                  <c:v>8.2149773199054782E-2</c:v>
                </c:pt>
                <c:pt idx="66">
                  <c:v>4.3392447567498854E-2</c:v>
                </c:pt>
                <c:pt idx="67">
                  <c:v>0.21207413709127418</c:v>
                </c:pt>
                <c:pt idx="68">
                  <c:v>0.22489307025185382</c:v>
                </c:pt>
                <c:pt idx="69">
                  <c:v>0.11932609432060105</c:v>
                </c:pt>
                <c:pt idx="70">
                  <c:v>4.4944519373400993E-2</c:v>
                </c:pt>
                <c:pt idx="71">
                  <c:v>0.23671567148774572</c:v>
                </c:pt>
                <c:pt idx="72">
                  <c:v>1.1782201332283719E-2</c:v>
                </c:pt>
                <c:pt idx="73">
                  <c:v>4.5850773613305459E-2</c:v>
                </c:pt>
                <c:pt idx="74">
                  <c:v>0.1553069073777146</c:v>
                </c:pt>
                <c:pt idx="75">
                  <c:v>7.4648734351559663E-3</c:v>
                </c:pt>
                <c:pt idx="76">
                  <c:v>0.38464967077906692</c:v>
                </c:pt>
                <c:pt idx="77">
                  <c:v>1.6164799986518718E-2</c:v>
                </c:pt>
                <c:pt idx="78">
                  <c:v>4.9550953462521048E-3</c:v>
                </c:pt>
                <c:pt idx="79">
                  <c:v>0.12163419973080217</c:v>
                </c:pt>
                <c:pt idx="80">
                  <c:v>0.15916448494149754</c:v>
                </c:pt>
                <c:pt idx="81">
                  <c:v>6.316206917819539E-2</c:v>
                </c:pt>
                <c:pt idx="82">
                  <c:v>0.25086033503345112</c:v>
                </c:pt>
                <c:pt idx="83">
                  <c:v>0.11185328622218439</c:v>
                </c:pt>
                <c:pt idx="84">
                  <c:v>0.64545244968132809</c:v>
                </c:pt>
                <c:pt idx="85">
                  <c:v>0.15864061740209526</c:v>
                </c:pt>
                <c:pt idx="86">
                  <c:v>4.8334062348359174E-3</c:v>
                </c:pt>
                <c:pt idx="87">
                  <c:v>0.23082103254260966</c:v>
                </c:pt>
                <c:pt idx="88">
                  <c:v>0.20565672247047867</c:v>
                </c:pt>
                <c:pt idx="89">
                  <c:v>0.18115103632861546</c:v>
                </c:pt>
                <c:pt idx="90">
                  <c:v>0.63260278913104684</c:v>
                </c:pt>
                <c:pt idx="91">
                  <c:v>0.14751571935716451</c:v>
                </c:pt>
                <c:pt idx="92">
                  <c:v>0.18724532273526751</c:v>
                </c:pt>
                <c:pt idx="93">
                  <c:v>0.15332996005690611</c:v>
                </c:pt>
                <c:pt idx="94">
                  <c:v>0.3157482106915816</c:v>
                </c:pt>
                <c:pt idx="95">
                  <c:v>9.7201938639235264E-2</c:v>
                </c:pt>
                <c:pt idx="96">
                  <c:v>5.9467246708447899E-2</c:v>
                </c:pt>
                <c:pt idx="97">
                  <c:v>0.26082225524969965</c:v>
                </c:pt>
                <c:pt idx="98">
                  <c:v>0.88916964513710195</c:v>
                </c:pt>
                <c:pt idx="99">
                  <c:v>4.4869298112469737E-2</c:v>
                </c:pt>
                <c:pt idx="101">
                  <c:v>0.23035149310596914</c:v>
                </c:pt>
                <c:pt idx="102">
                  <c:v>0.7535714097137457</c:v>
                </c:pt>
                <c:pt idx="103">
                  <c:v>0.2504138798670274</c:v>
                </c:pt>
                <c:pt idx="104">
                  <c:v>0.161236956933695</c:v>
                </c:pt>
                <c:pt idx="105">
                  <c:v>5.5819907963740506E-2</c:v>
                </c:pt>
                <c:pt idx="106">
                  <c:v>2.1430158476800718E-2</c:v>
                </c:pt>
                <c:pt idx="107">
                  <c:v>7.8777122847866018E-2</c:v>
                </c:pt>
                <c:pt idx="108">
                  <c:v>0.52500174724738913</c:v>
                </c:pt>
                <c:pt idx="109">
                  <c:v>0.15471438232842002</c:v>
                </c:pt>
                <c:pt idx="110">
                  <c:v>0.12191936574423355</c:v>
                </c:pt>
                <c:pt idx="111">
                  <c:v>7.3070542722553131E-2</c:v>
                </c:pt>
                <c:pt idx="112">
                  <c:v>0.5074264775110594</c:v>
                </c:pt>
                <c:pt idx="113">
                  <c:v>0.1061106688215973</c:v>
                </c:pt>
                <c:pt idx="114">
                  <c:v>0.28442293328618623</c:v>
                </c:pt>
                <c:pt idx="115">
                  <c:v>0.29391017631425831</c:v>
                </c:pt>
                <c:pt idx="117">
                  <c:v>0.16182643009268349</c:v>
                </c:pt>
                <c:pt idx="118">
                  <c:v>0.30655639882919838</c:v>
                </c:pt>
                <c:pt idx="119">
                  <c:v>0.22794106897943728</c:v>
                </c:pt>
                <c:pt idx="120">
                  <c:v>0.24999130977157341</c:v>
                </c:pt>
                <c:pt idx="121">
                  <c:v>-0.18011926357573002</c:v>
                </c:pt>
              </c:numCache>
            </c:numRef>
          </c:yVal>
          <c:smooth val="0"/>
          <c:extLst>
            <c:ext xmlns:c16="http://schemas.microsoft.com/office/drawing/2014/chart" uri="{C3380CC4-5D6E-409C-BE32-E72D297353CC}">
              <c16:uniqueId val="{00000001-04D9-4392-B409-A3B856C41CD0}"/>
            </c:ext>
          </c:extLst>
        </c:ser>
        <c:ser>
          <c:idx val="2"/>
          <c:order val="2"/>
          <c:tx>
            <c:v>Private Market</c:v>
          </c:tx>
          <c:spPr>
            <a:ln w="25400" cap="rnd">
              <a:noFill/>
              <a:round/>
            </a:ln>
            <a:effectLst/>
          </c:spPr>
          <c:marker>
            <c:symbol val="circle"/>
            <c:size val="5"/>
            <c:spPr>
              <a:noFill/>
              <a:ln w="9525">
                <a:noFill/>
              </a:ln>
              <a:effectLst/>
            </c:spPr>
          </c:marker>
          <c:trendline>
            <c:spPr>
              <a:ln w="15875" cap="rnd">
                <a:solidFill>
                  <a:schemeClr val="accent6">
                    <a:lumMod val="50000"/>
                  </a:schemeClr>
                </a:solidFill>
                <a:prstDash val="solid"/>
              </a:ln>
              <a:effectLst/>
            </c:spPr>
            <c:trendlineType val="poly"/>
            <c:order val="2"/>
            <c:dispRSqr val="0"/>
            <c:dispEq val="0"/>
          </c:trendline>
          <c:xVal>
            <c:numRef>
              <c:f>BM_M1!$I$2:$I$123</c:f>
              <c:numCache>
                <c:formatCode>General</c:formatCode>
                <c:ptCount val="122"/>
                <c:pt idx="0">
                  <c:v>280</c:v>
                </c:pt>
                <c:pt idx="1">
                  <c:v>320</c:v>
                </c:pt>
                <c:pt idx="2">
                  <c:v>370</c:v>
                </c:pt>
                <c:pt idx="3">
                  <c:v>370</c:v>
                </c:pt>
                <c:pt idx="4">
                  <c:v>370</c:v>
                </c:pt>
                <c:pt idx="5">
                  <c:v>400</c:v>
                </c:pt>
                <c:pt idx="6">
                  <c:v>420</c:v>
                </c:pt>
                <c:pt idx="7">
                  <c:v>440</c:v>
                </c:pt>
                <c:pt idx="8">
                  <c:v>450</c:v>
                </c:pt>
                <c:pt idx="9">
                  <c:v>480</c:v>
                </c:pt>
                <c:pt idx="10">
                  <c:v>490</c:v>
                </c:pt>
                <c:pt idx="11">
                  <c:v>490</c:v>
                </c:pt>
                <c:pt idx="12">
                  <c:v>540</c:v>
                </c:pt>
                <c:pt idx="13">
                  <c:v>620</c:v>
                </c:pt>
                <c:pt idx="14">
                  <c:v>640</c:v>
                </c:pt>
                <c:pt idx="15">
                  <c:v>650</c:v>
                </c:pt>
                <c:pt idx="16">
                  <c:v>660</c:v>
                </c:pt>
                <c:pt idx="17">
                  <c:v>660</c:v>
                </c:pt>
                <c:pt idx="18">
                  <c:v>720</c:v>
                </c:pt>
                <c:pt idx="19">
                  <c:v>730</c:v>
                </c:pt>
                <c:pt idx="20">
                  <c:v>750</c:v>
                </c:pt>
                <c:pt idx="21">
                  <c:v>760</c:v>
                </c:pt>
                <c:pt idx="22">
                  <c:v>780</c:v>
                </c:pt>
                <c:pt idx="23">
                  <c:v>820</c:v>
                </c:pt>
                <c:pt idx="24">
                  <c:v>900</c:v>
                </c:pt>
                <c:pt idx="25">
                  <c:v>940</c:v>
                </c:pt>
                <c:pt idx="26">
                  <c:v>950</c:v>
                </c:pt>
                <c:pt idx="27">
                  <c:v>1030</c:v>
                </c:pt>
                <c:pt idx="28">
                  <c:v>1100</c:v>
                </c:pt>
                <c:pt idx="29">
                  <c:v>1110</c:v>
                </c:pt>
                <c:pt idx="30">
                  <c:v>1120</c:v>
                </c:pt>
                <c:pt idx="31">
                  <c:v>1140</c:v>
                </c:pt>
                <c:pt idx="32">
                  <c:v>1200</c:v>
                </c:pt>
                <c:pt idx="33">
                  <c:v>1210</c:v>
                </c:pt>
                <c:pt idx="34">
                  <c:v>1300</c:v>
                </c:pt>
                <c:pt idx="35">
                  <c:v>1330</c:v>
                </c:pt>
                <c:pt idx="36">
                  <c:v>1380</c:v>
                </c:pt>
                <c:pt idx="37">
                  <c:v>1380</c:v>
                </c:pt>
                <c:pt idx="38">
                  <c:v>1510</c:v>
                </c:pt>
                <c:pt idx="39">
                  <c:v>1520</c:v>
                </c:pt>
                <c:pt idx="40">
                  <c:v>1680</c:v>
                </c:pt>
                <c:pt idx="41">
                  <c:v>1710</c:v>
                </c:pt>
                <c:pt idx="42">
                  <c:v>1730</c:v>
                </c:pt>
                <c:pt idx="43">
                  <c:v>1790</c:v>
                </c:pt>
                <c:pt idx="44">
                  <c:v>1880</c:v>
                </c:pt>
                <c:pt idx="45">
                  <c:v>2050</c:v>
                </c:pt>
                <c:pt idx="46">
                  <c:v>2050</c:v>
                </c:pt>
                <c:pt idx="47">
                  <c:v>2120</c:v>
                </c:pt>
                <c:pt idx="48">
                  <c:v>2140</c:v>
                </c:pt>
                <c:pt idx="49">
                  <c:v>2150</c:v>
                </c:pt>
                <c:pt idx="50">
                  <c:v>2150</c:v>
                </c:pt>
                <c:pt idx="51">
                  <c:v>2220</c:v>
                </c:pt>
                <c:pt idx="52">
                  <c:v>2310</c:v>
                </c:pt>
                <c:pt idx="53">
                  <c:v>2380</c:v>
                </c:pt>
                <c:pt idx="54">
                  <c:v>2450</c:v>
                </c:pt>
                <c:pt idx="55">
                  <c:v>2510</c:v>
                </c:pt>
                <c:pt idx="56">
                  <c:v>2830</c:v>
                </c:pt>
                <c:pt idx="57">
                  <c:v>2850</c:v>
                </c:pt>
                <c:pt idx="58">
                  <c:v>2970</c:v>
                </c:pt>
                <c:pt idx="59">
                  <c:v>3070</c:v>
                </c:pt>
                <c:pt idx="60">
                  <c:v>3500</c:v>
                </c:pt>
                <c:pt idx="61">
                  <c:v>3400</c:v>
                </c:pt>
                <c:pt idx="62">
                  <c:v>3440</c:v>
                </c:pt>
                <c:pt idx="63">
                  <c:v>3460</c:v>
                </c:pt>
                <c:pt idx="64">
                  <c:v>3550</c:v>
                </c:pt>
                <c:pt idx="65">
                  <c:v>3580</c:v>
                </c:pt>
                <c:pt idx="66">
                  <c:v>3670</c:v>
                </c:pt>
                <c:pt idx="67">
                  <c:v>3690</c:v>
                </c:pt>
                <c:pt idx="68">
                  <c:v>3760</c:v>
                </c:pt>
                <c:pt idx="69">
                  <c:v>3780</c:v>
                </c:pt>
                <c:pt idx="70">
                  <c:v>3790</c:v>
                </c:pt>
                <c:pt idx="71">
                  <c:v>3810</c:v>
                </c:pt>
                <c:pt idx="72">
                  <c:v>3850</c:v>
                </c:pt>
                <c:pt idx="73">
                  <c:v>3920</c:v>
                </c:pt>
                <c:pt idx="74">
                  <c:v>3920</c:v>
                </c:pt>
                <c:pt idx="75">
                  <c:v>4020</c:v>
                </c:pt>
                <c:pt idx="76">
                  <c:v>4070</c:v>
                </c:pt>
                <c:pt idx="77">
                  <c:v>4100</c:v>
                </c:pt>
                <c:pt idx="78">
                  <c:v>4250</c:v>
                </c:pt>
                <c:pt idx="79">
                  <c:v>4250</c:v>
                </c:pt>
                <c:pt idx="80">
                  <c:v>4410</c:v>
                </c:pt>
                <c:pt idx="81">
                  <c:v>4450</c:v>
                </c:pt>
                <c:pt idx="82">
                  <c:v>4620</c:v>
                </c:pt>
                <c:pt idx="83">
                  <c:v>4660</c:v>
                </c:pt>
                <c:pt idx="84">
                  <c:v>4760</c:v>
                </c:pt>
                <c:pt idx="85">
                  <c:v>4840</c:v>
                </c:pt>
                <c:pt idx="86">
                  <c:v>5090</c:v>
                </c:pt>
                <c:pt idx="87">
                  <c:v>5280</c:v>
                </c:pt>
                <c:pt idx="88">
                  <c:v>5430</c:v>
                </c:pt>
                <c:pt idx="89">
                  <c:v>5480</c:v>
                </c:pt>
                <c:pt idx="90">
                  <c:v>5600</c:v>
                </c:pt>
                <c:pt idx="91">
                  <c:v>5640</c:v>
                </c:pt>
                <c:pt idx="92">
                  <c:v>5820</c:v>
                </c:pt>
                <c:pt idx="93">
                  <c:v>5950</c:v>
                </c:pt>
                <c:pt idx="94">
                  <c:v>6320</c:v>
                </c:pt>
                <c:pt idx="95">
                  <c:v>6390</c:v>
                </c:pt>
                <c:pt idx="96">
                  <c:v>6550</c:v>
                </c:pt>
                <c:pt idx="97">
                  <c:v>6610</c:v>
                </c:pt>
                <c:pt idx="98">
                  <c:v>6670</c:v>
                </c:pt>
                <c:pt idx="99">
                  <c:v>6750</c:v>
                </c:pt>
                <c:pt idx="100">
                  <c:v>6790</c:v>
                </c:pt>
                <c:pt idx="101">
                  <c:v>6970</c:v>
                </c:pt>
                <c:pt idx="102">
                  <c:v>7070</c:v>
                </c:pt>
                <c:pt idx="103">
                  <c:v>7210</c:v>
                </c:pt>
                <c:pt idx="104">
                  <c:v>7430</c:v>
                </c:pt>
                <c:pt idx="105">
                  <c:v>7670</c:v>
                </c:pt>
                <c:pt idx="106">
                  <c:v>7680</c:v>
                </c:pt>
                <c:pt idx="107">
                  <c:v>8260</c:v>
                </c:pt>
                <c:pt idx="108">
                  <c:v>8710</c:v>
                </c:pt>
                <c:pt idx="109">
                  <c:v>8830</c:v>
                </c:pt>
                <c:pt idx="110">
                  <c:v>8840</c:v>
                </c:pt>
                <c:pt idx="111">
                  <c:v>9040</c:v>
                </c:pt>
                <c:pt idx="112">
                  <c:v>9760</c:v>
                </c:pt>
                <c:pt idx="113">
                  <c:v>9850</c:v>
                </c:pt>
                <c:pt idx="114">
                  <c:v>10840</c:v>
                </c:pt>
                <c:pt idx="115">
                  <c:v>11180</c:v>
                </c:pt>
                <c:pt idx="116">
                  <c:v>12140</c:v>
                </c:pt>
                <c:pt idx="117">
                  <c:v>12450</c:v>
                </c:pt>
                <c:pt idx="118">
                  <c:v>12470</c:v>
                </c:pt>
                <c:pt idx="119">
                  <c:v>13400</c:v>
                </c:pt>
                <c:pt idx="120">
                  <c:v>15230</c:v>
                </c:pt>
                <c:pt idx="121">
                  <c:v>15410</c:v>
                </c:pt>
              </c:numCache>
            </c:numRef>
          </c:xVal>
          <c:yVal>
            <c:numRef>
              <c:f>BM_M1!$E$2:$E$123</c:f>
              <c:numCache>
                <c:formatCode>General</c:formatCode>
                <c:ptCount val="122"/>
                <c:pt idx="0">
                  <c:v>-2.4148603935083491E-2</c:v>
                </c:pt>
                <c:pt idx="1">
                  <c:v>8.0223428290108714E-2</c:v>
                </c:pt>
                <c:pt idx="2">
                  <c:v>-0.38616468742571713</c:v>
                </c:pt>
                <c:pt idx="3">
                  <c:v>2.0588064522810041E-2</c:v>
                </c:pt>
                <c:pt idx="4">
                  <c:v>-1.2582084407890942E-2</c:v>
                </c:pt>
                <c:pt idx="5">
                  <c:v>0.13929379584435089</c:v>
                </c:pt>
                <c:pt idx="6">
                  <c:v>-3.6409334865224921E-2</c:v>
                </c:pt>
                <c:pt idx="7">
                  <c:v>1.4912547082180734E-2</c:v>
                </c:pt>
                <c:pt idx="8">
                  <c:v>5.8727197615780222E-3</c:v>
                </c:pt>
                <c:pt idx="9">
                  <c:v>0.12274826959351351</c:v>
                </c:pt>
                <c:pt idx="10">
                  <c:v>3.725189989477249E-2</c:v>
                </c:pt>
                <c:pt idx="11">
                  <c:v>9.0599613837735279E-2</c:v>
                </c:pt>
                <c:pt idx="12">
                  <c:v>0.31677488669405901</c:v>
                </c:pt>
                <c:pt idx="13">
                  <c:v>-8.293515356981019E-3</c:v>
                </c:pt>
                <c:pt idx="14">
                  <c:v>7.4217245202547077E-2</c:v>
                </c:pt>
                <c:pt idx="15">
                  <c:v>-2.5242135215336504E-3</c:v>
                </c:pt>
                <c:pt idx="16">
                  <c:v>5.8588790082479587E-2</c:v>
                </c:pt>
                <c:pt idx="17">
                  <c:v>0.24904127868492043</c:v>
                </c:pt>
                <c:pt idx="18">
                  <c:v>0.10248308304580514</c:v>
                </c:pt>
                <c:pt idx="19">
                  <c:v>1.7715264661016528E-2</c:v>
                </c:pt>
                <c:pt idx="20">
                  <c:v>2.1301512459141335E-3</c:v>
                </c:pt>
                <c:pt idx="21">
                  <c:v>2.3507714152629505E-3</c:v>
                </c:pt>
                <c:pt idx="22">
                  <c:v>-4.9373001490475863E-3</c:v>
                </c:pt>
                <c:pt idx="23">
                  <c:v>1.0965278964109992E-2</c:v>
                </c:pt>
                <c:pt idx="24">
                  <c:v>7.6583100018861219E-2</c:v>
                </c:pt>
                <c:pt idx="25">
                  <c:v>2.6063919224353116E-4</c:v>
                </c:pt>
                <c:pt idx="26">
                  <c:v>-5.32543537003657E-2</c:v>
                </c:pt>
                <c:pt idx="27">
                  <c:v>-5.0745143304892423E-2</c:v>
                </c:pt>
                <c:pt idx="28">
                  <c:v>3.9705995755255864E-3</c:v>
                </c:pt>
                <c:pt idx="29">
                  <c:v>1.7246050365376846E-2</c:v>
                </c:pt>
                <c:pt idx="30">
                  <c:v>6.8656875297883668E-2</c:v>
                </c:pt>
                <c:pt idx="31">
                  <c:v>0.23236070639462406</c:v>
                </c:pt>
                <c:pt idx="32">
                  <c:v>-1.4196641420253489E-2</c:v>
                </c:pt>
                <c:pt idx="33">
                  <c:v>-8.9572833943600972E-4</c:v>
                </c:pt>
                <c:pt idx="34">
                  <c:v>0.16056299008997357</c:v>
                </c:pt>
                <c:pt idx="35">
                  <c:v>1.2652194140504956E-3</c:v>
                </c:pt>
                <c:pt idx="36">
                  <c:v>3.8638794307710528E-2</c:v>
                </c:pt>
                <c:pt idx="37">
                  <c:v>0.30837992492339755</c:v>
                </c:pt>
                <c:pt idx="38">
                  <c:v>9.3345431161439632E-3</c:v>
                </c:pt>
                <c:pt idx="39">
                  <c:v>2.3001610450495452E-2</c:v>
                </c:pt>
                <c:pt idx="40">
                  <c:v>0.24895590205590359</c:v>
                </c:pt>
                <c:pt idx="41">
                  <c:v>0.88553837272057279</c:v>
                </c:pt>
                <c:pt idx="42">
                  <c:v>2.7293575324106638E-2</c:v>
                </c:pt>
                <c:pt idx="43">
                  <c:v>-0.11432197439092041</c:v>
                </c:pt>
                <c:pt idx="44">
                  <c:v>2.4828332924182937E-2</c:v>
                </c:pt>
                <c:pt idx="45">
                  <c:v>0.16239384311888802</c:v>
                </c:pt>
                <c:pt idx="46">
                  <c:v>0.11401389655519563</c:v>
                </c:pt>
                <c:pt idx="47">
                  <c:v>8.6144737728532983E-2</c:v>
                </c:pt>
                <c:pt idx="48">
                  <c:v>-3.6604682203255606E-2</c:v>
                </c:pt>
                <c:pt idx="49">
                  <c:v>3.0306732813121847E-2</c:v>
                </c:pt>
                <c:pt idx="50">
                  <c:v>4.4776632018910009E-2</c:v>
                </c:pt>
                <c:pt idx="51">
                  <c:v>-1.8641517344664658E-2</c:v>
                </c:pt>
                <c:pt idx="52">
                  <c:v>2.2643679564505699E-2</c:v>
                </c:pt>
                <c:pt idx="53">
                  <c:v>1.2094041175207671E-2</c:v>
                </c:pt>
                <c:pt idx="54">
                  <c:v>0.15195017167212865</c:v>
                </c:pt>
                <c:pt idx="55">
                  <c:v>-4.6482122507327722E-2</c:v>
                </c:pt>
                <c:pt idx="56">
                  <c:v>-7.3677065660558861E-3</c:v>
                </c:pt>
                <c:pt idx="57">
                  <c:v>0.1637462545997477</c:v>
                </c:pt>
                <c:pt idx="58">
                  <c:v>0.16635256781369989</c:v>
                </c:pt>
                <c:pt idx="59">
                  <c:v>9.2114531103937719E-2</c:v>
                </c:pt>
                <c:pt idx="60">
                  <c:v>0.16877834463860142</c:v>
                </c:pt>
                <c:pt idx="61">
                  <c:v>0.51247606678842228</c:v>
                </c:pt>
                <c:pt idx="62">
                  <c:v>0.59118862767207492</c:v>
                </c:pt>
                <c:pt idx="63">
                  <c:v>0.12788997075798653</c:v>
                </c:pt>
                <c:pt idx="64">
                  <c:v>0.22137088455521992</c:v>
                </c:pt>
                <c:pt idx="65">
                  <c:v>0.12702799492037234</c:v>
                </c:pt>
                <c:pt idx="66">
                  <c:v>7.2845862874192481E-3</c:v>
                </c:pt>
                <c:pt idx="67">
                  <c:v>0.10028563126219558</c:v>
                </c:pt>
                <c:pt idx="68">
                  <c:v>0.10095777119933469</c:v>
                </c:pt>
                <c:pt idx="69">
                  <c:v>8.7668753909554045E-2</c:v>
                </c:pt>
                <c:pt idx="70">
                  <c:v>4.4956425707027174E-2</c:v>
                </c:pt>
                <c:pt idx="71">
                  <c:v>0.25069351656349392</c:v>
                </c:pt>
                <c:pt idx="72">
                  <c:v>6.2014769957565267E-2</c:v>
                </c:pt>
                <c:pt idx="73">
                  <c:v>7.7296185621697072E-2</c:v>
                </c:pt>
                <c:pt idx="74">
                  <c:v>8.2056372972474034E-2</c:v>
                </c:pt>
                <c:pt idx="75">
                  <c:v>1.4626419311163914E-3</c:v>
                </c:pt>
                <c:pt idx="76">
                  <c:v>0.22865518928417497</c:v>
                </c:pt>
                <c:pt idx="77">
                  <c:v>4.9429375063903123E-2</c:v>
                </c:pt>
                <c:pt idx="78">
                  <c:v>0.26990254574691852</c:v>
                </c:pt>
                <c:pt idx="79">
                  <c:v>1.0735008108992229E-2</c:v>
                </c:pt>
                <c:pt idx="80">
                  <c:v>-5.3127198792666634E-2</c:v>
                </c:pt>
                <c:pt idx="81">
                  <c:v>0.82384589175962131</c:v>
                </c:pt>
                <c:pt idx="82">
                  <c:v>-6.2954658979617068E-3</c:v>
                </c:pt>
                <c:pt idx="83">
                  <c:v>-4.0581267012113682E-2</c:v>
                </c:pt>
                <c:pt idx="84">
                  <c:v>0.18884991727402228</c:v>
                </c:pt>
                <c:pt idx="85">
                  <c:v>4.4813148833115553E-2</c:v>
                </c:pt>
                <c:pt idx="86">
                  <c:v>-1.2875739714297708E-2</c:v>
                </c:pt>
                <c:pt idx="87">
                  <c:v>-0.35229788693249897</c:v>
                </c:pt>
                <c:pt idx="88">
                  <c:v>0.38666156387902856</c:v>
                </c:pt>
                <c:pt idx="89">
                  <c:v>0.55077381875392795</c:v>
                </c:pt>
                <c:pt idx="90">
                  <c:v>0.10703867349368748</c:v>
                </c:pt>
                <c:pt idx="91">
                  <c:v>0.42013005467298975</c:v>
                </c:pt>
                <c:pt idx="92">
                  <c:v>0.17326583316671507</c:v>
                </c:pt>
                <c:pt idx="93">
                  <c:v>0.44807672407276067</c:v>
                </c:pt>
                <c:pt idx="94">
                  <c:v>0.27144372356224478</c:v>
                </c:pt>
                <c:pt idx="95">
                  <c:v>0.12578938504990864</c:v>
                </c:pt>
                <c:pt idx="96">
                  <c:v>0.81706057138953869</c:v>
                </c:pt>
                <c:pt idx="97">
                  <c:v>-5.558248075593876E-2</c:v>
                </c:pt>
                <c:pt idx="98">
                  <c:v>7.8557317344641484E-2</c:v>
                </c:pt>
                <c:pt idx="99">
                  <c:v>0.3679987971578853</c:v>
                </c:pt>
                <c:pt idx="101">
                  <c:v>0.20608685576863925</c:v>
                </c:pt>
                <c:pt idx="102">
                  <c:v>9.6975325784465667E-3</c:v>
                </c:pt>
                <c:pt idx="103">
                  <c:v>0.468882792286825</c:v>
                </c:pt>
                <c:pt idx="104">
                  <c:v>0.40439347535025383</c:v>
                </c:pt>
                <c:pt idx="105">
                  <c:v>0.32429707684393616</c:v>
                </c:pt>
                <c:pt idx="106">
                  <c:v>2.0442854288681797E-2</c:v>
                </c:pt>
                <c:pt idx="107">
                  <c:v>0.45864020251059678</c:v>
                </c:pt>
                <c:pt idx="108">
                  <c:v>0.42464284853947254</c:v>
                </c:pt>
                <c:pt idx="109">
                  <c:v>2.7983141288606922E-3</c:v>
                </c:pt>
                <c:pt idx="110">
                  <c:v>0.79830301425188721</c:v>
                </c:pt>
                <c:pt idx="111">
                  <c:v>0.35952416685922406</c:v>
                </c:pt>
                <c:pt idx="112">
                  <c:v>-0.7175044362295574</c:v>
                </c:pt>
                <c:pt idx="113">
                  <c:v>0.84718822481500378</c:v>
                </c:pt>
                <c:pt idx="114">
                  <c:v>0.24782025043551162</c:v>
                </c:pt>
                <c:pt idx="115">
                  <c:v>0.47508520910691898</c:v>
                </c:pt>
                <c:pt idx="117">
                  <c:v>0.18996840192248021</c:v>
                </c:pt>
                <c:pt idx="118">
                  <c:v>0.59718104457245391</c:v>
                </c:pt>
                <c:pt idx="119">
                  <c:v>0.52784054605488662</c:v>
                </c:pt>
                <c:pt idx="120">
                  <c:v>0.69220472950338519</c:v>
                </c:pt>
                <c:pt idx="121">
                  <c:v>1.5292937294307123</c:v>
                </c:pt>
              </c:numCache>
            </c:numRef>
          </c:yVal>
          <c:smooth val="0"/>
          <c:extLst>
            <c:ext xmlns:c16="http://schemas.microsoft.com/office/drawing/2014/chart" uri="{C3380CC4-5D6E-409C-BE32-E72D297353CC}">
              <c16:uniqueId val="{00000002-04D9-4392-B409-A3B856C41CD0}"/>
            </c:ext>
          </c:extLst>
        </c:ser>
        <c:ser>
          <c:idx val="3"/>
          <c:order val="3"/>
          <c:tx>
            <c:v>Remittances</c:v>
          </c:tx>
          <c:spPr>
            <a:ln w="25400" cap="rnd">
              <a:noFill/>
              <a:round/>
            </a:ln>
            <a:effectLst/>
          </c:spPr>
          <c:marker>
            <c:symbol val="circle"/>
            <c:size val="5"/>
            <c:spPr>
              <a:noFill/>
              <a:ln w="9525">
                <a:noFill/>
              </a:ln>
              <a:effectLst/>
            </c:spPr>
          </c:marker>
          <c:trendline>
            <c:spPr>
              <a:ln w="15875" cap="rnd">
                <a:solidFill>
                  <a:srgbClr val="7030A0"/>
                </a:solidFill>
                <a:prstDash val="solid"/>
              </a:ln>
              <a:effectLst/>
            </c:spPr>
            <c:trendlineType val="poly"/>
            <c:order val="2"/>
            <c:dispRSqr val="0"/>
            <c:dispEq val="0"/>
          </c:trendline>
          <c:xVal>
            <c:numRef>
              <c:f>BM_M1!$I$2:$I$123</c:f>
              <c:numCache>
                <c:formatCode>General</c:formatCode>
                <c:ptCount val="122"/>
                <c:pt idx="0">
                  <c:v>280</c:v>
                </c:pt>
                <c:pt idx="1">
                  <c:v>320</c:v>
                </c:pt>
                <c:pt idx="2">
                  <c:v>370</c:v>
                </c:pt>
                <c:pt idx="3">
                  <c:v>370</c:v>
                </c:pt>
                <c:pt idx="4">
                  <c:v>370</c:v>
                </c:pt>
                <c:pt idx="5">
                  <c:v>400</c:v>
                </c:pt>
                <c:pt idx="6">
                  <c:v>420</c:v>
                </c:pt>
                <c:pt idx="7">
                  <c:v>440</c:v>
                </c:pt>
                <c:pt idx="8">
                  <c:v>450</c:v>
                </c:pt>
                <c:pt idx="9">
                  <c:v>480</c:v>
                </c:pt>
                <c:pt idx="10">
                  <c:v>490</c:v>
                </c:pt>
                <c:pt idx="11">
                  <c:v>490</c:v>
                </c:pt>
                <c:pt idx="12">
                  <c:v>540</c:v>
                </c:pt>
                <c:pt idx="13">
                  <c:v>620</c:v>
                </c:pt>
                <c:pt idx="14">
                  <c:v>640</c:v>
                </c:pt>
                <c:pt idx="15">
                  <c:v>650</c:v>
                </c:pt>
                <c:pt idx="16">
                  <c:v>660</c:v>
                </c:pt>
                <c:pt idx="17">
                  <c:v>660</c:v>
                </c:pt>
                <c:pt idx="18">
                  <c:v>720</c:v>
                </c:pt>
                <c:pt idx="19">
                  <c:v>730</c:v>
                </c:pt>
                <c:pt idx="20">
                  <c:v>750</c:v>
                </c:pt>
                <c:pt idx="21">
                  <c:v>760</c:v>
                </c:pt>
                <c:pt idx="22">
                  <c:v>780</c:v>
                </c:pt>
                <c:pt idx="23">
                  <c:v>820</c:v>
                </c:pt>
                <c:pt idx="24">
                  <c:v>900</c:v>
                </c:pt>
                <c:pt idx="25">
                  <c:v>940</c:v>
                </c:pt>
                <c:pt idx="26">
                  <c:v>950</c:v>
                </c:pt>
                <c:pt idx="27">
                  <c:v>1030</c:v>
                </c:pt>
                <c:pt idx="28">
                  <c:v>1100</c:v>
                </c:pt>
                <c:pt idx="29">
                  <c:v>1110</c:v>
                </c:pt>
                <c:pt idx="30">
                  <c:v>1120</c:v>
                </c:pt>
                <c:pt idx="31">
                  <c:v>1140</c:v>
                </c:pt>
                <c:pt idx="32">
                  <c:v>1200</c:v>
                </c:pt>
                <c:pt idx="33">
                  <c:v>1210</c:v>
                </c:pt>
                <c:pt idx="34">
                  <c:v>1300</c:v>
                </c:pt>
                <c:pt idx="35">
                  <c:v>1330</c:v>
                </c:pt>
                <c:pt idx="36">
                  <c:v>1380</c:v>
                </c:pt>
                <c:pt idx="37">
                  <c:v>1380</c:v>
                </c:pt>
                <c:pt idx="38">
                  <c:v>1510</c:v>
                </c:pt>
                <c:pt idx="39">
                  <c:v>1520</c:v>
                </c:pt>
                <c:pt idx="40">
                  <c:v>1680</c:v>
                </c:pt>
                <c:pt idx="41">
                  <c:v>1710</c:v>
                </c:pt>
                <c:pt idx="42">
                  <c:v>1730</c:v>
                </c:pt>
                <c:pt idx="43">
                  <c:v>1790</c:v>
                </c:pt>
                <c:pt idx="44">
                  <c:v>1880</c:v>
                </c:pt>
                <c:pt idx="45">
                  <c:v>2050</c:v>
                </c:pt>
                <c:pt idx="46">
                  <c:v>2050</c:v>
                </c:pt>
                <c:pt idx="47">
                  <c:v>2120</c:v>
                </c:pt>
                <c:pt idx="48">
                  <c:v>2140</c:v>
                </c:pt>
                <c:pt idx="49">
                  <c:v>2150</c:v>
                </c:pt>
                <c:pt idx="50">
                  <c:v>2150</c:v>
                </c:pt>
                <c:pt idx="51">
                  <c:v>2220</c:v>
                </c:pt>
                <c:pt idx="52">
                  <c:v>2310</c:v>
                </c:pt>
                <c:pt idx="53">
                  <c:v>2380</c:v>
                </c:pt>
                <c:pt idx="54">
                  <c:v>2450</c:v>
                </c:pt>
                <c:pt idx="55">
                  <c:v>2510</c:v>
                </c:pt>
                <c:pt idx="56">
                  <c:v>2830</c:v>
                </c:pt>
                <c:pt idx="57">
                  <c:v>2850</c:v>
                </c:pt>
                <c:pt idx="58">
                  <c:v>2970</c:v>
                </c:pt>
                <c:pt idx="59">
                  <c:v>3070</c:v>
                </c:pt>
                <c:pt idx="60">
                  <c:v>3500</c:v>
                </c:pt>
                <c:pt idx="61">
                  <c:v>3400</c:v>
                </c:pt>
                <c:pt idx="62">
                  <c:v>3440</c:v>
                </c:pt>
                <c:pt idx="63">
                  <c:v>3460</c:v>
                </c:pt>
                <c:pt idx="64">
                  <c:v>3550</c:v>
                </c:pt>
                <c:pt idx="65">
                  <c:v>3580</c:v>
                </c:pt>
                <c:pt idx="66">
                  <c:v>3670</c:v>
                </c:pt>
                <c:pt idx="67">
                  <c:v>3690</c:v>
                </c:pt>
                <c:pt idx="68">
                  <c:v>3760</c:v>
                </c:pt>
                <c:pt idx="69">
                  <c:v>3780</c:v>
                </c:pt>
                <c:pt idx="70">
                  <c:v>3790</c:v>
                </c:pt>
                <c:pt idx="71">
                  <c:v>3810</c:v>
                </c:pt>
                <c:pt idx="72">
                  <c:v>3850</c:v>
                </c:pt>
                <c:pt idx="73">
                  <c:v>3920</c:v>
                </c:pt>
                <c:pt idx="74">
                  <c:v>3920</c:v>
                </c:pt>
                <c:pt idx="75">
                  <c:v>4020</c:v>
                </c:pt>
                <c:pt idx="76">
                  <c:v>4070</c:v>
                </c:pt>
                <c:pt idx="77">
                  <c:v>4100</c:v>
                </c:pt>
                <c:pt idx="78">
                  <c:v>4250</c:v>
                </c:pt>
                <c:pt idx="79">
                  <c:v>4250</c:v>
                </c:pt>
                <c:pt idx="80">
                  <c:v>4410</c:v>
                </c:pt>
                <c:pt idx="81">
                  <c:v>4450</c:v>
                </c:pt>
                <c:pt idx="82">
                  <c:v>4620</c:v>
                </c:pt>
                <c:pt idx="83">
                  <c:v>4660</c:v>
                </c:pt>
                <c:pt idx="84">
                  <c:v>4760</c:v>
                </c:pt>
                <c:pt idx="85">
                  <c:v>4840</c:v>
                </c:pt>
                <c:pt idx="86">
                  <c:v>5090</c:v>
                </c:pt>
                <c:pt idx="87">
                  <c:v>5280</c:v>
                </c:pt>
                <c:pt idx="88">
                  <c:v>5430</c:v>
                </c:pt>
                <c:pt idx="89">
                  <c:v>5480</c:v>
                </c:pt>
                <c:pt idx="90">
                  <c:v>5600</c:v>
                </c:pt>
                <c:pt idx="91">
                  <c:v>5640</c:v>
                </c:pt>
                <c:pt idx="92">
                  <c:v>5820</c:v>
                </c:pt>
                <c:pt idx="93">
                  <c:v>5950</c:v>
                </c:pt>
                <c:pt idx="94">
                  <c:v>6320</c:v>
                </c:pt>
                <c:pt idx="95">
                  <c:v>6390</c:v>
                </c:pt>
                <c:pt idx="96">
                  <c:v>6550</c:v>
                </c:pt>
                <c:pt idx="97">
                  <c:v>6610</c:v>
                </c:pt>
                <c:pt idx="98">
                  <c:v>6670</c:v>
                </c:pt>
                <c:pt idx="99">
                  <c:v>6750</c:v>
                </c:pt>
                <c:pt idx="100">
                  <c:v>6790</c:v>
                </c:pt>
                <c:pt idx="101">
                  <c:v>6970</c:v>
                </c:pt>
                <c:pt idx="102">
                  <c:v>7070</c:v>
                </c:pt>
                <c:pt idx="103">
                  <c:v>7210</c:v>
                </c:pt>
                <c:pt idx="104">
                  <c:v>7430</c:v>
                </c:pt>
                <c:pt idx="105">
                  <c:v>7670</c:v>
                </c:pt>
                <c:pt idx="106">
                  <c:v>7680</c:v>
                </c:pt>
                <c:pt idx="107">
                  <c:v>8260</c:v>
                </c:pt>
                <c:pt idx="108">
                  <c:v>8710</c:v>
                </c:pt>
                <c:pt idx="109">
                  <c:v>8830</c:v>
                </c:pt>
                <c:pt idx="110">
                  <c:v>8840</c:v>
                </c:pt>
                <c:pt idx="111">
                  <c:v>9040</c:v>
                </c:pt>
                <c:pt idx="112">
                  <c:v>9760</c:v>
                </c:pt>
                <c:pt idx="113">
                  <c:v>9850</c:v>
                </c:pt>
                <c:pt idx="114">
                  <c:v>10840</c:v>
                </c:pt>
                <c:pt idx="115">
                  <c:v>11180</c:v>
                </c:pt>
                <c:pt idx="116">
                  <c:v>12140</c:v>
                </c:pt>
                <c:pt idx="117">
                  <c:v>12450</c:v>
                </c:pt>
                <c:pt idx="118">
                  <c:v>12470</c:v>
                </c:pt>
                <c:pt idx="119">
                  <c:v>13400</c:v>
                </c:pt>
                <c:pt idx="120">
                  <c:v>15230</c:v>
                </c:pt>
                <c:pt idx="121">
                  <c:v>15410</c:v>
                </c:pt>
              </c:numCache>
            </c:numRef>
          </c:xVal>
          <c:yVal>
            <c:numRef>
              <c:f>BM_M1!$F$2:$F$123</c:f>
              <c:numCache>
                <c:formatCode>General</c:formatCode>
                <c:ptCount val="122"/>
                <c:pt idx="0">
                  <c:v>1.4988263942065053E-2</c:v>
                </c:pt>
                <c:pt idx="1">
                  <c:v>4.3508029620173607E-3</c:v>
                </c:pt>
                <c:pt idx="2">
                  <c:v>2.1221856708751822E-2</c:v>
                </c:pt>
                <c:pt idx="3">
                  <c:v>0.27958643165771474</c:v>
                </c:pt>
                <c:pt idx="4">
                  <c:v>0</c:v>
                </c:pt>
                <c:pt idx="5">
                  <c:v>0.26550769253250595</c:v>
                </c:pt>
                <c:pt idx="6">
                  <c:v>2.4221653386439302E-3</c:v>
                </c:pt>
                <c:pt idx="7">
                  <c:v>0.50955673153390235</c:v>
                </c:pt>
                <c:pt idx="8">
                  <c:v>0</c:v>
                </c:pt>
                <c:pt idx="9">
                  <c:v>1.1991768064401696E-2</c:v>
                </c:pt>
                <c:pt idx="10">
                  <c:v>4.3397679921032682E-2</c:v>
                </c:pt>
                <c:pt idx="11">
                  <c:v>3.7710544687311005E-2</c:v>
                </c:pt>
                <c:pt idx="12">
                  <c:v>0.17448527559975885</c:v>
                </c:pt>
                <c:pt idx="13">
                  <c:v>0.22778173641425423</c:v>
                </c:pt>
                <c:pt idx="14">
                  <c:v>2.1153868186861057E-2</c:v>
                </c:pt>
                <c:pt idx="15">
                  <c:v>0</c:v>
                </c:pt>
                <c:pt idx="16">
                  <c:v>7.7934245353186937E-2</c:v>
                </c:pt>
                <c:pt idx="17">
                  <c:v>0.15211946406687396</c:v>
                </c:pt>
                <c:pt idx="18">
                  <c:v>0</c:v>
                </c:pt>
                <c:pt idx="19">
                  <c:v>0.36777442931079957</c:v>
                </c:pt>
                <c:pt idx="20">
                  <c:v>0.12857473152797752</c:v>
                </c:pt>
                <c:pt idx="21">
                  <c:v>0.36918108980635544</c:v>
                </c:pt>
                <c:pt idx="22">
                  <c:v>0.57845276843093751</c:v>
                </c:pt>
                <c:pt idx="23">
                  <c:v>3.8771441770751355E-2</c:v>
                </c:pt>
                <c:pt idx="24">
                  <c:v>3.2527434303270007E-2</c:v>
                </c:pt>
                <c:pt idx="25">
                  <c:v>0</c:v>
                </c:pt>
                <c:pt idx="26">
                  <c:v>0.49804086827328886</c:v>
                </c:pt>
                <c:pt idx="27">
                  <c:v>0.12465478615834549</c:v>
                </c:pt>
                <c:pt idx="28">
                  <c:v>0.24566419353608368</c:v>
                </c:pt>
                <c:pt idx="29">
                  <c:v>0.21590196371645251</c:v>
                </c:pt>
                <c:pt idx="30">
                  <c:v>0</c:v>
                </c:pt>
                <c:pt idx="31">
                  <c:v>0.10951082069173594</c:v>
                </c:pt>
                <c:pt idx="32">
                  <c:v>0.14792845700837465</c:v>
                </c:pt>
                <c:pt idx="33">
                  <c:v>8.8629962007352441E-3</c:v>
                </c:pt>
                <c:pt idx="34">
                  <c:v>1.3514248065022579E-2</c:v>
                </c:pt>
                <c:pt idx="35">
                  <c:v>0.29475034853114568</c:v>
                </c:pt>
                <c:pt idx="36">
                  <c:v>0.25869251028584933</c:v>
                </c:pt>
                <c:pt idx="37">
                  <c:v>0.15899739400345214</c:v>
                </c:pt>
                <c:pt idx="38">
                  <c:v>0.46308871024487869</c:v>
                </c:pt>
                <c:pt idx="39">
                  <c:v>2.5392889203056941E-2</c:v>
                </c:pt>
                <c:pt idx="40">
                  <c:v>0.512213556315814</c:v>
                </c:pt>
                <c:pt idx="41">
                  <c:v>0</c:v>
                </c:pt>
                <c:pt idx="42">
                  <c:v>9.1554863856740373E-2</c:v>
                </c:pt>
                <c:pt idx="43">
                  <c:v>8.2895917017087196E-3</c:v>
                </c:pt>
                <c:pt idx="44">
                  <c:v>4.8467772241632283E-2</c:v>
                </c:pt>
                <c:pt idx="45">
                  <c:v>0.49356163986222518</c:v>
                </c:pt>
                <c:pt idx="46">
                  <c:v>0.47901076379380575</c:v>
                </c:pt>
                <c:pt idx="47">
                  <c:v>0.48957093502889309</c:v>
                </c:pt>
                <c:pt idx="48">
                  <c:v>3.7844345671373424E-2</c:v>
                </c:pt>
                <c:pt idx="49">
                  <c:v>6.1141203061057671E-2</c:v>
                </c:pt>
                <c:pt idx="50">
                  <c:v>0.78133352610420226</c:v>
                </c:pt>
                <c:pt idx="51">
                  <c:v>0</c:v>
                </c:pt>
                <c:pt idx="52">
                  <c:v>0.39003972765725387</c:v>
                </c:pt>
                <c:pt idx="53">
                  <c:v>0.14718997839372067</c:v>
                </c:pt>
                <c:pt idx="54">
                  <c:v>0.69027446456645969</c:v>
                </c:pt>
                <c:pt idx="55">
                  <c:v>3.6761526545719277E-3</c:v>
                </c:pt>
                <c:pt idx="56">
                  <c:v>3.0616913952276697E-3</c:v>
                </c:pt>
                <c:pt idx="57">
                  <c:v>0.50437912940722684</c:v>
                </c:pt>
                <c:pt idx="58">
                  <c:v>0.25452446974186432</c:v>
                </c:pt>
                <c:pt idx="59">
                  <c:v>0.33966682057118314</c:v>
                </c:pt>
                <c:pt idx="60">
                  <c:v>5.302906699290251E-2</c:v>
                </c:pt>
                <c:pt idx="61">
                  <c:v>4.3651913941776935E-2</c:v>
                </c:pt>
                <c:pt idx="62">
                  <c:v>5.2678221385712846E-4</c:v>
                </c:pt>
                <c:pt idx="63">
                  <c:v>0.19637752135798006</c:v>
                </c:pt>
                <c:pt idx="64">
                  <c:v>0.12464313985402756</c:v>
                </c:pt>
                <c:pt idx="65">
                  <c:v>0.74184252546087304</c:v>
                </c:pt>
                <c:pt idx="66">
                  <c:v>7.5874551557406814E-2</c:v>
                </c:pt>
                <c:pt idx="67">
                  <c:v>0.43706666565271662</c:v>
                </c:pt>
                <c:pt idx="68">
                  <c:v>0.35946711812141435</c:v>
                </c:pt>
                <c:pt idx="69">
                  <c:v>0.59050826006336754</c:v>
                </c:pt>
                <c:pt idx="70">
                  <c:v>0.853473195453197</c:v>
                </c:pt>
                <c:pt idx="71">
                  <c:v>0.14159034253884775</c:v>
                </c:pt>
                <c:pt idx="72">
                  <c:v>0.59018440378740111</c:v>
                </c:pt>
                <c:pt idx="73">
                  <c:v>0.83645879998013029</c:v>
                </c:pt>
                <c:pt idx="74">
                  <c:v>0.18320458930222253</c:v>
                </c:pt>
                <c:pt idx="75">
                  <c:v>0.55161102695502817</c:v>
                </c:pt>
                <c:pt idx="76">
                  <c:v>0.16178505539334739</c:v>
                </c:pt>
                <c:pt idx="77">
                  <c:v>0.44412736696043359</c:v>
                </c:pt>
                <c:pt idx="78">
                  <c:v>0.53465071497636352</c:v>
                </c:pt>
                <c:pt idx="79">
                  <c:v>0.63486433892185379</c:v>
                </c:pt>
                <c:pt idx="80">
                  <c:v>0.58753322209980641</c:v>
                </c:pt>
                <c:pt idx="81">
                  <c:v>2.5874016739940844E-2</c:v>
                </c:pt>
                <c:pt idx="82">
                  <c:v>4.0095754345212137E-3</c:v>
                </c:pt>
                <c:pt idx="83">
                  <c:v>0.88367828405658522</c:v>
                </c:pt>
                <c:pt idx="84">
                  <c:v>3.5168275594654443E-2</c:v>
                </c:pt>
                <c:pt idx="85">
                  <c:v>0.51060097992891718</c:v>
                </c:pt>
                <c:pt idx="86">
                  <c:v>4.674320673531774E-2</c:v>
                </c:pt>
                <c:pt idx="87">
                  <c:v>0.84082127002619367</c:v>
                </c:pt>
                <c:pt idx="88">
                  <c:v>3.7478702688072386E-2</c:v>
                </c:pt>
                <c:pt idx="89">
                  <c:v>9.4870357068929823E-2</c:v>
                </c:pt>
                <c:pt idx="90">
                  <c:v>0.14682942970165902</c:v>
                </c:pt>
                <c:pt idx="91">
                  <c:v>0.37987244133061476</c:v>
                </c:pt>
                <c:pt idx="92">
                  <c:v>0.57286185496909503</c:v>
                </c:pt>
                <c:pt idx="93">
                  <c:v>0.31393067122799495</c:v>
                </c:pt>
                <c:pt idx="94">
                  <c:v>0.28651904582733217</c:v>
                </c:pt>
                <c:pt idx="95">
                  <c:v>0.73214410602511804</c:v>
                </c:pt>
                <c:pt idx="96">
                  <c:v>0</c:v>
                </c:pt>
                <c:pt idx="97">
                  <c:v>1.9096944540734181E-2</c:v>
                </c:pt>
                <c:pt idx="98">
                  <c:v>0</c:v>
                </c:pt>
                <c:pt idx="99">
                  <c:v>0.26941033580962165</c:v>
                </c:pt>
                <c:pt idx="101">
                  <c:v>0.32889733625049111</c:v>
                </c:pt>
                <c:pt idx="102">
                  <c:v>3.935955838333919E-2</c:v>
                </c:pt>
                <c:pt idx="103">
                  <c:v>0</c:v>
                </c:pt>
                <c:pt idx="104">
                  <c:v>1.6375234253648504E-2</c:v>
                </c:pt>
                <c:pt idx="105">
                  <c:v>0.28030027078343822</c:v>
                </c:pt>
                <c:pt idx="106">
                  <c:v>0.80211496056945975</c:v>
                </c:pt>
                <c:pt idx="107">
                  <c:v>0.4423555897156522</c:v>
                </c:pt>
                <c:pt idx="108">
                  <c:v>1.0479285585006369E-2</c:v>
                </c:pt>
                <c:pt idx="109">
                  <c:v>0.44877218609122371</c:v>
                </c:pt>
                <c:pt idx="110">
                  <c:v>5.4308055034923829E-2</c:v>
                </c:pt>
                <c:pt idx="111">
                  <c:v>0.55237763850312283</c:v>
                </c:pt>
                <c:pt idx="112">
                  <c:v>0.77102824732703068</c:v>
                </c:pt>
                <c:pt idx="113">
                  <c:v>2.7910832085492165E-2</c:v>
                </c:pt>
                <c:pt idx="114">
                  <c:v>0.38720661509782556</c:v>
                </c:pt>
                <c:pt idx="115">
                  <c:v>4.8159795205034342E-2</c:v>
                </c:pt>
                <c:pt idx="117">
                  <c:v>1.4709358898858712E-2</c:v>
                </c:pt>
                <c:pt idx="118">
                  <c:v>7.0384339327197662E-2</c:v>
                </c:pt>
                <c:pt idx="119">
                  <c:v>0.18582870183794981</c:v>
                </c:pt>
                <c:pt idx="120">
                  <c:v>3.1481604026561506E-2</c:v>
                </c:pt>
                <c:pt idx="121">
                  <c:v>-0.13432166990106734</c:v>
                </c:pt>
              </c:numCache>
            </c:numRef>
          </c:yVal>
          <c:smooth val="0"/>
          <c:extLst>
            <c:ext xmlns:c16="http://schemas.microsoft.com/office/drawing/2014/chart" uri="{C3380CC4-5D6E-409C-BE32-E72D297353CC}">
              <c16:uniqueId val="{00000003-04D9-4392-B409-A3B856C41CD0}"/>
            </c:ext>
          </c:extLst>
        </c:ser>
        <c:ser>
          <c:idx val="6"/>
          <c:order val="6"/>
          <c:tx>
            <c:v>Vietnam ODA</c:v>
          </c:tx>
          <c:spPr>
            <a:ln w="25400" cap="rnd">
              <a:solidFill>
                <a:schemeClr val="accent5"/>
              </a:solidFill>
              <a:round/>
            </a:ln>
            <a:effectLst/>
          </c:spPr>
          <c:marker>
            <c:symbol val="circle"/>
            <c:size val="5"/>
            <c:spPr>
              <a:solidFill>
                <a:schemeClr val="accent5"/>
              </a:solidFill>
              <a:ln w="9525">
                <a:solidFill>
                  <a:schemeClr val="accent5"/>
                </a:solidFill>
              </a:ln>
              <a:effectLst/>
            </c:spPr>
          </c:marker>
          <c:xVal>
            <c:numRef>
              <c:f>BM_M1!$I$47</c:f>
              <c:numCache>
                <c:formatCode>General</c:formatCode>
                <c:ptCount val="1"/>
                <c:pt idx="0">
                  <c:v>2050</c:v>
                </c:pt>
              </c:numCache>
            </c:numRef>
          </c:xVal>
          <c:yVal>
            <c:numRef>
              <c:f>BM_M1!$C$47</c:f>
              <c:numCache>
                <c:formatCode>General</c:formatCode>
                <c:ptCount val="1"/>
                <c:pt idx="0">
                  <c:v>0.18563371597878237</c:v>
                </c:pt>
              </c:numCache>
            </c:numRef>
          </c:yVal>
          <c:smooth val="0"/>
          <c:extLst>
            <c:ext xmlns:c16="http://schemas.microsoft.com/office/drawing/2014/chart" uri="{C3380CC4-5D6E-409C-BE32-E72D297353CC}">
              <c16:uniqueId val="{00000004-04D9-4392-B409-A3B856C41CD0}"/>
            </c:ext>
          </c:extLst>
        </c:ser>
        <c:ser>
          <c:idx val="7"/>
          <c:order val="7"/>
          <c:tx>
            <c:v>Vietnam OOF</c:v>
          </c:tx>
          <c:spPr>
            <a:ln w="25400" cap="rnd">
              <a:solidFill>
                <a:schemeClr val="accent2"/>
              </a:solidFill>
              <a:round/>
            </a:ln>
            <a:effectLst/>
          </c:spPr>
          <c:marker>
            <c:symbol val="circle"/>
            <c:size val="5"/>
            <c:spPr>
              <a:solidFill>
                <a:schemeClr val="accent2"/>
              </a:solidFill>
              <a:ln w="9525">
                <a:solidFill>
                  <a:schemeClr val="accent2"/>
                </a:solidFill>
              </a:ln>
              <a:effectLst/>
            </c:spPr>
          </c:marker>
          <c:xVal>
            <c:numRef>
              <c:f>BM_M1!$I$47</c:f>
              <c:numCache>
                <c:formatCode>General</c:formatCode>
                <c:ptCount val="1"/>
                <c:pt idx="0">
                  <c:v>2050</c:v>
                </c:pt>
              </c:numCache>
            </c:numRef>
          </c:xVal>
          <c:yVal>
            <c:numRef>
              <c:f>BM_M1!$D$47</c:f>
              <c:numCache>
                <c:formatCode>General</c:formatCode>
                <c:ptCount val="1"/>
                <c:pt idx="0">
                  <c:v>0.15841080104010444</c:v>
                </c:pt>
              </c:numCache>
            </c:numRef>
          </c:yVal>
          <c:smooth val="0"/>
          <c:extLst>
            <c:ext xmlns:c16="http://schemas.microsoft.com/office/drawing/2014/chart" uri="{C3380CC4-5D6E-409C-BE32-E72D297353CC}">
              <c16:uniqueId val="{00000005-04D9-4392-B409-A3B856C41CD0}"/>
            </c:ext>
          </c:extLst>
        </c:ser>
        <c:ser>
          <c:idx val="8"/>
          <c:order val="8"/>
          <c:tx>
            <c:v>Vietnam Private</c:v>
          </c:tx>
          <c:spPr>
            <a:ln w="25400" cap="rnd">
              <a:solidFill>
                <a:schemeClr val="accent6">
                  <a:lumMod val="50000"/>
                </a:schemeClr>
              </a:solidFill>
              <a:round/>
            </a:ln>
            <a:effectLst/>
          </c:spPr>
          <c:marker>
            <c:symbol val="circle"/>
            <c:size val="5"/>
            <c:spPr>
              <a:solidFill>
                <a:schemeClr val="accent6">
                  <a:lumMod val="50000"/>
                </a:schemeClr>
              </a:solidFill>
              <a:ln w="9525">
                <a:solidFill>
                  <a:schemeClr val="accent6">
                    <a:lumMod val="50000"/>
                  </a:schemeClr>
                </a:solidFill>
              </a:ln>
              <a:effectLst/>
            </c:spPr>
          </c:marker>
          <c:xVal>
            <c:numRef>
              <c:f>BM_M1!$I$47</c:f>
              <c:numCache>
                <c:formatCode>General</c:formatCode>
                <c:ptCount val="1"/>
                <c:pt idx="0">
                  <c:v>2050</c:v>
                </c:pt>
              </c:numCache>
            </c:numRef>
          </c:xVal>
          <c:yVal>
            <c:numRef>
              <c:f>BM_M1!$E$47</c:f>
              <c:numCache>
                <c:formatCode>General</c:formatCode>
                <c:ptCount val="1"/>
                <c:pt idx="0">
                  <c:v>0.16239384311888802</c:v>
                </c:pt>
              </c:numCache>
            </c:numRef>
          </c:yVal>
          <c:smooth val="0"/>
          <c:extLst>
            <c:ext xmlns:c16="http://schemas.microsoft.com/office/drawing/2014/chart" uri="{C3380CC4-5D6E-409C-BE32-E72D297353CC}">
              <c16:uniqueId val="{00000006-04D9-4392-B409-A3B856C41CD0}"/>
            </c:ext>
          </c:extLst>
        </c:ser>
        <c:ser>
          <c:idx val="9"/>
          <c:order val="9"/>
          <c:tx>
            <c:v>Vietnam Remittances</c:v>
          </c:tx>
          <c:spPr>
            <a:ln w="25400" cap="rnd">
              <a:solidFill>
                <a:srgbClr val="7030A0"/>
              </a:solidFill>
              <a:round/>
            </a:ln>
            <a:effectLst/>
          </c:spPr>
          <c:marker>
            <c:symbol val="circle"/>
            <c:size val="5"/>
            <c:spPr>
              <a:solidFill>
                <a:srgbClr val="7030A0"/>
              </a:solidFill>
              <a:ln w="9525">
                <a:solidFill>
                  <a:srgbClr val="7030A0"/>
                </a:solidFill>
              </a:ln>
              <a:effectLst/>
            </c:spPr>
          </c:marker>
          <c:xVal>
            <c:numRef>
              <c:f>BM_M1!$I$47</c:f>
              <c:numCache>
                <c:formatCode>General</c:formatCode>
                <c:ptCount val="1"/>
                <c:pt idx="0">
                  <c:v>2050</c:v>
                </c:pt>
              </c:numCache>
            </c:numRef>
          </c:xVal>
          <c:yVal>
            <c:numRef>
              <c:f>BM_M1!$F$47</c:f>
              <c:numCache>
                <c:formatCode>General</c:formatCode>
                <c:ptCount val="1"/>
                <c:pt idx="0">
                  <c:v>0.49356163986222518</c:v>
                </c:pt>
              </c:numCache>
            </c:numRef>
          </c:yVal>
          <c:smooth val="0"/>
          <c:extLst>
            <c:ext xmlns:c16="http://schemas.microsoft.com/office/drawing/2014/chart" uri="{C3380CC4-5D6E-409C-BE32-E72D297353CC}">
              <c16:uniqueId val="{00000007-04D9-4392-B409-A3B856C41CD0}"/>
            </c:ext>
          </c:extLst>
        </c:ser>
        <c:dLbls>
          <c:showLegendKey val="0"/>
          <c:showVal val="0"/>
          <c:showCatName val="0"/>
          <c:showSerName val="0"/>
          <c:showPercent val="0"/>
          <c:showBubbleSize val="0"/>
        </c:dLbls>
        <c:axId val="631682144"/>
        <c:axId val="631703136"/>
      </c:scatterChart>
      <c:scatterChart>
        <c:scatterStyle val="smoothMarker"/>
        <c:varyColors val="0"/>
        <c:ser>
          <c:idx val="5"/>
          <c:order val="5"/>
          <c:spPr>
            <a:ln w="19050" cap="rnd">
              <a:solidFill>
                <a:schemeClr val="accent6"/>
              </a:solidFill>
              <a:round/>
            </a:ln>
            <a:effectLst/>
          </c:spPr>
          <c:marker>
            <c:symbol val="none"/>
          </c:marker>
          <c:dPt>
            <c:idx val="1"/>
            <c:marker>
              <c:symbol val="none"/>
            </c:marker>
            <c:bubble3D val="0"/>
            <c:spPr>
              <a:ln w="12700" cap="rnd">
                <a:solidFill>
                  <a:schemeClr val="tx1"/>
                </a:solidFill>
                <a:prstDash val="dash"/>
                <a:round/>
              </a:ln>
              <a:effectLst/>
            </c:spPr>
            <c:extLst>
              <c:ext xmlns:c16="http://schemas.microsoft.com/office/drawing/2014/chart" uri="{C3380CC4-5D6E-409C-BE32-E72D297353CC}">
                <c16:uniqueId val="{00000009-04D9-4392-B409-A3B856C41CD0}"/>
              </c:ext>
            </c:extLst>
          </c:dPt>
          <c:dLbls>
            <c:dLbl>
              <c:idx val="1"/>
              <c:layout>
                <c:manualLayout>
                  <c:x val="-9.7442181108953405E-3"/>
                  <c:y val="4.3089189533059076E-2"/>
                </c:manualLayout>
              </c:layout>
              <c:tx>
                <c:rich>
                  <a:bodyPr rot="-5400000" spcFirstLastPara="1" vertOverflow="ellipsis" wrap="square" lIns="38100" tIns="19050" rIns="38100" bIns="19050" anchor="ctr" anchorCtr="1">
                    <a:spAutoFit/>
                  </a:bodyPr>
                  <a:lstStyle/>
                  <a:p>
                    <a:pPr>
                      <a:defRPr sz="8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sz="800">
                        <a:solidFill>
                          <a:sysClr val="windowText" lastClr="000000"/>
                        </a:solidFill>
                        <a:latin typeface="Arial" panose="020B0604020202020204" pitchFamily="34" charset="0"/>
                        <a:cs typeface="Arial" panose="020B0604020202020204" pitchFamily="34" charset="0"/>
                      </a:rPr>
                      <a:t>Vietnam</a:t>
                    </a:r>
                  </a:p>
                </c:rich>
              </c:tx>
              <c:spPr>
                <a:noFill/>
                <a:ln>
                  <a:noFill/>
                </a:ln>
                <a:effectLst/>
              </c:spPr>
              <c:txPr>
                <a:bodyPr rot="-5400000" spcFirstLastPara="1" vertOverflow="ellipsis" wrap="square" lIns="38100" tIns="19050" rIns="38100" bIns="19050" anchor="ctr" anchorCtr="1">
                  <a:spAutoFit/>
                </a:bodyPr>
                <a:lstStyle/>
                <a:p>
                  <a:pPr>
                    <a:defRPr sz="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04D9-4392-B409-A3B856C41CD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BM_M1!$P$47:$P$48</c:f>
              <c:numCache>
                <c:formatCode>General</c:formatCode>
                <c:ptCount val="2"/>
                <c:pt idx="0">
                  <c:v>2050</c:v>
                </c:pt>
                <c:pt idx="1">
                  <c:v>2050</c:v>
                </c:pt>
              </c:numCache>
            </c:numRef>
          </c:xVal>
          <c:yVal>
            <c:numRef>
              <c:f>BM_M1!$P$7:$P$8</c:f>
              <c:numCache>
                <c:formatCode>General</c:formatCode>
                <c:ptCount val="2"/>
                <c:pt idx="0">
                  <c:v>0</c:v>
                </c:pt>
                <c:pt idx="1">
                  <c:v>17.5</c:v>
                </c:pt>
              </c:numCache>
            </c:numRef>
          </c:yVal>
          <c:smooth val="1"/>
          <c:extLst>
            <c:ext xmlns:c16="http://schemas.microsoft.com/office/drawing/2014/chart" uri="{C3380CC4-5D6E-409C-BE32-E72D297353CC}">
              <c16:uniqueId val="{0000000A-04D9-4392-B409-A3B856C41CD0}"/>
            </c:ext>
          </c:extLst>
        </c:ser>
        <c:dLbls>
          <c:showLegendKey val="0"/>
          <c:showVal val="0"/>
          <c:showCatName val="0"/>
          <c:showSerName val="0"/>
          <c:showPercent val="0"/>
          <c:showBubbleSize val="0"/>
        </c:dLbls>
        <c:axId val="736664024"/>
        <c:axId val="736662712"/>
      </c:scatterChart>
      <c:scatterChart>
        <c:scatterStyle val="lineMarker"/>
        <c:varyColors val="0"/>
        <c:ser>
          <c:idx val="4"/>
          <c:order val="4"/>
          <c:tx>
            <c:v>Taxes</c:v>
          </c:tx>
          <c:spPr>
            <a:ln w="25400" cap="rnd">
              <a:noFill/>
              <a:round/>
            </a:ln>
            <a:effectLst/>
          </c:spPr>
          <c:marker>
            <c:symbol val="circle"/>
            <c:size val="5"/>
            <c:spPr>
              <a:noFill/>
              <a:ln w="9525">
                <a:noFill/>
              </a:ln>
              <a:effectLst/>
            </c:spPr>
          </c:marker>
          <c:trendline>
            <c:spPr>
              <a:ln w="12700" cap="rnd">
                <a:solidFill>
                  <a:schemeClr val="tx1"/>
                </a:solidFill>
                <a:prstDash val="dash"/>
              </a:ln>
              <a:effectLst/>
            </c:spPr>
            <c:trendlineType val="linear"/>
            <c:dispRSqr val="0"/>
            <c:dispEq val="0"/>
          </c:trendline>
          <c:xVal>
            <c:numRef>
              <c:f>BM_M1!$I$2:$I$123</c:f>
              <c:numCache>
                <c:formatCode>General</c:formatCode>
                <c:ptCount val="122"/>
                <c:pt idx="0">
                  <c:v>280</c:v>
                </c:pt>
                <c:pt idx="1">
                  <c:v>320</c:v>
                </c:pt>
                <c:pt idx="2">
                  <c:v>370</c:v>
                </c:pt>
                <c:pt idx="3">
                  <c:v>370</c:v>
                </c:pt>
                <c:pt idx="4">
                  <c:v>370</c:v>
                </c:pt>
                <c:pt idx="5">
                  <c:v>400</c:v>
                </c:pt>
                <c:pt idx="6">
                  <c:v>420</c:v>
                </c:pt>
                <c:pt idx="7">
                  <c:v>440</c:v>
                </c:pt>
                <c:pt idx="8">
                  <c:v>450</c:v>
                </c:pt>
                <c:pt idx="9">
                  <c:v>480</c:v>
                </c:pt>
                <c:pt idx="10">
                  <c:v>490</c:v>
                </c:pt>
                <c:pt idx="11">
                  <c:v>490</c:v>
                </c:pt>
                <c:pt idx="12">
                  <c:v>540</c:v>
                </c:pt>
                <c:pt idx="13">
                  <c:v>620</c:v>
                </c:pt>
                <c:pt idx="14">
                  <c:v>640</c:v>
                </c:pt>
                <c:pt idx="15">
                  <c:v>650</c:v>
                </c:pt>
                <c:pt idx="16">
                  <c:v>660</c:v>
                </c:pt>
                <c:pt idx="17">
                  <c:v>660</c:v>
                </c:pt>
                <c:pt idx="18">
                  <c:v>720</c:v>
                </c:pt>
                <c:pt idx="19">
                  <c:v>730</c:v>
                </c:pt>
                <c:pt idx="20">
                  <c:v>750</c:v>
                </c:pt>
                <c:pt idx="21">
                  <c:v>760</c:v>
                </c:pt>
                <c:pt idx="22">
                  <c:v>780</c:v>
                </c:pt>
                <c:pt idx="23">
                  <c:v>820</c:v>
                </c:pt>
                <c:pt idx="24">
                  <c:v>900</c:v>
                </c:pt>
                <c:pt idx="25">
                  <c:v>940</c:v>
                </c:pt>
                <c:pt idx="26">
                  <c:v>950</c:v>
                </c:pt>
                <c:pt idx="27">
                  <c:v>1030</c:v>
                </c:pt>
                <c:pt idx="28">
                  <c:v>1100</c:v>
                </c:pt>
                <c:pt idx="29">
                  <c:v>1110</c:v>
                </c:pt>
                <c:pt idx="30">
                  <c:v>1120</c:v>
                </c:pt>
                <c:pt idx="31">
                  <c:v>1140</c:v>
                </c:pt>
                <c:pt idx="32">
                  <c:v>1200</c:v>
                </c:pt>
                <c:pt idx="33">
                  <c:v>1210</c:v>
                </c:pt>
                <c:pt idx="34">
                  <c:v>1300</c:v>
                </c:pt>
                <c:pt idx="35">
                  <c:v>1330</c:v>
                </c:pt>
                <c:pt idx="36">
                  <c:v>1380</c:v>
                </c:pt>
                <c:pt idx="37">
                  <c:v>1380</c:v>
                </c:pt>
                <c:pt idx="38">
                  <c:v>1510</c:v>
                </c:pt>
                <c:pt idx="39">
                  <c:v>1520</c:v>
                </c:pt>
                <c:pt idx="40">
                  <c:v>1680</c:v>
                </c:pt>
                <c:pt idx="41">
                  <c:v>1710</c:v>
                </c:pt>
                <c:pt idx="42">
                  <c:v>1730</c:v>
                </c:pt>
                <c:pt idx="43">
                  <c:v>1790</c:v>
                </c:pt>
                <c:pt idx="44">
                  <c:v>1880</c:v>
                </c:pt>
                <c:pt idx="45">
                  <c:v>2050</c:v>
                </c:pt>
                <c:pt idx="46">
                  <c:v>2050</c:v>
                </c:pt>
                <c:pt idx="47">
                  <c:v>2120</c:v>
                </c:pt>
                <c:pt idx="48">
                  <c:v>2140</c:v>
                </c:pt>
                <c:pt idx="49">
                  <c:v>2150</c:v>
                </c:pt>
                <c:pt idx="50">
                  <c:v>2150</c:v>
                </c:pt>
                <c:pt idx="51">
                  <c:v>2220</c:v>
                </c:pt>
                <c:pt idx="52">
                  <c:v>2310</c:v>
                </c:pt>
                <c:pt idx="53">
                  <c:v>2380</c:v>
                </c:pt>
                <c:pt idx="54">
                  <c:v>2450</c:v>
                </c:pt>
                <c:pt idx="55">
                  <c:v>2510</c:v>
                </c:pt>
                <c:pt idx="56">
                  <c:v>2830</c:v>
                </c:pt>
                <c:pt idx="57">
                  <c:v>2850</c:v>
                </c:pt>
                <c:pt idx="58">
                  <c:v>2970</c:v>
                </c:pt>
                <c:pt idx="59">
                  <c:v>3070</c:v>
                </c:pt>
                <c:pt idx="60">
                  <c:v>3500</c:v>
                </c:pt>
                <c:pt idx="61">
                  <c:v>3400</c:v>
                </c:pt>
                <c:pt idx="62">
                  <c:v>3440</c:v>
                </c:pt>
                <c:pt idx="63">
                  <c:v>3460</c:v>
                </c:pt>
                <c:pt idx="64">
                  <c:v>3550</c:v>
                </c:pt>
                <c:pt idx="65">
                  <c:v>3580</c:v>
                </c:pt>
                <c:pt idx="66">
                  <c:v>3670</c:v>
                </c:pt>
                <c:pt idx="67">
                  <c:v>3690</c:v>
                </c:pt>
                <c:pt idx="68">
                  <c:v>3760</c:v>
                </c:pt>
                <c:pt idx="69">
                  <c:v>3780</c:v>
                </c:pt>
                <c:pt idx="70">
                  <c:v>3790</c:v>
                </c:pt>
                <c:pt idx="71">
                  <c:v>3810</c:v>
                </c:pt>
                <c:pt idx="72">
                  <c:v>3850</c:v>
                </c:pt>
                <c:pt idx="73">
                  <c:v>3920</c:v>
                </c:pt>
                <c:pt idx="74">
                  <c:v>3920</c:v>
                </c:pt>
                <c:pt idx="75">
                  <c:v>4020</c:v>
                </c:pt>
                <c:pt idx="76">
                  <c:v>4070</c:v>
                </c:pt>
                <c:pt idx="77">
                  <c:v>4100</c:v>
                </c:pt>
                <c:pt idx="78">
                  <c:v>4250</c:v>
                </c:pt>
                <c:pt idx="79">
                  <c:v>4250</c:v>
                </c:pt>
                <c:pt idx="80">
                  <c:v>4410</c:v>
                </c:pt>
                <c:pt idx="81">
                  <c:v>4450</c:v>
                </c:pt>
                <c:pt idx="82">
                  <c:v>4620</c:v>
                </c:pt>
                <c:pt idx="83">
                  <c:v>4660</c:v>
                </c:pt>
                <c:pt idx="84">
                  <c:v>4760</c:v>
                </c:pt>
                <c:pt idx="85">
                  <c:v>4840</c:v>
                </c:pt>
                <c:pt idx="86">
                  <c:v>5090</c:v>
                </c:pt>
                <c:pt idx="87">
                  <c:v>5280</c:v>
                </c:pt>
                <c:pt idx="88">
                  <c:v>5430</c:v>
                </c:pt>
                <c:pt idx="89">
                  <c:v>5480</c:v>
                </c:pt>
                <c:pt idx="90">
                  <c:v>5600</c:v>
                </c:pt>
                <c:pt idx="91">
                  <c:v>5640</c:v>
                </c:pt>
                <c:pt idx="92">
                  <c:v>5820</c:v>
                </c:pt>
                <c:pt idx="93">
                  <c:v>5950</c:v>
                </c:pt>
                <c:pt idx="94">
                  <c:v>6320</c:v>
                </c:pt>
                <c:pt idx="95">
                  <c:v>6390</c:v>
                </c:pt>
                <c:pt idx="96">
                  <c:v>6550</c:v>
                </c:pt>
                <c:pt idx="97">
                  <c:v>6610</c:v>
                </c:pt>
                <c:pt idx="98">
                  <c:v>6670</c:v>
                </c:pt>
                <c:pt idx="99">
                  <c:v>6750</c:v>
                </c:pt>
                <c:pt idx="100">
                  <c:v>6790</c:v>
                </c:pt>
                <c:pt idx="101">
                  <c:v>6970</c:v>
                </c:pt>
                <c:pt idx="102">
                  <c:v>7070</c:v>
                </c:pt>
                <c:pt idx="103">
                  <c:v>7210</c:v>
                </c:pt>
                <c:pt idx="104">
                  <c:v>7430</c:v>
                </c:pt>
                <c:pt idx="105">
                  <c:v>7670</c:v>
                </c:pt>
                <c:pt idx="106">
                  <c:v>7680</c:v>
                </c:pt>
                <c:pt idx="107">
                  <c:v>8260</c:v>
                </c:pt>
                <c:pt idx="108">
                  <c:v>8710</c:v>
                </c:pt>
                <c:pt idx="109">
                  <c:v>8830</c:v>
                </c:pt>
                <c:pt idx="110">
                  <c:v>8840</c:v>
                </c:pt>
                <c:pt idx="111">
                  <c:v>9040</c:v>
                </c:pt>
                <c:pt idx="112">
                  <c:v>9760</c:v>
                </c:pt>
                <c:pt idx="113">
                  <c:v>9850</c:v>
                </c:pt>
                <c:pt idx="114">
                  <c:v>10840</c:v>
                </c:pt>
                <c:pt idx="115">
                  <c:v>11180</c:v>
                </c:pt>
                <c:pt idx="116">
                  <c:v>12140</c:v>
                </c:pt>
                <c:pt idx="117">
                  <c:v>12450</c:v>
                </c:pt>
                <c:pt idx="118">
                  <c:v>12470</c:v>
                </c:pt>
                <c:pt idx="119">
                  <c:v>13400</c:v>
                </c:pt>
                <c:pt idx="120">
                  <c:v>15230</c:v>
                </c:pt>
                <c:pt idx="121">
                  <c:v>15410</c:v>
                </c:pt>
              </c:numCache>
            </c:numRef>
          </c:xVal>
          <c:yVal>
            <c:numRef>
              <c:f>BM_M1!$J$2:$J$123</c:f>
              <c:numCache>
                <c:formatCode>General</c:formatCode>
                <c:ptCount val="122"/>
                <c:pt idx="0">
                  <c:v>1.9506560766427694</c:v>
                </c:pt>
                <c:pt idx="1">
                  <c:v>2.2101349011654405</c:v>
                </c:pt>
                <c:pt idx="2">
                  <c:v>2.7484208087118702</c:v>
                </c:pt>
                <c:pt idx="3">
                  <c:v>0.60291205677487059</c:v>
                </c:pt>
                <c:pt idx="4">
                  <c:v>0.72000238649292247</c:v>
                </c:pt>
                <c:pt idx="5">
                  <c:v>3.1611131468270748</c:v>
                </c:pt>
                <c:pt idx="6">
                  <c:v>#N/A</c:v>
                </c:pt>
                <c:pt idx="7">
                  <c:v>1.6269129140875258</c:v>
                </c:pt>
                <c:pt idx="8">
                  <c:v>0</c:v>
                </c:pt>
                <c:pt idx="9">
                  <c:v>2.4811277269389085</c:v>
                </c:pt>
                <c:pt idx="10">
                  <c:v>2.9344981372799017</c:v>
                </c:pt>
                <c:pt idx="11">
                  <c:v>1.1194468648686913</c:v>
                </c:pt>
                <c:pt idx="12">
                  <c:v>3.4321748859300194</c:v>
                </c:pt>
                <c:pt idx="13">
                  <c:v>1.3393740520376667</c:v>
                </c:pt>
                <c:pt idx="14">
                  <c:v>3.3729969440613079</c:v>
                </c:pt>
                <c:pt idx="15">
                  <c:v>0.57271009802409723</c:v>
                </c:pt>
                <c:pt idx="16">
                  <c:v>3.7728531153731928</c:v>
                </c:pt>
                <c:pt idx="17">
                  <c:v>2.2939843939675666</c:v>
                </c:pt>
                <c:pt idx="18">
                  <c:v>2.3152527188192487</c:v>
                </c:pt>
                <c:pt idx="19">
                  <c:v>5.5288828603462603</c:v>
                </c:pt>
                <c:pt idx="20">
                  <c:v>2.4356364909503174</c:v>
                </c:pt>
                <c:pt idx="21">
                  <c:v>0.86401657673379484</c:v>
                </c:pt>
                <c:pt idx="22">
                  <c:v>0.83845149383942008</c:v>
                </c:pt>
                <c:pt idx="23">
                  <c:v>5.0054981173957236</c:v>
                </c:pt>
                <c:pt idx="24">
                  <c:v>4.1255860304120038</c:v>
                </c:pt>
                <c:pt idx="25">
                  <c:v>8.9252371445318897</c:v>
                </c:pt>
                <c:pt idx="26">
                  <c:v>3.0155085054987882</c:v>
                </c:pt>
                <c:pt idx="27">
                  <c:v>2.7016265928267105</c:v>
                </c:pt>
                <c:pt idx="28">
                  <c:v>4.1322253383325807</c:v>
                </c:pt>
                <c:pt idx="29">
                  <c:v>7.8752256534733149</c:v>
                </c:pt>
                <c:pt idx="30">
                  <c:v>3.5666121986320181</c:v>
                </c:pt>
                <c:pt idx="31">
                  <c:v>4.5225490401876582</c:v>
                </c:pt>
                <c:pt idx="32">
                  <c:v>8.2790357449471639</c:v>
                </c:pt>
                <c:pt idx="33">
                  <c:v>12.638852853986183</c:v>
                </c:pt>
                <c:pt idx="34">
                  <c:v>5.3526720857050938</c:v>
                </c:pt>
                <c:pt idx="35">
                  <c:v>6.7644942080035158</c:v>
                </c:pt>
                <c:pt idx="36">
                  <c:v>4.257916356753177</c:v>
                </c:pt>
                <c:pt idx="37">
                  <c:v>3.9296405883227781</c:v>
                </c:pt>
                <c:pt idx="38">
                  <c:v>9.6228529089214589</c:v>
                </c:pt>
                <c:pt idx="39">
                  <c:v>5.5820912587384859</c:v>
                </c:pt>
                <c:pt idx="40">
                  <c:v>0</c:v>
                </c:pt>
                <c:pt idx="41">
                  <c:v>1.8811615204853054</c:v>
                </c:pt>
                <c:pt idx="42">
                  <c:v>1.5257762562151334</c:v>
                </c:pt>
                <c:pt idx="43">
                  <c:v>3.272631910213577</c:v>
                </c:pt>
                <c:pt idx="44">
                  <c:v>0</c:v>
                </c:pt>
                <c:pt idx="45">
                  <c:v>3.5434753568577588</c:v>
                </c:pt>
                <c:pt idx="46">
                  <c:v>3.4211736370337227</c:v>
                </c:pt>
                <c:pt idx="47">
                  <c:v>3.0800198285889464</c:v>
                </c:pt>
                <c:pt idx="48">
                  <c:v>7.37734945391691</c:v>
                </c:pt>
                <c:pt idx="49">
                  <c:v>#N/A</c:v>
                </c:pt>
                <c:pt idx="50">
                  <c:v>1.4898382146908087</c:v>
                </c:pt>
                <c:pt idx="51">
                  <c:v>21.042893811044092</c:v>
                </c:pt>
                <c:pt idx="52">
                  <c:v>17.942898508838045</c:v>
                </c:pt>
                <c:pt idx="53">
                  <c:v>0</c:v>
                </c:pt>
                <c:pt idx="54">
                  <c:v>0</c:v>
                </c:pt>
                <c:pt idx="55">
                  <c:v>7.453572559137343</c:v>
                </c:pt>
                <c:pt idx="56">
                  <c:v>23.842319347948592</c:v>
                </c:pt>
                <c:pt idx="57">
                  <c:v>4.6180890175999476</c:v>
                </c:pt>
                <c:pt idx="58">
                  <c:v>1.4323769878933654</c:v>
                </c:pt>
                <c:pt idx="59">
                  <c:v>10.688999243666304</c:v>
                </c:pt>
                <c:pt idx="60">
                  <c:v>0.85050037540079182</c:v>
                </c:pt>
                <c:pt idx="61">
                  <c:v>13.903264052456604</c:v>
                </c:pt>
                <c:pt idx="62">
                  <c:v>4.5878425242515535</c:v>
                </c:pt>
                <c:pt idx="63">
                  <c:v>6.7594392293212362</c:v>
                </c:pt>
                <c:pt idx="64">
                  <c:v>0</c:v>
                </c:pt>
                <c:pt idx="65">
                  <c:v>4.0148142827995965</c:v>
                </c:pt>
                <c:pt idx="66">
                  <c:v>0.25008060430348511</c:v>
                </c:pt>
                <c:pt idx="67">
                  <c:v>5.6431468736365202</c:v>
                </c:pt>
                <c:pt idx="68">
                  <c:v>4.4029055545662725</c:v>
                </c:pt>
                <c:pt idx="69">
                  <c:v>5.6044977337029405</c:v>
                </c:pt>
                <c:pt idx="70">
                  <c:v>1.7963531684210818</c:v>
                </c:pt>
                <c:pt idx="71">
                  <c:v>4.8145109805506809</c:v>
                </c:pt>
                <c:pt idx="72">
                  <c:v>2.4002771713554303</c:v>
                </c:pt>
                <c:pt idx="73">
                  <c:v>1.4750691753209482</c:v>
                </c:pt>
                <c:pt idx="74">
                  <c:v>2.9948775826171996</c:v>
                </c:pt>
                <c:pt idx="75">
                  <c:v>0.55541996344581135</c:v>
                </c:pt>
                <c:pt idx="76">
                  <c:v>10.407101175759927</c:v>
                </c:pt>
                <c:pt idx="77">
                  <c:v>1.1645535568778025</c:v>
                </c:pt>
                <c:pt idx="78">
                  <c:v>1.9029921260346305</c:v>
                </c:pt>
                <c:pt idx="79">
                  <c:v>3.8387440649435871</c:v>
                </c:pt>
                <c:pt idx="80">
                  <c:v>4.8490916126928596</c:v>
                </c:pt>
                <c:pt idx="81">
                  <c:v>4.4193203973128939E-2</c:v>
                </c:pt>
                <c:pt idx="82">
                  <c:v>21.575607885288498</c:v>
                </c:pt>
                <c:pt idx="83">
                  <c:v>#N/A</c:v>
                </c:pt>
                <c:pt idx="84">
                  <c:v>9.6532164334782706</c:v>
                </c:pt>
                <c:pt idx="85">
                  <c:v>5.5284528517160982</c:v>
                </c:pt>
                <c:pt idx="86">
                  <c:v>0.18893714143751533</c:v>
                </c:pt>
                <c:pt idx="87">
                  <c:v>7.3341388423239415</c:v>
                </c:pt>
                <c:pt idx="88">
                  <c:v>0</c:v>
                </c:pt>
                <c:pt idx="89">
                  <c:v>24.264580225770942</c:v>
                </c:pt>
                <c:pt idx="90">
                  <c:v>0</c:v>
                </c:pt>
                <c:pt idx="91">
                  <c:v>18.42829541889169</c:v>
                </c:pt>
                <c:pt idx="92">
                  <c:v>6.0956660859756777</c:v>
                </c:pt>
                <c:pt idx="93">
                  <c:v>10.05300266474565</c:v>
                </c:pt>
                <c:pt idx="94">
                  <c:v>14.048804204937875</c:v>
                </c:pt>
                <c:pt idx="95">
                  <c:v>2.9558116263088388</c:v>
                </c:pt>
                <c:pt idx="96">
                  <c:v>9.2702804870918794</c:v>
                </c:pt>
                <c:pt idx="97">
                  <c:v>54.323770071153959</c:v>
                </c:pt>
                <c:pt idx="98">
                  <c:v>0</c:v>
                </c:pt>
                <c:pt idx="99">
                  <c:v>2.2852674731760558</c:v>
                </c:pt>
                <c:pt idx="100">
                  <c:v>#N/A</c:v>
                </c:pt>
                <c:pt idx="101">
                  <c:v>4.5213242776817282</c:v>
                </c:pt>
                <c:pt idx="102">
                  <c:v>9.6267797711670511</c:v>
                </c:pt>
                <c:pt idx="103">
                  <c:v>11.866742522782735</c:v>
                </c:pt>
                <c:pt idx="104">
                  <c:v>10.34831230411821</c:v>
                </c:pt>
                <c:pt idx="105">
                  <c:v>5.2066730661073306</c:v>
                </c:pt>
                <c:pt idx="106">
                  <c:v>1.6819666237805326</c:v>
                </c:pt>
                <c:pt idx="107">
                  <c:v>43.214438328096008</c:v>
                </c:pt>
                <c:pt idx="108">
                  <c:v>0</c:v>
                </c:pt>
                <c:pt idx="109">
                  <c:v>3.489685682220681</c:v>
                </c:pt>
                <c:pt idx="110">
                  <c:v>17.382588914268958</c:v>
                </c:pt>
                <c:pt idx="111">
                  <c:v>4.9828351047583768</c:v>
                </c:pt>
                <c:pt idx="112">
                  <c:v>14.958909429240974</c:v>
                </c:pt>
                <c:pt idx="113">
                  <c:v>0</c:v>
                </c:pt>
                <c:pt idx="114">
                  <c:v>7.7369998287869928</c:v>
                </c:pt>
                <c:pt idx="115">
                  <c:v>15.363742506671938</c:v>
                </c:pt>
                <c:pt idx="116">
                  <c:v>0</c:v>
                </c:pt>
                <c:pt idx="117">
                  <c:v>1.7504246078107952</c:v>
                </c:pt>
                <c:pt idx="118">
                  <c:v>48.517376694570949</c:v>
                </c:pt>
                <c:pt idx="119">
                  <c:v>5.5943116263841475</c:v>
                </c:pt>
                <c:pt idx="120">
                  <c:v>7.1552690305749493</c:v>
                </c:pt>
                <c:pt idx="121">
                  <c:v>-6.5003035957543878</c:v>
                </c:pt>
              </c:numCache>
            </c:numRef>
          </c:yVal>
          <c:smooth val="0"/>
          <c:extLst>
            <c:ext xmlns:c16="http://schemas.microsoft.com/office/drawing/2014/chart" uri="{C3380CC4-5D6E-409C-BE32-E72D297353CC}">
              <c16:uniqueId val="{0000000B-04D9-4392-B409-A3B856C41CD0}"/>
            </c:ext>
          </c:extLst>
        </c:ser>
        <c:ser>
          <c:idx val="10"/>
          <c:order val="10"/>
          <c:tx>
            <c:v>Lebanon Tax</c:v>
          </c:tx>
          <c:spPr>
            <a:ln w="25400" cap="rnd">
              <a:solidFill>
                <a:sysClr val="windowText" lastClr="000000"/>
              </a:solidFill>
              <a:round/>
            </a:ln>
            <a:effectLst/>
          </c:spPr>
          <c:marker>
            <c:symbol val="circle"/>
            <c:size val="5"/>
            <c:spPr>
              <a:noFill/>
              <a:ln w="9525">
                <a:solidFill>
                  <a:sysClr val="windowText" lastClr="000000"/>
                </a:solidFill>
              </a:ln>
              <a:effectLst/>
            </c:spPr>
          </c:marker>
          <c:xVal>
            <c:numRef>
              <c:f>BM_M1!$I$47</c:f>
              <c:numCache>
                <c:formatCode>General</c:formatCode>
                <c:ptCount val="1"/>
                <c:pt idx="0">
                  <c:v>2050</c:v>
                </c:pt>
              </c:numCache>
            </c:numRef>
          </c:xVal>
          <c:yVal>
            <c:numRef>
              <c:f>BM_M1!$J$47</c:f>
              <c:numCache>
                <c:formatCode>General</c:formatCode>
                <c:ptCount val="1"/>
                <c:pt idx="0">
                  <c:v>3.5434753568577588</c:v>
                </c:pt>
              </c:numCache>
            </c:numRef>
          </c:yVal>
          <c:smooth val="0"/>
          <c:extLst>
            <c:ext xmlns:c16="http://schemas.microsoft.com/office/drawing/2014/chart" uri="{C3380CC4-5D6E-409C-BE32-E72D297353CC}">
              <c16:uniqueId val="{0000000C-04D9-4392-B409-A3B856C41CD0}"/>
            </c:ext>
          </c:extLst>
        </c:ser>
        <c:dLbls>
          <c:showLegendKey val="0"/>
          <c:showVal val="0"/>
          <c:showCatName val="0"/>
          <c:showSerName val="0"/>
          <c:showPercent val="0"/>
          <c:showBubbleSize val="0"/>
        </c:dLbls>
        <c:axId val="736664024"/>
        <c:axId val="736662712"/>
      </c:scatterChart>
      <c:valAx>
        <c:axId val="631682144"/>
        <c:scaling>
          <c:orientation val="minMax"/>
          <c:max val="15000"/>
          <c:min val="0"/>
        </c:scaling>
        <c:delete val="0"/>
        <c:axPos val="b"/>
        <c:majorGridlines>
          <c:spPr>
            <a:ln w="9525" cap="flat" cmpd="sng" algn="ctr">
              <a:solidFill>
                <a:schemeClr val="bg1"/>
              </a:solidFill>
              <a:round/>
            </a:ln>
            <a:effectLst/>
          </c:spPr>
        </c:majorGridlines>
        <c:title>
          <c:tx>
            <c:rich>
              <a:bodyPr rot="0" spcFirstLastPara="1" vertOverflow="ellipsis" vert="horz" wrap="square" anchor="ctr" anchorCtr="1"/>
              <a:lstStyle/>
              <a:p>
                <a:pPr>
                  <a:defRPr sz="1000" b="0" i="0" u="none" strike="noStrike" kern="1200" baseline="0">
                    <a:solidFill>
                      <a:sysClr val="windowText" lastClr="000000"/>
                    </a:solidFill>
                    <a:latin typeface="Arial Narrow" panose="020B0606020202030204" pitchFamily="34" charset="0"/>
                    <a:ea typeface="+mn-ea"/>
                    <a:cs typeface="+mn-cs"/>
                  </a:defRPr>
                </a:pPr>
                <a:r>
                  <a:rPr lang="en-GB">
                    <a:solidFill>
                      <a:sysClr val="windowText" lastClr="000000"/>
                    </a:solidFill>
                    <a:latin typeface="Arial Narrow" panose="020B0606020202030204" pitchFamily="34" charset="0"/>
                  </a:rPr>
                  <a:t>GNI per capita</a:t>
                </a:r>
              </a:p>
            </c:rich>
          </c:tx>
          <c:layout>
            <c:manualLayout>
              <c:xMode val="edge"/>
              <c:yMode val="edge"/>
              <c:x val="0.42693101080310247"/>
              <c:y val="0.82089837049307457"/>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Arial Narrow" panose="020B0606020202030204" pitchFamily="34"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rial Narrow" panose="020B0606020202030204" pitchFamily="34" charset="0"/>
                <a:ea typeface="+mn-ea"/>
                <a:cs typeface="+mn-cs"/>
              </a:defRPr>
            </a:pPr>
            <a:endParaRPr lang="en-US"/>
          </a:p>
        </c:txPr>
        <c:crossAx val="631703136"/>
        <c:crosses val="autoZero"/>
        <c:crossBetween val="midCat"/>
      </c:valAx>
      <c:valAx>
        <c:axId val="631703136"/>
        <c:scaling>
          <c:orientation val="minMax"/>
          <c:max val="1"/>
          <c:min val="0"/>
        </c:scaling>
        <c:delete val="0"/>
        <c:axPos val="l"/>
        <c:majorGridlines>
          <c:spPr>
            <a:ln w="9525" cap="flat" cmpd="sng" algn="ctr">
              <a:solidFill>
                <a:schemeClr val="bg1"/>
              </a:solidFill>
              <a:round/>
            </a:ln>
            <a:effectLst/>
          </c:spPr>
        </c:majorGridlines>
        <c:title>
          <c:tx>
            <c:rich>
              <a:bodyPr rot="-540000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GB" sz="800">
                    <a:solidFill>
                      <a:sysClr val="windowText" lastClr="000000"/>
                    </a:solidFill>
                    <a:latin typeface="Arial" panose="020B0604020202020204" pitchFamily="34" charset="0"/>
                    <a:cs typeface="Arial" panose="020B0604020202020204" pitchFamily="34" charset="0"/>
                  </a:rPr>
                  <a:t>Flow i</a:t>
                </a:r>
                <a:r>
                  <a:rPr lang="en-GB" sz="800" baseline="0">
                    <a:solidFill>
                      <a:sysClr val="windowText" lastClr="000000"/>
                    </a:solidFill>
                    <a:latin typeface="Arial" panose="020B0604020202020204" pitchFamily="34" charset="0"/>
                    <a:cs typeface="Arial" panose="020B0604020202020204" pitchFamily="34" charset="0"/>
                  </a:rPr>
                  <a:t> / Total external flows</a:t>
                </a:r>
                <a:endParaRPr lang="en-GB" sz="800">
                  <a:solidFill>
                    <a:sysClr val="windowText" lastClr="000000"/>
                  </a:solidFill>
                  <a:latin typeface="Arial" panose="020B0604020202020204" pitchFamily="34" charset="0"/>
                  <a:cs typeface="Arial" panose="020B0604020202020204" pitchFamily="34" charset="0"/>
                </a:endParaRPr>
              </a:p>
            </c:rich>
          </c:tx>
          <c:layout>
            <c:manualLayout>
              <c:xMode val="edge"/>
              <c:yMode val="edge"/>
              <c:x val="1.1662869140779991E-2"/>
              <c:y val="0.18152042757562495"/>
            </c:manualLayout>
          </c:layout>
          <c:overlay val="0"/>
          <c:spPr>
            <a:noFill/>
            <a:ln>
              <a:noFill/>
            </a:ln>
            <a:effectLst/>
          </c:spPr>
          <c:txPr>
            <a:bodyPr rot="-540000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0%" sourceLinked="0"/>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rial Narrow" panose="020B0606020202030204" pitchFamily="34" charset="0"/>
                <a:ea typeface="+mn-ea"/>
                <a:cs typeface="+mn-cs"/>
              </a:defRPr>
            </a:pPr>
            <a:endParaRPr lang="en-US"/>
          </a:p>
        </c:txPr>
        <c:crossAx val="631682144"/>
        <c:crosses val="autoZero"/>
        <c:crossBetween val="midCat"/>
        <c:majorUnit val="0.2"/>
      </c:valAx>
      <c:valAx>
        <c:axId val="736662712"/>
        <c:scaling>
          <c:orientation val="minMax"/>
          <c:max val="17.5"/>
          <c:min val="0"/>
        </c:scaling>
        <c:delete val="0"/>
        <c:axPos val="r"/>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rial Narrow" panose="020B0606020202030204" pitchFamily="34" charset="0"/>
                <a:ea typeface="+mn-ea"/>
                <a:cs typeface="Arial" panose="020B0604020202020204" pitchFamily="34" charset="0"/>
              </a:defRPr>
            </a:pPr>
            <a:endParaRPr lang="en-US"/>
          </a:p>
        </c:txPr>
        <c:crossAx val="736664024"/>
        <c:crosses val="max"/>
        <c:crossBetween val="midCat"/>
        <c:majorUnit val="5"/>
      </c:valAx>
      <c:valAx>
        <c:axId val="736664024"/>
        <c:scaling>
          <c:orientation val="minMax"/>
        </c:scaling>
        <c:delete val="1"/>
        <c:axPos val="b"/>
        <c:numFmt formatCode="General" sourceLinked="1"/>
        <c:majorTickMark val="out"/>
        <c:minorTickMark val="none"/>
        <c:tickLblPos val="nextTo"/>
        <c:crossAx val="736662712"/>
        <c:crosses val="autoZero"/>
        <c:crossBetween val="midCat"/>
      </c:valAx>
      <c:spPr>
        <a:noFill/>
        <a:ln>
          <a:noFill/>
        </a:ln>
        <a:effectLst/>
      </c:spPr>
    </c:plotArea>
    <c:legend>
      <c:legendPos val="b"/>
      <c:legendEntry>
        <c:idx val="0"/>
        <c:delete val="1"/>
      </c:legendEntry>
      <c:legendEntry>
        <c:idx val="1"/>
        <c:delete val="1"/>
      </c:legendEntry>
      <c:legendEntry>
        <c:idx val="2"/>
        <c:delete val="1"/>
      </c:legendEntry>
      <c:legendEntry>
        <c:idx val="3"/>
        <c:delete val="1"/>
      </c:legendEntry>
      <c:legendEntry>
        <c:idx val="4"/>
        <c:delete val="1"/>
      </c:legendEntry>
      <c:legendEntry>
        <c:idx val="5"/>
        <c:delete val="1"/>
      </c:legendEntry>
      <c:legendEntry>
        <c:idx val="6"/>
        <c:delete val="1"/>
      </c:legendEntry>
      <c:legendEntry>
        <c:idx val="7"/>
        <c:delete val="1"/>
      </c:legendEntry>
      <c:legendEntry>
        <c:idx val="8"/>
        <c:delete val="1"/>
      </c:legendEntry>
      <c:legendEntry>
        <c:idx val="9"/>
        <c:delete val="1"/>
      </c:legendEntry>
      <c:legendEntry>
        <c:idx val="10"/>
        <c:delete val="1"/>
      </c:legendEntry>
      <c:legendEntry>
        <c:idx val="12"/>
        <c:txPr>
          <a:bodyPr rot="0" spcFirstLastPara="1" vertOverflow="ellipsis" vert="horz" wrap="square" anchor="ctr" anchorCtr="1"/>
          <a:lstStyle/>
          <a:p>
            <a:pPr>
              <a:defRPr sz="800" b="0" i="0" u="none" strike="noStrike" kern="1200" baseline="0">
                <a:solidFill>
                  <a:sysClr val="windowText" lastClr="000000"/>
                </a:solidFill>
                <a:latin typeface="Arial Narrow" panose="020B0606020202030204" pitchFamily="34" charset="0"/>
                <a:ea typeface="+mn-ea"/>
                <a:cs typeface="+mn-cs"/>
              </a:defRPr>
            </a:pPr>
            <a:endParaRPr lang="en-US"/>
          </a:p>
        </c:txPr>
      </c:legendEntry>
      <c:layout>
        <c:manualLayout>
          <c:xMode val="edge"/>
          <c:yMode val="edge"/>
          <c:x val="0.1572234602617181"/>
          <c:y val="0.87791672636899498"/>
          <c:w val="0.69372644355366264"/>
          <c:h val="0.12208316915898956"/>
        </c:manualLayout>
      </c:layout>
      <c:overlay val="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Arial Narrow" panose="020B0606020202030204" pitchFamily="34" charset="0"/>
              <a:ea typeface="+mn-ea"/>
              <a:cs typeface="+mn-cs"/>
            </a:defRPr>
          </a:pPr>
          <a:endParaRPr lang="en-US"/>
        </a:p>
      </c:txPr>
    </c:legend>
    <c:plotVisOnly val="1"/>
    <c:dispBlanksAs val="gap"/>
    <c:showDLblsOverMax val="0"/>
  </c:chart>
  <c:spPr>
    <a:solidFill>
      <a:schemeClr val="bg1"/>
    </a:solidFill>
    <a:ln w="9525" cap="flat" cmpd="sng" algn="ctr">
      <a:solidFill>
        <a:schemeClr val="bg1"/>
      </a:solid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0.95211</cdr:x>
      <cdr:y>0</cdr:y>
    </cdr:from>
    <cdr:to>
      <cdr:x>1</cdr:x>
      <cdr:y>0.72517</cdr:y>
    </cdr:to>
    <cdr:sp macro="" textlink="">
      <cdr:nvSpPr>
        <cdr:cNvPr id="2" name="TextBox 1"/>
        <cdr:cNvSpPr txBox="1"/>
      </cdr:nvSpPr>
      <cdr:spPr>
        <a:xfrm xmlns:a="http://schemas.openxmlformats.org/drawingml/2006/main" rot="16200000">
          <a:off x="3462385" y="880888"/>
          <a:ext cx="1980245" cy="21846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800">
              <a:latin typeface="Arial" panose="020B0604020202020204" pitchFamily="34" charset="0"/>
              <a:cs typeface="Arial" panose="020B0604020202020204" pitchFamily="34" charset="0"/>
            </a:rPr>
            <a:t>Tax Revenue </a:t>
          </a:r>
          <a:r>
            <a:rPr lang="en-GB" sz="800" baseline="0">
              <a:latin typeface="Arial" panose="020B0604020202020204" pitchFamily="34" charset="0"/>
              <a:cs typeface="Arial" panose="020B0604020202020204" pitchFamily="34" charset="0"/>
            </a:rPr>
            <a:t>/ Total external flows</a:t>
          </a:r>
          <a:endParaRPr lang="en-GB" sz="80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0.12117</cdr:x>
      <cdr:y>0.79004</cdr:y>
    </cdr:from>
    <cdr:to>
      <cdr:x>0.17708</cdr:x>
      <cdr:y>0.79004</cdr:y>
    </cdr:to>
    <cdr:cxnSp macro="">
      <cdr:nvCxnSpPr>
        <cdr:cNvPr id="4" name="Straight Arrow Connector 3"/>
        <cdr:cNvCxnSpPr/>
      </cdr:nvCxnSpPr>
      <cdr:spPr>
        <a:xfrm xmlns:a="http://schemas.openxmlformats.org/drawingml/2006/main">
          <a:off x="633253" y="2335047"/>
          <a:ext cx="292213" cy="0"/>
        </a:xfrm>
        <a:prstGeom xmlns:a="http://schemas.openxmlformats.org/drawingml/2006/main" prst="straightConnector1">
          <a:avLst/>
        </a:prstGeom>
        <a:ln xmlns:a="http://schemas.openxmlformats.org/drawingml/2006/main">
          <a:solidFill>
            <a:sysClr val="windowText" lastClr="000000"/>
          </a:solidFill>
          <a:headEnd type="triangle" w="sm" len="sm"/>
          <a:tailEnd type="triangle" w="sm" len="sm"/>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0.17995</cdr:x>
      <cdr:y>0.78987</cdr:y>
    </cdr:from>
    <cdr:to>
      <cdr:x>0.33409</cdr:x>
      <cdr:y>0.78987</cdr:y>
    </cdr:to>
    <cdr:cxnSp macro="">
      <cdr:nvCxnSpPr>
        <cdr:cNvPr id="7" name="Straight Arrow Connector 6"/>
        <cdr:cNvCxnSpPr/>
      </cdr:nvCxnSpPr>
      <cdr:spPr>
        <a:xfrm xmlns:a="http://schemas.openxmlformats.org/drawingml/2006/main">
          <a:off x="940495" y="2334543"/>
          <a:ext cx="805586" cy="0"/>
        </a:xfrm>
        <a:prstGeom xmlns:a="http://schemas.openxmlformats.org/drawingml/2006/main" prst="straightConnector1">
          <a:avLst/>
        </a:prstGeom>
        <a:ln xmlns:a="http://schemas.openxmlformats.org/drawingml/2006/main">
          <a:solidFill>
            <a:sysClr val="windowText" lastClr="000000"/>
          </a:solidFill>
          <a:headEnd type="triangle" w="sm" len="sm"/>
          <a:tailEnd type="triangle" w="sm" len="sm"/>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0.33689</cdr:x>
      <cdr:y>0.7897</cdr:y>
    </cdr:from>
    <cdr:to>
      <cdr:x>0.76728</cdr:x>
      <cdr:y>0.7897</cdr:y>
    </cdr:to>
    <cdr:cxnSp macro="">
      <cdr:nvCxnSpPr>
        <cdr:cNvPr id="9" name="Straight Arrow Connector 8"/>
        <cdr:cNvCxnSpPr/>
      </cdr:nvCxnSpPr>
      <cdr:spPr>
        <a:xfrm xmlns:a="http://schemas.openxmlformats.org/drawingml/2006/main">
          <a:off x="1760735" y="2334039"/>
          <a:ext cx="2249365" cy="0"/>
        </a:xfrm>
        <a:prstGeom xmlns:a="http://schemas.openxmlformats.org/drawingml/2006/main" prst="straightConnector1">
          <a:avLst/>
        </a:prstGeom>
        <a:ln xmlns:a="http://schemas.openxmlformats.org/drawingml/2006/main">
          <a:solidFill>
            <a:sysClr val="windowText" lastClr="000000"/>
          </a:solidFill>
          <a:headEnd type="triangle" w="sm" len="sm"/>
          <a:tailEnd type="triangle" w="sm" len="sm"/>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0.77009</cdr:x>
      <cdr:y>0.7897</cdr:y>
    </cdr:from>
    <cdr:to>
      <cdr:x>0.89626</cdr:x>
      <cdr:y>0.7897</cdr:y>
    </cdr:to>
    <cdr:cxnSp macro="">
      <cdr:nvCxnSpPr>
        <cdr:cNvPr id="13" name="Straight Arrow Connector 12"/>
        <cdr:cNvCxnSpPr/>
      </cdr:nvCxnSpPr>
      <cdr:spPr>
        <a:xfrm xmlns:a="http://schemas.openxmlformats.org/drawingml/2006/main">
          <a:off x="4024754" y="2334039"/>
          <a:ext cx="659423" cy="0"/>
        </a:xfrm>
        <a:prstGeom xmlns:a="http://schemas.openxmlformats.org/drawingml/2006/main" prst="straightConnector1">
          <a:avLst/>
        </a:prstGeom>
        <a:ln xmlns:a="http://schemas.openxmlformats.org/drawingml/2006/main">
          <a:solidFill>
            <a:sysClr val="windowText" lastClr="000000"/>
          </a:solidFill>
          <a:headEnd type="none" w="sm" len="sm"/>
          <a:tailEnd type="triangle" w="sm" len="sm"/>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0.11399</cdr:x>
      <cdr:y>0.78978</cdr:y>
    </cdr:from>
    <cdr:to>
      <cdr:x>0.1796</cdr:x>
      <cdr:y>0.84878</cdr:y>
    </cdr:to>
    <cdr:sp macro="" textlink="">
      <cdr:nvSpPr>
        <cdr:cNvPr id="23" name="TextBox 22"/>
        <cdr:cNvSpPr txBox="1"/>
      </cdr:nvSpPr>
      <cdr:spPr>
        <a:xfrm xmlns:a="http://schemas.openxmlformats.org/drawingml/2006/main">
          <a:off x="595752" y="2334295"/>
          <a:ext cx="342901" cy="17438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700">
              <a:latin typeface="Arial" panose="020B0604020202020204" pitchFamily="34" charset="0"/>
              <a:cs typeface="Arial" panose="020B0604020202020204" pitchFamily="34" charset="0"/>
            </a:rPr>
            <a:t>LICs</a:t>
          </a:r>
        </a:p>
      </cdr:txBody>
    </cdr:sp>
  </cdr:relSizeAnchor>
  <cdr:relSizeAnchor xmlns:cdr="http://schemas.openxmlformats.org/drawingml/2006/chartDrawing">
    <cdr:from>
      <cdr:x>0.2172</cdr:x>
      <cdr:y>0.79063</cdr:y>
    </cdr:from>
    <cdr:to>
      <cdr:x>0.28281</cdr:x>
      <cdr:y>0.84963</cdr:y>
    </cdr:to>
    <cdr:sp macro="" textlink="">
      <cdr:nvSpPr>
        <cdr:cNvPr id="25" name="TextBox 1"/>
        <cdr:cNvSpPr txBox="1"/>
      </cdr:nvSpPr>
      <cdr:spPr>
        <a:xfrm xmlns:a="http://schemas.openxmlformats.org/drawingml/2006/main">
          <a:off x="1135185" y="2336800"/>
          <a:ext cx="342901" cy="17438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700">
              <a:latin typeface="Arial" panose="020B0604020202020204" pitchFamily="34" charset="0"/>
              <a:cs typeface="Arial" panose="020B0604020202020204" pitchFamily="34" charset="0"/>
            </a:rPr>
            <a:t>LMICs</a:t>
          </a:r>
        </a:p>
      </cdr:txBody>
    </cdr:sp>
  </cdr:relSizeAnchor>
  <cdr:relSizeAnchor xmlns:cdr="http://schemas.openxmlformats.org/drawingml/2006/chartDrawing">
    <cdr:from>
      <cdr:x>0.59993</cdr:x>
      <cdr:y>0.78815</cdr:y>
    </cdr:from>
    <cdr:to>
      <cdr:x>0.66554</cdr:x>
      <cdr:y>0.84715</cdr:y>
    </cdr:to>
    <cdr:sp macro="" textlink="">
      <cdr:nvSpPr>
        <cdr:cNvPr id="26" name="TextBox 1"/>
        <cdr:cNvSpPr txBox="1"/>
      </cdr:nvSpPr>
      <cdr:spPr>
        <a:xfrm xmlns:a="http://schemas.openxmlformats.org/drawingml/2006/main">
          <a:off x="3135434" y="2329473"/>
          <a:ext cx="342901" cy="17438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700">
              <a:latin typeface="Arial" panose="020B0604020202020204" pitchFamily="34" charset="0"/>
              <a:cs typeface="Arial" panose="020B0604020202020204" pitchFamily="34" charset="0"/>
            </a:rPr>
            <a:t>UMICs</a:t>
          </a:r>
        </a:p>
      </cdr:txBody>
    </cdr:sp>
  </cdr:relSizeAnchor>
  <cdr:relSizeAnchor xmlns:cdr="http://schemas.openxmlformats.org/drawingml/2006/chartDrawing">
    <cdr:from>
      <cdr:x>0.79059</cdr:x>
      <cdr:y>0.78815</cdr:y>
    </cdr:from>
    <cdr:to>
      <cdr:x>0.8562</cdr:x>
      <cdr:y>0.84715</cdr:y>
    </cdr:to>
    <cdr:sp macro="" textlink="">
      <cdr:nvSpPr>
        <cdr:cNvPr id="28" name="TextBox 1"/>
        <cdr:cNvSpPr txBox="1"/>
      </cdr:nvSpPr>
      <cdr:spPr>
        <a:xfrm xmlns:a="http://schemas.openxmlformats.org/drawingml/2006/main">
          <a:off x="4131897" y="2329473"/>
          <a:ext cx="342901" cy="17438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700">
              <a:latin typeface="Arial" panose="020B0604020202020204" pitchFamily="34" charset="0"/>
              <a:cs typeface="Arial" panose="020B0604020202020204" pitchFamily="34" charset="0"/>
            </a:rPr>
            <a:t>HICs</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F17CB2DC-865D-415A-B8E1-9CE1FEAF7E86}" type="datetimeFigureOut">
              <a:rPr lang="en-GB" smtClean="0"/>
              <a:t>08/04/2019</a:t>
            </a:fld>
            <a:endParaRPr lang="en-GB" dirty="0"/>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814AF6AD-2F86-4286-B01D-271E871875FC}" type="slidenum">
              <a:rPr lang="en-GB" smtClean="0"/>
              <a:t>‹#›</a:t>
            </a:fld>
            <a:endParaRPr lang="en-GB" dirty="0"/>
          </a:p>
        </p:txBody>
      </p:sp>
    </p:spTree>
    <p:extLst>
      <p:ext uri="{BB962C8B-B14F-4D97-AF65-F5344CB8AC3E}">
        <p14:creationId xmlns:p14="http://schemas.microsoft.com/office/powerpoint/2010/main" val="918112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mf.gov.cv/index.php/legislacao-new/cat_view/55-documentos/128-direccao-nacional-do-planeamento-dnp"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14AF6AD-2F86-4286-B01D-271E871875FC}" type="slidenum">
              <a:rPr lang="en-GB" smtClean="0"/>
              <a:t>1</a:t>
            </a:fld>
            <a:endParaRPr lang="en-GB"/>
          </a:p>
        </p:txBody>
      </p:sp>
    </p:spTree>
    <p:extLst>
      <p:ext uri="{BB962C8B-B14F-4D97-AF65-F5344CB8AC3E}">
        <p14:creationId xmlns:p14="http://schemas.microsoft.com/office/powerpoint/2010/main" val="2385929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Following graduation, Cabo Verde remains highly dependent on ODA, at 40% of total external resources</a:t>
            </a:r>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OOF remain below the overall trend after graduation mainly due to the small island exception that limits non-concessional financing by multilateral banks to SIDS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solidFill>
                <a:schemeClr val="accent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t>Private flows, in contrast, are well leveraged and at higher levels than in other low middle-income --representing 35% of the total external mix (directed mainly to the tourism sector), above the 15% average in the LMIC group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t>Remittances face high transaction costs (9.1% in 2016), even higher than other SIDS (8.8%)</a:t>
            </a:r>
            <a:endParaRPr lang="en-GB" sz="105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p>
          <a:p>
            <a:r>
              <a:rPr lang="en-GB" sz="1200" kern="1200" dirty="0" smtClean="0">
                <a:solidFill>
                  <a:schemeClr val="tx1"/>
                </a:solidFill>
                <a:effectLst/>
                <a:latin typeface="+mn-lt"/>
                <a:ea typeface="+mn-ea"/>
                <a:cs typeface="+mn-cs"/>
              </a:rPr>
              <a:t>A comparison of the financing mix in Cabo Verde and peer countries can help to identify success and failure in policies to leverage resources during transition. Seychelles is considered an “aspirational peer” because of its success in harnessing the Blue Economy through innovative financing instruments, including blue bonds and debt swaps for environmental protection. Maldives further presents a best practice in diversifying its economy beyond tourism, notably by upgrading fishery value chains, resulting in reduced ODA dependency.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Cabo Verde provides an example for others to strengthen domestic resource mobilisation crucial to fill the transition finance gaps. Cabo Verde’s national strategy will rely primarily on domestic resource mobilisation (89%). To promote coherent tax policies while attracting foreign investment (e.g. SEZ, off-shore banking), Cabo Verde recently accepted to join the OECD/G20 Inclusive Framework on Base Erosion and Profit Shifting (BEPS) Project.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p>
          <a:p>
            <a:r>
              <a:rPr lang="en-GB" sz="1200" kern="1200" dirty="0" smtClean="0">
                <a:solidFill>
                  <a:schemeClr val="tx1"/>
                </a:solidFill>
                <a:effectLst/>
                <a:latin typeface="+mn-lt"/>
                <a:ea typeface="+mn-ea"/>
                <a:cs typeface="+mn-cs"/>
              </a:rPr>
              <a:t>More recently, Cabo Verde was classified at high risk of debt distress creating a new roadblock to financing and implementing its private sector-led national financing strategy. Local institutional and technical capacity building are needed to ensure that substantial investments from new actors (e.g. the People’s Republic of China (PRC) and the private sector) do not exacerbate debt distress and are aligned to contribute to long-term sustainable development. Private debt on commercial terms is the fastest growing source of external debt, increasing seven-fold since LDC graduation.</a:t>
            </a:r>
          </a:p>
          <a:p>
            <a:r>
              <a:rPr lang="en-GB" sz="1200" kern="1200" dirty="0" smtClean="0">
                <a:solidFill>
                  <a:schemeClr val="tx1"/>
                </a:solidFill>
                <a:effectLst/>
                <a:latin typeface="+mn-lt"/>
                <a:ea typeface="+mn-ea"/>
                <a:cs typeface="+mn-cs"/>
              </a:rPr>
              <a:t>In 2016, Cabo Verde’s debt-to-GNI level reached 134% due to State Owned Enterprise (SOE) privatisation and non-concessional public lending.</a:t>
            </a:r>
          </a:p>
          <a:p>
            <a:r>
              <a:rPr lang="en-GB" sz="1200" kern="1200" dirty="0" smtClean="0">
                <a:solidFill>
                  <a:schemeClr val="tx1"/>
                </a:solidFill>
                <a:effectLst/>
                <a:latin typeface="+mn-lt"/>
                <a:ea typeface="+mn-ea"/>
                <a:cs typeface="+mn-cs"/>
              </a:rPr>
              <a:t>Cabo Verde (2017-2021), Bases para o Plano </a:t>
            </a:r>
            <a:r>
              <a:rPr lang="en-GB" sz="1200" kern="1200" dirty="0" err="1" smtClean="0">
                <a:solidFill>
                  <a:schemeClr val="tx1"/>
                </a:solidFill>
                <a:effectLst/>
                <a:latin typeface="+mn-lt"/>
                <a:ea typeface="+mn-ea"/>
                <a:cs typeface="+mn-cs"/>
              </a:rPr>
              <a:t>Estratégico</a:t>
            </a:r>
            <a:r>
              <a:rPr lang="en-GB" sz="1200" kern="1200" dirty="0" smtClean="0">
                <a:solidFill>
                  <a:schemeClr val="tx1"/>
                </a:solidFill>
                <a:effectLst/>
                <a:latin typeface="+mn-lt"/>
                <a:ea typeface="+mn-ea"/>
                <a:cs typeface="+mn-cs"/>
              </a:rPr>
              <a:t> de </a:t>
            </a:r>
            <a:r>
              <a:rPr lang="en-GB" sz="1200" kern="1200" dirty="0" err="1" smtClean="0">
                <a:solidFill>
                  <a:schemeClr val="tx1"/>
                </a:solidFill>
                <a:effectLst/>
                <a:latin typeface="+mn-lt"/>
                <a:ea typeface="+mn-ea"/>
                <a:cs typeface="+mn-cs"/>
              </a:rPr>
              <a:t>Desenvolvimento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Sustentável</a:t>
            </a:r>
            <a:r>
              <a:rPr lang="en-GB" sz="1200" kern="1200" dirty="0" smtClean="0">
                <a:solidFill>
                  <a:schemeClr val="tx1"/>
                </a:solidFill>
                <a:effectLst/>
                <a:latin typeface="+mn-lt"/>
                <a:ea typeface="+mn-ea"/>
                <a:cs typeface="+mn-cs"/>
              </a:rPr>
              <a:t> (PEDS), </a:t>
            </a:r>
            <a:r>
              <a:rPr lang="en-GB" sz="1200" u="sng" kern="1200" dirty="0" smtClean="0">
                <a:solidFill>
                  <a:schemeClr val="tx1"/>
                </a:solidFill>
                <a:effectLst/>
                <a:latin typeface="+mn-lt"/>
                <a:ea typeface="+mn-ea"/>
                <a:cs typeface="+mn-cs"/>
                <a:hlinkClick r:id="rId3"/>
              </a:rPr>
              <a:t>http://www.mf.gov.cv/index.php/legislacao-new/cat_view/55-documentos/128-direccao-nacional-do-planeamento-dnp</a:t>
            </a:r>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Cabo Verde’s Doing Business ranking remains low (131/190 in 2018) and its competitiveness rank has fallen from 105 to 110 out of 135 countries (2017-18).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solidFill>
                <a:schemeClr val="accent2"/>
              </a:solidFill>
            </a:endParaRPr>
          </a:p>
          <a:p>
            <a:endParaRPr lang="en-GB" dirty="0"/>
          </a:p>
        </p:txBody>
      </p:sp>
      <p:sp>
        <p:nvSpPr>
          <p:cNvPr id="4" name="Slide Number Placeholder 3"/>
          <p:cNvSpPr>
            <a:spLocks noGrp="1"/>
          </p:cNvSpPr>
          <p:nvPr>
            <p:ph type="sldNum" sz="quarter" idx="10"/>
          </p:nvPr>
        </p:nvSpPr>
        <p:spPr/>
        <p:txBody>
          <a:bodyPr/>
          <a:lstStyle/>
          <a:p>
            <a:fld id="{814AF6AD-2F86-4286-B01D-271E871875FC}" type="slidenum">
              <a:rPr lang="en-GB" smtClean="0"/>
              <a:t>10</a:t>
            </a:fld>
            <a:endParaRPr lang="en-GB"/>
          </a:p>
        </p:txBody>
      </p:sp>
    </p:spTree>
    <p:extLst>
      <p:ext uri="{BB962C8B-B14F-4D97-AF65-F5344CB8AC3E}">
        <p14:creationId xmlns:p14="http://schemas.microsoft.com/office/powerpoint/2010/main" val="3389236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Although transition support groups helped to monitor LDC graduation in Cabo Verde, these lacked sufficient co-ordination among development partners. OECD DAC members must help to avoid a proliferation of actors which contribute to duplications between ad hoc assessments and “report fatigue”.</a:t>
            </a:r>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OECD DAC members must strive to reduce tied aid to ensure competitiveness of the local markets and to encourage local entrepreneurship. Infrastructure financing should be strengthened to ensure commercial viability (e.g. domestic travel, logistics, connectivity). The transition period in Cabo Verde was too short, and the necessary infrastructure is not yet in place to attract the private sector and to ensure a return on investment to repay growing debt.</a:t>
            </a:r>
          </a:p>
          <a:p>
            <a:endParaRPr lang="en-GB" dirty="0" smtClean="0"/>
          </a:p>
          <a:p>
            <a:r>
              <a:rPr lang="en-GB" dirty="0" smtClean="0"/>
              <a:t>A fusion of the co-operative and competitive strategies is needed. Greater harmonisation of support by development partners and other actors is needed to operationalise the mixed approach to transition finance. The participation of civil society and South-South and Triangular co-operation can help to build capacities, ensure local ownership of the SDGs and help to tackle growing inequalities. Operationalising the strategies will require better co-ordination in addition to the promotion of innovation through new instruments and enhanced transparency for debt sustainability.</a:t>
            </a:r>
            <a:endParaRPr lang="en-GB" dirty="0"/>
          </a:p>
        </p:txBody>
      </p:sp>
      <p:sp>
        <p:nvSpPr>
          <p:cNvPr id="4" name="Slide Number Placeholder 3"/>
          <p:cNvSpPr>
            <a:spLocks noGrp="1"/>
          </p:cNvSpPr>
          <p:nvPr>
            <p:ph type="sldNum" sz="quarter" idx="10"/>
          </p:nvPr>
        </p:nvSpPr>
        <p:spPr/>
        <p:txBody>
          <a:bodyPr/>
          <a:lstStyle/>
          <a:p>
            <a:fld id="{814AF6AD-2F86-4286-B01D-271E871875FC}" type="slidenum">
              <a:rPr lang="en-GB" smtClean="0"/>
              <a:t>11</a:t>
            </a:fld>
            <a:endParaRPr lang="en-GB"/>
          </a:p>
        </p:txBody>
      </p:sp>
    </p:spTree>
    <p:extLst>
      <p:ext uri="{BB962C8B-B14F-4D97-AF65-F5344CB8AC3E}">
        <p14:creationId xmlns:p14="http://schemas.microsoft.com/office/powerpoint/2010/main" val="11826441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4AF6AD-2F86-4286-B01D-271E871875FC}" type="slidenum">
              <a:rPr lang="en-GB" smtClean="0"/>
              <a:t>12</a:t>
            </a:fld>
            <a:endParaRPr lang="en-GB"/>
          </a:p>
        </p:txBody>
      </p:sp>
    </p:spTree>
    <p:extLst>
      <p:ext uri="{BB962C8B-B14F-4D97-AF65-F5344CB8AC3E}">
        <p14:creationId xmlns:p14="http://schemas.microsoft.com/office/powerpoint/2010/main" val="2920751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4AF6AD-2F86-4286-B01D-271E871875FC}" type="slidenum">
              <a:rPr lang="en-GB" smtClean="0"/>
              <a:t>13</a:t>
            </a:fld>
            <a:endParaRPr lang="en-GB"/>
          </a:p>
        </p:txBody>
      </p:sp>
    </p:spTree>
    <p:extLst>
      <p:ext uri="{BB962C8B-B14F-4D97-AF65-F5344CB8AC3E}">
        <p14:creationId xmlns:p14="http://schemas.microsoft.com/office/powerpoint/2010/main" val="9443882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The main message that emerged was that transition was not adequately addressed or planned by DAC members in the years prior to Chile’s graduation from the ODA recipients list. The report will also emphasize that in light of the current level of development of the Chilean economy, all interviewees emphatically called for technical assistance --instead of financial resources (as access to financial markets does not seem to be a concern for the country) to help the country rise to its challenges.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814AF6AD-2F86-4286-B01D-271E871875FC}" type="slidenum">
              <a:rPr lang="en-GB" smtClean="0"/>
              <a:t>14</a:t>
            </a:fld>
            <a:endParaRPr lang="en-GB"/>
          </a:p>
        </p:txBody>
      </p:sp>
    </p:spTree>
    <p:extLst>
      <p:ext uri="{BB962C8B-B14F-4D97-AF65-F5344CB8AC3E}">
        <p14:creationId xmlns:p14="http://schemas.microsoft.com/office/powerpoint/2010/main" val="34618433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After years of robust growth in the early 2000s, Zambia transitioned from the low-income to the lower middle-income (LMIC) category in 2011. </a:t>
            </a:r>
          </a:p>
          <a:p>
            <a:r>
              <a:rPr lang="en-GB" sz="1200" kern="1200" dirty="0" smtClean="0">
                <a:solidFill>
                  <a:schemeClr val="tx1"/>
                </a:solidFill>
                <a:effectLst/>
                <a:latin typeface="+mn-lt"/>
                <a:ea typeface="+mn-ea"/>
                <a:cs typeface="+mn-cs"/>
              </a:rPr>
              <a:t>However, Zambia still belongs to the group of least developed countries with persistently high levels of economic and social vulnerabilities. More than half of the population lives below the poverty line, while the Global Hunger Index 2018 ranks Zambia as the fifth hungriest country in the world. Moreover, Zambia has a high reliance on one single commodity, with more than 70% of exports being in copper. This exposes the national economy to volatile commodity price movements.</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14AF6AD-2F86-4286-B01D-271E871875FC}" type="slidenum">
              <a:rPr lang="en-GB" smtClean="0"/>
              <a:t>15</a:t>
            </a:fld>
            <a:endParaRPr lang="en-GB"/>
          </a:p>
        </p:txBody>
      </p:sp>
    </p:spTree>
    <p:extLst>
      <p:ext uri="{BB962C8B-B14F-4D97-AF65-F5344CB8AC3E}">
        <p14:creationId xmlns:p14="http://schemas.microsoft.com/office/powerpoint/2010/main" val="2139004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Looking at how </a:t>
            </a:r>
            <a:r>
              <a:rPr lang="en-GB" dirty="0" err="1" smtClean="0"/>
              <a:t>Zambia’’s</a:t>
            </a:r>
            <a:r>
              <a:rPr lang="en-GB" dirty="0" smtClean="0"/>
              <a:t> financing mix compares to that of other countries,</a:t>
            </a:r>
            <a:r>
              <a:rPr lang="en-GB" baseline="0" dirty="0" smtClean="0"/>
              <a:t> gives you this picture. </a:t>
            </a:r>
            <a:endParaRPr lang="en-GB" dirty="0" smtClean="0"/>
          </a:p>
          <a:p>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pace of the increase in debt levels has been particularly pronounced.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Yellow</a:t>
            </a:r>
            <a:r>
              <a:rPr lang="en-GB" baseline="0" dirty="0" smtClean="0"/>
              <a:t> dot is far above the yellow curve, indicating that Zambia has a much higher reliance on public debt than other countries at similar income level.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With the reclassification to LMIC status, Zambia gained access to a wider range of financing options including international debt capital markets. The Government issued a series of Eurobonds starting in 2012, which amounted to a total of around USD 3 billion or more than 40% of public external debt. At the same time, Chinese lending plays a growing role in the country’s financing landscape. In 2016, Chinese loans amounted to a quarter of Zambia’s total external debt stock. Conversely, the share of concessional finance from DAC providers has decreased. The</a:t>
            </a:r>
            <a:r>
              <a:rPr lang="en-GB" sz="1200" kern="1200" baseline="0" dirty="0" smtClean="0">
                <a:solidFill>
                  <a:schemeClr val="tx1"/>
                </a:solidFill>
                <a:effectLst/>
                <a:latin typeface="+mn-lt"/>
                <a:ea typeface="+mn-ea"/>
                <a:cs typeface="+mn-cs"/>
              </a:rPr>
              <a:t> light blue dot is below the curve. </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14AF6AD-2F86-4286-B01D-271E871875FC}" type="slidenum">
              <a:rPr lang="en-GB" smtClean="0"/>
              <a:t>16</a:t>
            </a:fld>
            <a:endParaRPr lang="en-GB"/>
          </a:p>
        </p:txBody>
      </p:sp>
    </p:spTree>
    <p:extLst>
      <p:ext uri="{BB962C8B-B14F-4D97-AF65-F5344CB8AC3E}">
        <p14:creationId xmlns:p14="http://schemas.microsoft.com/office/powerpoint/2010/main" val="35071984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a:t>
            </a:r>
            <a:r>
              <a:rPr lang="en-GB" sz="1200" kern="1200" baseline="0" dirty="0" smtClean="0">
                <a:solidFill>
                  <a:schemeClr val="tx1"/>
                </a:solidFill>
                <a:effectLst/>
                <a:latin typeface="+mn-lt"/>
                <a:ea typeface="+mn-ea"/>
                <a:cs typeface="+mn-cs"/>
              </a:rPr>
              <a:t> shift towards non-concessional debt from non-DAC providers has profound implications. </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After having been one of the major beneficiaries of the Heavily Indebted Poor Countries (HIPC) and Multilateral Debt Relief (MDRI) initiatives in the early 2000s, Zambia’s debt is rising again to potentially unsustainable levels. External debt rose to levels as high as 65% of GDP. Unlike in the 2000s, the majority of the debt is not held by Paris Club members, which can make a potential debt restructuring difficult.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Increasing </a:t>
            </a:r>
            <a:r>
              <a:rPr lang="en-GB" sz="1200" kern="1200" dirty="0" smtClean="0">
                <a:solidFill>
                  <a:schemeClr val="tx1"/>
                </a:solidFill>
                <a:effectLst/>
                <a:latin typeface="+mn-lt"/>
                <a:ea typeface="+mn-ea"/>
                <a:cs typeface="+mn-cs"/>
              </a:rPr>
              <a:t>costs of debt servicing reduce the fiscal </a:t>
            </a:r>
            <a:r>
              <a:rPr lang="en-GB" sz="1200" kern="1200" dirty="0" smtClean="0">
                <a:solidFill>
                  <a:schemeClr val="tx1"/>
                </a:solidFill>
                <a:effectLst/>
                <a:latin typeface="+mn-lt"/>
                <a:ea typeface="+mn-ea"/>
                <a:cs typeface="+mn-cs"/>
              </a:rPr>
              <a:t>space, </a:t>
            </a:r>
            <a:r>
              <a:rPr lang="en-GB" sz="1200" kern="1200" dirty="0" smtClean="0">
                <a:solidFill>
                  <a:schemeClr val="tx1"/>
                </a:solidFill>
                <a:effectLst/>
                <a:latin typeface="+mn-lt"/>
                <a:ea typeface="+mn-ea"/>
                <a:cs typeface="+mn-cs"/>
              </a:rPr>
              <a:t>crowing out spending on social sectors. In 2018, debt servicing </a:t>
            </a:r>
            <a:r>
              <a:rPr lang="en-GB" sz="1200" kern="1200" dirty="0" smtClean="0">
                <a:solidFill>
                  <a:schemeClr val="tx1"/>
                </a:solidFill>
                <a:effectLst/>
                <a:latin typeface="+mn-lt"/>
                <a:ea typeface="+mn-ea"/>
                <a:cs typeface="+mn-cs"/>
              </a:rPr>
              <a:t>made </a:t>
            </a:r>
            <a:r>
              <a:rPr lang="en-GB" sz="1200" kern="1200" dirty="0" smtClean="0">
                <a:solidFill>
                  <a:schemeClr val="tx1"/>
                </a:solidFill>
                <a:effectLst/>
                <a:latin typeface="+mn-lt"/>
                <a:ea typeface="+mn-ea"/>
                <a:cs typeface="+mn-cs"/>
              </a:rPr>
              <a:t>up about one third of domestic revenues. For the 2019 budget, the share is expected to rise to 42% (Figure 1.11).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The 2019</a:t>
            </a:r>
            <a:r>
              <a:rPr lang="en-US" sz="1200" b="1" kern="1200" baseline="0" dirty="0" smtClean="0">
                <a:solidFill>
                  <a:schemeClr val="tx1"/>
                </a:solidFill>
                <a:effectLst/>
                <a:latin typeface="+mn-lt"/>
                <a:ea typeface="+mn-ea"/>
                <a:cs typeface="+mn-cs"/>
              </a:rPr>
              <a:t> budget saw a decrease in spending on social protection by 24% and social cash transfers by 10%. </a:t>
            </a:r>
            <a:endParaRPr lang="en-GB" sz="1200" b="1" i="0" u="none" strike="noStrike" kern="1200" baseline="0" dirty="0" smtClean="0">
              <a:solidFill>
                <a:schemeClr val="tx1"/>
              </a:solidFill>
              <a:latin typeface="+mn-lt"/>
              <a:ea typeface="+mn-ea"/>
              <a:cs typeface="+mn-cs"/>
            </a:endParaRPr>
          </a:p>
          <a:p>
            <a:endParaRPr lang="en-GB" sz="1200" b="0" i="0" u="none" strike="noStrike"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14AF6AD-2F86-4286-B01D-271E871875FC}" type="slidenum">
              <a:rPr lang="en-GB" smtClean="0"/>
              <a:t>17</a:t>
            </a:fld>
            <a:endParaRPr lang="en-GB"/>
          </a:p>
        </p:txBody>
      </p:sp>
    </p:spTree>
    <p:extLst>
      <p:ext uri="{BB962C8B-B14F-4D97-AF65-F5344CB8AC3E}">
        <p14:creationId xmlns:p14="http://schemas.microsoft.com/office/powerpoint/2010/main" val="6113292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How can </a:t>
            </a:r>
            <a:r>
              <a:rPr lang="en-GB" sz="1200" kern="1200" dirty="0" err="1" smtClean="0">
                <a:solidFill>
                  <a:schemeClr val="tx1"/>
                </a:solidFill>
                <a:effectLst/>
                <a:latin typeface="+mn-lt"/>
                <a:ea typeface="+mn-ea"/>
                <a:cs typeface="+mn-cs"/>
              </a:rPr>
              <a:t>DaC</a:t>
            </a:r>
            <a:r>
              <a:rPr lang="en-GB" sz="1200" kern="1200" dirty="0" smtClean="0">
                <a:solidFill>
                  <a:schemeClr val="tx1"/>
                </a:solidFill>
                <a:effectLst/>
                <a:latin typeface="+mn-lt"/>
                <a:ea typeface="+mn-ea"/>
                <a:cs typeface="+mn-cs"/>
              </a:rPr>
              <a:t> facilitate transition in a country like Zambia?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One key message coming out of the study was that The </a:t>
            </a:r>
            <a:r>
              <a:rPr lang="en-GB" sz="1200" kern="1200" dirty="0" smtClean="0">
                <a:solidFill>
                  <a:schemeClr val="tx1"/>
                </a:solidFill>
                <a:effectLst/>
                <a:latin typeface="+mn-lt"/>
                <a:ea typeface="+mn-ea"/>
                <a:cs typeface="+mn-cs"/>
              </a:rPr>
              <a:t>debt </a:t>
            </a:r>
            <a:r>
              <a:rPr lang="en-GB" sz="1200" kern="1200" dirty="0" smtClean="0">
                <a:solidFill>
                  <a:schemeClr val="tx1"/>
                </a:solidFill>
                <a:effectLst/>
                <a:latin typeface="+mn-lt"/>
                <a:ea typeface="+mn-ea"/>
                <a:cs typeface="+mn-cs"/>
              </a:rPr>
              <a:t>problem</a:t>
            </a:r>
            <a:r>
              <a:rPr lang="en-GB" sz="1200" kern="1200" baseline="0" dirty="0" smtClean="0">
                <a:solidFill>
                  <a:schemeClr val="tx1"/>
                </a:solidFill>
                <a:effectLst/>
                <a:latin typeface="+mn-lt"/>
                <a:ea typeface="+mn-ea"/>
                <a:cs typeface="+mn-cs"/>
              </a:rPr>
              <a:t> faced by </a:t>
            </a:r>
            <a:r>
              <a:rPr lang="en-GB" sz="1200" kern="1200" dirty="0" smtClean="0">
                <a:solidFill>
                  <a:schemeClr val="tx1"/>
                </a:solidFill>
                <a:effectLst/>
                <a:latin typeface="+mn-lt"/>
                <a:ea typeface="+mn-ea"/>
                <a:cs typeface="+mn-cs"/>
              </a:rPr>
              <a:t>Zambia has to be seen in the wider context of transition finance challenges.</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OECD and DAC can accompany and help to smoothen this transition.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Multilateral guidelines and best practices for sustainable lending need to be developed in co-operation with other international organisations and within the context of international processes such as the G20.</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ensuring the participation of non-DAC and non-Paris Club creditors will be challenging but essential to the viability of these efforts.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DPs can provide targeted support for debt negotiation</a:t>
            </a:r>
            <a:r>
              <a:rPr lang="en-GB" sz="1200" kern="1200" baseline="0" dirty="0" smtClean="0">
                <a:solidFill>
                  <a:schemeClr val="tx1"/>
                </a:solidFill>
                <a:effectLst/>
                <a:latin typeface="+mn-lt"/>
                <a:ea typeface="+mn-ea"/>
                <a:cs typeface="+mn-cs"/>
              </a:rPr>
              <a:t> and restructuring</a:t>
            </a:r>
            <a:r>
              <a:rPr lang="en-GB" sz="1200" kern="1200" dirty="0" smtClean="0">
                <a:solidFill>
                  <a:schemeClr val="tx1"/>
                </a:solidFill>
                <a:effectLst/>
                <a:latin typeface="+mn-lt"/>
                <a:ea typeface="+mn-ea"/>
                <a:cs typeface="+mn-cs"/>
              </a:rPr>
              <a:t> as they access non-concessional</a:t>
            </a:r>
            <a:r>
              <a:rPr lang="en-GB" sz="1200" kern="1200" baseline="0" dirty="0" smtClean="0">
                <a:solidFill>
                  <a:schemeClr val="tx1"/>
                </a:solidFill>
                <a:effectLst/>
                <a:latin typeface="+mn-lt"/>
                <a:ea typeface="+mn-ea"/>
                <a:cs typeface="+mn-cs"/>
              </a:rPr>
              <a:t> and non-ODA sources of finance. This can help to</a:t>
            </a:r>
            <a:r>
              <a:rPr lang="en-GB" sz="1200" kern="1200" dirty="0" smtClean="0">
                <a:solidFill>
                  <a:schemeClr val="tx1"/>
                </a:solidFill>
                <a:effectLst/>
                <a:latin typeface="+mn-lt"/>
                <a:ea typeface="+mn-ea"/>
                <a:cs typeface="+mn-cs"/>
              </a:rPr>
              <a:t> ensure that countries</a:t>
            </a:r>
            <a:r>
              <a:rPr lang="en-GB" sz="1200" kern="1200" baseline="0" dirty="0" smtClean="0">
                <a:solidFill>
                  <a:schemeClr val="tx1"/>
                </a:solidFill>
                <a:effectLst/>
                <a:latin typeface="+mn-lt"/>
                <a:ea typeface="+mn-ea"/>
                <a:cs typeface="+mn-cs"/>
              </a:rPr>
              <a:t> learn to deal with a different set of lenders, who come with different conditions. </a:t>
            </a:r>
            <a:r>
              <a:rPr lang="en-GB" sz="1200" kern="1200" dirty="0" smtClean="0">
                <a:solidFill>
                  <a:schemeClr val="tx1"/>
                </a:solidFill>
                <a:effectLst/>
                <a:latin typeface="+mn-lt"/>
                <a:ea typeface="+mn-ea"/>
                <a:cs typeface="+mn-cs"/>
              </a:rPr>
              <a:t>In the meantime, scarce concessional sources</a:t>
            </a:r>
            <a:r>
              <a:rPr lang="en-GB" sz="1200" kern="1200" baseline="0" dirty="0" smtClean="0">
                <a:solidFill>
                  <a:schemeClr val="tx1"/>
                </a:solidFill>
                <a:effectLst/>
                <a:latin typeface="+mn-lt"/>
                <a:ea typeface="+mn-ea"/>
                <a:cs typeface="+mn-cs"/>
              </a:rPr>
              <a:t> should be focused on addressing social vulnerabilities.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DAC providers especially are encouraged to strengthen domestic systems and help domestic resources to build resilience in social </a:t>
            </a:r>
            <a:r>
              <a:rPr lang="en-GB" sz="1200" kern="1200" baseline="0" dirty="0" err="1" smtClean="0">
                <a:solidFill>
                  <a:schemeClr val="tx1"/>
                </a:solidFill>
                <a:effectLst/>
                <a:latin typeface="+mn-lt"/>
                <a:ea typeface="+mn-ea"/>
                <a:cs typeface="+mn-cs"/>
              </a:rPr>
              <a:t>sectora</a:t>
            </a:r>
            <a:r>
              <a:rPr lang="en-GB" sz="1200" kern="1200" baseline="0" dirty="0" smtClean="0">
                <a:solidFill>
                  <a:schemeClr val="tx1"/>
                </a:solidFill>
                <a:effectLst/>
                <a:latin typeface="+mn-lt"/>
                <a:ea typeface="+mn-ea"/>
                <a:cs typeface="+mn-cs"/>
              </a:rPr>
              <a:t> to prepare for eventual donor exit.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 </a:t>
            </a:r>
            <a:endParaRPr lang="en-GB" dirty="0"/>
          </a:p>
        </p:txBody>
      </p:sp>
      <p:sp>
        <p:nvSpPr>
          <p:cNvPr id="4" name="Slide Number Placeholder 3"/>
          <p:cNvSpPr>
            <a:spLocks noGrp="1"/>
          </p:cNvSpPr>
          <p:nvPr>
            <p:ph type="sldNum" sz="quarter" idx="10"/>
          </p:nvPr>
        </p:nvSpPr>
        <p:spPr/>
        <p:txBody>
          <a:bodyPr/>
          <a:lstStyle/>
          <a:p>
            <a:fld id="{814AF6AD-2F86-4286-B01D-271E871875FC}" type="slidenum">
              <a:rPr lang="en-GB" smtClean="0"/>
              <a:t>18</a:t>
            </a:fld>
            <a:endParaRPr lang="en-GB"/>
          </a:p>
        </p:txBody>
      </p:sp>
    </p:spTree>
    <p:extLst>
      <p:ext uri="{BB962C8B-B14F-4D97-AF65-F5344CB8AC3E}">
        <p14:creationId xmlns:p14="http://schemas.microsoft.com/office/powerpoint/2010/main" val="39279747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Now to Viet Nam.</a:t>
            </a:r>
            <a:r>
              <a:rPr lang="en-GB" sz="1200" b="1" kern="1200" baseline="0" dirty="0" smtClean="0">
                <a:solidFill>
                  <a:schemeClr val="tx1"/>
                </a:solidFill>
                <a:effectLst/>
                <a:latin typeface="+mn-lt"/>
                <a:ea typeface="+mn-ea"/>
                <a:cs typeface="+mn-cs"/>
              </a:rPr>
              <a:t> </a:t>
            </a:r>
          </a:p>
          <a:p>
            <a:r>
              <a:rPr lang="en-GB" sz="1200" b="1" kern="1200" baseline="0" dirty="0" smtClean="0">
                <a:solidFill>
                  <a:schemeClr val="tx1"/>
                </a:solidFill>
                <a:effectLst/>
                <a:latin typeface="+mn-lt"/>
                <a:ea typeface="+mn-ea"/>
                <a:cs typeface="+mn-cs"/>
              </a:rPr>
              <a:t>So far, Viet Nam is a big success story. </a:t>
            </a:r>
            <a:r>
              <a:rPr lang="en-GB" sz="1200" b="1" kern="1200" baseline="0" dirty="0" err="1" smtClean="0">
                <a:solidFill>
                  <a:schemeClr val="tx1"/>
                </a:solidFill>
                <a:effectLst/>
                <a:latin typeface="+mn-lt"/>
                <a:ea typeface="+mn-ea"/>
                <a:cs typeface="+mn-cs"/>
              </a:rPr>
              <a:t>Ecoomic</a:t>
            </a:r>
            <a:r>
              <a:rPr lang="en-GB" sz="1200" b="1" kern="1200" dirty="0" smtClean="0">
                <a:solidFill>
                  <a:schemeClr val="tx1"/>
                </a:solidFill>
                <a:effectLst/>
                <a:latin typeface="+mn-lt"/>
                <a:ea typeface="+mn-ea"/>
                <a:cs typeface="+mn-cs"/>
              </a:rPr>
              <a:t> reforms in the 1980’s turned Viet Nam from one of the poorest countries to one of the fastest growing countries in the world. </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 country achieved one of the highest growth rates in the world, averaging close to 7% in the period from 1990 to 2017. </a:t>
            </a:r>
          </a:p>
          <a:p>
            <a:pPr lvl="0"/>
            <a:r>
              <a:rPr lang="en-GB" sz="1200" kern="1200" dirty="0" smtClean="0">
                <a:solidFill>
                  <a:schemeClr val="tx1"/>
                </a:solidFill>
                <a:effectLst/>
                <a:latin typeface="+mn-lt"/>
                <a:ea typeface="+mn-ea"/>
                <a:cs typeface="+mn-cs"/>
              </a:rPr>
              <a:t>Vietnam was re-categorised as a lower middle-income country in 2010. The per capita income levels increased more than ten-fold (from 210 USD in 1989 to 2,160 USD in 2017.) between</a:t>
            </a:r>
            <a:r>
              <a:rPr lang="en-GB" sz="1200" kern="1200" baseline="0" dirty="0" smtClean="0">
                <a:solidFill>
                  <a:schemeClr val="tx1"/>
                </a:solidFill>
                <a:effectLst/>
                <a:latin typeface="+mn-lt"/>
                <a:ea typeface="+mn-ea"/>
                <a:cs typeface="+mn-cs"/>
              </a:rPr>
              <a:t> 1990 and 2017. </a:t>
            </a:r>
            <a:endParaRPr lang="en-GB" sz="1200" kern="1200" dirty="0" smtClean="0">
              <a:solidFill>
                <a:schemeClr val="tx1"/>
              </a:solidFill>
              <a:effectLst/>
              <a:latin typeface="+mn-lt"/>
              <a:ea typeface="+mn-ea"/>
              <a:cs typeface="+mn-cs"/>
            </a:endParaRPr>
          </a:p>
          <a:p>
            <a:endParaRPr lang="en-GB" dirty="0" smtClean="0"/>
          </a:p>
          <a:p>
            <a:r>
              <a:rPr lang="en-GB" sz="1200" b="1" kern="1200" dirty="0" smtClean="0">
                <a:solidFill>
                  <a:schemeClr val="tx1"/>
                </a:solidFill>
                <a:effectLst/>
                <a:latin typeface="+mn-lt"/>
                <a:ea typeface="+mn-ea"/>
                <a:cs typeface="+mn-cs"/>
              </a:rPr>
              <a:t>Economic growth has been not only rapid but also stable and inclusive, and brought welfare gains for the vast majority of the population.</a:t>
            </a:r>
            <a:r>
              <a:rPr lang="en-GB" sz="1200" kern="1200" dirty="0" smtClean="0">
                <a:solidFill>
                  <a:schemeClr val="tx1"/>
                </a:solidFill>
                <a:effectLst/>
                <a:latin typeface="+mn-lt"/>
                <a:ea typeface="+mn-ea"/>
                <a:cs typeface="+mn-cs"/>
              </a:rPr>
              <a:t> </a:t>
            </a:r>
          </a:p>
          <a:p>
            <a:pPr lvl="0"/>
            <a:r>
              <a:rPr lang="en-GB" sz="1200" b="1" kern="1200" dirty="0" smtClean="0">
                <a:solidFill>
                  <a:schemeClr val="tx1"/>
                </a:solidFill>
                <a:effectLst/>
                <a:latin typeface="+mn-lt"/>
                <a:ea typeface="+mn-ea"/>
                <a:cs typeface="+mn-cs"/>
              </a:rPr>
              <a:t>Poverty rates</a:t>
            </a:r>
            <a:r>
              <a:rPr lang="en-GB" sz="1200" kern="1200" dirty="0" smtClean="0">
                <a:solidFill>
                  <a:schemeClr val="tx1"/>
                </a:solidFill>
                <a:effectLst/>
                <a:latin typeface="+mn-lt"/>
                <a:ea typeface="+mn-ea"/>
                <a:cs typeface="+mn-cs"/>
              </a:rPr>
              <a:t>, as measured by the poverty headcount ratio at 1.9 USD per day, have dropped drastically </a:t>
            </a:r>
            <a:r>
              <a:rPr lang="en-GB" sz="1200" b="1" kern="1200" dirty="0" smtClean="0">
                <a:solidFill>
                  <a:schemeClr val="tx1"/>
                </a:solidFill>
                <a:effectLst/>
                <a:latin typeface="+mn-lt"/>
                <a:ea typeface="+mn-ea"/>
                <a:cs typeface="+mn-cs"/>
              </a:rPr>
              <a:t>from almost 38.6 in the early 2000’s to 2 in 2016</a:t>
            </a:r>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The prevalence of </a:t>
            </a:r>
            <a:r>
              <a:rPr lang="en-GB" sz="1200" b="1" kern="1200" dirty="0" smtClean="0">
                <a:solidFill>
                  <a:schemeClr val="tx1"/>
                </a:solidFill>
                <a:effectLst/>
                <a:latin typeface="+mn-lt"/>
                <a:ea typeface="+mn-ea"/>
                <a:cs typeface="+mn-cs"/>
              </a:rPr>
              <a:t>undernourishment declined by more than half </a:t>
            </a:r>
            <a:r>
              <a:rPr lang="en-GB" sz="1200" kern="1200" dirty="0" smtClean="0">
                <a:solidFill>
                  <a:schemeClr val="tx1"/>
                </a:solidFill>
                <a:effectLst/>
                <a:latin typeface="+mn-lt"/>
                <a:ea typeface="+mn-ea"/>
                <a:cs typeface="+mn-cs"/>
              </a:rPr>
              <a:t>from 24.3% in 2000 to 10.8% in 2016. </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814AF6AD-2F86-4286-B01D-271E871875FC}" type="slidenum">
              <a:rPr lang="en-GB" smtClean="0"/>
              <a:t>19</a:t>
            </a:fld>
            <a:endParaRPr lang="en-GB"/>
          </a:p>
        </p:txBody>
      </p:sp>
    </p:spTree>
    <p:extLst>
      <p:ext uri="{BB962C8B-B14F-4D97-AF65-F5344CB8AC3E}">
        <p14:creationId xmlns:p14="http://schemas.microsoft.com/office/powerpoint/2010/main" val="3553711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Responding to this call, and aligned within the Addis Ababa Action Agenda (AAAA) to mobilise all available resources – domestic and foreign, public and private – in support of the SDGs, the DCD developed a new work stream on transition finance to explore the evolution and interaction of public (Official Development Assistance and Other Official Flows) and private (Foreign Direct Investment and remittances) sources of finance across the development continuum.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--The ultimate objective of this work is to advise the DAC in preparing countries for transition (outlining the optimal financial mix and offering policy recommendations) and in building resilience.</a:t>
            </a:r>
          </a:p>
          <a:p>
            <a:endParaRPr lang="en-GB" dirty="0"/>
          </a:p>
        </p:txBody>
      </p:sp>
      <p:sp>
        <p:nvSpPr>
          <p:cNvPr id="4" name="Slide Number Placeholder 3"/>
          <p:cNvSpPr>
            <a:spLocks noGrp="1"/>
          </p:cNvSpPr>
          <p:nvPr>
            <p:ph type="sldNum" sz="quarter" idx="10"/>
          </p:nvPr>
        </p:nvSpPr>
        <p:spPr/>
        <p:txBody>
          <a:bodyPr/>
          <a:lstStyle/>
          <a:p>
            <a:fld id="{814AF6AD-2F86-4286-B01D-271E871875FC}" type="slidenum">
              <a:rPr lang="en-GB" smtClean="0"/>
              <a:t>2</a:t>
            </a:fld>
            <a:endParaRPr lang="en-GB"/>
          </a:p>
        </p:txBody>
      </p:sp>
    </p:spTree>
    <p:extLst>
      <p:ext uri="{BB962C8B-B14F-4D97-AF65-F5344CB8AC3E}">
        <p14:creationId xmlns:p14="http://schemas.microsoft.com/office/powerpoint/2010/main" val="42221669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Looking at the financing mix, we can see that Viet</a:t>
            </a:r>
            <a:r>
              <a:rPr lang="en-GB" baseline="0" dirty="0" smtClean="0"/>
              <a:t> Nam has a relatively high reliance on private sector resources. This can be explained by Viet Nam’s growth model, which was driven by international trade and foreign investments. </a:t>
            </a:r>
          </a:p>
          <a:p>
            <a:r>
              <a:rPr lang="en-GB" baseline="0" dirty="0" smtClean="0"/>
              <a:t>The reliance on ODA has consequently been relatively low. </a:t>
            </a:r>
          </a:p>
        </p:txBody>
      </p:sp>
      <p:sp>
        <p:nvSpPr>
          <p:cNvPr id="4" name="Slide Number Placeholder 3"/>
          <p:cNvSpPr>
            <a:spLocks noGrp="1"/>
          </p:cNvSpPr>
          <p:nvPr>
            <p:ph type="sldNum" sz="quarter" idx="10"/>
          </p:nvPr>
        </p:nvSpPr>
        <p:spPr/>
        <p:txBody>
          <a:bodyPr/>
          <a:lstStyle/>
          <a:p>
            <a:fld id="{814AF6AD-2F86-4286-B01D-271E871875FC}" type="slidenum">
              <a:rPr lang="en-GB" smtClean="0"/>
              <a:t>20</a:t>
            </a:fld>
            <a:endParaRPr lang="en-GB" dirty="0"/>
          </a:p>
        </p:txBody>
      </p:sp>
    </p:spTree>
    <p:extLst>
      <p:ext uri="{BB962C8B-B14F-4D97-AF65-F5344CB8AC3E}">
        <p14:creationId xmlns:p14="http://schemas.microsoft.com/office/powerpoint/2010/main" val="13562792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But to</a:t>
            </a:r>
            <a:r>
              <a:rPr lang="en-GB" baseline="0" dirty="0" smtClean="0"/>
              <a:t> overcome the middle-income trap and become a upper middle income and then high income country, Viet Nam still has a long way to go. </a:t>
            </a:r>
          </a:p>
          <a:p>
            <a:r>
              <a:rPr lang="en-GB" baseline="0" dirty="0" smtClean="0"/>
              <a:t>In the graph, you see how steep a growth rate Viet Nam has to maintain to follow China’s growth path. </a:t>
            </a:r>
          </a:p>
          <a:p>
            <a:r>
              <a:rPr lang="en-GB" baseline="0" dirty="0" smtClean="0"/>
              <a:t>This will not be easy. So far, Viet Nam has benefited from cheap labour and has attracted FDI in export-oriented sectors such as ICT and textile manufacturing. But for now, it often serves as the final assembly point of imported inputs, while the local value component is not so high. As the costs of labour is becoming more expensive and global trade opportunities are being reduced, the possibility to continue with this model of growth is more and more limited. </a:t>
            </a:r>
          </a:p>
          <a:p>
            <a:endParaRPr lang="en-GB" baseline="0" dirty="0" smtClean="0"/>
          </a:p>
          <a:p>
            <a:r>
              <a:rPr lang="en-GB" baseline="0" dirty="0" smtClean="0"/>
              <a:t>On the right hand side, you see that not many countries have been able to achieve to come out of the </a:t>
            </a:r>
            <a:r>
              <a:rPr lang="en-GB" baseline="0" dirty="0" err="1" smtClean="0"/>
              <a:t>mit</a:t>
            </a:r>
            <a:r>
              <a:rPr lang="en-GB" baseline="0" dirty="0" smtClean="0"/>
              <a:t>. Only Korea and Taiwan have been able to sustain high levels of growth to heave themselves out of the middle-income trap. </a:t>
            </a:r>
            <a:r>
              <a:rPr lang="en-GB" baseline="0" dirty="0" err="1" smtClean="0"/>
              <a:t>Otehrs</a:t>
            </a:r>
            <a:r>
              <a:rPr lang="en-GB" baseline="0" dirty="0" smtClean="0"/>
              <a:t> such as Brazil, Egypt, Thailand, have experienced a slow down in growth when they were at the stage Viet Nam is currently in. </a:t>
            </a:r>
          </a:p>
          <a:p>
            <a:endParaRPr lang="en-GB" baseline="0" dirty="0" smtClean="0"/>
          </a:p>
        </p:txBody>
      </p:sp>
      <p:sp>
        <p:nvSpPr>
          <p:cNvPr id="4" name="Slide Number Placeholder 3"/>
          <p:cNvSpPr>
            <a:spLocks noGrp="1"/>
          </p:cNvSpPr>
          <p:nvPr>
            <p:ph type="sldNum" sz="quarter" idx="10"/>
          </p:nvPr>
        </p:nvSpPr>
        <p:spPr/>
        <p:txBody>
          <a:bodyPr/>
          <a:lstStyle/>
          <a:p>
            <a:fld id="{814AF6AD-2F86-4286-B01D-271E871875FC}" type="slidenum">
              <a:rPr lang="en-GB" smtClean="0"/>
              <a:t>21</a:t>
            </a:fld>
            <a:endParaRPr lang="en-GB" dirty="0"/>
          </a:p>
        </p:txBody>
      </p:sp>
    </p:spTree>
    <p:extLst>
      <p:ext uri="{BB962C8B-B14F-4D97-AF65-F5344CB8AC3E}">
        <p14:creationId xmlns:p14="http://schemas.microsoft.com/office/powerpoint/2010/main" val="3387757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Also, looking closer reveals a number of socioeconomic and environmental challenges that the country needs to deal with. </a:t>
            </a:r>
            <a:endParaRPr lang="en-GB" dirty="0" smtClean="0"/>
          </a:p>
          <a:p>
            <a:r>
              <a:rPr lang="en-GB" dirty="0" smtClean="0"/>
              <a:t>This chart</a:t>
            </a:r>
            <a:r>
              <a:rPr lang="en-GB" baseline="0" dirty="0" smtClean="0"/>
              <a:t> compares Viet Nam’s performance on socioeconomic indicators with other peer countries in the region. It shows that t</a:t>
            </a:r>
            <a:r>
              <a:rPr lang="en-GB" dirty="0" smtClean="0"/>
              <a:t>he availability</a:t>
            </a:r>
            <a:r>
              <a:rPr lang="en-GB" baseline="0" dirty="0" smtClean="0"/>
              <a:t> of</a:t>
            </a:r>
            <a:r>
              <a:rPr lang="en-GB" dirty="0" smtClean="0"/>
              <a:t> financing</a:t>
            </a:r>
            <a:r>
              <a:rPr lang="en-GB" baseline="0" dirty="0" smtClean="0"/>
              <a:t> sources which come flowing into Viet Nam does not guarantee development impact. </a:t>
            </a:r>
          </a:p>
          <a:p>
            <a:endParaRPr lang="en-GB" baseline="0" dirty="0" smtClean="0"/>
          </a:p>
          <a:p>
            <a:r>
              <a:rPr lang="en-GB" baseline="0" dirty="0" smtClean="0"/>
              <a:t>Compared to peer countries, Viet Nam has high levels of deforestation and high levels of greenhouse gas emissions. At the current pace, Viet Nam is likely to become one of the world’s major GHG emitters in the world, as projections show a fourfold increase in net emissions between 2010 and 2030. </a:t>
            </a:r>
          </a:p>
          <a:p>
            <a:endParaRPr lang="en-GB" baseline="0" dirty="0" smtClean="0"/>
          </a:p>
          <a:p>
            <a:r>
              <a:rPr lang="en-GB" baseline="0" dirty="0" smtClean="0"/>
              <a:t>Socially, inequalities in Viet Nam are likely to increase. The economy is split into a burgeoning FDI sector and few highly successful domestic conglomerates on the one hand, and a huge informal sector consisting of small household businesses. A large part of the workforce is employed in the latter, and works under highly precarious conditions. Also, while Viet Nam’s society is ageing at one of the world’s highest rates, the social protection system is not comprehensive enough to handle these demographic pressures. </a:t>
            </a:r>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Viet Nam is at a </a:t>
            </a:r>
            <a:r>
              <a:rPr lang="en-GB" baseline="0" dirty="0" err="1" smtClean="0"/>
              <a:t>criticial</a:t>
            </a:r>
            <a:r>
              <a:rPr lang="en-GB" baseline="0" dirty="0" smtClean="0"/>
              <a:t> point in time, where policy-decision can influence which path the country will take. It can choose to stay on a more and more unsustainable path that based on cheap </a:t>
            </a:r>
            <a:r>
              <a:rPr lang="en-GB" baseline="0" dirty="0" err="1" smtClean="0"/>
              <a:t>labor</a:t>
            </a:r>
            <a:r>
              <a:rPr lang="en-GB" baseline="0" dirty="0" smtClean="0"/>
              <a:t> and low environmental standards Or it can choose a upgrade itself and move to a trajectory based on higher local value creation, that is socially inclusive and environmentally sustainable.  </a:t>
            </a:r>
          </a:p>
          <a:p>
            <a:endParaRPr lang="en-GB" dirty="0"/>
          </a:p>
        </p:txBody>
      </p:sp>
      <p:sp>
        <p:nvSpPr>
          <p:cNvPr id="4" name="Slide Number Placeholder 3"/>
          <p:cNvSpPr>
            <a:spLocks noGrp="1"/>
          </p:cNvSpPr>
          <p:nvPr>
            <p:ph type="sldNum" sz="quarter" idx="10"/>
          </p:nvPr>
        </p:nvSpPr>
        <p:spPr/>
        <p:txBody>
          <a:bodyPr/>
          <a:lstStyle/>
          <a:p>
            <a:fld id="{814AF6AD-2F86-4286-B01D-271E871875FC}" type="slidenum">
              <a:rPr lang="en-GB" smtClean="0"/>
              <a:t>22</a:t>
            </a:fld>
            <a:endParaRPr lang="en-GB" dirty="0"/>
          </a:p>
        </p:txBody>
      </p:sp>
    </p:spTree>
    <p:extLst>
      <p:ext uri="{BB962C8B-B14F-4D97-AF65-F5344CB8AC3E}">
        <p14:creationId xmlns:p14="http://schemas.microsoft.com/office/powerpoint/2010/main" val="21780049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What can the DAC do</a:t>
            </a:r>
            <a:r>
              <a:rPr lang="en-GB" sz="1200" kern="1200" baseline="0" dirty="0" smtClean="0">
                <a:solidFill>
                  <a:schemeClr val="tx1"/>
                </a:solidFill>
                <a:effectLst/>
                <a:latin typeface="+mn-lt"/>
                <a:ea typeface="+mn-ea"/>
                <a:cs typeface="+mn-cs"/>
              </a:rPr>
              <a:t> to support Viet Nam? What leverage does the DAC have in a context with massive FDI and trade flows?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a:t>
            </a:r>
            <a:r>
              <a:rPr lang="en-GB" sz="1200" kern="1200" dirty="0" smtClean="0">
                <a:solidFill>
                  <a:schemeClr val="tx1"/>
                </a:solidFill>
                <a:effectLst/>
                <a:latin typeface="+mn-lt"/>
                <a:ea typeface="+mn-ea"/>
                <a:cs typeface="+mn-cs"/>
              </a:rPr>
              <a:t> focus of relations between</a:t>
            </a:r>
            <a:r>
              <a:rPr lang="en-GB" sz="1200" kern="1200" baseline="0" dirty="0" smtClean="0">
                <a:solidFill>
                  <a:schemeClr val="tx1"/>
                </a:solidFill>
                <a:effectLst/>
                <a:latin typeface="+mn-lt"/>
                <a:ea typeface="+mn-ea"/>
                <a:cs typeface="+mn-cs"/>
              </a:rPr>
              <a:t> Viet Nam and</a:t>
            </a:r>
            <a:r>
              <a:rPr lang="en-GB" sz="1200" kern="1200" dirty="0" smtClean="0">
                <a:solidFill>
                  <a:schemeClr val="tx1"/>
                </a:solidFill>
                <a:effectLst/>
                <a:latin typeface="+mn-lt"/>
                <a:ea typeface="+mn-ea"/>
                <a:cs typeface="+mn-cs"/>
              </a:rPr>
              <a:t> partner countries is shifting from development towards economic diplomacy. But development partners can still help</a:t>
            </a:r>
            <a:r>
              <a:rPr lang="en-GB" sz="1200" kern="1200" baseline="0" dirty="0" smtClean="0">
                <a:solidFill>
                  <a:schemeClr val="tx1"/>
                </a:solidFill>
                <a:effectLst/>
                <a:latin typeface="+mn-lt"/>
                <a:ea typeface="+mn-ea"/>
                <a:cs typeface="+mn-cs"/>
              </a:rPr>
              <a:t> to steer the country towards a path for inclusive growth and sustainable development.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One example are trade relations. Viet Nam is signatory to a number of new-generation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FTAs such as the CPTTP and the EU FTA, which come</a:t>
            </a:r>
            <a:r>
              <a:rPr lang="en-US" sz="1200" kern="1200" baseline="0" dirty="0" smtClean="0">
                <a:solidFill>
                  <a:schemeClr val="tx1"/>
                </a:solidFill>
                <a:effectLst/>
                <a:latin typeface="+mn-lt"/>
                <a:ea typeface="+mn-ea"/>
                <a:cs typeface="+mn-cs"/>
              </a:rPr>
              <a:t> with</a:t>
            </a:r>
            <a:r>
              <a:rPr lang="en-US" sz="1200" kern="1200" dirty="0" smtClean="0">
                <a:solidFill>
                  <a:schemeClr val="tx1"/>
                </a:solidFill>
                <a:effectLst/>
                <a:latin typeface="+mn-lt"/>
                <a:ea typeface="+mn-ea"/>
                <a:cs typeface="+mn-cs"/>
              </a:rPr>
              <a:t> social and environmental chapters</a:t>
            </a:r>
            <a:r>
              <a:rPr lang="en-US" sz="1200" kern="1200" baseline="0" dirty="0" smtClean="0">
                <a:solidFill>
                  <a:schemeClr val="tx1"/>
                </a:solidFill>
                <a:effectLst/>
                <a:latin typeface="+mn-lt"/>
                <a:ea typeface="+mn-ea"/>
                <a:cs typeface="+mn-cs"/>
              </a:rPr>
              <a:t> and requirements. So, these FTAs have great potential to enhance development quality. But though laws are being made to comply with these obligation, effective enforcement of these standards is very challenging because of the low level of capacities.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The role of </a:t>
            </a:r>
            <a:r>
              <a:rPr lang="en-GB" sz="1200" kern="1200" baseline="0" dirty="0" smtClean="0">
                <a:solidFill>
                  <a:schemeClr val="tx1"/>
                </a:solidFill>
                <a:effectLst/>
                <a:latin typeface="+mn-lt"/>
                <a:ea typeface="+mn-ea"/>
                <a:cs typeface="+mn-cs"/>
              </a:rPr>
              <a:t>d</a:t>
            </a:r>
            <a:r>
              <a:rPr lang="en-GB" sz="1200" kern="1200" dirty="0" smtClean="0">
                <a:solidFill>
                  <a:schemeClr val="tx1"/>
                </a:solidFill>
                <a:effectLst/>
                <a:latin typeface="+mn-lt"/>
                <a:ea typeface="+mn-ea"/>
                <a:cs typeface="+mn-cs"/>
              </a:rPr>
              <a:t>evelopment partners is</a:t>
            </a:r>
            <a:r>
              <a:rPr lang="en-GB" sz="1200" kern="1200" baseline="0" dirty="0" smtClean="0">
                <a:solidFill>
                  <a:schemeClr val="tx1"/>
                </a:solidFill>
                <a:effectLst/>
                <a:latin typeface="+mn-lt"/>
                <a:ea typeface="+mn-ea"/>
                <a:cs typeface="+mn-cs"/>
              </a:rPr>
              <a:t> to help bridge this implementation gap. DAC providers can f</a:t>
            </a:r>
            <a:r>
              <a:rPr lang="en-GB" sz="1200" kern="1200" dirty="0" smtClean="0">
                <a:solidFill>
                  <a:schemeClr val="tx1"/>
                </a:solidFill>
                <a:effectLst/>
                <a:latin typeface="+mn-lt"/>
                <a:ea typeface="+mn-ea"/>
                <a:cs typeface="+mn-cs"/>
              </a:rPr>
              <a:t>ocus their resources and efforts to provide</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targeted technical assistance in meeting the new obligations that arise under the new FTAs,</a:t>
            </a:r>
            <a:r>
              <a:rPr lang="en-GB" sz="1200" kern="1200" baseline="0" dirty="0" smtClean="0">
                <a:solidFill>
                  <a:schemeClr val="tx1"/>
                </a:solidFill>
                <a:effectLst/>
                <a:latin typeface="+mn-lt"/>
                <a:ea typeface="+mn-ea"/>
                <a:cs typeface="+mn-cs"/>
              </a:rPr>
              <a:t> and help the country set up a sound governance framework to mobilise channel and regulate private resources.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Development partners can provide support for the creation of an enabling legal and regulatory framework for private sector development. This</a:t>
            </a:r>
            <a:r>
              <a:rPr lang="en-GB" sz="1200" kern="1200" baseline="0" dirty="0" smtClean="0">
                <a:solidFill>
                  <a:schemeClr val="tx1"/>
                </a:solidFill>
                <a:effectLst/>
                <a:latin typeface="+mn-lt"/>
                <a:ea typeface="+mn-ea"/>
                <a:cs typeface="+mn-cs"/>
              </a:rPr>
              <a:t> includes giving support for</a:t>
            </a:r>
            <a:r>
              <a:rPr lang="en-GB" sz="1200" kern="1200" dirty="0" smtClean="0">
                <a:solidFill>
                  <a:schemeClr val="tx1"/>
                </a:solidFill>
                <a:effectLst/>
                <a:latin typeface="+mn-lt"/>
                <a:ea typeface="+mn-ea"/>
                <a:cs typeface="+mn-cs"/>
              </a:rPr>
              <a:t> financial sector development,</a:t>
            </a:r>
            <a:r>
              <a:rPr lang="en-GB" sz="1200" kern="1200" baseline="0" dirty="0" smtClean="0">
                <a:solidFill>
                  <a:schemeClr val="tx1"/>
                </a:solidFill>
                <a:effectLst/>
                <a:latin typeface="+mn-lt"/>
                <a:ea typeface="+mn-ea"/>
                <a:cs typeface="+mn-cs"/>
              </a:rPr>
              <a:t> and providing opportunities for local value creation through helping to build linkages between domestic SMEs and MNEs.</a:t>
            </a:r>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285750" indent="-285750"/>
            <a:r>
              <a:rPr lang="en-US" sz="2000" dirty="0" smtClean="0"/>
              <a:t>Commitments to implement International </a:t>
            </a:r>
            <a:r>
              <a:rPr lang="en-US" sz="2000" dirty="0" err="1" smtClean="0"/>
              <a:t>Labour</a:t>
            </a:r>
            <a:r>
              <a:rPr lang="en-US" sz="2000" dirty="0" smtClean="0"/>
              <a:t> Organization core standards - (</a:t>
            </a:r>
            <a:r>
              <a:rPr lang="en-US" sz="2000" dirty="0" err="1" smtClean="0"/>
              <a:t>i</a:t>
            </a:r>
            <a:r>
              <a:rPr lang="en-US" sz="2000" dirty="0" smtClean="0"/>
              <a:t>) freedom of association and collective bargaining; (ii) elimination of forced labor; (iii) abolition of child labor; and (iv) elimination of employment discrimination.</a:t>
            </a:r>
          </a:p>
          <a:p>
            <a:pPr marL="285750" indent="-285750"/>
            <a:r>
              <a:rPr lang="en-US" sz="2000" dirty="0" smtClean="0"/>
              <a:t>Commitments to implement UN conventions on combatting climate change and protecting biodiversity</a:t>
            </a:r>
            <a:endParaRPr lang="en-GB" b="1" dirty="0" smtClean="0"/>
          </a:p>
          <a:p>
            <a:pPr marL="285750" indent="-285750"/>
            <a:endParaRPr lang="en-GB" sz="24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814AF6AD-2F86-4286-B01D-271E871875FC}" type="slidenum">
              <a:rPr lang="en-GB" smtClean="0"/>
              <a:t>23</a:t>
            </a:fld>
            <a:endParaRPr lang="en-GB"/>
          </a:p>
        </p:txBody>
      </p:sp>
    </p:spTree>
    <p:extLst>
      <p:ext uri="{BB962C8B-B14F-4D97-AF65-F5344CB8AC3E}">
        <p14:creationId xmlns:p14="http://schemas.microsoft.com/office/powerpoint/2010/main" val="28542753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14AF6AD-2F86-4286-B01D-271E871875FC}" type="slidenum">
              <a:rPr lang="en-GB" smtClean="0"/>
              <a:t>24</a:t>
            </a:fld>
            <a:endParaRPr lang="en-GB" dirty="0"/>
          </a:p>
        </p:txBody>
      </p:sp>
    </p:spTree>
    <p:extLst>
      <p:ext uri="{BB962C8B-B14F-4D97-AF65-F5344CB8AC3E}">
        <p14:creationId xmlns:p14="http://schemas.microsoft.com/office/powerpoint/2010/main" val="29564517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According to the 2007 national survey, which is the most commonly used for a pre-Syria crisis poverty profile, in 2005</a:t>
            </a:r>
            <a:r>
              <a:rPr lang="en-GB" sz="1200" b="1" kern="1200" dirty="0" smtClean="0">
                <a:solidFill>
                  <a:schemeClr val="tx1"/>
                </a:solidFill>
                <a:effectLst/>
                <a:latin typeface="+mn-lt"/>
                <a:ea typeface="+mn-ea"/>
                <a:cs typeface="+mn-cs"/>
              </a:rPr>
              <a:t>, 28% of the population were considered poor and 8% extremely poor</a:t>
            </a:r>
            <a:r>
              <a:rPr lang="en-GB" sz="1200" kern="1200" dirty="0" smtClean="0">
                <a:solidFill>
                  <a:schemeClr val="tx1"/>
                </a:solidFill>
                <a:effectLst/>
                <a:latin typeface="+mn-lt"/>
                <a:ea typeface="+mn-ea"/>
                <a:cs typeface="+mn-cs"/>
              </a:rPr>
              <a:t>. The bottom 20% of the population accounted for 7% of all consumption while the richest 20% accounted for 43%, over six times higher, however comparable to other middle-income countries as well as to the average of MENA countries. (MOSA and UNDP, 2007</a:t>
            </a:r>
            <a:r>
              <a:rPr lang="en-GB" sz="1200" kern="1200" baseline="-25000" dirty="0" smtClean="0">
                <a:solidFill>
                  <a:schemeClr val="tx1"/>
                </a:solidFill>
                <a:effectLst/>
                <a:latin typeface="+mn-lt"/>
                <a:ea typeface="+mn-ea"/>
                <a:cs typeface="+mn-cs"/>
              </a:rPr>
              <a:t>[8]</a:t>
            </a:r>
            <a:r>
              <a:rPr lang="en-GB" sz="1200" kern="1200" dirty="0" smtClean="0">
                <a:solidFill>
                  <a:schemeClr val="tx1"/>
                </a:solidFill>
                <a:effectLst/>
                <a:latin typeface="+mn-lt"/>
                <a:ea typeface="+mn-ea"/>
                <a:cs typeface="+mn-cs"/>
              </a:rPr>
              <a:t>) (UNDP, 2008</a:t>
            </a:r>
            <a:r>
              <a:rPr lang="en-GB" sz="1200" kern="1200" baseline="-25000" dirty="0" smtClean="0">
                <a:solidFill>
                  <a:schemeClr val="tx1"/>
                </a:solidFill>
                <a:effectLst/>
                <a:latin typeface="+mn-lt"/>
                <a:ea typeface="+mn-ea"/>
                <a:cs typeface="+mn-cs"/>
              </a:rPr>
              <a:t>[9]</a:t>
            </a:r>
            <a:r>
              <a:rPr lang="en-GB" sz="1200" kern="1200" dirty="0" smtClean="0">
                <a:solidFill>
                  <a:schemeClr val="tx1"/>
                </a:solidFill>
                <a:effectLst/>
                <a:latin typeface="+mn-lt"/>
                <a:ea typeface="+mn-ea"/>
                <a:cs typeface="+mn-cs"/>
              </a:rPr>
              <a:t>) (Oxfam, 2017</a:t>
            </a:r>
            <a:r>
              <a:rPr lang="en-GB" sz="1200" kern="1200" baseline="-25000" dirty="0" smtClean="0">
                <a:solidFill>
                  <a:schemeClr val="tx1"/>
                </a:solidFill>
                <a:effectLst/>
                <a:latin typeface="+mn-lt"/>
                <a:ea typeface="+mn-ea"/>
                <a:cs typeface="+mn-cs"/>
              </a:rPr>
              <a:t>[10]</a:t>
            </a:r>
            <a:r>
              <a:rPr lang="en-GB" sz="1200" kern="1200" dirty="0" smtClean="0">
                <a:solidFill>
                  <a:schemeClr val="tx1"/>
                </a:solidFill>
                <a:effectLst/>
                <a:latin typeface="+mn-lt"/>
                <a:ea typeface="+mn-ea"/>
                <a:cs typeface="+mn-cs"/>
              </a:rPr>
              <a:t>) The Syria crisis has exacerbated the existing situation and it is estimated that the Syria crisis pushed about 200,000 Lebanese into poverty, with 40% of Lebanese being now vulnerable and in need of social assistance (World Bank, 2013</a:t>
            </a:r>
            <a:r>
              <a:rPr lang="en-GB" sz="1200" kern="1200" baseline="-25000" dirty="0" smtClean="0">
                <a:solidFill>
                  <a:schemeClr val="tx1"/>
                </a:solidFill>
                <a:effectLst/>
                <a:latin typeface="+mn-lt"/>
                <a:ea typeface="+mn-ea"/>
                <a:cs typeface="+mn-cs"/>
              </a:rPr>
              <a:t>[11]</a:t>
            </a:r>
            <a:r>
              <a:rPr lang="en-GB" sz="1200" kern="1200" dirty="0" smtClean="0">
                <a:solidFill>
                  <a:schemeClr val="tx1"/>
                </a:solidFill>
                <a:effectLst/>
                <a:latin typeface="+mn-lt"/>
                <a:ea typeface="+mn-ea"/>
                <a:cs typeface="+mn-cs"/>
              </a:rPr>
              <a:t>); (United Nations, 2018</a:t>
            </a:r>
            <a:r>
              <a:rPr lang="en-GB" sz="1200" kern="1200" baseline="-25000" dirty="0" smtClean="0">
                <a:solidFill>
                  <a:schemeClr val="tx1"/>
                </a:solidFill>
                <a:effectLst/>
                <a:latin typeface="+mn-lt"/>
                <a:ea typeface="+mn-ea"/>
                <a:cs typeface="+mn-cs"/>
              </a:rPr>
              <a:t>[12]</a:t>
            </a:r>
            <a:r>
              <a:rPr lang="en-GB"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One out of four  people in Lebanon is a Syrian refugee, the highest per capita rate of refugees and the fourth largest refugee population in the world. The Government of Lebanon estimates that the country hosts 1.5 million of the 6.3 million Syrians who have fled the country since 2011</a:t>
            </a:r>
            <a:endParaRPr lang="en-US" dirty="0" smtClean="0"/>
          </a:p>
          <a:p>
            <a:endParaRPr lang="en-GB" dirty="0"/>
          </a:p>
        </p:txBody>
      </p:sp>
      <p:sp>
        <p:nvSpPr>
          <p:cNvPr id="4" name="Slide Number Placeholder 3"/>
          <p:cNvSpPr>
            <a:spLocks noGrp="1"/>
          </p:cNvSpPr>
          <p:nvPr>
            <p:ph type="sldNum" sz="quarter" idx="10"/>
          </p:nvPr>
        </p:nvSpPr>
        <p:spPr/>
        <p:txBody>
          <a:bodyPr/>
          <a:lstStyle/>
          <a:p>
            <a:fld id="{814AF6AD-2F86-4286-B01D-271E871875FC}" type="slidenum">
              <a:rPr lang="en-GB" smtClean="0"/>
              <a:t>25</a:t>
            </a:fld>
            <a:endParaRPr lang="en-GB" dirty="0"/>
          </a:p>
        </p:txBody>
      </p:sp>
    </p:spTree>
    <p:extLst>
      <p:ext uri="{BB962C8B-B14F-4D97-AF65-F5344CB8AC3E}">
        <p14:creationId xmlns:p14="http://schemas.microsoft.com/office/powerpoint/2010/main" val="35154690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14AF6AD-2F86-4286-B01D-271E871875FC}" type="slidenum">
              <a:rPr lang="en-GB" smtClean="0"/>
              <a:t>26</a:t>
            </a:fld>
            <a:endParaRPr lang="en-GB" dirty="0"/>
          </a:p>
        </p:txBody>
      </p:sp>
    </p:spTree>
    <p:extLst>
      <p:ext uri="{BB962C8B-B14F-4D97-AF65-F5344CB8AC3E}">
        <p14:creationId xmlns:p14="http://schemas.microsoft.com/office/powerpoint/2010/main" val="17801727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14AF6AD-2F86-4286-B01D-271E871875FC}" type="slidenum">
              <a:rPr lang="en-GB" smtClean="0"/>
              <a:t>27</a:t>
            </a:fld>
            <a:endParaRPr lang="en-GB" dirty="0"/>
          </a:p>
        </p:txBody>
      </p:sp>
    </p:spTree>
    <p:extLst>
      <p:ext uri="{BB962C8B-B14F-4D97-AF65-F5344CB8AC3E}">
        <p14:creationId xmlns:p14="http://schemas.microsoft.com/office/powerpoint/2010/main" val="18560072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14AF6AD-2F86-4286-B01D-271E871875FC}" type="slidenum">
              <a:rPr lang="en-GB" smtClean="0"/>
              <a:t>28</a:t>
            </a:fld>
            <a:endParaRPr lang="en-GB" dirty="0"/>
          </a:p>
        </p:txBody>
      </p:sp>
    </p:spTree>
    <p:extLst>
      <p:ext uri="{BB962C8B-B14F-4D97-AF65-F5344CB8AC3E}">
        <p14:creationId xmlns:p14="http://schemas.microsoft.com/office/powerpoint/2010/main" val="857536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The analysis of transition finance carried out by the DCD attempts, from a DAC perspective, to analyse the substitution, interactions and trade-offs among all of the sources of finance, public and private, domestic and international, that evolve as countries transition. </a:t>
            </a:r>
          </a:p>
          <a:p>
            <a:endParaRPr lang="en-GB" dirty="0"/>
          </a:p>
        </p:txBody>
      </p:sp>
      <p:sp>
        <p:nvSpPr>
          <p:cNvPr id="4" name="Slide Number Placeholder 3"/>
          <p:cNvSpPr>
            <a:spLocks noGrp="1"/>
          </p:cNvSpPr>
          <p:nvPr>
            <p:ph type="sldNum" sz="quarter" idx="10"/>
          </p:nvPr>
        </p:nvSpPr>
        <p:spPr/>
        <p:txBody>
          <a:bodyPr/>
          <a:lstStyle/>
          <a:p>
            <a:fld id="{814AF6AD-2F86-4286-B01D-271E871875FC}" type="slidenum">
              <a:rPr lang="en-GB" smtClean="0"/>
              <a:t>3</a:t>
            </a:fld>
            <a:endParaRPr lang="en-GB"/>
          </a:p>
        </p:txBody>
      </p:sp>
    </p:spTree>
    <p:extLst>
      <p:ext uri="{BB962C8B-B14F-4D97-AF65-F5344CB8AC3E}">
        <p14:creationId xmlns:p14="http://schemas.microsoft.com/office/powerpoint/2010/main" val="3471798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At any given point of DAC’s partner countries transition journey, the ultimate objective of transition finance is to optimise access to finance for sustainable development, ensuring a smooth deployment of financing -avoiding major financing gaps or socio-economic setbacks.</a:t>
            </a:r>
          </a:p>
          <a:p>
            <a:r>
              <a:rPr lang="en-GB" sz="1200" kern="1200" dirty="0" smtClean="0">
                <a:solidFill>
                  <a:schemeClr val="tx1"/>
                </a:solidFill>
                <a:effectLst/>
                <a:latin typeface="+mn-lt"/>
                <a:ea typeface="+mn-ea"/>
                <a:cs typeface="+mn-cs"/>
              </a:rPr>
              <a:t>A number of conclusions can be drawn from the analysis of this figure, and two major substitution</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trends are observed</a:t>
            </a:r>
            <a:r>
              <a:rPr lang="en-GB" sz="1200" kern="1200" baseline="0" dirty="0" smtClean="0">
                <a:solidFill>
                  <a:schemeClr val="tx1"/>
                </a:solidFill>
                <a:effectLst/>
                <a:latin typeface="+mn-lt"/>
                <a:ea typeface="+mn-ea"/>
                <a:cs typeface="+mn-cs"/>
              </a:rPr>
              <a:t> (it is what we call in this methodology the tipping points, or when a flow is substituted by another):</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First, a substitution of external with domestic resources. From the onset, domestic resources are the largest source of finance for the economy – with a 4 to 1 ratio of tax revenues/external flows. This ratio keeps increasing, however, with tax revenues representing more than 12 times the value of external flows as the country reaches high-income status. Domestic resource mobilisation is therefore a key component of financing sustainable development, and should remain a primary objective of ODA;</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Second, a substitution of public with private resources. Highly dependent on public external support (mainly ODA) in early stages of transition, countries progressively move towards a private financing of their economy. Public financing itself evolves, with a progressive substitution of ODA with OOF, then private flows (foreign direct investments and remittances) take the leading financial role.</a:t>
            </a:r>
          </a:p>
          <a:p>
            <a:endParaRPr lang="en-GB" dirty="0"/>
          </a:p>
        </p:txBody>
      </p:sp>
      <p:sp>
        <p:nvSpPr>
          <p:cNvPr id="4" name="Slide Number Placeholder 3"/>
          <p:cNvSpPr>
            <a:spLocks noGrp="1"/>
          </p:cNvSpPr>
          <p:nvPr>
            <p:ph type="sldNum" sz="quarter" idx="10"/>
          </p:nvPr>
        </p:nvSpPr>
        <p:spPr/>
        <p:txBody>
          <a:bodyPr/>
          <a:lstStyle/>
          <a:p>
            <a:fld id="{814AF6AD-2F86-4286-B01D-271E871875FC}" type="slidenum">
              <a:rPr lang="en-GB" smtClean="0"/>
              <a:t>4</a:t>
            </a:fld>
            <a:endParaRPr lang="en-GB"/>
          </a:p>
        </p:txBody>
      </p:sp>
    </p:spTree>
    <p:extLst>
      <p:ext uri="{BB962C8B-B14F-4D97-AF65-F5344CB8AC3E}">
        <p14:creationId xmlns:p14="http://schemas.microsoft.com/office/powerpoint/2010/main" val="1446255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work stream has also</a:t>
            </a:r>
            <a:r>
              <a:rPr lang="en-GB" baseline="0" dirty="0" smtClean="0"/>
              <a:t> </a:t>
            </a:r>
            <a:r>
              <a:rPr lang="en-GB" dirty="0" smtClean="0"/>
              <a:t>a social focus.</a:t>
            </a:r>
            <a:endParaRPr lang="en-GB" dirty="0"/>
          </a:p>
        </p:txBody>
      </p:sp>
      <p:sp>
        <p:nvSpPr>
          <p:cNvPr id="4" name="Slide Number Placeholder 3"/>
          <p:cNvSpPr>
            <a:spLocks noGrp="1"/>
          </p:cNvSpPr>
          <p:nvPr>
            <p:ph type="sldNum" sz="quarter" idx="10"/>
          </p:nvPr>
        </p:nvSpPr>
        <p:spPr/>
        <p:txBody>
          <a:bodyPr/>
          <a:lstStyle/>
          <a:p>
            <a:fld id="{814AF6AD-2F86-4286-B01D-271E871875FC}" type="slidenum">
              <a:rPr lang="en-GB" smtClean="0"/>
              <a:t>5</a:t>
            </a:fld>
            <a:endParaRPr lang="en-GB"/>
          </a:p>
        </p:txBody>
      </p:sp>
    </p:spTree>
    <p:extLst>
      <p:ext uri="{BB962C8B-B14F-4D97-AF65-F5344CB8AC3E}">
        <p14:creationId xmlns:p14="http://schemas.microsoft.com/office/powerpoint/2010/main" val="3090111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4AF6AD-2F86-4286-B01D-271E871875FC}" type="slidenum">
              <a:rPr lang="en-GB" smtClean="0"/>
              <a:t>6</a:t>
            </a:fld>
            <a:endParaRPr lang="en-GB"/>
          </a:p>
        </p:txBody>
      </p:sp>
    </p:spTree>
    <p:extLst>
      <p:ext uri="{BB962C8B-B14F-4D97-AF65-F5344CB8AC3E}">
        <p14:creationId xmlns:p14="http://schemas.microsoft.com/office/powerpoint/2010/main" val="1016612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14AF6AD-2F86-4286-B01D-271E871875FC}" type="slidenum">
              <a:rPr lang="en-GB" smtClean="0"/>
              <a:t>7</a:t>
            </a:fld>
            <a:endParaRPr lang="en-GB" dirty="0"/>
          </a:p>
        </p:txBody>
      </p:sp>
    </p:spTree>
    <p:extLst>
      <p:ext uri="{BB962C8B-B14F-4D97-AF65-F5344CB8AC3E}">
        <p14:creationId xmlns:p14="http://schemas.microsoft.com/office/powerpoint/2010/main" val="28533240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Uganda and Lebanon has been carried out with colleagues in our Global Policies and Partnerships division.  </a:t>
            </a:r>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Looking forward, the transition work is also exploring the possibility to collaborate with the OECD’s Centre for Tax Policy</a:t>
            </a:r>
            <a:r>
              <a:rPr lang="en-GB" sz="1200" kern="1200" baseline="0" dirty="0" smtClean="0">
                <a:solidFill>
                  <a:schemeClr val="tx1"/>
                </a:solidFill>
                <a:effectLst/>
                <a:latin typeface="+mn-lt"/>
                <a:ea typeface="+mn-ea"/>
                <a:cs typeface="+mn-cs"/>
              </a:rPr>
              <a:t> and Administration </a:t>
            </a:r>
            <a:r>
              <a:rPr lang="en-GB" sz="1200" kern="1200" dirty="0" smtClean="0">
                <a:solidFill>
                  <a:schemeClr val="tx1"/>
                </a:solidFill>
                <a:effectLst/>
                <a:latin typeface="+mn-lt"/>
                <a:ea typeface="+mn-ea"/>
                <a:cs typeface="+mn-cs"/>
              </a:rPr>
              <a:t>to further engage with domestic tax revenue issues, and IMF/WB on debt sustainability issues. During the second semester 2019, two reports will also be published; the first will present a ‘transition finance toolkit’, that is a ready-to-go manual to help donors and development partners to analyse transition finance issues in different contexts. The second report will present a ‘transition finance compendium’ compiling key messages, policy recommendations and lessons learnt from the full work stream carried out in 2018-19.</a:t>
            </a:r>
          </a:p>
          <a:p>
            <a:endParaRPr lang="en-GB" dirty="0"/>
          </a:p>
        </p:txBody>
      </p:sp>
      <p:sp>
        <p:nvSpPr>
          <p:cNvPr id="4" name="Slide Number Placeholder 3"/>
          <p:cNvSpPr>
            <a:spLocks noGrp="1"/>
          </p:cNvSpPr>
          <p:nvPr>
            <p:ph type="sldNum" sz="quarter" idx="10"/>
          </p:nvPr>
        </p:nvSpPr>
        <p:spPr/>
        <p:txBody>
          <a:bodyPr/>
          <a:lstStyle/>
          <a:p>
            <a:fld id="{814AF6AD-2F86-4286-B01D-271E871875FC}" type="slidenum">
              <a:rPr lang="en-GB" smtClean="0"/>
              <a:t>8</a:t>
            </a:fld>
            <a:endParaRPr lang="en-GB"/>
          </a:p>
        </p:txBody>
      </p:sp>
    </p:spTree>
    <p:extLst>
      <p:ext uri="{BB962C8B-B14F-4D97-AF65-F5344CB8AC3E}">
        <p14:creationId xmlns:p14="http://schemas.microsoft.com/office/powerpoint/2010/main" val="2471434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Cabo Verde transitioned from the LDC category in 2007, which led to new challenges: the composition of financing shifted from grants to concessional loans and access to preferential trade agreements had to be renegotiated. Moreover, ODA was phased out rapidly in key social sectors (e.g. health and education) creating transition finance gaps. In parallel, tied aid rose significantly, increasing transaction costs and reducing local ownership. Cabo Verde also shares the unique vulnerabilities of other small island developing states (SIDS), compounding the challenges of its transition. LDC support provided to access climate finance funds and facilities (e.g. NAPA) was phased out, which places the country at risk of setbacks from persistent climate-related vulnerabilities. </a:t>
            </a:r>
          </a:p>
          <a:p>
            <a:endParaRPr lang="en-GB" dirty="0"/>
          </a:p>
        </p:txBody>
      </p:sp>
      <p:sp>
        <p:nvSpPr>
          <p:cNvPr id="4" name="Slide Number Placeholder 3"/>
          <p:cNvSpPr>
            <a:spLocks noGrp="1"/>
          </p:cNvSpPr>
          <p:nvPr>
            <p:ph type="sldNum" sz="quarter" idx="10"/>
          </p:nvPr>
        </p:nvSpPr>
        <p:spPr/>
        <p:txBody>
          <a:bodyPr/>
          <a:lstStyle/>
          <a:p>
            <a:fld id="{814AF6AD-2F86-4286-B01D-271E871875FC}" type="slidenum">
              <a:rPr lang="en-GB" smtClean="0"/>
              <a:t>9</a:t>
            </a:fld>
            <a:endParaRPr lang="en-GB"/>
          </a:p>
        </p:txBody>
      </p:sp>
    </p:spTree>
    <p:extLst>
      <p:ext uri="{BB962C8B-B14F-4D97-AF65-F5344CB8AC3E}">
        <p14:creationId xmlns:p14="http://schemas.microsoft.com/office/powerpoint/2010/main" val="40671544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12192000" cy="6065240"/>
          </a:xfrm>
          <a:prstGeom prst="rect">
            <a:avLst/>
          </a:prstGeom>
          <a:solidFill>
            <a:srgbClr val="6699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ctrTitle"/>
          </p:nvPr>
        </p:nvSpPr>
        <p:spPr>
          <a:xfrm>
            <a:off x="444616" y="2130426"/>
            <a:ext cx="10363200" cy="1470025"/>
          </a:xfrm>
        </p:spPr>
        <p:txBody>
          <a:bodyPr>
            <a:normAutofit/>
          </a:bodyPr>
          <a:lstStyle>
            <a:lvl1pPr algn="l">
              <a:defRPr sz="3200">
                <a:solidFill>
                  <a:schemeClr val="bg1"/>
                </a:solidFill>
                <a:latin typeface="+mn-lt"/>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444616" y="3433194"/>
            <a:ext cx="8534400" cy="643855"/>
          </a:xfrm>
        </p:spPr>
        <p:txBody>
          <a:bodyPr>
            <a:normAutofit/>
          </a:bodyPr>
          <a:lstStyle>
            <a:lvl1pPr marL="0" indent="0" algn="l">
              <a:buNone/>
              <a:defRPr sz="2400">
                <a:solidFill>
                  <a:schemeClr val="bg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5" name="Footer Placeholder 4"/>
          <p:cNvSpPr>
            <a:spLocks noGrp="1"/>
          </p:cNvSpPr>
          <p:nvPr>
            <p:ph type="ftr" sz="quarter" idx="11"/>
          </p:nvPr>
        </p:nvSpPr>
        <p:spPr>
          <a:xfrm>
            <a:off x="4165600" y="6498964"/>
            <a:ext cx="3860800" cy="365125"/>
          </a:xfrm>
          <a:prstGeom prst="rect">
            <a:avLst/>
          </a:prstGeom>
        </p:spPr>
        <p:txBody>
          <a:bodyPr/>
          <a:lstStyle>
            <a:lvl1pPr>
              <a:defRPr sz="1100">
                <a:latin typeface="Arial" panose="020B0604020202020204" pitchFamily="34" charset="0"/>
                <a:cs typeface="Arial" panose="020B0604020202020204" pitchFamily="34" charset="0"/>
              </a:defRPr>
            </a:lvl1pPr>
          </a:lstStyle>
          <a:p>
            <a:r>
              <a:rPr lang="en-GB" dirty="0" smtClean="0"/>
              <a:t>www.oecd.org/dac</a:t>
            </a:r>
            <a:endParaRPr lang="en-GB" dirty="0"/>
          </a:p>
        </p:txBody>
      </p:sp>
      <p:sp>
        <p:nvSpPr>
          <p:cNvPr id="9" name="Rectangle 8"/>
          <p:cNvSpPr/>
          <p:nvPr userDrawn="1"/>
        </p:nvSpPr>
        <p:spPr>
          <a:xfrm>
            <a:off x="11699846" y="0"/>
            <a:ext cx="507281" cy="6065240"/>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0" name="Rectangle 9"/>
          <p:cNvSpPr/>
          <p:nvPr userDrawn="1"/>
        </p:nvSpPr>
        <p:spPr>
          <a:xfrm>
            <a:off x="10089162" y="0"/>
            <a:ext cx="1610685" cy="6065240"/>
          </a:xfrm>
          <a:prstGeom prst="rect">
            <a:avLst/>
          </a:prstGeom>
          <a:gradFill>
            <a:gsLst>
              <a:gs pos="0">
                <a:srgbClr val="669940"/>
              </a:gs>
              <a:gs pos="100000">
                <a:srgbClr val="00999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8" name="Rectangle 7"/>
          <p:cNvSpPr/>
          <p:nvPr userDrawn="1"/>
        </p:nvSpPr>
        <p:spPr>
          <a:xfrm>
            <a:off x="0" y="5957887"/>
            <a:ext cx="12203837" cy="908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69515" y="6118216"/>
            <a:ext cx="2438408" cy="566672"/>
          </a:xfrm>
          <a:prstGeom prst="rect">
            <a:avLst/>
          </a:prstGeom>
        </p:spPr>
      </p:pic>
    </p:spTree>
    <p:extLst>
      <p:ext uri="{BB962C8B-B14F-4D97-AF65-F5344CB8AC3E}">
        <p14:creationId xmlns:p14="http://schemas.microsoft.com/office/powerpoint/2010/main" val="1530488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F312A3E4-044F-450C-91BD-FAA0A7B48803}" type="slidenum">
              <a:rPr lang="en-GB" smtClean="0"/>
              <a:t>‹#›</a:t>
            </a:fld>
            <a:endParaRPr lang="en-GB" dirty="0"/>
          </a:p>
        </p:txBody>
      </p:sp>
    </p:spTree>
    <p:extLst>
      <p:ext uri="{BB962C8B-B14F-4D97-AF65-F5344CB8AC3E}">
        <p14:creationId xmlns:p14="http://schemas.microsoft.com/office/powerpoint/2010/main" val="530195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F312A3E4-044F-450C-91BD-FAA0A7B48803}" type="slidenum">
              <a:rPr lang="en-GB" smtClean="0"/>
              <a:t>‹#›</a:t>
            </a:fld>
            <a:endParaRPr lang="en-GB" dirty="0"/>
          </a:p>
        </p:txBody>
      </p:sp>
    </p:spTree>
    <p:extLst>
      <p:ext uri="{BB962C8B-B14F-4D97-AF65-F5344CB8AC3E}">
        <p14:creationId xmlns:p14="http://schemas.microsoft.com/office/powerpoint/2010/main" val="3442765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4913"/>
            <a:ext cx="10972800" cy="1143000"/>
          </a:xfrm>
        </p:spPr>
        <p:txBody>
          <a:bodyPr/>
          <a:lstStyle>
            <a:lvl1pPr>
              <a:defRPr>
                <a:solidFill>
                  <a:srgbClr val="009999"/>
                </a:solidFill>
                <a:latin typeface="+mn-lt"/>
              </a:defRPr>
            </a:lvl1pPr>
          </a:lstStyle>
          <a:p>
            <a:r>
              <a:rPr lang="en-US" dirty="0" smtClean="0"/>
              <a:t>Click to edit Master title style</a:t>
            </a:r>
            <a:endParaRPr lang="en-GB" dirty="0"/>
          </a:p>
        </p:txBody>
      </p:sp>
      <p:sp>
        <p:nvSpPr>
          <p:cNvPr id="3" name="Content Placeholder 2"/>
          <p:cNvSpPr>
            <a:spLocks noGrp="1"/>
          </p:cNvSpPr>
          <p:nvPr>
            <p:ph idx="1"/>
          </p:nvPr>
        </p:nvSpPr>
        <p:spPr>
          <a:xfrm>
            <a:off x="609600" y="1382086"/>
            <a:ext cx="10972800" cy="4525963"/>
          </a:xfrm>
        </p:spPr>
        <p:txBody>
          <a:bodyPr/>
          <a:lstStyle>
            <a:lvl1pPr>
              <a:buClr>
                <a:srgbClr val="009999"/>
              </a:buClr>
              <a:defRPr sz="2800">
                <a:latin typeface="+mn-lt"/>
              </a:defRPr>
            </a:lvl1pPr>
            <a:lvl2pPr>
              <a:buClr>
                <a:srgbClr val="669940"/>
              </a:buClr>
              <a:defRPr sz="2400">
                <a:latin typeface="+mn-lt"/>
              </a:defRPr>
            </a:lvl2pPr>
            <a:lvl3pPr>
              <a:buClr>
                <a:schemeClr val="bg1">
                  <a:lumMod val="65000"/>
                </a:schemeClr>
              </a:buClr>
              <a:defRPr sz="2000">
                <a:latin typeface="+mn-lt"/>
              </a:defRPr>
            </a:lvl3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3416604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48559" y="4423679"/>
            <a:ext cx="103632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448559" y="2923492"/>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F312A3E4-044F-450C-91BD-FAA0A7B48803}" type="slidenum">
              <a:rPr lang="en-GB" smtClean="0"/>
              <a:t>‹#›</a:t>
            </a:fld>
            <a:endParaRPr lang="en-GB" dirty="0"/>
          </a:p>
        </p:txBody>
      </p:sp>
    </p:spTree>
    <p:extLst>
      <p:ext uri="{BB962C8B-B14F-4D97-AF65-F5344CB8AC3E}">
        <p14:creationId xmlns:p14="http://schemas.microsoft.com/office/powerpoint/2010/main" val="2723140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F312A3E4-044F-450C-91BD-FAA0A7B48803}" type="slidenum">
              <a:rPr lang="en-GB" smtClean="0"/>
              <a:t>‹#›</a:t>
            </a:fld>
            <a:endParaRPr lang="en-GB" dirty="0"/>
          </a:p>
        </p:txBody>
      </p:sp>
    </p:spTree>
    <p:extLst>
      <p:ext uri="{BB962C8B-B14F-4D97-AF65-F5344CB8AC3E}">
        <p14:creationId xmlns:p14="http://schemas.microsoft.com/office/powerpoint/2010/main" val="2970706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0631D4A8-7B12-4121-8742-B5F044DFEC67}" type="datetimeFigureOut">
              <a:rPr lang="en-GB" smtClean="0"/>
              <a:t>08/04/2019</a:t>
            </a:fld>
            <a:endParaRPr lang="en-GB" dirty="0"/>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GB" dirty="0"/>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fld id="{F312A3E4-044F-450C-91BD-FAA0A7B48803}" type="slidenum">
              <a:rPr lang="en-GB" smtClean="0"/>
              <a:t>‹#›</a:t>
            </a:fld>
            <a:endParaRPr lang="en-GB" dirty="0"/>
          </a:p>
        </p:txBody>
      </p:sp>
    </p:spTree>
    <p:extLst>
      <p:ext uri="{BB962C8B-B14F-4D97-AF65-F5344CB8AC3E}">
        <p14:creationId xmlns:p14="http://schemas.microsoft.com/office/powerpoint/2010/main" val="1931651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GB" dirty="0"/>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fld id="{F312A3E4-044F-450C-91BD-FAA0A7B48803}" type="slidenum">
              <a:rPr lang="en-GB" smtClean="0"/>
              <a:t>‹#›</a:t>
            </a:fld>
            <a:endParaRPr lang="en-GB" dirty="0"/>
          </a:p>
        </p:txBody>
      </p:sp>
    </p:spTree>
    <p:extLst>
      <p:ext uri="{BB962C8B-B14F-4D97-AF65-F5344CB8AC3E}">
        <p14:creationId xmlns:p14="http://schemas.microsoft.com/office/powerpoint/2010/main" val="2447581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GB" dirty="0"/>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p>
            <a:fld id="{F312A3E4-044F-450C-91BD-FAA0A7B48803}" type="slidenum">
              <a:rPr lang="en-GB" smtClean="0"/>
              <a:t>‹#›</a:t>
            </a:fld>
            <a:endParaRPr lang="en-GB" dirty="0"/>
          </a:p>
        </p:txBody>
      </p:sp>
    </p:spTree>
    <p:extLst>
      <p:ext uri="{BB962C8B-B14F-4D97-AF65-F5344CB8AC3E}">
        <p14:creationId xmlns:p14="http://schemas.microsoft.com/office/powerpoint/2010/main" val="447148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F312A3E4-044F-450C-91BD-FAA0A7B48803}" type="slidenum">
              <a:rPr lang="en-GB" smtClean="0"/>
              <a:t>‹#›</a:t>
            </a:fld>
            <a:endParaRPr lang="en-GB" dirty="0"/>
          </a:p>
        </p:txBody>
      </p:sp>
    </p:spTree>
    <p:extLst>
      <p:ext uri="{BB962C8B-B14F-4D97-AF65-F5344CB8AC3E}">
        <p14:creationId xmlns:p14="http://schemas.microsoft.com/office/powerpoint/2010/main" val="1552430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F312A3E4-044F-450C-91BD-FAA0A7B48803}" type="slidenum">
              <a:rPr lang="en-GB" smtClean="0"/>
              <a:t>‹#›</a:t>
            </a:fld>
            <a:endParaRPr lang="en-GB" dirty="0"/>
          </a:p>
        </p:txBody>
      </p:sp>
    </p:spTree>
    <p:extLst>
      <p:ext uri="{BB962C8B-B14F-4D97-AF65-F5344CB8AC3E}">
        <p14:creationId xmlns:p14="http://schemas.microsoft.com/office/powerpoint/2010/main" val="3155027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64913"/>
            <a:ext cx="109728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609600" y="1382086"/>
            <a:ext cx="10972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Rectangle 6"/>
          <p:cNvSpPr/>
          <p:nvPr userDrawn="1"/>
        </p:nvSpPr>
        <p:spPr>
          <a:xfrm>
            <a:off x="11806106" y="0"/>
            <a:ext cx="385893" cy="6858000"/>
          </a:xfrm>
          <a:prstGeom prst="rect">
            <a:avLst/>
          </a:prstGeom>
          <a:solidFill>
            <a:srgbClr val="6699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8" name="Rectangle 7"/>
          <p:cNvSpPr/>
          <p:nvPr userDrawn="1"/>
        </p:nvSpPr>
        <p:spPr>
          <a:xfrm>
            <a:off x="12098895" y="0"/>
            <a:ext cx="108232" cy="6858000"/>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9" name="Rectangle 8"/>
          <p:cNvSpPr/>
          <p:nvPr userDrawn="1"/>
        </p:nvSpPr>
        <p:spPr>
          <a:xfrm>
            <a:off x="11974797" y="0"/>
            <a:ext cx="138904" cy="6858000"/>
          </a:xfrm>
          <a:prstGeom prst="rect">
            <a:avLst/>
          </a:prstGeom>
          <a:gradFill>
            <a:gsLst>
              <a:gs pos="0">
                <a:srgbClr val="009999"/>
              </a:gs>
              <a:gs pos="100000">
                <a:srgbClr val="66994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287893" y="6451134"/>
            <a:ext cx="1354036" cy="314670"/>
          </a:xfrm>
          <a:prstGeom prst="rect">
            <a:avLst/>
          </a:prstGeom>
        </p:spPr>
      </p:pic>
    </p:spTree>
    <p:extLst>
      <p:ext uri="{BB962C8B-B14F-4D97-AF65-F5344CB8AC3E}">
        <p14:creationId xmlns:p14="http://schemas.microsoft.com/office/powerpoint/2010/main" val="267027043"/>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ctr" defTabSz="914400" rtl="0" eaLnBrk="1" latinLnBrk="0" hangingPunct="1">
        <a:spcBef>
          <a:spcPct val="0"/>
        </a:spcBef>
        <a:buNone/>
        <a:defRPr sz="3200" b="1" kern="1200">
          <a:solidFill>
            <a:srgbClr val="009999"/>
          </a:solidFill>
          <a:latin typeface="+mj-lt"/>
          <a:ea typeface="+mj-ea"/>
          <a:cs typeface="Arial" panose="020B0604020202020204" pitchFamily="34" charset="0"/>
        </a:defRPr>
      </a:lvl1pPr>
    </p:titleStyle>
    <p:bodyStyle>
      <a:lvl1pPr marL="342900" indent="-342900" algn="l" defTabSz="914400" rtl="0" eaLnBrk="1" latinLnBrk="0" hangingPunct="1">
        <a:spcBef>
          <a:spcPct val="20000"/>
        </a:spcBef>
        <a:buClr>
          <a:srgbClr val="009999"/>
        </a:buClr>
        <a:buFont typeface="Arial" panose="020B0604020202020204" pitchFamily="34" charset="0"/>
        <a:buChar char="•"/>
        <a:defRPr sz="2800" kern="1200">
          <a:solidFill>
            <a:schemeClr val="tx1"/>
          </a:solidFill>
          <a:latin typeface="+mn-lt"/>
          <a:ea typeface="+mn-ea"/>
          <a:cs typeface="Arial" panose="020B0604020202020204" pitchFamily="34" charset="0"/>
        </a:defRPr>
      </a:lvl1pPr>
      <a:lvl2pPr marL="742950" indent="-285750" algn="l" defTabSz="914400" rtl="0" eaLnBrk="1" latinLnBrk="0" hangingPunct="1">
        <a:spcBef>
          <a:spcPct val="20000"/>
        </a:spcBef>
        <a:buClr>
          <a:srgbClr val="66994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1143000" indent="-228600" algn="l" defTabSz="914400" rtl="0" eaLnBrk="1" latinLnBrk="0" hangingPunct="1">
        <a:spcBef>
          <a:spcPct val="20000"/>
        </a:spcBef>
        <a:buClr>
          <a:schemeClr val="bg1">
            <a:lumMod val="65000"/>
          </a:schemeClr>
        </a:buClr>
        <a:buFont typeface="Arial" panose="020B0604020202020204" pitchFamily="34" charset="0"/>
        <a:buChar char="•"/>
        <a:defRPr sz="2200" kern="1200">
          <a:solidFill>
            <a:schemeClr val="tx1"/>
          </a:solidFill>
          <a:latin typeface="+mn-lt"/>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cid:image002.jpg@01D4B4D0.D626EEE0"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7.xml"/><Relationship Id="rId1" Type="http://schemas.openxmlformats.org/officeDocument/2006/relationships/slideLayout" Target="../slideLayouts/slideLayout6.xml"/><Relationship Id="rId4" Type="http://schemas.openxmlformats.org/officeDocument/2006/relationships/image" Target="../media/image14.emf"/></Relationships>
</file>

<file path=ppt/slides/_rels/slide2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616" y="1757763"/>
            <a:ext cx="10363200" cy="1470025"/>
          </a:xfrm>
        </p:spPr>
        <p:txBody>
          <a:bodyPr>
            <a:normAutofit/>
          </a:bodyPr>
          <a:lstStyle/>
          <a:p>
            <a:r>
              <a:rPr lang="en-GB" sz="3600" dirty="0" smtClean="0"/>
              <a:t>Transition finance</a:t>
            </a:r>
            <a:br>
              <a:rPr lang="en-GB" sz="3600" dirty="0" smtClean="0"/>
            </a:br>
            <a:endParaRPr lang="en-GB" sz="3600" b="0" dirty="0"/>
          </a:p>
        </p:txBody>
      </p:sp>
      <p:sp>
        <p:nvSpPr>
          <p:cNvPr id="5" name="Rectangle 4"/>
          <p:cNvSpPr/>
          <p:nvPr/>
        </p:nvSpPr>
        <p:spPr>
          <a:xfrm>
            <a:off x="1524000" y="5957887"/>
            <a:ext cx="7698059" cy="908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alibri"/>
            </a:endParaRPr>
          </a:p>
        </p:txBody>
      </p:sp>
      <p:sp>
        <p:nvSpPr>
          <p:cNvPr id="9" name="TextBox 8"/>
          <p:cNvSpPr txBox="1"/>
          <p:nvPr/>
        </p:nvSpPr>
        <p:spPr>
          <a:xfrm>
            <a:off x="444616" y="266677"/>
            <a:ext cx="4426981" cy="923330"/>
          </a:xfrm>
          <a:prstGeom prst="rect">
            <a:avLst/>
          </a:prstGeom>
          <a:noFill/>
        </p:spPr>
        <p:txBody>
          <a:bodyPr wrap="none" rtlCol="0">
            <a:spAutoFit/>
          </a:bodyPr>
          <a:lstStyle/>
          <a:p>
            <a:r>
              <a:rPr lang="fr-FR" dirty="0">
                <a:solidFill>
                  <a:schemeClr val="bg1"/>
                </a:solidFill>
                <a:latin typeface="Calibri"/>
              </a:rPr>
              <a:t>OECD Development </a:t>
            </a:r>
            <a:r>
              <a:rPr lang="fr-FR" dirty="0" err="1">
                <a:solidFill>
                  <a:schemeClr val="bg1"/>
                </a:solidFill>
                <a:latin typeface="Calibri"/>
              </a:rPr>
              <a:t>Co-operation</a:t>
            </a:r>
            <a:r>
              <a:rPr lang="fr-FR" dirty="0">
                <a:solidFill>
                  <a:schemeClr val="bg1"/>
                </a:solidFill>
                <a:latin typeface="Calibri"/>
              </a:rPr>
              <a:t> </a:t>
            </a:r>
            <a:r>
              <a:rPr lang="fr-FR" dirty="0" err="1">
                <a:solidFill>
                  <a:schemeClr val="bg1"/>
                </a:solidFill>
                <a:latin typeface="Calibri"/>
              </a:rPr>
              <a:t>Directorate</a:t>
            </a:r>
            <a:endParaRPr lang="fr-FR" dirty="0">
              <a:solidFill>
                <a:schemeClr val="bg1"/>
              </a:solidFill>
              <a:latin typeface="Calibri"/>
            </a:endParaRPr>
          </a:p>
          <a:p>
            <a:r>
              <a:rPr lang="fr-FR" dirty="0" err="1">
                <a:solidFill>
                  <a:schemeClr val="bg1"/>
                </a:solidFill>
                <a:latin typeface="Calibri"/>
              </a:rPr>
              <a:t>Financing</a:t>
            </a:r>
            <a:r>
              <a:rPr lang="fr-FR" dirty="0">
                <a:solidFill>
                  <a:schemeClr val="bg1"/>
                </a:solidFill>
                <a:latin typeface="Calibri"/>
              </a:rPr>
              <a:t> for </a:t>
            </a:r>
            <a:r>
              <a:rPr lang="fr-FR" dirty="0" err="1">
                <a:solidFill>
                  <a:schemeClr val="bg1"/>
                </a:solidFill>
                <a:latin typeface="Calibri"/>
              </a:rPr>
              <a:t>Sustainable</a:t>
            </a:r>
            <a:r>
              <a:rPr lang="fr-FR" dirty="0">
                <a:solidFill>
                  <a:schemeClr val="bg1"/>
                </a:solidFill>
                <a:latin typeface="Calibri"/>
              </a:rPr>
              <a:t> Development</a:t>
            </a:r>
          </a:p>
          <a:p>
            <a:r>
              <a:rPr lang="fr-FR" dirty="0">
                <a:solidFill>
                  <a:schemeClr val="bg1"/>
                </a:solidFill>
                <a:latin typeface="Calibri"/>
              </a:rPr>
              <a:t>Policy </a:t>
            </a:r>
            <a:r>
              <a:rPr lang="fr-FR" dirty="0" err="1">
                <a:solidFill>
                  <a:schemeClr val="bg1"/>
                </a:solidFill>
                <a:latin typeface="Calibri"/>
              </a:rPr>
              <a:t>Analysis</a:t>
            </a:r>
            <a:r>
              <a:rPr lang="fr-FR" dirty="0">
                <a:solidFill>
                  <a:schemeClr val="bg1"/>
                </a:solidFill>
                <a:latin typeface="Calibri"/>
              </a:rPr>
              <a:t> and </a:t>
            </a:r>
            <a:r>
              <a:rPr lang="fr-FR" dirty="0" err="1">
                <a:solidFill>
                  <a:schemeClr val="bg1"/>
                </a:solidFill>
                <a:latin typeface="Calibri"/>
              </a:rPr>
              <a:t>Strategy</a:t>
            </a:r>
            <a:endParaRPr lang="en-GB" dirty="0">
              <a:solidFill>
                <a:schemeClr val="bg1"/>
              </a:solidFill>
              <a:latin typeface="Calibri"/>
            </a:endParaRPr>
          </a:p>
        </p:txBody>
      </p:sp>
      <p:sp>
        <p:nvSpPr>
          <p:cNvPr id="4" name="Subtitle 3"/>
          <p:cNvSpPr>
            <a:spLocks noGrp="1"/>
          </p:cNvSpPr>
          <p:nvPr>
            <p:ph type="subTitle" idx="1"/>
          </p:nvPr>
        </p:nvSpPr>
        <p:spPr/>
        <p:txBody>
          <a:bodyPr>
            <a:normAutofit fontScale="85000" lnSpcReduction="20000"/>
          </a:bodyPr>
          <a:lstStyle/>
          <a:p>
            <a:r>
              <a:rPr lang="en-GB" dirty="0" smtClean="0"/>
              <a:t>April 2019</a:t>
            </a:r>
          </a:p>
          <a:p>
            <a:r>
              <a:rPr lang="en-GB" dirty="0" smtClean="0"/>
              <a:t>Jieun Kim, Cecilia </a:t>
            </a:r>
            <a:r>
              <a:rPr lang="en-GB" dirty="0" err="1" smtClean="0"/>
              <a:t>Piemonte</a:t>
            </a:r>
            <a:endParaRPr lang="en-GB" dirty="0"/>
          </a:p>
        </p:txBody>
      </p:sp>
    </p:spTree>
    <p:extLst>
      <p:ext uri="{BB962C8B-B14F-4D97-AF65-F5344CB8AC3E}">
        <p14:creationId xmlns:p14="http://schemas.microsoft.com/office/powerpoint/2010/main" val="12316141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6702828" y="1465118"/>
            <a:ext cx="4677295" cy="4114801"/>
          </a:xfrm>
        </p:spPr>
        <p:txBody>
          <a:bodyPr>
            <a:normAutofit fontScale="77500" lnSpcReduction="20000"/>
          </a:bodyPr>
          <a:lstStyle/>
          <a:p>
            <a:r>
              <a:rPr lang="en-GB" sz="2900" dirty="0" smtClean="0"/>
              <a:t>ODA represents </a:t>
            </a:r>
            <a:r>
              <a:rPr lang="en-GB" sz="2900" dirty="0"/>
              <a:t>40% of total external </a:t>
            </a:r>
            <a:r>
              <a:rPr lang="en-GB" sz="2900" dirty="0" smtClean="0"/>
              <a:t>resources</a:t>
            </a:r>
          </a:p>
          <a:p>
            <a:endParaRPr lang="en-GB" sz="2900" dirty="0"/>
          </a:p>
          <a:p>
            <a:r>
              <a:rPr lang="en-GB" dirty="0" smtClean="0"/>
              <a:t>OOF remain </a:t>
            </a:r>
            <a:r>
              <a:rPr lang="en-GB" dirty="0"/>
              <a:t>below the overall trend after graduation </a:t>
            </a:r>
            <a:endParaRPr lang="en-GB" dirty="0" smtClean="0"/>
          </a:p>
          <a:p>
            <a:endParaRPr lang="en-GB" dirty="0"/>
          </a:p>
          <a:p>
            <a:r>
              <a:rPr lang="en-GB" dirty="0" smtClean="0"/>
              <a:t>Private flows, in contrast, are well leveraged and at higher levels than in other low middle-income countries (LMICs)</a:t>
            </a:r>
          </a:p>
          <a:p>
            <a:endParaRPr lang="en-GB" dirty="0" smtClean="0"/>
          </a:p>
          <a:p>
            <a:r>
              <a:rPr lang="en-GB" dirty="0" smtClean="0"/>
              <a:t>Remittances </a:t>
            </a:r>
            <a:r>
              <a:rPr lang="en-GB" dirty="0"/>
              <a:t>face high transaction costs (9.1% in 2016</a:t>
            </a:r>
            <a:r>
              <a:rPr lang="en-GB" dirty="0" smtClean="0"/>
              <a:t>)</a:t>
            </a:r>
            <a:endParaRPr lang="en-GB" sz="2400" dirty="0"/>
          </a:p>
        </p:txBody>
      </p:sp>
      <p:sp>
        <p:nvSpPr>
          <p:cNvPr id="5" name="Title 1"/>
          <p:cNvSpPr txBox="1">
            <a:spLocks/>
          </p:cNvSpPr>
          <p:nvPr/>
        </p:nvSpPr>
        <p:spPr>
          <a:xfrm>
            <a:off x="609600" y="64913"/>
            <a:ext cx="10972800" cy="86465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200" b="1" kern="1200">
                <a:solidFill>
                  <a:srgbClr val="009999"/>
                </a:solidFill>
                <a:latin typeface="+mn-lt"/>
                <a:ea typeface="+mj-ea"/>
                <a:cs typeface="Arial" panose="020B0604020202020204" pitchFamily="34" charset="0"/>
              </a:defRPr>
            </a:lvl1pPr>
          </a:lstStyle>
          <a:p>
            <a:r>
              <a:rPr lang="en-GB" dirty="0" smtClean="0"/>
              <a:t>B. Comparing Cabo Verde’s financing mix to other countries </a:t>
            </a:r>
            <a:endParaRPr lang="en-GB" dirty="0"/>
          </a:p>
        </p:txBody>
      </p:sp>
      <p:pic>
        <p:nvPicPr>
          <p:cNvPr id="7" name="Picture 6" descr="cid:image002.jpg@01D4B4D0.D626EEE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00100" y="1298864"/>
            <a:ext cx="5299363" cy="4281055"/>
          </a:xfrm>
          <a:prstGeom prst="rect">
            <a:avLst/>
          </a:prstGeom>
          <a:noFill/>
          <a:ln>
            <a:noFill/>
          </a:ln>
        </p:spPr>
      </p:pic>
      <p:sp>
        <p:nvSpPr>
          <p:cNvPr id="2" name="Rectangle 1"/>
          <p:cNvSpPr/>
          <p:nvPr/>
        </p:nvSpPr>
        <p:spPr>
          <a:xfrm>
            <a:off x="1239982" y="5579919"/>
            <a:ext cx="4856018" cy="523220"/>
          </a:xfrm>
          <a:prstGeom prst="rect">
            <a:avLst/>
          </a:prstGeom>
        </p:spPr>
        <p:txBody>
          <a:bodyPr wrap="square">
            <a:spAutoFit/>
          </a:bodyPr>
          <a:lstStyle/>
          <a:p>
            <a:r>
              <a:rPr lang="en-GB" sz="1400" i="1" dirty="0">
                <a:latin typeface="Calibri" panose="020F0502020204030204" pitchFamily="34" charset="0"/>
                <a:ea typeface="Calibri" panose="020F0502020204030204" pitchFamily="34" charset="0"/>
              </a:rPr>
              <a:t>Note: The pre- and post-LDC graduation lines indicated above are 5-year averages before and after the 2007 graduation</a:t>
            </a:r>
            <a:endParaRPr lang="en-GB" sz="1400" dirty="0"/>
          </a:p>
        </p:txBody>
      </p:sp>
    </p:spTree>
    <p:extLst>
      <p:ext uri="{BB962C8B-B14F-4D97-AF65-F5344CB8AC3E}">
        <p14:creationId xmlns:p14="http://schemas.microsoft.com/office/powerpoint/2010/main" val="1249714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945" y="64913"/>
            <a:ext cx="11291455" cy="1143000"/>
          </a:xfrm>
        </p:spPr>
        <p:txBody>
          <a:bodyPr/>
          <a:lstStyle/>
          <a:p>
            <a:r>
              <a:rPr lang="en-GB" dirty="0" smtClean="0"/>
              <a:t>C. The need to combine co-operative </a:t>
            </a:r>
            <a:r>
              <a:rPr lang="en-GB" dirty="0"/>
              <a:t>and competitive strategies</a:t>
            </a:r>
            <a:r>
              <a:rPr lang="en-GB" dirty="0" smtClean="0"/>
              <a:t> </a:t>
            </a:r>
            <a:endParaRPr lang="en-GB" dirty="0"/>
          </a:p>
        </p:txBody>
      </p:sp>
      <p:sp>
        <p:nvSpPr>
          <p:cNvPr id="3" name="Content Placeholder 2"/>
          <p:cNvSpPr>
            <a:spLocks noGrp="1"/>
          </p:cNvSpPr>
          <p:nvPr>
            <p:ph idx="1"/>
          </p:nvPr>
        </p:nvSpPr>
        <p:spPr/>
        <p:txBody>
          <a:bodyPr>
            <a:normAutofit fontScale="92500" lnSpcReduction="10000"/>
          </a:bodyPr>
          <a:lstStyle/>
          <a:p>
            <a:pPr algn="just"/>
            <a:r>
              <a:rPr lang="en-GB" dirty="0" smtClean="0"/>
              <a:t>Members </a:t>
            </a:r>
            <a:r>
              <a:rPr lang="en-GB" dirty="0"/>
              <a:t>must integrate financing criteria beyond income per capita, including economic and environmental vulnerabilities to help manage debt levels, build resilience and avoid socioeconomic setbacks, particularly in </a:t>
            </a:r>
            <a:r>
              <a:rPr lang="en-GB" dirty="0" smtClean="0"/>
              <a:t>Cabo Verde (and SIDS). </a:t>
            </a:r>
          </a:p>
          <a:p>
            <a:pPr marL="0" indent="0">
              <a:buNone/>
            </a:pPr>
            <a:endParaRPr lang="en-GB" dirty="0"/>
          </a:p>
          <a:p>
            <a:pPr algn="just"/>
            <a:r>
              <a:rPr lang="en-GB" dirty="0" smtClean="0"/>
              <a:t>A </a:t>
            </a:r>
            <a:r>
              <a:rPr lang="en-GB" dirty="0"/>
              <a:t>competitive strategy requires targeted investments to increase the competitiveness of productive and service sectors. A natural convergence can be achieved in sectors where markets exist for private sector investment (such as the banking, business, or infrastructure sectors). </a:t>
            </a:r>
            <a:r>
              <a:rPr lang="en-GB" b="1" dirty="0" smtClean="0"/>
              <a:t> </a:t>
            </a:r>
          </a:p>
          <a:p>
            <a:pPr marL="0" indent="0" algn="just">
              <a:buNone/>
            </a:pPr>
            <a:endParaRPr lang="en-GB" dirty="0" smtClean="0"/>
          </a:p>
          <a:p>
            <a:pPr algn="just"/>
            <a:r>
              <a:rPr lang="en-GB" dirty="0" smtClean="0"/>
              <a:t>Bridging the divide between these strategies calls for a renewed partnership. </a:t>
            </a:r>
          </a:p>
          <a:p>
            <a:endParaRPr lang="en-GB" dirty="0"/>
          </a:p>
        </p:txBody>
      </p:sp>
    </p:spTree>
    <p:extLst>
      <p:ext uri="{BB962C8B-B14F-4D97-AF65-F5344CB8AC3E}">
        <p14:creationId xmlns:p14="http://schemas.microsoft.com/office/powerpoint/2010/main" val="3375101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4" y="929564"/>
            <a:ext cx="11791670" cy="461665"/>
          </a:xfrm>
          <a:prstGeom prst="rect">
            <a:avLst/>
          </a:prstGeom>
          <a:solidFill>
            <a:schemeClr val="bg1">
              <a:lumMod val="85000"/>
            </a:schemeClr>
          </a:solidFill>
        </p:spPr>
        <p:txBody>
          <a:bodyPr wrap="square" rtlCol="0">
            <a:spAutoFit/>
          </a:bodyPr>
          <a:lstStyle/>
          <a:p>
            <a:r>
              <a:rPr lang="en-US" sz="2400" b="1" dirty="0" smtClean="0">
                <a:solidFill>
                  <a:schemeClr val="accent3">
                    <a:lumMod val="75000"/>
                  </a:schemeClr>
                </a:solidFill>
              </a:rPr>
              <a:t>	Chile is a High Income Country	</a:t>
            </a:r>
            <a:endParaRPr lang="en-GB" sz="2400" b="1" dirty="0">
              <a:solidFill>
                <a:schemeClr val="accent3">
                  <a:lumMod val="75000"/>
                </a:schemeClr>
              </a:solidFill>
            </a:endParaRPr>
          </a:p>
        </p:txBody>
      </p:sp>
      <p:sp>
        <p:nvSpPr>
          <p:cNvPr id="3" name="Content Placeholder 2"/>
          <p:cNvSpPr>
            <a:spLocks noGrp="1"/>
          </p:cNvSpPr>
          <p:nvPr>
            <p:ph idx="1"/>
          </p:nvPr>
        </p:nvSpPr>
        <p:spPr>
          <a:xfrm>
            <a:off x="609600" y="1951629"/>
            <a:ext cx="10604310" cy="4598484"/>
          </a:xfrm>
        </p:spPr>
        <p:txBody>
          <a:bodyPr>
            <a:noAutofit/>
          </a:bodyPr>
          <a:lstStyle/>
          <a:p>
            <a:pPr marL="914400" lvl="1" indent="-457200">
              <a:buFont typeface="+mj-lt"/>
              <a:buAutoNum type="arabicPeriod"/>
            </a:pPr>
            <a:r>
              <a:rPr lang="en-US" b="1" dirty="0" smtClean="0"/>
              <a:t>Income status: </a:t>
            </a:r>
          </a:p>
          <a:p>
            <a:pPr lvl="1">
              <a:buFont typeface="Arial" panose="020B0604020202020204" pitchFamily="34" charset="0"/>
              <a:buChar char="•"/>
            </a:pPr>
            <a:r>
              <a:rPr lang="en-US" b="1" dirty="0"/>
              <a:t>	</a:t>
            </a:r>
            <a:r>
              <a:rPr lang="en-US" dirty="0" smtClean="0"/>
              <a:t>USD 13 610 per capita</a:t>
            </a:r>
          </a:p>
          <a:p>
            <a:pPr marL="457200" lvl="1" indent="0">
              <a:buNone/>
            </a:pPr>
            <a:r>
              <a:rPr lang="en-GB" b="1" dirty="0" smtClean="0">
                <a:solidFill>
                  <a:schemeClr val="accent3"/>
                </a:solidFill>
              </a:rPr>
              <a:t>2. </a:t>
            </a:r>
            <a:r>
              <a:rPr lang="en-GB" b="1" dirty="0" smtClean="0"/>
              <a:t>	Economic vulnerability: </a:t>
            </a:r>
          </a:p>
          <a:p>
            <a:pPr lvl="1">
              <a:buFont typeface="Arial" panose="020B0604020202020204" pitchFamily="34" charset="0"/>
              <a:buChar char="•"/>
            </a:pPr>
            <a:r>
              <a:rPr lang="en-GB" b="1" dirty="0"/>
              <a:t>	</a:t>
            </a:r>
            <a:r>
              <a:rPr lang="en-GB" dirty="0" smtClean="0"/>
              <a:t>Copper production is 10% of its GDP</a:t>
            </a:r>
            <a:r>
              <a:rPr lang="en-GB" dirty="0"/>
              <a:t> </a:t>
            </a:r>
            <a:r>
              <a:rPr lang="en-GB" dirty="0" smtClean="0"/>
              <a:t>(prices volatility effects/external economic cycles correlation - - 1/3 of total exports to China)</a:t>
            </a:r>
            <a:endParaRPr lang="en-US" sz="1000" dirty="0" smtClean="0"/>
          </a:p>
          <a:p>
            <a:pPr marL="457200" lvl="1" indent="0">
              <a:buNone/>
            </a:pPr>
            <a:r>
              <a:rPr lang="fr-FR" b="1" dirty="0">
                <a:solidFill>
                  <a:schemeClr val="accent3"/>
                </a:solidFill>
              </a:rPr>
              <a:t>2.	</a:t>
            </a:r>
            <a:r>
              <a:rPr lang="en-GB" b="1" dirty="0" smtClean="0"/>
              <a:t>Ongoing challenges:</a:t>
            </a:r>
            <a:r>
              <a:rPr lang="en-GB" dirty="0" smtClean="0"/>
              <a:t> </a:t>
            </a:r>
          </a:p>
          <a:p>
            <a:pPr lvl="1">
              <a:buFont typeface="Arial" panose="020B0604020202020204" pitchFamily="34" charset="0"/>
              <a:buChar char="•"/>
            </a:pPr>
            <a:r>
              <a:rPr lang="en-GB" dirty="0" smtClean="0"/>
              <a:t>	High inequalities (Gini index 46.6), regional income disparities; environmental vulnerabilities (natural disasters: earthquakes, wildfires, droughts)</a:t>
            </a:r>
            <a:endParaRPr lang="en-GB" sz="2400" dirty="0"/>
          </a:p>
        </p:txBody>
      </p:sp>
      <p:sp>
        <p:nvSpPr>
          <p:cNvPr id="5" name="Title 1"/>
          <p:cNvSpPr txBox="1">
            <a:spLocks/>
          </p:cNvSpPr>
          <p:nvPr/>
        </p:nvSpPr>
        <p:spPr>
          <a:xfrm>
            <a:off x="0" y="64913"/>
            <a:ext cx="11582400" cy="864651"/>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3200" b="1" kern="1200">
                <a:solidFill>
                  <a:srgbClr val="009999"/>
                </a:solidFill>
                <a:latin typeface="+mn-lt"/>
                <a:ea typeface="+mj-ea"/>
                <a:cs typeface="Arial" panose="020B0604020202020204" pitchFamily="34" charset="0"/>
              </a:defRPr>
            </a:lvl1pPr>
          </a:lstStyle>
          <a:p>
            <a:r>
              <a:rPr lang="en-GB" dirty="0" smtClean="0"/>
              <a:t>A. The Case of Chile: HIC graduating from the DAC list of ODA recipients</a:t>
            </a:r>
            <a:endParaRPr lang="en-GB" dirty="0"/>
          </a:p>
        </p:txBody>
      </p:sp>
    </p:spTree>
    <p:extLst>
      <p:ext uri="{BB962C8B-B14F-4D97-AF65-F5344CB8AC3E}">
        <p14:creationId xmlns:p14="http://schemas.microsoft.com/office/powerpoint/2010/main" val="1947428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6702828" y="1465118"/>
            <a:ext cx="4677295" cy="4114801"/>
          </a:xfrm>
        </p:spPr>
        <p:txBody>
          <a:bodyPr>
            <a:normAutofit fontScale="85000" lnSpcReduction="20000"/>
          </a:bodyPr>
          <a:lstStyle/>
          <a:p>
            <a:r>
              <a:rPr lang="en-GB" sz="2900" dirty="0" smtClean="0"/>
              <a:t>ODA is almost negligible (as well as remittances)</a:t>
            </a:r>
          </a:p>
          <a:p>
            <a:endParaRPr lang="en-GB" sz="2900" dirty="0"/>
          </a:p>
          <a:p>
            <a:r>
              <a:rPr lang="en-GB" dirty="0" smtClean="0"/>
              <a:t>OOF represent almost 10% in the period 2000-18 </a:t>
            </a:r>
          </a:p>
          <a:p>
            <a:endParaRPr lang="en-GB" dirty="0"/>
          </a:p>
          <a:p>
            <a:r>
              <a:rPr lang="en-GB" dirty="0" smtClean="0"/>
              <a:t>90% of external flows come from private sources </a:t>
            </a:r>
          </a:p>
          <a:p>
            <a:endParaRPr lang="en-GB" dirty="0" smtClean="0"/>
          </a:p>
          <a:p>
            <a:r>
              <a:rPr lang="en-GB" dirty="0" smtClean="0"/>
              <a:t>Tax revenues do not show major changes in the period -- reaching 17% of GNI in 2018</a:t>
            </a:r>
            <a:endParaRPr lang="en-GB" sz="2400" dirty="0"/>
          </a:p>
        </p:txBody>
      </p:sp>
      <p:sp>
        <p:nvSpPr>
          <p:cNvPr id="5" name="Title 1"/>
          <p:cNvSpPr txBox="1">
            <a:spLocks/>
          </p:cNvSpPr>
          <p:nvPr/>
        </p:nvSpPr>
        <p:spPr>
          <a:xfrm>
            <a:off x="609600" y="64913"/>
            <a:ext cx="10972800" cy="86465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200" b="1" kern="1200">
                <a:solidFill>
                  <a:srgbClr val="009999"/>
                </a:solidFill>
                <a:latin typeface="+mn-lt"/>
                <a:ea typeface="+mj-ea"/>
                <a:cs typeface="Arial" panose="020B0604020202020204" pitchFamily="34" charset="0"/>
              </a:defRPr>
            </a:lvl1pPr>
          </a:lstStyle>
          <a:p>
            <a:r>
              <a:rPr lang="en-GB" dirty="0" smtClean="0"/>
              <a:t>B. The evolution of financing mix in Chile </a:t>
            </a:r>
            <a:endParaRPr lang="en-GB" dirty="0"/>
          </a:p>
        </p:txBody>
      </p:sp>
      <p:sp>
        <p:nvSpPr>
          <p:cNvPr id="2" name="Rectangle 1"/>
          <p:cNvSpPr/>
          <p:nvPr/>
        </p:nvSpPr>
        <p:spPr>
          <a:xfrm>
            <a:off x="1239982" y="5579919"/>
            <a:ext cx="4856018" cy="307777"/>
          </a:xfrm>
          <a:prstGeom prst="rect">
            <a:avLst/>
          </a:prstGeom>
        </p:spPr>
        <p:txBody>
          <a:bodyPr wrap="square">
            <a:spAutoFit/>
          </a:bodyPr>
          <a:lstStyle/>
          <a:p>
            <a:r>
              <a:rPr lang="en-GB" sz="1400" i="1" dirty="0">
                <a:latin typeface="Calibri" panose="020F0502020204030204" pitchFamily="34" charset="0"/>
                <a:ea typeface="Calibri" panose="020F0502020204030204" pitchFamily="34" charset="0"/>
              </a:rPr>
              <a:t>Note</a:t>
            </a:r>
            <a:r>
              <a:rPr lang="en-GB" sz="1400" i="1" dirty="0" smtClean="0">
                <a:latin typeface="Calibri" panose="020F0502020204030204" pitchFamily="34" charset="0"/>
                <a:ea typeface="Calibri" panose="020F0502020204030204" pitchFamily="34" charset="0"/>
              </a:rPr>
              <a:t>: External inflows and DRM to the Chilean economy</a:t>
            </a:r>
            <a:endParaRPr lang="en-GB" sz="1400" dirty="0"/>
          </a:p>
        </p:txBody>
      </p:sp>
      <p:pic>
        <p:nvPicPr>
          <p:cNvPr id="3" name="Picture 2"/>
          <p:cNvPicPr>
            <a:picLocks noChangeAspect="1"/>
          </p:cNvPicPr>
          <p:nvPr/>
        </p:nvPicPr>
        <p:blipFill>
          <a:blip r:embed="rId3"/>
          <a:stretch>
            <a:fillRect/>
          </a:stretch>
        </p:blipFill>
        <p:spPr>
          <a:xfrm>
            <a:off x="412542" y="1465118"/>
            <a:ext cx="5986872" cy="3637382"/>
          </a:xfrm>
          <a:prstGeom prst="rect">
            <a:avLst/>
          </a:prstGeom>
        </p:spPr>
      </p:pic>
    </p:spTree>
    <p:extLst>
      <p:ext uri="{BB962C8B-B14F-4D97-AF65-F5344CB8AC3E}">
        <p14:creationId xmlns:p14="http://schemas.microsoft.com/office/powerpoint/2010/main" val="3498628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945" y="64913"/>
            <a:ext cx="11291455" cy="1143000"/>
          </a:xfrm>
        </p:spPr>
        <p:txBody>
          <a:bodyPr/>
          <a:lstStyle/>
          <a:p>
            <a:r>
              <a:rPr lang="en-GB" dirty="0" smtClean="0"/>
              <a:t>C. How can the DAC help recipient countries manage ODA graduation? (and avoid the middle income trap?)</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Domestic </a:t>
            </a:r>
            <a:r>
              <a:rPr lang="en-GB" dirty="0"/>
              <a:t>government responsibilities should </a:t>
            </a:r>
            <a:r>
              <a:rPr lang="en-GB" dirty="0" smtClean="0"/>
              <a:t>occupy a central place when facing MIC status. Peer to peer learning and DAC members’ exchanges of experiences in this sense can be highly useful for countries to better manage ODA graduation.</a:t>
            </a:r>
            <a:endParaRPr lang="en-GB" dirty="0"/>
          </a:p>
          <a:p>
            <a:r>
              <a:rPr lang="en-GB" dirty="0"/>
              <a:t>T</a:t>
            </a:r>
            <a:r>
              <a:rPr lang="en-GB" dirty="0" smtClean="0"/>
              <a:t>he DAC should consider minimising the use of ODA funds (mainly provision of concessional loans) to move to purely technical co-operation, focusing in particular on qualitative and sustainable investments as a core feature of such co-operation. </a:t>
            </a:r>
          </a:p>
          <a:p>
            <a:r>
              <a:rPr lang="en-GB" dirty="0" smtClean="0"/>
              <a:t>Incentives could be put in place to encourage private savings to be invested in sustainable/innovative projects</a:t>
            </a:r>
            <a:r>
              <a:rPr lang="en-GB" dirty="0"/>
              <a:t> </a:t>
            </a:r>
            <a:r>
              <a:rPr lang="en-GB" dirty="0" smtClean="0"/>
              <a:t>to tackle major challenges (inequalities, low productivity and low R&amp;D investments, diversification of the economy).</a:t>
            </a:r>
          </a:p>
          <a:p>
            <a:pPr marL="0" indent="0">
              <a:buNone/>
            </a:pPr>
            <a:r>
              <a:rPr lang="en-GB" dirty="0" smtClean="0"/>
              <a:t>	</a:t>
            </a:r>
            <a:endParaRPr lang="en-GB" dirty="0"/>
          </a:p>
        </p:txBody>
      </p:sp>
    </p:spTree>
    <p:extLst>
      <p:ext uri="{BB962C8B-B14F-4D97-AF65-F5344CB8AC3E}">
        <p14:creationId xmlns:p14="http://schemas.microsoft.com/office/powerpoint/2010/main" val="3702311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4" y="929564"/>
            <a:ext cx="11791670" cy="830997"/>
          </a:xfrm>
          <a:prstGeom prst="rect">
            <a:avLst/>
          </a:prstGeom>
          <a:solidFill>
            <a:schemeClr val="bg1">
              <a:lumMod val="85000"/>
            </a:schemeClr>
          </a:solidFill>
        </p:spPr>
        <p:txBody>
          <a:bodyPr wrap="square" rtlCol="0">
            <a:spAutoFit/>
          </a:bodyPr>
          <a:lstStyle/>
          <a:p>
            <a:r>
              <a:rPr lang="en-US" sz="2400" b="1" dirty="0" smtClean="0"/>
              <a:t>	Zambia is a Lower Middle-Income Country (LMIC) but also belongs to the group of 	Least Developed Countries (LDC) due to social and economic vulnerabilities</a:t>
            </a:r>
            <a:endParaRPr lang="en-GB" sz="2400" b="1" dirty="0"/>
          </a:p>
        </p:txBody>
      </p:sp>
      <p:sp>
        <p:nvSpPr>
          <p:cNvPr id="3" name="Content Placeholder 2"/>
          <p:cNvSpPr>
            <a:spLocks noGrp="1"/>
          </p:cNvSpPr>
          <p:nvPr>
            <p:ph idx="1"/>
          </p:nvPr>
        </p:nvSpPr>
        <p:spPr>
          <a:xfrm>
            <a:off x="609600" y="1951629"/>
            <a:ext cx="10604310" cy="4598484"/>
          </a:xfrm>
        </p:spPr>
        <p:txBody>
          <a:bodyPr>
            <a:noAutofit/>
          </a:bodyPr>
          <a:lstStyle/>
          <a:p>
            <a:pPr marL="914400" lvl="1" indent="-457200">
              <a:buFont typeface="+mj-lt"/>
              <a:buAutoNum type="arabicPeriod"/>
            </a:pPr>
            <a:r>
              <a:rPr lang="en-US" b="1" dirty="0" smtClean="0"/>
              <a:t>Income status: </a:t>
            </a:r>
          </a:p>
          <a:p>
            <a:pPr lvl="1">
              <a:buFont typeface="Arial" panose="020B0604020202020204" pitchFamily="34" charset="0"/>
              <a:buChar char="•"/>
            </a:pPr>
            <a:r>
              <a:rPr lang="en-US" b="1" dirty="0"/>
              <a:t>	</a:t>
            </a:r>
            <a:r>
              <a:rPr lang="en-US" dirty="0" smtClean="0"/>
              <a:t>Zambia has become an LMIC in 2011</a:t>
            </a:r>
          </a:p>
          <a:p>
            <a:pPr marL="457200" lvl="1" indent="0">
              <a:buNone/>
            </a:pPr>
            <a:r>
              <a:rPr lang="fr-FR" b="1" dirty="0" smtClean="0">
                <a:solidFill>
                  <a:schemeClr val="accent3"/>
                </a:solidFill>
              </a:rPr>
              <a:t>2</a:t>
            </a:r>
            <a:r>
              <a:rPr lang="fr-FR" b="1" dirty="0" smtClean="0">
                <a:solidFill>
                  <a:schemeClr val="accent3"/>
                </a:solidFill>
              </a:rPr>
              <a:t>.</a:t>
            </a:r>
            <a:r>
              <a:rPr lang="fr-FR" b="1" dirty="0">
                <a:solidFill>
                  <a:schemeClr val="accent3"/>
                </a:solidFill>
              </a:rPr>
              <a:t>	</a:t>
            </a:r>
            <a:r>
              <a:rPr lang="fr-FR" b="1" dirty="0" err="1"/>
              <a:t>Economic</a:t>
            </a:r>
            <a:r>
              <a:rPr lang="fr-FR" b="1" dirty="0"/>
              <a:t> </a:t>
            </a:r>
            <a:r>
              <a:rPr lang="fr-FR" b="1" dirty="0" err="1"/>
              <a:t>vulnerability</a:t>
            </a:r>
            <a:r>
              <a:rPr lang="fr-FR" b="1" dirty="0"/>
              <a:t>:</a:t>
            </a:r>
            <a:r>
              <a:rPr lang="fr-FR" dirty="0"/>
              <a:t> </a:t>
            </a:r>
          </a:p>
          <a:p>
            <a:pPr lvl="1">
              <a:buFont typeface="Arial" panose="020B0604020202020204" pitchFamily="34" charset="0"/>
              <a:buChar char="•"/>
            </a:pPr>
            <a:r>
              <a:rPr lang="fr-FR" dirty="0"/>
              <a:t>	</a:t>
            </a:r>
            <a:r>
              <a:rPr lang="en-US" dirty="0"/>
              <a:t>80% of exports are in copper</a:t>
            </a:r>
          </a:p>
          <a:p>
            <a:pPr lvl="1">
              <a:buFont typeface="Arial" panose="020B0604020202020204" pitchFamily="34" charset="0"/>
              <a:buChar char="•"/>
            </a:pPr>
            <a:r>
              <a:rPr lang="en-US" dirty="0"/>
              <a:t>	70% of FDI in the mining </a:t>
            </a:r>
            <a:r>
              <a:rPr lang="en-US" dirty="0" smtClean="0"/>
              <a:t>sector</a:t>
            </a:r>
            <a:endParaRPr lang="en-US" sz="1000" dirty="0"/>
          </a:p>
          <a:p>
            <a:pPr marL="457200" lvl="1" indent="0">
              <a:buNone/>
            </a:pPr>
            <a:r>
              <a:rPr lang="en-GB" b="1" dirty="0">
                <a:solidFill>
                  <a:schemeClr val="accent3"/>
                </a:solidFill>
              </a:rPr>
              <a:t>3</a:t>
            </a:r>
            <a:r>
              <a:rPr lang="en-GB" b="1" dirty="0" smtClean="0">
                <a:solidFill>
                  <a:schemeClr val="accent3"/>
                </a:solidFill>
              </a:rPr>
              <a:t>. </a:t>
            </a:r>
            <a:r>
              <a:rPr lang="en-GB" b="1" dirty="0" smtClean="0"/>
              <a:t>	</a:t>
            </a:r>
            <a:r>
              <a:rPr lang="en-GB" b="1" dirty="0" smtClean="0">
                <a:solidFill>
                  <a:srgbClr val="FF0000"/>
                </a:solidFill>
              </a:rPr>
              <a:t>Social vulnerability: </a:t>
            </a:r>
          </a:p>
          <a:p>
            <a:pPr lvl="1">
              <a:buFont typeface="Arial" panose="020B0604020202020204" pitchFamily="34" charset="0"/>
              <a:buChar char="•"/>
            </a:pPr>
            <a:r>
              <a:rPr lang="en-GB" b="1" dirty="0"/>
              <a:t>	</a:t>
            </a:r>
            <a:r>
              <a:rPr lang="en-US" dirty="0" smtClean="0"/>
              <a:t>60</a:t>
            </a:r>
            <a:r>
              <a:rPr lang="en-US" dirty="0"/>
              <a:t>% </a:t>
            </a:r>
            <a:r>
              <a:rPr lang="en-US" dirty="0" smtClean="0"/>
              <a:t>live below </a:t>
            </a:r>
            <a:r>
              <a:rPr lang="en-US" dirty="0"/>
              <a:t>the poverty </a:t>
            </a:r>
            <a:r>
              <a:rPr lang="en-US" dirty="0" smtClean="0"/>
              <a:t>line</a:t>
            </a:r>
          </a:p>
          <a:p>
            <a:pPr lvl="1">
              <a:buFont typeface="Arial" panose="020B0604020202020204" pitchFamily="34" charset="0"/>
              <a:buChar char="•"/>
            </a:pPr>
            <a:r>
              <a:rPr lang="en-US" dirty="0"/>
              <a:t>	</a:t>
            </a:r>
            <a:r>
              <a:rPr lang="en-US" dirty="0" smtClean="0"/>
              <a:t>5</a:t>
            </a:r>
            <a:r>
              <a:rPr lang="en-US" baseline="30000" dirty="0" smtClean="0"/>
              <a:t>th</a:t>
            </a:r>
            <a:r>
              <a:rPr lang="en-US" dirty="0" smtClean="0"/>
              <a:t> hungriest </a:t>
            </a:r>
            <a:r>
              <a:rPr lang="en-US" dirty="0" smtClean="0"/>
              <a:t>country </a:t>
            </a:r>
            <a:r>
              <a:rPr lang="en-US" dirty="0" smtClean="0"/>
              <a:t>in the world </a:t>
            </a:r>
          </a:p>
          <a:p>
            <a:pPr marL="457200" lvl="1" indent="0">
              <a:buNone/>
            </a:pPr>
            <a:endParaRPr lang="en-US" sz="1000" dirty="0" smtClean="0"/>
          </a:p>
          <a:p>
            <a:endParaRPr lang="en-GB" sz="2400" dirty="0"/>
          </a:p>
        </p:txBody>
      </p:sp>
      <p:sp>
        <p:nvSpPr>
          <p:cNvPr id="5" name="Title 1"/>
          <p:cNvSpPr txBox="1">
            <a:spLocks/>
          </p:cNvSpPr>
          <p:nvPr/>
        </p:nvSpPr>
        <p:spPr>
          <a:xfrm>
            <a:off x="609600" y="64913"/>
            <a:ext cx="10972800" cy="86465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200" b="1" kern="1200">
                <a:solidFill>
                  <a:srgbClr val="009999"/>
                </a:solidFill>
                <a:latin typeface="+mn-lt"/>
                <a:ea typeface="+mj-ea"/>
                <a:cs typeface="Arial" panose="020B0604020202020204" pitchFamily="34" charset="0"/>
              </a:defRPr>
            </a:lvl1pPr>
          </a:lstStyle>
          <a:p>
            <a:r>
              <a:rPr lang="en-GB" dirty="0" smtClean="0"/>
              <a:t>A. The Case of Zambia : A commodity-based LDC</a:t>
            </a:r>
            <a:endParaRPr lang="en-GB" dirty="0"/>
          </a:p>
        </p:txBody>
      </p:sp>
    </p:spTree>
    <p:extLst>
      <p:ext uri="{BB962C8B-B14F-4D97-AF65-F5344CB8AC3E}">
        <p14:creationId xmlns:p14="http://schemas.microsoft.com/office/powerpoint/2010/main" val="2146102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hart 1" descr="image00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196" y="1472156"/>
            <a:ext cx="5785745" cy="4438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702828" y="2278492"/>
            <a:ext cx="4677295" cy="2276884"/>
          </a:xfrm>
        </p:spPr>
        <p:txBody>
          <a:bodyPr>
            <a:normAutofit/>
          </a:bodyPr>
          <a:lstStyle/>
          <a:p>
            <a:r>
              <a:rPr lang="en-GB" sz="2400" dirty="0" smtClean="0">
                <a:solidFill>
                  <a:schemeClr val="accent2"/>
                </a:solidFill>
              </a:rPr>
              <a:t>Much </a:t>
            </a:r>
            <a:r>
              <a:rPr lang="en-GB" sz="2400" dirty="0">
                <a:solidFill>
                  <a:schemeClr val="accent2"/>
                </a:solidFill>
              </a:rPr>
              <a:t>higher share of </a:t>
            </a:r>
            <a:r>
              <a:rPr lang="en-GB" sz="2400" dirty="0" smtClean="0">
                <a:solidFill>
                  <a:schemeClr val="accent2"/>
                </a:solidFill>
              </a:rPr>
              <a:t>non-ODF debt</a:t>
            </a:r>
          </a:p>
          <a:p>
            <a:r>
              <a:rPr lang="en-GB" sz="2400" dirty="0" smtClean="0"/>
              <a:t>Higher share of FDI </a:t>
            </a:r>
            <a:endParaRPr lang="en-GB" sz="2400" dirty="0"/>
          </a:p>
          <a:p>
            <a:r>
              <a:rPr lang="en-GB" sz="2400" dirty="0" smtClean="0">
                <a:solidFill>
                  <a:schemeClr val="accent2"/>
                </a:solidFill>
              </a:rPr>
              <a:t>Low </a:t>
            </a:r>
            <a:r>
              <a:rPr lang="en-GB" sz="2400" dirty="0">
                <a:solidFill>
                  <a:schemeClr val="accent2"/>
                </a:solidFill>
              </a:rPr>
              <a:t>share of </a:t>
            </a:r>
            <a:r>
              <a:rPr lang="en-GB" sz="2400" dirty="0" smtClean="0">
                <a:solidFill>
                  <a:schemeClr val="accent2"/>
                </a:solidFill>
              </a:rPr>
              <a:t>ODA</a:t>
            </a:r>
            <a:endParaRPr lang="en-GB" sz="2400" dirty="0">
              <a:solidFill>
                <a:schemeClr val="accent2"/>
              </a:solidFill>
            </a:endParaRPr>
          </a:p>
          <a:p>
            <a:r>
              <a:rPr lang="en-GB" sz="2400" dirty="0" smtClean="0"/>
              <a:t>Low </a:t>
            </a:r>
            <a:r>
              <a:rPr lang="en-GB" sz="2400" dirty="0"/>
              <a:t>share of remittances </a:t>
            </a:r>
            <a:r>
              <a:rPr lang="en-GB" sz="2400" dirty="0" smtClean="0"/>
              <a:t> </a:t>
            </a:r>
            <a:endParaRPr lang="en-GB" sz="2400" dirty="0"/>
          </a:p>
          <a:p>
            <a:endParaRPr lang="en-GB" sz="2400" dirty="0"/>
          </a:p>
        </p:txBody>
      </p:sp>
      <p:sp>
        <p:nvSpPr>
          <p:cNvPr id="5" name="Title 1"/>
          <p:cNvSpPr txBox="1">
            <a:spLocks/>
          </p:cNvSpPr>
          <p:nvPr/>
        </p:nvSpPr>
        <p:spPr>
          <a:xfrm>
            <a:off x="609600" y="64913"/>
            <a:ext cx="10972800" cy="86465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200" b="1" kern="1200">
                <a:solidFill>
                  <a:srgbClr val="009999"/>
                </a:solidFill>
                <a:latin typeface="+mn-lt"/>
                <a:ea typeface="+mj-ea"/>
                <a:cs typeface="Arial" panose="020B0604020202020204" pitchFamily="34" charset="0"/>
              </a:defRPr>
            </a:lvl1pPr>
          </a:lstStyle>
          <a:p>
            <a:r>
              <a:rPr lang="fr-FR" dirty="0" smtClean="0"/>
              <a:t>B. </a:t>
            </a:r>
            <a:r>
              <a:rPr lang="fr-FR" dirty="0" err="1" smtClean="0"/>
              <a:t>Comparing</a:t>
            </a:r>
            <a:r>
              <a:rPr lang="fr-FR" dirty="0" smtClean="0"/>
              <a:t> </a:t>
            </a:r>
            <a:r>
              <a:rPr lang="fr-FR" dirty="0" err="1" smtClean="0"/>
              <a:t>Zambia’s</a:t>
            </a:r>
            <a:r>
              <a:rPr lang="fr-FR" dirty="0" smtClean="0"/>
              <a:t> </a:t>
            </a:r>
            <a:r>
              <a:rPr lang="fr-FR" dirty="0" err="1"/>
              <a:t>financing</a:t>
            </a:r>
            <a:r>
              <a:rPr lang="fr-FR" dirty="0"/>
              <a:t> mix </a:t>
            </a:r>
            <a:r>
              <a:rPr lang="fr-FR" dirty="0" smtClean="0"/>
              <a:t>to </a:t>
            </a:r>
            <a:r>
              <a:rPr lang="fr-FR" dirty="0" err="1"/>
              <a:t>others</a:t>
            </a:r>
            <a:r>
              <a:rPr lang="fr-FR" dirty="0"/>
              <a:t> </a:t>
            </a:r>
            <a:endParaRPr lang="en-GB" dirty="0"/>
          </a:p>
        </p:txBody>
      </p:sp>
    </p:spTree>
    <p:extLst>
      <p:ext uri="{BB962C8B-B14F-4D97-AF65-F5344CB8AC3E}">
        <p14:creationId xmlns:p14="http://schemas.microsoft.com/office/powerpoint/2010/main" val="282364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74853" y="6291020"/>
            <a:ext cx="2276856" cy="276999"/>
          </a:xfrm>
          <a:prstGeom prst="rect">
            <a:avLst/>
          </a:prstGeom>
          <a:noFill/>
        </p:spPr>
        <p:txBody>
          <a:bodyPr wrap="square" rtlCol="0">
            <a:spAutoFit/>
          </a:bodyPr>
          <a:lstStyle/>
          <a:p>
            <a:r>
              <a:rPr lang="en-GB" sz="1200" dirty="0" smtClean="0"/>
              <a:t>Source: IMF</a:t>
            </a:r>
            <a:endParaRPr lang="en-GB" sz="1200" dirty="0"/>
          </a:p>
        </p:txBody>
      </p:sp>
      <p:sp>
        <p:nvSpPr>
          <p:cNvPr id="9" name="Content Placeholder 2"/>
          <p:cNvSpPr txBox="1">
            <a:spLocks/>
          </p:cNvSpPr>
          <p:nvPr/>
        </p:nvSpPr>
        <p:spPr>
          <a:xfrm>
            <a:off x="6202680" y="802172"/>
            <a:ext cx="5617464" cy="1315148"/>
          </a:xfrm>
          <a:prstGeom prst="rect">
            <a:avLst/>
          </a:prstGeom>
          <a:noFill/>
          <a:ln>
            <a:no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defRPr/>
            </a:pPr>
            <a:endParaRPr lang="en-GB" sz="2400" dirty="0" smtClean="0"/>
          </a:p>
          <a:p>
            <a:pPr marL="0" lvl="0" indent="0">
              <a:lnSpc>
                <a:spcPct val="100000"/>
              </a:lnSpc>
              <a:spcBef>
                <a:spcPts val="0"/>
              </a:spcBef>
              <a:buNone/>
              <a:defRPr/>
            </a:pPr>
            <a:endParaRPr lang="en-GB" sz="2000" dirty="0"/>
          </a:p>
          <a:p>
            <a:pPr>
              <a:lnSpc>
                <a:spcPct val="100000"/>
              </a:lnSpc>
              <a:spcBef>
                <a:spcPts val="0"/>
              </a:spcBef>
              <a:defRPr/>
            </a:pPr>
            <a:r>
              <a:rPr lang="en-GB" sz="2000" dirty="0" smtClean="0"/>
              <a:t>Debt </a:t>
            </a:r>
            <a:r>
              <a:rPr lang="en-GB" sz="2000" dirty="0"/>
              <a:t>servicing made up about one third of domestic revenue in </a:t>
            </a:r>
            <a:r>
              <a:rPr lang="en-GB" sz="2000" dirty="0" smtClean="0"/>
              <a:t>2018.</a:t>
            </a:r>
          </a:p>
          <a:p>
            <a:pPr>
              <a:lnSpc>
                <a:spcPct val="100000"/>
              </a:lnSpc>
              <a:spcBef>
                <a:spcPts val="0"/>
              </a:spcBef>
              <a:defRPr/>
            </a:pPr>
            <a:r>
              <a:rPr lang="en-GB" sz="2000" dirty="0"/>
              <a:t>O</a:t>
            </a:r>
            <a:r>
              <a:rPr lang="en-GB" sz="2000" dirty="0" smtClean="0"/>
              <a:t>nly 22% left for other expenditures.</a:t>
            </a:r>
          </a:p>
          <a:p>
            <a:pPr>
              <a:lnSpc>
                <a:spcPct val="100000"/>
              </a:lnSpc>
              <a:spcBef>
                <a:spcPts val="0"/>
              </a:spcBef>
              <a:defRPr/>
            </a:pPr>
            <a:r>
              <a:rPr lang="en-US" sz="2000" dirty="0" smtClean="0"/>
              <a:t>Spending cuts on social protection by 24% and social cash transfers by 10% in 2019.</a:t>
            </a:r>
            <a:endParaRPr lang="en-GB" sz="2000" dirty="0"/>
          </a:p>
        </p:txBody>
      </p:sp>
      <p:sp>
        <p:nvSpPr>
          <p:cNvPr id="6" name="Rectangle 5"/>
          <p:cNvSpPr/>
          <p:nvPr/>
        </p:nvSpPr>
        <p:spPr>
          <a:xfrm>
            <a:off x="691896" y="1066867"/>
            <a:ext cx="5486400" cy="707886"/>
          </a:xfrm>
          <a:prstGeom prst="rect">
            <a:avLst/>
          </a:prstGeom>
        </p:spPr>
        <p:txBody>
          <a:bodyPr wrap="square">
            <a:spAutoFit/>
          </a:bodyPr>
          <a:lstStyle/>
          <a:p>
            <a:pPr marL="285750" indent="-285750">
              <a:lnSpc>
                <a:spcPct val="100000"/>
              </a:lnSpc>
              <a:spcBef>
                <a:spcPts val="0"/>
              </a:spcBef>
              <a:buFont typeface="Arial" panose="020B0604020202020204" pitchFamily="34" charset="0"/>
              <a:buChar char="•"/>
              <a:defRPr/>
            </a:pPr>
            <a:r>
              <a:rPr lang="en-GB" sz="2000" dirty="0"/>
              <a:t>External borrowing </a:t>
            </a:r>
            <a:r>
              <a:rPr lang="en-GB" sz="2000" dirty="0" smtClean="0"/>
              <a:t>exceeds the levels prior to the HIPC initiative  </a:t>
            </a:r>
            <a:endParaRPr lang="en-GB" sz="2000" dirty="0"/>
          </a:p>
        </p:txBody>
      </p:sp>
      <p:graphicFrame>
        <p:nvGraphicFramePr>
          <p:cNvPr id="13" name="Chart 12"/>
          <p:cNvGraphicFramePr>
            <a:graphicFrameLocks/>
          </p:cNvGraphicFramePr>
          <p:nvPr>
            <p:extLst>
              <p:ext uri="{D42A27DB-BD31-4B8C-83A1-F6EECF244321}">
                <p14:modId xmlns:p14="http://schemas.microsoft.com/office/powerpoint/2010/main" val="2472913999"/>
              </p:ext>
            </p:extLst>
          </p:nvPr>
        </p:nvGraphicFramePr>
        <p:xfrm>
          <a:off x="6178296" y="2680842"/>
          <a:ext cx="4922520" cy="3532787"/>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6178296" y="6213629"/>
            <a:ext cx="2276856" cy="276999"/>
          </a:xfrm>
          <a:prstGeom prst="rect">
            <a:avLst/>
          </a:prstGeom>
          <a:noFill/>
        </p:spPr>
        <p:txBody>
          <a:bodyPr wrap="square" rtlCol="0">
            <a:spAutoFit/>
          </a:bodyPr>
          <a:lstStyle/>
          <a:p>
            <a:r>
              <a:rPr lang="en-GB" sz="1200" dirty="0" smtClean="0"/>
              <a:t>Source: World Bank</a:t>
            </a:r>
            <a:endParaRPr lang="en-GB" sz="1200" dirty="0"/>
          </a:p>
        </p:txBody>
      </p:sp>
      <p:graphicFrame>
        <p:nvGraphicFramePr>
          <p:cNvPr id="18" name="Chart 17"/>
          <p:cNvGraphicFramePr/>
          <p:nvPr>
            <p:extLst>
              <p:ext uri="{D42A27DB-BD31-4B8C-83A1-F6EECF244321}">
                <p14:modId xmlns:p14="http://schemas.microsoft.com/office/powerpoint/2010/main" val="2650439835"/>
              </p:ext>
            </p:extLst>
          </p:nvPr>
        </p:nvGraphicFramePr>
        <p:xfrm>
          <a:off x="774853" y="1897864"/>
          <a:ext cx="4941693" cy="4315765"/>
        </p:xfrm>
        <a:graphic>
          <a:graphicData uri="http://schemas.openxmlformats.org/drawingml/2006/chart">
            <c:chart xmlns:c="http://schemas.openxmlformats.org/drawingml/2006/chart" xmlns:r="http://schemas.openxmlformats.org/officeDocument/2006/relationships" r:id="rId4"/>
          </a:graphicData>
        </a:graphic>
      </p:graphicFrame>
      <p:cxnSp>
        <p:nvCxnSpPr>
          <p:cNvPr id="20" name="Straight Connector 19"/>
          <p:cNvCxnSpPr/>
          <p:nvPr/>
        </p:nvCxnSpPr>
        <p:spPr>
          <a:xfrm>
            <a:off x="2177694" y="3174049"/>
            <a:ext cx="2983754" cy="13648"/>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1" name="Straight Connector 20"/>
          <p:cNvCxnSpPr/>
          <p:nvPr/>
        </p:nvCxnSpPr>
        <p:spPr>
          <a:xfrm>
            <a:off x="1913281" y="3046591"/>
            <a:ext cx="3248167" cy="12681"/>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2" name="Title 1"/>
          <p:cNvSpPr txBox="1">
            <a:spLocks/>
          </p:cNvSpPr>
          <p:nvPr/>
        </p:nvSpPr>
        <p:spPr>
          <a:xfrm>
            <a:off x="609600" y="64913"/>
            <a:ext cx="10972800" cy="864651"/>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3200" b="1" kern="1200">
                <a:solidFill>
                  <a:srgbClr val="009999"/>
                </a:solidFill>
                <a:latin typeface="+mn-lt"/>
                <a:ea typeface="+mj-ea"/>
                <a:cs typeface="Arial" panose="020B0604020202020204" pitchFamily="34" charset="0"/>
              </a:defRPr>
            </a:lvl1pPr>
          </a:lstStyle>
          <a:p>
            <a:r>
              <a:rPr lang="en-GB" dirty="0"/>
              <a:t>High levels of debt decrease fiscal space to address vulnerabilities</a:t>
            </a:r>
          </a:p>
        </p:txBody>
      </p:sp>
    </p:spTree>
    <p:extLst>
      <p:ext uri="{BB962C8B-B14F-4D97-AF65-F5344CB8AC3E}">
        <p14:creationId xmlns:p14="http://schemas.microsoft.com/office/powerpoint/2010/main" val="1677574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945" y="64913"/>
            <a:ext cx="11291455" cy="1143000"/>
          </a:xfrm>
        </p:spPr>
        <p:txBody>
          <a:bodyPr/>
          <a:lstStyle/>
          <a:p>
            <a:r>
              <a:rPr lang="en-GB" dirty="0" smtClean="0"/>
              <a:t>C. How can the DAC facilitate transition towards LMIC status? </a:t>
            </a:r>
            <a:endParaRPr lang="en-GB" dirty="0"/>
          </a:p>
        </p:txBody>
      </p:sp>
      <p:sp>
        <p:nvSpPr>
          <p:cNvPr id="3" name="Content Placeholder 2"/>
          <p:cNvSpPr>
            <a:spLocks noGrp="1"/>
          </p:cNvSpPr>
          <p:nvPr>
            <p:ph idx="1"/>
          </p:nvPr>
        </p:nvSpPr>
        <p:spPr/>
        <p:txBody>
          <a:bodyPr>
            <a:normAutofit lnSpcReduction="10000"/>
          </a:bodyPr>
          <a:lstStyle/>
          <a:p>
            <a:r>
              <a:rPr lang="en-GB" b="1" dirty="0" smtClean="0"/>
              <a:t>Overcome the risk of debt distress: </a:t>
            </a:r>
            <a:r>
              <a:rPr lang="en-GB" dirty="0" smtClean="0"/>
              <a:t>Develop Multilateral </a:t>
            </a:r>
            <a:r>
              <a:rPr lang="en-GB" dirty="0"/>
              <a:t>guidelines and best practices for sustainable </a:t>
            </a:r>
            <a:r>
              <a:rPr lang="en-GB" dirty="0" smtClean="0"/>
              <a:t>lending. Provide </a:t>
            </a:r>
            <a:r>
              <a:rPr lang="en-GB" dirty="0"/>
              <a:t>technical assistance </a:t>
            </a:r>
            <a:r>
              <a:rPr lang="en-GB" dirty="0" smtClean="0"/>
              <a:t>for </a:t>
            </a:r>
            <a:r>
              <a:rPr lang="en-GB" dirty="0"/>
              <a:t>debt </a:t>
            </a:r>
            <a:r>
              <a:rPr lang="en-GB" dirty="0" smtClean="0"/>
              <a:t>management and negotiation. Increase support for governance reforms and effective public financial management. </a:t>
            </a:r>
          </a:p>
          <a:p>
            <a:r>
              <a:rPr lang="en-GB" b="1" dirty="0" smtClean="0"/>
              <a:t>Target social vulnerabilities: </a:t>
            </a:r>
            <a:r>
              <a:rPr lang="en-GB" dirty="0" smtClean="0"/>
              <a:t>DAC </a:t>
            </a:r>
            <a:r>
              <a:rPr lang="en-GB" dirty="0"/>
              <a:t>providers </a:t>
            </a:r>
            <a:r>
              <a:rPr lang="en-GB" dirty="0" smtClean="0"/>
              <a:t>still have an important gap to fill in targeting social sectors. </a:t>
            </a:r>
            <a:r>
              <a:rPr lang="en-GB" dirty="0"/>
              <a:t>Encourage the mobilisation of domestic </a:t>
            </a:r>
            <a:r>
              <a:rPr lang="en-GB" dirty="0" smtClean="0"/>
              <a:t>resources and strengthen domestic systems for resilience in social sectors after eventual donor exit.</a:t>
            </a:r>
          </a:p>
          <a:p>
            <a:r>
              <a:rPr lang="en-GB" b="1" dirty="0" smtClean="0"/>
              <a:t>Promote private sector development: </a:t>
            </a:r>
            <a:r>
              <a:rPr lang="en-GB" dirty="0" smtClean="0"/>
              <a:t>Develop local value chain development. Increase technical assistance related to mining sector regulation and policy-making. 	</a:t>
            </a:r>
            <a:endParaRPr lang="en-GB" dirty="0"/>
          </a:p>
        </p:txBody>
      </p:sp>
    </p:spTree>
    <p:extLst>
      <p:ext uri="{BB962C8B-B14F-4D97-AF65-F5344CB8AC3E}">
        <p14:creationId xmlns:p14="http://schemas.microsoft.com/office/powerpoint/2010/main" val="1360386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4" y="929564"/>
            <a:ext cx="11791670" cy="830997"/>
          </a:xfrm>
          <a:prstGeom prst="rect">
            <a:avLst/>
          </a:prstGeom>
          <a:solidFill>
            <a:schemeClr val="bg1">
              <a:lumMod val="85000"/>
            </a:schemeClr>
          </a:solidFill>
        </p:spPr>
        <p:txBody>
          <a:bodyPr wrap="square" rtlCol="0">
            <a:spAutoFit/>
          </a:bodyPr>
          <a:lstStyle/>
          <a:p>
            <a:r>
              <a:rPr lang="en-US" sz="2400" b="1" dirty="0" smtClean="0"/>
              <a:t>Viet </a:t>
            </a:r>
            <a:r>
              <a:rPr lang="en-US" sz="2400" b="1" dirty="0"/>
              <a:t>Nam has started a highly successful transition: from a centrally planned to a market-based economy, and from a low-income to a lower middle-income country  </a:t>
            </a:r>
          </a:p>
        </p:txBody>
      </p:sp>
      <p:sp>
        <p:nvSpPr>
          <p:cNvPr id="3" name="Content Placeholder 2"/>
          <p:cNvSpPr>
            <a:spLocks noGrp="1"/>
          </p:cNvSpPr>
          <p:nvPr>
            <p:ph idx="1"/>
          </p:nvPr>
        </p:nvSpPr>
        <p:spPr>
          <a:xfrm>
            <a:off x="609600" y="1951629"/>
            <a:ext cx="10604310" cy="4598484"/>
          </a:xfrm>
        </p:spPr>
        <p:txBody>
          <a:bodyPr>
            <a:noAutofit/>
          </a:bodyPr>
          <a:lstStyle/>
          <a:p>
            <a:pPr marL="914400" lvl="1" indent="-457200">
              <a:buFont typeface="+mj-lt"/>
              <a:buAutoNum type="arabicPeriod"/>
            </a:pPr>
            <a:r>
              <a:rPr lang="en-US" b="1" dirty="0" smtClean="0"/>
              <a:t>Income status: </a:t>
            </a:r>
          </a:p>
          <a:p>
            <a:pPr lvl="1">
              <a:buFont typeface="Arial" panose="020B0604020202020204" pitchFamily="34" charset="0"/>
              <a:buChar char="•"/>
            </a:pPr>
            <a:r>
              <a:rPr lang="en-US" dirty="0" smtClean="0"/>
              <a:t>Viet Nam has become an LMIC in 2010</a:t>
            </a:r>
          </a:p>
          <a:p>
            <a:pPr marL="457200" lvl="1" indent="0">
              <a:buNone/>
            </a:pPr>
            <a:r>
              <a:rPr lang="fr-FR" b="1" dirty="0" smtClean="0">
                <a:solidFill>
                  <a:schemeClr val="accent3"/>
                </a:solidFill>
              </a:rPr>
              <a:t>2.</a:t>
            </a:r>
            <a:r>
              <a:rPr lang="fr-FR" b="1" dirty="0">
                <a:solidFill>
                  <a:schemeClr val="accent3"/>
                </a:solidFill>
              </a:rPr>
              <a:t>	</a:t>
            </a:r>
            <a:r>
              <a:rPr lang="fr-FR" b="1" dirty="0" err="1"/>
              <a:t>Economic</a:t>
            </a:r>
            <a:r>
              <a:rPr lang="fr-FR" b="1" dirty="0"/>
              <a:t> </a:t>
            </a:r>
            <a:r>
              <a:rPr lang="fr-FR" b="1" dirty="0" err="1"/>
              <a:t>vulnerability</a:t>
            </a:r>
            <a:r>
              <a:rPr lang="fr-FR" b="1" dirty="0"/>
              <a:t>:</a:t>
            </a:r>
            <a:r>
              <a:rPr lang="fr-FR" dirty="0"/>
              <a:t> </a:t>
            </a:r>
          </a:p>
          <a:p>
            <a:pPr lvl="1">
              <a:buFont typeface="Arial" panose="020B0604020202020204" pitchFamily="34" charset="0"/>
              <a:buChar char="•"/>
            </a:pPr>
            <a:r>
              <a:rPr lang="en-US" dirty="0" smtClean="0"/>
              <a:t>Discrepancy between high-performing FDI sector and weak domestic private sector </a:t>
            </a:r>
            <a:endParaRPr lang="en-US" dirty="0"/>
          </a:p>
          <a:p>
            <a:pPr lvl="1">
              <a:buFont typeface="Arial" panose="020B0604020202020204" pitchFamily="34" charset="0"/>
              <a:buChar char="•"/>
            </a:pPr>
            <a:r>
              <a:rPr lang="en-US" dirty="0" smtClean="0"/>
              <a:t>Slow progress in SOE reforms </a:t>
            </a:r>
          </a:p>
          <a:p>
            <a:pPr marL="457200" lvl="1" indent="0">
              <a:buNone/>
            </a:pPr>
            <a:endParaRPr lang="en-US" sz="1000" dirty="0"/>
          </a:p>
          <a:p>
            <a:pPr marL="457200" lvl="1" indent="0">
              <a:buNone/>
            </a:pPr>
            <a:r>
              <a:rPr lang="en-GB" b="1" dirty="0">
                <a:solidFill>
                  <a:schemeClr val="accent3"/>
                </a:solidFill>
              </a:rPr>
              <a:t>3</a:t>
            </a:r>
            <a:r>
              <a:rPr lang="en-GB" b="1" dirty="0" smtClean="0">
                <a:solidFill>
                  <a:schemeClr val="accent3"/>
                </a:solidFill>
              </a:rPr>
              <a:t>. </a:t>
            </a:r>
            <a:r>
              <a:rPr lang="en-GB" b="1" dirty="0" smtClean="0"/>
              <a:t>	</a:t>
            </a:r>
            <a:r>
              <a:rPr lang="en-GB" b="1" dirty="0" smtClean="0">
                <a:solidFill>
                  <a:srgbClr val="FF0000"/>
                </a:solidFill>
              </a:rPr>
              <a:t>Social vulnerability: </a:t>
            </a:r>
          </a:p>
          <a:p>
            <a:pPr lvl="1">
              <a:buFont typeface="Arial" panose="020B0604020202020204" pitchFamily="34" charset="0"/>
              <a:buChar char="•"/>
            </a:pPr>
            <a:r>
              <a:rPr lang="en-GB" b="1" dirty="0"/>
              <a:t>	</a:t>
            </a:r>
            <a:r>
              <a:rPr lang="en-US" dirty="0" smtClean="0"/>
              <a:t>Large informal sector </a:t>
            </a:r>
            <a:r>
              <a:rPr lang="en-US" dirty="0" smtClean="0">
                <a:sym typeface="Wingdings" panose="05000000000000000000" pitchFamily="2" charset="2"/>
              </a:rPr>
              <a:t></a:t>
            </a:r>
            <a:r>
              <a:rPr lang="en-US" dirty="0" smtClean="0"/>
              <a:t> vulnerable employment</a:t>
            </a:r>
          </a:p>
          <a:p>
            <a:pPr lvl="1">
              <a:buFont typeface="Arial" panose="020B0604020202020204" pitchFamily="34" charset="0"/>
              <a:buChar char="•"/>
            </a:pPr>
            <a:r>
              <a:rPr lang="en-US" dirty="0"/>
              <a:t>	</a:t>
            </a:r>
            <a:r>
              <a:rPr lang="en-US" dirty="0" smtClean="0"/>
              <a:t>Fast aging puts demographic pressures on social protection system </a:t>
            </a:r>
          </a:p>
          <a:p>
            <a:pPr marL="457200" lvl="1" indent="0">
              <a:buNone/>
            </a:pPr>
            <a:endParaRPr lang="en-US" sz="1000" dirty="0" smtClean="0"/>
          </a:p>
          <a:p>
            <a:endParaRPr lang="en-GB" sz="2400" dirty="0"/>
          </a:p>
        </p:txBody>
      </p:sp>
      <p:sp>
        <p:nvSpPr>
          <p:cNvPr id="5" name="Title 1"/>
          <p:cNvSpPr txBox="1">
            <a:spLocks/>
          </p:cNvSpPr>
          <p:nvPr/>
        </p:nvSpPr>
        <p:spPr>
          <a:xfrm>
            <a:off x="609600" y="64913"/>
            <a:ext cx="10972800" cy="86465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200" b="1" kern="1200">
                <a:solidFill>
                  <a:srgbClr val="009999"/>
                </a:solidFill>
                <a:latin typeface="+mn-lt"/>
                <a:ea typeface="+mj-ea"/>
                <a:cs typeface="Arial" panose="020B0604020202020204" pitchFamily="34" charset="0"/>
              </a:defRPr>
            </a:lvl1pPr>
          </a:lstStyle>
          <a:p>
            <a:r>
              <a:rPr lang="en-GB" dirty="0" smtClean="0"/>
              <a:t>A. The Case of Viet Nam : A country at crossroads</a:t>
            </a:r>
            <a:endParaRPr lang="en-GB" dirty="0"/>
          </a:p>
        </p:txBody>
      </p:sp>
    </p:spTree>
    <p:extLst>
      <p:ext uri="{BB962C8B-B14F-4D97-AF65-F5344CB8AC3E}">
        <p14:creationId xmlns:p14="http://schemas.microsoft.com/office/powerpoint/2010/main" val="1999786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a:t>
            </a:r>
            <a:endParaRPr lang="en-GB" dirty="0"/>
          </a:p>
        </p:txBody>
      </p:sp>
      <p:sp>
        <p:nvSpPr>
          <p:cNvPr id="3" name="Content Placeholder 2"/>
          <p:cNvSpPr>
            <a:spLocks noGrp="1"/>
          </p:cNvSpPr>
          <p:nvPr>
            <p:ph idx="1"/>
          </p:nvPr>
        </p:nvSpPr>
        <p:spPr>
          <a:xfrm>
            <a:off x="318200" y="1095268"/>
            <a:ext cx="10972800" cy="4712677"/>
          </a:xfrm>
        </p:spPr>
        <p:txBody>
          <a:bodyPr>
            <a:normAutofit/>
          </a:bodyPr>
          <a:lstStyle/>
          <a:p>
            <a:pPr marL="0" indent="0">
              <a:buNone/>
            </a:pPr>
            <a:endParaRPr lang="en-GB" b="1" dirty="0" smtClean="0"/>
          </a:p>
          <a:p>
            <a:pPr algn="just"/>
            <a:r>
              <a:rPr lang="en-GB" dirty="0"/>
              <a:t>In its 2017 high level meeting (HLM) </a:t>
            </a:r>
            <a:r>
              <a:rPr lang="en-GB" dirty="0" smtClean="0"/>
              <a:t>Communiqué, </a:t>
            </a:r>
            <a:r>
              <a:rPr lang="en-GB" dirty="0"/>
              <a:t>the </a:t>
            </a:r>
            <a:r>
              <a:rPr lang="en-GB" dirty="0" smtClean="0"/>
              <a:t>DAC </a:t>
            </a:r>
            <a:r>
              <a:rPr lang="en-GB" dirty="0"/>
              <a:t>set an objective “to better understand the broad catalytic effect of official support and other resources by understanding the interlinkages among ODA, partner countries’ domestic resources, private investment, remittances, philanthropy, trade finance and export credits, and other sources of finance”, and to “continue to collaborate with other experts within the OECD and beyond in order to have a global overview and outlook on financing for development” (para 15</a:t>
            </a:r>
            <a:r>
              <a:rPr lang="en-GB" dirty="0" smtClean="0"/>
              <a:t>).</a:t>
            </a:r>
            <a:endParaRPr lang="en-GB" sz="2400" dirty="0" smtClean="0"/>
          </a:p>
        </p:txBody>
      </p:sp>
    </p:spTree>
    <p:extLst>
      <p:ext uri="{BB962C8B-B14F-4D97-AF65-F5344CB8AC3E}">
        <p14:creationId xmlns:p14="http://schemas.microsoft.com/office/powerpoint/2010/main" val="27199007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Viet Nam’s financing mix compared to others </a:t>
            </a:r>
            <a:endParaRPr lang="en-GB" dirty="0"/>
          </a:p>
        </p:txBody>
      </p:sp>
      <p:graphicFrame>
        <p:nvGraphicFramePr>
          <p:cNvPr id="3" name="Chart 2"/>
          <p:cNvGraphicFramePr>
            <a:graphicFrameLocks/>
          </p:cNvGraphicFramePr>
          <p:nvPr>
            <p:extLst>
              <p:ext uri="{D42A27DB-BD31-4B8C-83A1-F6EECF244321}">
                <p14:modId xmlns:p14="http://schemas.microsoft.com/office/powerpoint/2010/main" val="3831311223"/>
              </p:ext>
            </p:extLst>
          </p:nvPr>
        </p:nvGraphicFramePr>
        <p:xfrm>
          <a:off x="832104" y="1645920"/>
          <a:ext cx="6318504" cy="4654296"/>
        </p:xfrm>
        <a:graphic>
          <a:graphicData uri="http://schemas.openxmlformats.org/drawingml/2006/chart">
            <c:chart xmlns:c="http://schemas.openxmlformats.org/drawingml/2006/chart" xmlns:r="http://schemas.openxmlformats.org/officeDocument/2006/relationships" r:id="rId3"/>
          </a:graphicData>
        </a:graphic>
      </p:graphicFrame>
      <p:sp>
        <p:nvSpPr>
          <p:cNvPr id="4" name="Content Placeholder 2"/>
          <p:cNvSpPr txBox="1">
            <a:spLocks/>
          </p:cNvSpPr>
          <p:nvPr/>
        </p:nvSpPr>
        <p:spPr>
          <a:xfrm>
            <a:off x="7260612" y="2168764"/>
            <a:ext cx="4677295" cy="2276884"/>
          </a:xfrm>
          <a:prstGeom prst="rect">
            <a:avLst/>
          </a:prstGeom>
        </p:spPr>
        <p:txBody>
          <a:bodyPr>
            <a:normAutofit/>
          </a:bodyPr>
          <a:lstStyle>
            <a:lvl1pPr marL="342900" indent="-342900" algn="l" defTabSz="914400" rtl="0" eaLnBrk="1" latinLnBrk="0" hangingPunct="1">
              <a:spcBef>
                <a:spcPct val="20000"/>
              </a:spcBef>
              <a:buClr>
                <a:srgbClr val="009999"/>
              </a:buClr>
              <a:buFont typeface="Arial" panose="020B0604020202020204" pitchFamily="34" charset="0"/>
              <a:buChar char="•"/>
              <a:defRPr sz="2800" kern="1200">
                <a:solidFill>
                  <a:schemeClr val="tx1"/>
                </a:solidFill>
                <a:latin typeface="+mn-lt"/>
                <a:ea typeface="+mn-ea"/>
                <a:cs typeface="Arial" panose="020B0604020202020204" pitchFamily="34" charset="0"/>
              </a:defRPr>
            </a:lvl1pPr>
            <a:lvl2pPr marL="742950" indent="-285750" algn="l" defTabSz="914400" rtl="0" eaLnBrk="1" latinLnBrk="0" hangingPunct="1">
              <a:spcBef>
                <a:spcPct val="20000"/>
              </a:spcBef>
              <a:buClr>
                <a:srgbClr val="66994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1143000" indent="-228600" algn="l" defTabSz="914400" rtl="0" eaLnBrk="1" latinLnBrk="0" hangingPunct="1">
              <a:spcBef>
                <a:spcPct val="20000"/>
              </a:spcBef>
              <a:buClr>
                <a:schemeClr val="bg1">
                  <a:lumMod val="65000"/>
                </a:schemeClr>
              </a:buClr>
              <a:buFont typeface="Arial" panose="020B0604020202020204" pitchFamily="34" charset="0"/>
              <a:buChar char="•"/>
              <a:defRPr sz="2200" kern="1200">
                <a:solidFill>
                  <a:schemeClr val="tx1"/>
                </a:solidFill>
                <a:latin typeface="+mn-lt"/>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400" dirty="0" smtClean="0">
                <a:solidFill>
                  <a:schemeClr val="accent2"/>
                </a:solidFill>
              </a:rPr>
              <a:t>High reliance on private sources (FDI)</a:t>
            </a:r>
            <a:r>
              <a:rPr lang="en-GB" sz="2400" dirty="0" smtClean="0"/>
              <a:t> </a:t>
            </a:r>
          </a:p>
          <a:p>
            <a:r>
              <a:rPr lang="en-GB" sz="2400" dirty="0" smtClean="0">
                <a:solidFill>
                  <a:schemeClr val="accent2"/>
                </a:solidFill>
              </a:rPr>
              <a:t>Low share of ODA</a:t>
            </a:r>
          </a:p>
          <a:p>
            <a:r>
              <a:rPr lang="en-GB" sz="2400" dirty="0" smtClean="0"/>
              <a:t>High reliance on remittances  </a:t>
            </a:r>
          </a:p>
          <a:p>
            <a:endParaRPr lang="en-GB" sz="2400" dirty="0"/>
          </a:p>
        </p:txBody>
      </p:sp>
    </p:spTree>
    <p:extLst>
      <p:ext uri="{BB962C8B-B14F-4D97-AF65-F5344CB8AC3E}">
        <p14:creationId xmlns:p14="http://schemas.microsoft.com/office/powerpoint/2010/main" val="16930176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Overcoming the middle-income trap:  Still a long way to go</a:t>
            </a:r>
            <a:endParaRPr lang="en-GB" dirty="0"/>
          </a:p>
        </p:txBody>
      </p:sp>
      <p:pic>
        <p:nvPicPr>
          <p:cNvPr id="3" name="Picture 2"/>
          <p:cNvPicPr>
            <a:picLocks noChangeAspect="1"/>
          </p:cNvPicPr>
          <p:nvPr/>
        </p:nvPicPr>
        <p:blipFill>
          <a:blip r:embed="rId3"/>
          <a:stretch>
            <a:fillRect/>
          </a:stretch>
        </p:blipFill>
        <p:spPr>
          <a:xfrm>
            <a:off x="609600" y="1428940"/>
            <a:ext cx="6096000" cy="4219575"/>
          </a:xfrm>
          <a:prstGeom prst="rect">
            <a:avLst/>
          </a:prstGeom>
        </p:spPr>
      </p:pic>
      <p:sp>
        <p:nvSpPr>
          <p:cNvPr id="4" name="TextBox 3"/>
          <p:cNvSpPr txBox="1"/>
          <p:nvPr/>
        </p:nvSpPr>
        <p:spPr>
          <a:xfrm>
            <a:off x="701040" y="5648515"/>
            <a:ext cx="2276856" cy="276999"/>
          </a:xfrm>
          <a:prstGeom prst="rect">
            <a:avLst/>
          </a:prstGeom>
          <a:noFill/>
        </p:spPr>
        <p:txBody>
          <a:bodyPr wrap="square" rtlCol="0">
            <a:spAutoFit/>
          </a:bodyPr>
          <a:lstStyle/>
          <a:p>
            <a:r>
              <a:rPr lang="en-GB" sz="1200" dirty="0" smtClean="0"/>
              <a:t>Source: World Bank</a:t>
            </a:r>
            <a:endParaRPr lang="en-GB" sz="1200" dirty="0"/>
          </a:p>
        </p:txBody>
      </p:sp>
      <p:sp>
        <p:nvSpPr>
          <p:cNvPr id="5" name="Rectangle 4"/>
          <p:cNvSpPr/>
          <p:nvPr/>
        </p:nvSpPr>
        <p:spPr>
          <a:xfrm>
            <a:off x="7238104" y="1539697"/>
            <a:ext cx="3846576" cy="3477875"/>
          </a:xfrm>
          <a:prstGeom prst="rect">
            <a:avLst/>
          </a:prstGeom>
        </p:spPr>
        <p:txBody>
          <a:bodyPr wrap="square">
            <a:spAutoFit/>
          </a:bodyPr>
          <a:lstStyle/>
          <a:p>
            <a:pPr marL="285750" indent="-285750">
              <a:buFont typeface="Arial" panose="020B0604020202020204" pitchFamily="34" charset="0"/>
              <a:buChar char="•"/>
            </a:pPr>
            <a:r>
              <a:rPr lang="en-GB" sz="2000" dirty="0"/>
              <a:t>Viet Nam needs to sustain high level of growth to continue on trajectory towards UMIC and HIC</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Not </a:t>
            </a:r>
            <a:r>
              <a:rPr lang="en-GB" sz="2000" dirty="0" smtClean="0"/>
              <a:t>many countries who have successfully continued transition from here </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endParaRPr lang="en-GB" sz="2000" dirty="0"/>
          </a:p>
        </p:txBody>
      </p:sp>
    </p:spTree>
    <p:extLst>
      <p:ext uri="{BB962C8B-B14F-4D97-AF65-F5344CB8AC3E}">
        <p14:creationId xmlns:p14="http://schemas.microsoft.com/office/powerpoint/2010/main" val="2329702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But quantity of investments does not guarantee quality </a:t>
            </a:r>
            <a:endParaRPr lang="en-GB" dirty="0"/>
          </a:p>
        </p:txBody>
      </p:sp>
      <p:sp>
        <p:nvSpPr>
          <p:cNvPr id="4" name="Rectangle 3"/>
          <p:cNvSpPr/>
          <p:nvPr/>
        </p:nvSpPr>
        <p:spPr>
          <a:xfrm>
            <a:off x="7876929" y="1207913"/>
            <a:ext cx="3846576" cy="5016758"/>
          </a:xfrm>
          <a:prstGeom prst="rect">
            <a:avLst/>
          </a:prstGeom>
        </p:spPr>
        <p:txBody>
          <a:bodyPr wrap="square">
            <a:spAutoFit/>
          </a:bodyPr>
          <a:lstStyle/>
          <a:p>
            <a:pPr marL="285750" indent="-285750">
              <a:buFont typeface="Arial" panose="020B0604020202020204" pitchFamily="34" charset="0"/>
              <a:buChar char="•"/>
            </a:pPr>
            <a:r>
              <a:rPr lang="en-GB" sz="2000" b="1" dirty="0" smtClean="0"/>
              <a:t>55.9</a:t>
            </a:r>
            <a:r>
              <a:rPr lang="en-GB" sz="2000" b="1" dirty="0"/>
              <a:t>% </a:t>
            </a:r>
            <a:r>
              <a:rPr lang="en-GB" sz="2000" dirty="0"/>
              <a:t>of the </a:t>
            </a:r>
            <a:r>
              <a:rPr lang="en-GB" sz="2000" dirty="0" smtClean="0"/>
              <a:t>workforce </a:t>
            </a:r>
            <a:r>
              <a:rPr lang="en-GB" sz="2000" dirty="0"/>
              <a:t>in </a:t>
            </a:r>
            <a:r>
              <a:rPr lang="en-GB" sz="2000" b="1" dirty="0"/>
              <a:t>vulnerable </a:t>
            </a:r>
            <a:r>
              <a:rPr lang="en-GB" sz="2000" b="1" dirty="0" smtClean="0"/>
              <a:t>employment </a:t>
            </a:r>
          </a:p>
          <a:p>
            <a:pPr marL="285750" indent="-285750">
              <a:buFont typeface="Arial" panose="020B0604020202020204" pitchFamily="34" charset="0"/>
              <a:buChar char="•"/>
            </a:pPr>
            <a:endParaRPr lang="en-GB" sz="2000" b="1" dirty="0" smtClean="0"/>
          </a:p>
          <a:p>
            <a:pPr marL="285750" indent="-285750">
              <a:buFont typeface="Arial" panose="020B0604020202020204" pitchFamily="34" charset="0"/>
              <a:buChar char="•"/>
            </a:pPr>
            <a:r>
              <a:rPr lang="en-GB" sz="2000" b="1" dirty="0" smtClean="0"/>
              <a:t>Social protection system not prepared </a:t>
            </a:r>
            <a:r>
              <a:rPr lang="en-GB" sz="2000" dirty="0" smtClean="0"/>
              <a:t>to handle one of the world’s </a:t>
            </a:r>
            <a:r>
              <a:rPr lang="en-GB" sz="2000" b="1" dirty="0" smtClean="0"/>
              <a:t>fastest population aging </a:t>
            </a:r>
            <a:r>
              <a:rPr lang="en-GB" sz="2000" dirty="0" smtClean="0"/>
              <a:t>rates</a:t>
            </a:r>
          </a:p>
          <a:p>
            <a:pPr marL="285750" indent="-285750">
              <a:buFont typeface="Arial" panose="020B0604020202020204" pitchFamily="34" charset="0"/>
              <a:buChar char="•"/>
            </a:pPr>
            <a:endParaRPr lang="en-GB" sz="2000" b="1" dirty="0"/>
          </a:p>
          <a:p>
            <a:pPr marL="285750" indent="-285750">
              <a:buFont typeface="Arial" panose="020B0604020202020204" pitchFamily="34" charset="0"/>
              <a:buChar char="•"/>
            </a:pPr>
            <a:r>
              <a:rPr lang="en-GB" sz="2000" dirty="0" smtClean="0"/>
              <a:t>Viet Nam </a:t>
            </a:r>
            <a:r>
              <a:rPr lang="en-GB" sz="2000" b="1" dirty="0" smtClean="0"/>
              <a:t>likely</a:t>
            </a:r>
            <a:r>
              <a:rPr lang="en-GB" sz="2000" dirty="0" smtClean="0"/>
              <a:t> </a:t>
            </a:r>
            <a:r>
              <a:rPr lang="en-GB" sz="2000" dirty="0"/>
              <a:t>to become one of the </a:t>
            </a:r>
            <a:r>
              <a:rPr lang="en-GB" sz="2000" b="1" dirty="0"/>
              <a:t>world’s major greenhouse gas </a:t>
            </a:r>
            <a:r>
              <a:rPr lang="en-GB" sz="2000" b="1" dirty="0" smtClean="0"/>
              <a:t>emitters </a:t>
            </a:r>
          </a:p>
          <a:p>
            <a:pPr marL="285750" indent="-285750">
              <a:buFont typeface="Arial" panose="020B0604020202020204" pitchFamily="34" charset="0"/>
              <a:buChar char="•"/>
            </a:pPr>
            <a:endParaRPr lang="en-GB" sz="2000" b="1" dirty="0"/>
          </a:p>
          <a:p>
            <a:pPr marL="285750" indent="-285750">
              <a:buFont typeface="Arial" panose="020B0604020202020204" pitchFamily="34" charset="0"/>
              <a:buChar char="•"/>
            </a:pPr>
            <a:r>
              <a:rPr lang="en-GB" sz="2000" dirty="0"/>
              <a:t>Projections show a </a:t>
            </a:r>
            <a:r>
              <a:rPr lang="en-GB" sz="2000" b="1" dirty="0"/>
              <a:t>fourfold increase of the total net emissions </a:t>
            </a:r>
            <a:r>
              <a:rPr lang="en-GB" sz="2000" dirty="0"/>
              <a:t>between 2010 and </a:t>
            </a:r>
            <a:r>
              <a:rPr lang="en-GB" sz="2000" dirty="0" smtClean="0"/>
              <a:t>2030</a:t>
            </a:r>
            <a:endParaRPr lang="en-GB" sz="2000" dirty="0"/>
          </a:p>
        </p:txBody>
      </p:sp>
      <p:pic>
        <p:nvPicPr>
          <p:cNvPr id="5" name="Picture 4"/>
          <p:cNvPicPr>
            <a:picLocks noChangeAspect="1"/>
          </p:cNvPicPr>
          <p:nvPr/>
        </p:nvPicPr>
        <p:blipFill>
          <a:blip r:embed="rId3"/>
          <a:stretch>
            <a:fillRect/>
          </a:stretch>
        </p:blipFill>
        <p:spPr>
          <a:xfrm>
            <a:off x="1154351" y="1208614"/>
            <a:ext cx="6177828" cy="5323834"/>
          </a:xfrm>
          <a:prstGeom prst="rect">
            <a:avLst/>
          </a:prstGeom>
        </p:spPr>
      </p:pic>
    </p:spTree>
    <p:extLst>
      <p:ext uri="{BB962C8B-B14F-4D97-AF65-F5344CB8AC3E}">
        <p14:creationId xmlns:p14="http://schemas.microsoft.com/office/powerpoint/2010/main" val="522999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945" y="64913"/>
            <a:ext cx="11291455" cy="1143000"/>
          </a:xfrm>
        </p:spPr>
        <p:txBody>
          <a:bodyPr/>
          <a:lstStyle/>
          <a:p>
            <a:r>
              <a:rPr lang="en-GB" dirty="0" smtClean="0"/>
              <a:t>C. How can the DAC support countries to </a:t>
            </a:r>
            <a:r>
              <a:rPr lang="en-GB" dirty="0" smtClean="0"/>
              <a:t>pursue a sustainable development path? </a:t>
            </a:r>
            <a:endParaRPr lang="en-GB" dirty="0"/>
          </a:p>
        </p:txBody>
      </p:sp>
      <p:sp>
        <p:nvSpPr>
          <p:cNvPr id="3" name="Content Placeholder 2"/>
          <p:cNvSpPr>
            <a:spLocks noGrp="1"/>
          </p:cNvSpPr>
          <p:nvPr>
            <p:ph idx="1"/>
          </p:nvPr>
        </p:nvSpPr>
        <p:spPr>
          <a:xfrm>
            <a:off x="609600" y="1583254"/>
            <a:ext cx="10972800" cy="4525963"/>
          </a:xfrm>
        </p:spPr>
        <p:txBody>
          <a:bodyPr>
            <a:normAutofit/>
          </a:bodyPr>
          <a:lstStyle/>
          <a:p>
            <a:r>
              <a:rPr lang="en-GB" b="1" dirty="0" smtClean="0"/>
              <a:t>Strengthen enabling environment for private sector development: </a:t>
            </a:r>
            <a:r>
              <a:rPr lang="en-GB" dirty="0" smtClean="0"/>
              <a:t>Support financial sector development. Facilitate local value addition through better linkages between SMEs and multinationals.  </a:t>
            </a:r>
          </a:p>
          <a:p>
            <a:endParaRPr lang="en-GB" dirty="0" smtClean="0"/>
          </a:p>
          <a:p>
            <a:pPr marL="285750" indent="-285750"/>
            <a:r>
              <a:rPr lang="en-GB" b="1" dirty="0" smtClean="0"/>
              <a:t>Shift from development towards economic diplomacy: </a:t>
            </a:r>
            <a:r>
              <a:rPr lang="en-GB" dirty="0"/>
              <a:t>New-generation FTAs (CPTTP and EU FTA) have potential to raise social and environmental </a:t>
            </a:r>
            <a:r>
              <a:rPr lang="en-GB" dirty="0" smtClean="0"/>
              <a:t>standards. </a:t>
            </a:r>
            <a:r>
              <a:rPr lang="en-GB" dirty="0"/>
              <a:t>However, effective enforcement is a big challenge due to low level of capacities. </a:t>
            </a:r>
          </a:p>
          <a:p>
            <a:pPr marL="0" indent="0">
              <a:buNone/>
            </a:pPr>
            <a:r>
              <a:rPr lang="en-GB" dirty="0" smtClean="0"/>
              <a:t>	</a:t>
            </a:r>
            <a:endParaRPr lang="en-GB" dirty="0"/>
          </a:p>
        </p:txBody>
      </p:sp>
      <p:sp>
        <p:nvSpPr>
          <p:cNvPr id="5" name="TextBox 4"/>
          <p:cNvSpPr txBox="1"/>
          <p:nvPr/>
        </p:nvSpPr>
        <p:spPr>
          <a:xfrm flipH="1">
            <a:off x="0" y="5545132"/>
            <a:ext cx="11791670" cy="830997"/>
          </a:xfrm>
          <a:prstGeom prst="rect">
            <a:avLst/>
          </a:prstGeom>
          <a:solidFill>
            <a:schemeClr val="bg1">
              <a:lumMod val="85000"/>
            </a:schemeClr>
          </a:solidFill>
        </p:spPr>
        <p:txBody>
          <a:bodyPr wrap="square" rtlCol="0">
            <a:spAutoFit/>
          </a:bodyPr>
          <a:lstStyle/>
          <a:p>
            <a:r>
              <a:rPr lang="en-US" sz="2400" b="1" dirty="0" smtClean="0">
                <a:solidFill>
                  <a:schemeClr val="accent3">
                    <a:lumMod val="75000"/>
                  </a:schemeClr>
                </a:solidFill>
                <a:sym typeface="Wingdings" panose="05000000000000000000" pitchFamily="2" charset="2"/>
              </a:rPr>
              <a:t> The role of development partners: to accompany transition in a way that ensures social inclusiveness and environmental sustainability. </a:t>
            </a:r>
            <a:endParaRPr lang="en-US" sz="2400" b="1" dirty="0">
              <a:solidFill>
                <a:schemeClr val="accent3">
                  <a:lumMod val="75000"/>
                </a:schemeClr>
              </a:solidFill>
            </a:endParaRPr>
          </a:p>
        </p:txBody>
      </p:sp>
    </p:spTree>
    <p:extLst>
      <p:ext uri="{BB962C8B-B14F-4D97-AF65-F5344CB8AC3E}">
        <p14:creationId xmlns:p14="http://schemas.microsoft.com/office/powerpoint/2010/main" val="19171980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616" y="1434662"/>
            <a:ext cx="10363200" cy="2490952"/>
          </a:xfrm>
        </p:spPr>
        <p:txBody>
          <a:bodyPr>
            <a:normAutofit fontScale="90000"/>
          </a:bodyPr>
          <a:lstStyle/>
          <a:p>
            <a:pPr algn="ctr"/>
            <a:r>
              <a:rPr lang="en-GB" sz="5400" dirty="0" smtClean="0"/>
              <a:t>Thank you</a:t>
            </a:r>
            <a:br>
              <a:rPr lang="en-GB" sz="5400" dirty="0" smtClean="0"/>
            </a:br>
            <a:r>
              <a:rPr lang="en-GB" sz="5400" dirty="0" smtClean="0"/>
              <a:t/>
            </a:r>
            <a:br>
              <a:rPr lang="en-GB" sz="5400" dirty="0" smtClean="0"/>
            </a:br>
            <a:r>
              <a:rPr lang="en-GB" sz="2000" dirty="0" smtClean="0"/>
              <a:t>jieun.kim@oecd.org;  </a:t>
            </a:r>
            <a:br>
              <a:rPr lang="en-GB" sz="2000" dirty="0" smtClean="0"/>
            </a:br>
            <a:r>
              <a:rPr lang="en-GB" sz="5400" dirty="0" smtClean="0"/>
              <a:t> </a:t>
            </a:r>
            <a:r>
              <a:rPr lang="en-GB" sz="2200" dirty="0" smtClean="0"/>
              <a:t>cecilia.piemonte@gmail.com</a:t>
            </a:r>
            <a:endParaRPr lang="en-GB" sz="2200" dirty="0"/>
          </a:p>
        </p:txBody>
      </p:sp>
      <p:sp>
        <p:nvSpPr>
          <p:cNvPr id="5" name="Rectangle 4"/>
          <p:cNvSpPr/>
          <p:nvPr/>
        </p:nvSpPr>
        <p:spPr>
          <a:xfrm>
            <a:off x="1524000" y="5957887"/>
            <a:ext cx="7698059" cy="908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alibri"/>
            </a:endParaRPr>
          </a:p>
        </p:txBody>
      </p:sp>
    </p:spTree>
    <p:extLst>
      <p:ext uri="{BB962C8B-B14F-4D97-AF65-F5344CB8AC3E}">
        <p14:creationId xmlns:p14="http://schemas.microsoft.com/office/powerpoint/2010/main" val="25092654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The case of Lebanon: a UMIC in a fragile context</a:t>
            </a:r>
            <a:endParaRPr lang="en-GB" dirty="0"/>
          </a:p>
        </p:txBody>
      </p:sp>
      <p:sp>
        <p:nvSpPr>
          <p:cNvPr id="3" name="TextBox 2"/>
          <p:cNvSpPr txBox="1"/>
          <p:nvPr/>
        </p:nvSpPr>
        <p:spPr>
          <a:xfrm flipH="1">
            <a:off x="0" y="1094156"/>
            <a:ext cx="11791670" cy="830997"/>
          </a:xfrm>
          <a:prstGeom prst="rect">
            <a:avLst/>
          </a:prstGeom>
          <a:solidFill>
            <a:schemeClr val="bg1">
              <a:lumMod val="85000"/>
            </a:schemeClr>
          </a:solidFill>
        </p:spPr>
        <p:txBody>
          <a:bodyPr wrap="square" rtlCol="0">
            <a:spAutoFit/>
          </a:bodyPr>
          <a:lstStyle/>
          <a:p>
            <a:r>
              <a:rPr lang="en-US" sz="2400" b="1" dirty="0"/>
              <a:t>Despite being a UMIC, </a:t>
            </a:r>
            <a:r>
              <a:rPr lang="en-GB" sz="2400" b="1" dirty="0">
                <a:ea typeface="Calibri" panose="020F0502020204030204" pitchFamily="34" charset="0"/>
              </a:rPr>
              <a:t>Lebanon has struggled with widespread poverty and inequality, exacerbated by instability in the region. </a:t>
            </a:r>
          </a:p>
        </p:txBody>
      </p:sp>
      <p:sp>
        <p:nvSpPr>
          <p:cNvPr id="4" name="Rectangle 3"/>
          <p:cNvSpPr/>
          <p:nvPr/>
        </p:nvSpPr>
        <p:spPr>
          <a:xfrm>
            <a:off x="941832" y="3563920"/>
            <a:ext cx="7827264" cy="1015663"/>
          </a:xfrm>
          <a:prstGeom prst="rect">
            <a:avLst/>
          </a:prstGeom>
        </p:spPr>
        <p:txBody>
          <a:bodyPr wrap="square">
            <a:spAutoFit/>
          </a:bodyPr>
          <a:lstStyle/>
          <a:p>
            <a:endParaRPr lang="en-US" sz="2000" dirty="0">
              <a:latin typeface="+mj-lt"/>
            </a:endParaRPr>
          </a:p>
          <a:p>
            <a:endParaRPr lang="en-US" sz="2000" dirty="0" smtClean="0">
              <a:latin typeface="+mj-lt"/>
            </a:endParaRPr>
          </a:p>
          <a:p>
            <a:endParaRPr lang="en-GB" sz="2000" dirty="0">
              <a:latin typeface="+mj-lt"/>
            </a:endParaRPr>
          </a:p>
        </p:txBody>
      </p:sp>
      <p:sp>
        <p:nvSpPr>
          <p:cNvPr id="7" name="Content Placeholder 2"/>
          <p:cNvSpPr txBox="1">
            <a:spLocks/>
          </p:cNvSpPr>
          <p:nvPr/>
        </p:nvSpPr>
        <p:spPr>
          <a:xfrm>
            <a:off x="609600" y="1951629"/>
            <a:ext cx="10604310" cy="4598484"/>
          </a:xfrm>
          <a:prstGeom prst="rect">
            <a:avLst/>
          </a:prstGeom>
        </p:spPr>
        <p:txBody>
          <a:bodyPr>
            <a:noAutofit/>
          </a:bodyPr>
          <a:lstStyle>
            <a:lvl1pPr marL="342900" indent="-342900" algn="l" defTabSz="914400" rtl="0" eaLnBrk="1" latinLnBrk="0" hangingPunct="1">
              <a:spcBef>
                <a:spcPct val="20000"/>
              </a:spcBef>
              <a:buClr>
                <a:srgbClr val="009999"/>
              </a:buClr>
              <a:buFont typeface="Arial" panose="020B0604020202020204" pitchFamily="34" charset="0"/>
              <a:buChar char="•"/>
              <a:defRPr sz="2800" kern="1200">
                <a:solidFill>
                  <a:schemeClr val="tx1"/>
                </a:solidFill>
                <a:latin typeface="+mn-lt"/>
                <a:ea typeface="+mn-ea"/>
                <a:cs typeface="Arial" panose="020B0604020202020204" pitchFamily="34" charset="0"/>
              </a:defRPr>
            </a:lvl1pPr>
            <a:lvl2pPr marL="742950" indent="-285750" algn="l" defTabSz="914400" rtl="0" eaLnBrk="1" latinLnBrk="0" hangingPunct="1">
              <a:spcBef>
                <a:spcPct val="20000"/>
              </a:spcBef>
              <a:buClr>
                <a:srgbClr val="66994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1143000" indent="-228600" algn="l" defTabSz="914400" rtl="0" eaLnBrk="1" latinLnBrk="0" hangingPunct="1">
              <a:spcBef>
                <a:spcPct val="20000"/>
              </a:spcBef>
              <a:buClr>
                <a:schemeClr val="bg1">
                  <a:lumMod val="65000"/>
                </a:schemeClr>
              </a:buClr>
              <a:buFont typeface="Arial" panose="020B0604020202020204" pitchFamily="34" charset="0"/>
              <a:buChar char="•"/>
              <a:defRPr sz="2200" kern="1200">
                <a:solidFill>
                  <a:schemeClr val="tx1"/>
                </a:solidFill>
                <a:latin typeface="+mn-lt"/>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914400" lvl="1" indent="-457200">
              <a:buFont typeface="+mj-lt"/>
              <a:buAutoNum type="arabicPeriod"/>
            </a:pPr>
            <a:r>
              <a:rPr lang="en-US" b="1" dirty="0" smtClean="0"/>
              <a:t>Income status: </a:t>
            </a:r>
          </a:p>
          <a:p>
            <a:pPr lvl="1">
              <a:buFont typeface="Arial" panose="020B0604020202020204" pitchFamily="34" charset="0"/>
              <a:buChar char="•"/>
            </a:pPr>
            <a:r>
              <a:rPr lang="en-US" dirty="0" smtClean="0"/>
              <a:t>Lebanon has been an UMIC since 1997</a:t>
            </a:r>
          </a:p>
          <a:p>
            <a:pPr marL="457200" lvl="1" indent="0">
              <a:buFont typeface="Arial" panose="020B0604020202020204" pitchFamily="34" charset="0"/>
              <a:buNone/>
            </a:pPr>
            <a:r>
              <a:rPr lang="fr-FR" b="1" dirty="0" smtClean="0">
                <a:solidFill>
                  <a:schemeClr val="accent3"/>
                </a:solidFill>
              </a:rPr>
              <a:t>2.	</a:t>
            </a:r>
            <a:r>
              <a:rPr lang="fr-FR" b="1" dirty="0" err="1" smtClean="0"/>
              <a:t>Economic</a:t>
            </a:r>
            <a:r>
              <a:rPr lang="fr-FR" b="1" dirty="0" smtClean="0"/>
              <a:t> </a:t>
            </a:r>
            <a:r>
              <a:rPr lang="fr-FR" b="1" dirty="0" err="1" smtClean="0"/>
              <a:t>vulnerability</a:t>
            </a:r>
            <a:r>
              <a:rPr lang="fr-FR" b="1" dirty="0" smtClean="0"/>
              <a:t>:</a:t>
            </a:r>
            <a:r>
              <a:rPr lang="fr-FR" dirty="0" smtClean="0"/>
              <a:t> </a:t>
            </a:r>
          </a:p>
          <a:p>
            <a:pPr lvl="1">
              <a:buFont typeface="Arial" panose="020B0604020202020204" pitchFamily="34" charset="0"/>
              <a:buChar char="•"/>
            </a:pPr>
            <a:r>
              <a:rPr lang="en-US" dirty="0"/>
              <a:t>Multibillion post-war reconstruction led to massive debt </a:t>
            </a:r>
            <a:r>
              <a:rPr lang="en-US" dirty="0" smtClean="0"/>
              <a:t>accumulation</a:t>
            </a:r>
            <a:r>
              <a:rPr lang="en-US" dirty="0"/>
              <a:t> </a:t>
            </a:r>
            <a:r>
              <a:rPr lang="en-US" dirty="0" smtClean="0"/>
              <a:t>– one third of public spending is on debt servicing</a:t>
            </a:r>
            <a:endParaRPr lang="en-US" sz="1000" dirty="0" smtClean="0"/>
          </a:p>
          <a:p>
            <a:pPr marL="457200" lvl="1" indent="0">
              <a:buFont typeface="Arial" panose="020B0604020202020204" pitchFamily="34" charset="0"/>
              <a:buNone/>
            </a:pPr>
            <a:r>
              <a:rPr lang="en-GB" b="1" dirty="0" smtClean="0">
                <a:solidFill>
                  <a:schemeClr val="accent3"/>
                </a:solidFill>
              </a:rPr>
              <a:t>3. </a:t>
            </a:r>
            <a:r>
              <a:rPr lang="en-GB" b="1" dirty="0" smtClean="0"/>
              <a:t>	</a:t>
            </a:r>
            <a:r>
              <a:rPr lang="en-GB" b="1" dirty="0" smtClean="0">
                <a:solidFill>
                  <a:srgbClr val="FF0000"/>
                </a:solidFill>
              </a:rPr>
              <a:t>Social vulnerability: </a:t>
            </a:r>
          </a:p>
          <a:p>
            <a:pPr lvl="1">
              <a:buFont typeface="Arial" panose="020B0604020202020204" pitchFamily="34" charset="0"/>
              <a:buChar char="•"/>
            </a:pPr>
            <a:r>
              <a:rPr lang="en-GB" dirty="0"/>
              <a:t>W</a:t>
            </a:r>
            <a:r>
              <a:rPr lang="en-US" dirty="0" smtClean="0"/>
              <a:t>ide-spread poverty and </a:t>
            </a:r>
            <a:r>
              <a:rPr lang="en-US" dirty="0"/>
              <a:t>unequal income distribution </a:t>
            </a:r>
          </a:p>
          <a:p>
            <a:pPr lvl="1">
              <a:buFont typeface="Arial" panose="020B0604020202020204" pitchFamily="34" charset="0"/>
              <a:buChar char="•"/>
            </a:pPr>
            <a:r>
              <a:rPr lang="en-US" dirty="0" smtClean="0"/>
              <a:t>Challenges compounded by Syrian war and instabilities in the MENA region (</a:t>
            </a:r>
            <a:r>
              <a:rPr lang="en-GB" dirty="0"/>
              <a:t>3.3 million people in need of assistance in the country, including 1.5 million vulnerable Lebanese, 1.5 million refugees and 300,000 Palestinian refugees </a:t>
            </a:r>
            <a:r>
              <a:rPr lang="en-GB" dirty="0" smtClean="0"/>
              <a:t>)</a:t>
            </a:r>
            <a:endParaRPr lang="en-US" sz="1000" dirty="0" smtClean="0"/>
          </a:p>
          <a:p>
            <a:endParaRPr lang="en-GB" sz="2400" dirty="0"/>
          </a:p>
        </p:txBody>
      </p:sp>
    </p:spTree>
    <p:extLst>
      <p:ext uri="{BB962C8B-B14F-4D97-AF65-F5344CB8AC3E}">
        <p14:creationId xmlns:p14="http://schemas.microsoft.com/office/powerpoint/2010/main" val="22085804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Lebanon receives relatively large amounts of official development finance</a:t>
            </a:r>
            <a:endParaRPr lang="en-GB" dirty="0"/>
          </a:p>
        </p:txBody>
      </p:sp>
      <p:pic>
        <p:nvPicPr>
          <p:cNvPr id="3"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2339149" y="1207913"/>
            <a:ext cx="7033451" cy="5224335"/>
          </a:xfrm>
          <a:prstGeom prst="rect">
            <a:avLst/>
          </a:prstGeom>
          <a:noFill/>
          <a:ln>
            <a:noFill/>
          </a:ln>
        </p:spPr>
      </p:pic>
    </p:spTree>
    <p:extLst>
      <p:ext uri="{BB962C8B-B14F-4D97-AF65-F5344CB8AC3E}">
        <p14:creationId xmlns:p14="http://schemas.microsoft.com/office/powerpoint/2010/main" val="26635327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ODF cannot replace </a:t>
            </a:r>
            <a:r>
              <a:rPr lang="en-US" dirty="0"/>
              <a:t>G</a:t>
            </a:r>
            <a:r>
              <a:rPr lang="en-US" dirty="0" smtClean="0"/>
              <a:t>overnment’s role </a:t>
            </a:r>
            <a:endParaRPr lang="en-GB" dirty="0"/>
          </a:p>
        </p:txBody>
      </p:sp>
      <p:pic>
        <p:nvPicPr>
          <p:cNvPr id="3"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731521" y="1843992"/>
            <a:ext cx="5295899" cy="3718608"/>
          </a:xfrm>
          <a:prstGeom prst="rect">
            <a:avLst/>
          </a:prstGeom>
          <a:noFill/>
          <a:ln>
            <a:noFill/>
          </a:ln>
        </p:spPr>
      </p:pic>
      <p:pic>
        <p:nvPicPr>
          <p:cNvPr id="4" name="Picture 3"/>
          <p:cNvPicPr/>
          <p:nvPr/>
        </p:nvPicPr>
        <p:blipFill>
          <a:blip r:embed="rId4">
            <a:extLst>
              <a:ext uri="{28A0092B-C50C-407E-A947-70E740481C1C}">
                <a14:useLocalDpi xmlns:a14="http://schemas.microsoft.com/office/drawing/2010/main" val="0"/>
              </a:ext>
            </a:extLst>
          </a:blip>
          <a:srcRect/>
          <a:stretch>
            <a:fillRect/>
          </a:stretch>
        </p:blipFill>
        <p:spPr bwMode="auto">
          <a:xfrm>
            <a:off x="6347460" y="1920240"/>
            <a:ext cx="5303520" cy="3034665"/>
          </a:xfrm>
          <a:prstGeom prst="rect">
            <a:avLst/>
          </a:prstGeom>
          <a:noFill/>
          <a:ln>
            <a:noFill/>
          </a:ln>
        </p:spPr>
      </p:pic>
      <p:sp>
        <p:nvSpPr>
          <p:cNvPr id="5" name="Rectangle 4"/>
          <p:cNvSpPr/>
          <p:nvPr/>
        </p:nvSpPr>
        <p:spPr>
          <a:xfrm>
            <a:off x="7136942" y="1474660"/>
            <a:ext cx="3325654" cy="369332"/>
          </a:xfrm>
          <a:prstGeom prst="rect">
            <a:avLst/>
          </a:prstGeom>
        </p:spPr>
        <p:txBody>
          <a:bodyPr wrap="none">
            <a:spAutoFit/>
          </a:bodyPr>
          <a:lstStyle/>
          <a:p>
            <a:r>
              <a:rPr lang="en-GB" dirty="0" smtClean="0">
                <a:latin typeface="+mj-lt"/>
                <a:ea typeface="Calibri" panose="020F0502020204030204" pitchFamily="34" charset="0"/>
              </a:rPr>
              <a:t>ODF flows by channel, </a:t>
            </a:r>
            <a:r>
              <a:rPr lang="en-GB" dirty="0">
                <a:latin typeface="+mj-lt"/>
                <a:ea typeface="Calibri" panose="020F0502020204030204" pitchFamily="34" charset="0"/>
              </a:rPr>
              <a:t>2015-2017</a:t>
            </a:r>
            <a:endParaRPr lang="en-GB" dirty="0">
              <a:latin typeface="+mj-lt"/>
            </a:endParaRPr>
          </a:p>
        </p:txBody>
      </p:sp>
      <p:sp>
        <p:nvSpPr>
          <p:cNvPr id="6" name="Rectangle 5"/>
          <p:cNvSpPr/>
          <p:nvPr/>
        </p:nvSpPr>
        <p:spPr>
          <a:xfrm>
            <a:off x="1322882" y="1474660"/>
            <a:ext cx="3143296" cy="369332"/>
          </a:xfrm>
          <a:prstGeom prst="rect">
            <a:avLst/>
          </a:prstGeom>
        </p:spPr>
        <p:txBody>
          <a:bodyPr wrap="none">
            <a:spAutoFit/>
          </a:bodyPr>
          <a:lstStyle/>
          <a:p>
            <a:r>
              <a:rPr lang="en-GB" dirty="0" smtClean="0">
                <a:latin typeface="+mj-lt"/>
                <a:ea typeface="Calibri" panose="020F0502020204030204" pitchFamily="34" charset="0"/>
              </a:rPr>
              <a:t>ODF flows by sector, 2014-2017</a:t>
            </a:r>
            <a:endParaRPr lang="en-GB" dirty="0">
              <a:latin typeface="+mj-lt"/>
            </a:endParaRPr>
          </a:p>
        </p:txBody>
      </p:sp>
    </p:spTree>
    <p:extLst>
      <p:ext uri="{BB962C8B-B14F-4D97-AF65-F5344CB8AC3E}">
        <p14:creationId xmlns:p14="http://schemas.microsoft.com/office/powerpoint/2010/main" val="21910254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Donors can </a:t>
            </a:r>
            <a:r>
              <a:rPr lang="en-GB" dirty="0"/>
              <a:t>donors can help the country </a:t>
            </a:r>
            <a:r>
              <a:rPr lang="en-GB" dirty="0" smtClean="0"/>
              <a:t>make </a:t>
            </a:r>
            <a:r>
              <a:rPr lang="en-GB" dirty="0"/>
              <a:t>policy frameworks more </a:t>
            </a:r>
            <a:r>
              <a:rPr lang="en-GB" dirty="0" smtClean="0"/>
              <a:t>inclusive</a:t>
            </a:r>
            <a:endParaRPr lang="en-GB" dirty="0"/>
          </a:p>
        </p:txBody>
      </p:sp>
      <p:pic>
        <p:nvPicPr>
          <p:cNvPr id="3"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2316480" y="1859280"/>
            <a:ext cx="7307580" cy="3611880"/>
          </a:xfrm>
          <a:prstGeom prst="rect">
            <a:avLst/>
          </a:prstGeom>
          <a:noFill/>
          <a:ln>
            <a:noFill/>
          </a:ln>
        </p:spPr>
      </p:pic>
      <p:sp>
        <p:nvSpPr>
          <p:cNvPr id="4" name="Rectangle 3"/>
          <p:cNvSpPr/>
          <p:nvPr/>
        </p:nvSpPr>
        <p:spPr>
          <a:xfrm>
            <a:off x="2461260" y="1426309"/>
            <a:ext cx="6858000" cy="369332"/>
          </a:xfrm>
          <a:prstGeom prst="rect">
            <a:avLst/>
          </a:prstGeom>
        </p:spPr>
        <p:txBody>
          <a:bodyPr wrap="square">
            <a:spAutoFit/>
          </a:bodyPr>
          <a:lstStyle/>
          <a:p>
            <a:r>
              <a:rPr lang="en-GB" dirty="0">
                <a:latin typeface="+mj-lt"/>
                <a:ea typeface="Calibri" panose="020F0502020204030204" pitchFamily="34" charset="0"/>
              </a:rPr>
              <a:t>Lebanon in Oxfam’s Commitment to Reducing Inequality Index (2018)</a:t>
            </a:r>
            <a:endParaRPr lang="en-GB" dirty="0">
              <a:latin typeface="+mj-lt"/>
            </a:endParaRPr>
          </a:p>
        </p:txBody>
      </p:sp>
    </p:spTree>
    <p:extLst>
      <p:ext uri="{BB962C8B-B14F-4D97-AF65-F5344CB8AC3E}">
        <p14:creationId xmlns:p14="http://schemas.microsoft.com/office/powerpoint/2010/main" val="2281322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Defining transition finance</a:t>
            </a:r>
            <a:endParaRPr lang="en-GB" dirty="0"/>
          </a:p>
        </p:txBody>
      </p:sp>
      <p:sp>
        <p:nvSpPr>
          <p:cNvPr id="3" name="Content Placeholder 2"/>
          <p:cNvSpPr>
            <a:spLocks noGrp="1"/>
          </p:cNvSpPr>
          <p:nvPr>
            <p:ph idx="1"/>
          </p:nvPr>
        </p:nvSpPr>
        <p:spPr>
          <a:xfrm>
            <a:off x="458876" y="1392476"/>
            <a:ext cx="10972800" cy="4525963"/>
          </a:xfrm>
        </p:spPr>
        <p:txBody>
          <a:bodyPr>
            <a:normAutofit/>
          </a:bodyPr>
          <a:lstStyle/>
          <a:p>
            <a:pPr algn="just">
              <a:buFont typeface="Wingdings" panose="05000000000000000000" pitchFamily="2" charset="2"/>
              <a:buChar char="ü"/>
            </a:pPr>
            <a:r>
              <a:rPr lang="en-GB" dirty="0" smtClean="0"/>
              <a:t>As </a:t>
            </a:r>
            <a:r>
              <a:rPr lang="en-GB" dirty="0"/>
              <a:t>a whole, we call “transition” the journey towards the 2030 Agenda and the achievement of sustainable development, and transition finance </a:t>
            </a:r>
            <a:r>
              <a:rPr lang="en-GB" dirty="0" smtClean="0"/>
              <a:t>is the </a:t>
            </a:r>
            <a:r>
              <a:rPr lang="en-GB" dirty="0"/>
              <a:t>financing of that journey. </a:t>
            </a:r>
          </a:p>
          <a:p>
            <a:pPr marL="0" indent="0">
              <a:buNone/>
            </a:pPr>
            <a:endParaRPr lang="en-GB" dirty="0"/>
          </a:p>
          <a:p>
            <a:pPr algn="just">
              <a:buFont typeface="Wingdings" panose="05000000000000000000" pitchFamily="2" charset="2"/>
              <a:buChar char="ü"/>
            </a:pPr>
            <a:r>
              <a:rPr lang="en-GB" dirty="0"/>
              <a:t>As countries transition through the development continuum, they lose access to certain types of financing, but gain access to a broader variety of actors, tools and instruments. </a:t>
            </a:r>
          </a:p>
        </p:txBody>
      </p:sp>
    </p:spTree>
    <p:extLst>
      <p:ext uri="{BB962C8B-B14F-4D97-AF65-F5344CB8AC3E}">
        <p14:creationId xmlns:p14="http://schemas.microsoft.com/office/powerpoint/2010/main" val="2402790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209" y="166256"/>
            <a:ext cx="10972800" cy="966354"/>
          </a:xfrm>
        </p:spPr>
        <p:txBody>
          <a:bodyPr>
            <a:normAutofit fontScale="90000"/>
          </a:bodyPr>
          <a:lstStyle/>
          <a:p>
            <a:r>
              <a:rPr lang="en-GB" dirty="0" smtClean="0"/>
              <a:t/>
            </a:r>
            <a:br>
              <a:rPr lang="en-GB" dirty="0" smtClean="0"/>
            </a:br>
            <a:r>
              <a:rPr lang="en-GB" sz="3600" dirty="0"/>
              <a:t>Transition finance: methodology overview</a:t>
            </a:r>
            <a:r>
              <a:rPr lang="en-GB" dirty="0"/>
              <a:t/>
            </a:r>
            <a:br>
              <a:rPr lang="en-GB" dirty="0"/>
            </a:br>
            <a:endParaRPr lang="en-GB" dirty="0"/>
          </a:p>
        </p:txBody>
      </p:sp>
      <p:graphicFrame>
        <p:nvGraphicFramePr>
          <p:cNvPr id="5" name="Table 4"/>
          <p:cNvGraphicFramePr>
            <a:graphicFrameLocks noGrp="1"/>
          </p:cNvGraphicFramePr>
          <p:nvPr>
            <p:extLst/>
          </p:nvPr>
        </p:nvGraphicFramePr>
        <p:xfrm>
          <a:off x="353292" y="1174172"/>
          <a:ext cx="10858500" cy="11063498"/>
        </p:xfrm>
        <a:graphic>
          <a:graphicData uri="http://schemas.openxmlformats.org/drawingml/2006/table">
            <a:tbl>
              <a:tblPr firstRow="1" bandRow="1">
                <a:tableStyleId>{2D5ABB26-0587-4C30-8999-92F81FD0307C}</a:tableStyleId>
              </a:tblPr>
              <a:tblGrid>
                <a:gridCol w="6899563">
                  <a:extLst>
                    <a:ext uri="{9D8B030D-6E8A-4147-A177-3AD203B41FA5}">
                      <a16:colId xmlns:a16="http://schemas.microsoft.com/office/drawing/2014/main" val="2621950259"/>
                    </a:ext>
                  </a:extLst>
                </a:gridCol>
                <a:gridCol w="3958937">
                  <a:extLst>
                    <a:ext uri="{9D8B030D-6E8A-4147-A177-3AD203B41FA5}">
                      <a16:colId xmlns:a16="http://schemas.microsoft.com/office/drawing/2014/main" val="1184710801"/>
                    </a:ext>
                  </a:extLst>
                </a:gridCol>
              </a:tblGrid>
              <a:tr h="1776846">
                <a:tc>
                  <a:txBody>
                    <a:bodyPr/>
                    <a:lstStyle/>
                    <a:p>
                      <a:pPr algn="ctr"/>
                      <a:r>
                        <a:rPr lang="en-GB" sz="1800" b="1" kern="1200" dirty="0" smtClean="0">
                          <a:solidFill>
                            <a:srgbClr val="009999"/>
                          </a:solidFill>
                          <a:latin typeface="+mn-lt"/>
                          <a:ea typeface="+mj-ea"/>
                          <a:cs typeface="Arial" panose="020B0604020202020204" pitchFamily="34" charset="0"/>
                        </a:rPr>
                        <a:t>As a country’s GNI per capita rises, financial inflows shift from official to private sources</a:t>
                      </a:r>
                    </a:p>
                    <a:p>
                      <a:pPr algn="ctr"/>
                      <a:r>
                        <a:rPr lang="en-GB" sz="1600" b="0" dirty="0" smtClean="0"/>
                        <a:t>DAC, non-DAC</a:t>
                      </a:r>
                      <a:r>
                        <a:rPr lang="en-GB" sz="1600" b="0" baseline="0" dirty="0" smtClean="0"/>
                        <a:t> OECD members and multilateral agencies’ outflows, 2012-16 net disbursements, 2016 prices</a:t>
                      </a:r>
                      <a:endParaRPr lang="en-GB" sz="16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b="1" kern="1200" dirty="0" smtClean="0">
                        <a:solidFill>
                          <a:srgbClr val="009999"/>
                        </a:solidFill>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2000" b="1" kern="1200" dirty="0" smtClean="0">
                          <a:solidFill>
                            <a:srgbClr val="009999"/>
                          </a:solidFill>
                          <a:latin typeface="+mn-lt"/>
                          <a:ea typeface="+mn-ea"/>
                          <a:cs typeface="Arial" panose="020B0604020202020204" pitchFamily="34" charset="0"/>
                        </a:rPr>
                        <a:t>Tipping points:</a:t>
                      </a:r>
                      <a:r>
                        <a:rPr lang="en-GB" sz="2000" b="1" kern="1200" baseline="0" dirty="0" smtClean="0">
                          <a:solidFill>
                            <a:srgbClr val="009999"/>
                          </a:solidFill>
                          <a:latin typeface="+mn-lt"/>
                          <a:ea typeface="+mn-ea"/>
                          <a:cs typeface="Arial" panose="020B0604020202020204" pitchFamily="34" charset="0"/>
                        </a:rPr>
                        <a:t> </a:t>
                      </a:r>
                      <a:r>
                        <a:rPr lang="en-GB" sz="2000" b="0" kern="1200" baseline="0" dirty="0" smtClean="0">
                          <a:solidFill>
                            <a:schemeClr val="tx1"/>
                          </a:solidFill>
                          <a:latin typeface="+mn-lt"/>
                          <a:ea typeface="+mn-ea"/>
                          <a:cs typeface="Arial" panose="020B0604020202020204" pitchFamily="34" charset="0"/>
                        </a:rPr>
                        <a:t>o</a:t>
                      </a:r>
                      <a:r>
                        <a:rPr lang="en-GB" sz="2000" b="0" kern="1200" dirty="0" smtClean="0">
                          <a:solidFill>
                            <a:schemeClr val="tx1"/>
                          </a:solidFill>
                          <a:latin typeface="+mn-lt"/>
                          <a:ea typeface="+mj-ea"/>
                          <a:cs typeface="Arial" panose="020B0604020202020204" pitchFamily="34" charset="0"/>
                        </a:rPr>
                        <a:t>bserving flows’       substitutions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kern="1200" dirty="0" smtClean="0">
                          <a:solidFill>
                            <a:srgbClr val="009999"/>
                          </a:solidFill>
                          <a:latin typeface="+mn-lt"/>
                          <a:ea typeface="+mj-ea"/>
                          <a:cs typeface="Arial" panose="020B0604020202020204" pitchFamily="34" charset="0"/>
                        </a:rPr>
                        <a:t>    </a:t>
                      </a:r>
                      <a:endParaRPr lang="en-GB" sz="2000" b="1" kern="1200" dirty="0">
                        <a:solidFill>
                          <a:srgbClr val="009999"/>
                        </a:solidFill>
                        <a:latin typeface="+mn-lt"/>
                        <a:ea typeface="+mj-ea"/>
                        <a:cs typeface="Arial" panose="020B0604020202020204" pitchFamily="34" charset="0"/>
                      </a:endParaRPr>
                    </a:p>
                  </a:txBody>
                  <a:tcPr/>
                </a:tc>
                <a:extLst>
                  <a:ext uri="{0D108BD9-81ED-4DB2-BD59-A6C34878D82A}">
                    <a16:rowId xmlns:a16="http://schemas.microsoft.com/office/drawing/2014/main" val="2787342966"/>
                  </a:ext>
                </a:extLst>
              </a:tr>
              <a:tr h="4571629">
                <a:tc>
                  <a:txBody>
                    <a:bodyPr/>
                    <a:lstStyle/>
                    <a:p>
                      <a:endParaRPr lang="en-GB" dirty="0"/>
                    </a:p>
                  </a:txBody>
                  <a:tcPr/>
                </a:tc>
                <a:tc>
                  <a:txBody>
                    <a:bodyPr/>
                    <a:lstStyle/>
                    <a:p>
                      <a:pPr marL="285750" indent="-285750">
                        <a:buFont typeface="Wingdings" panose="05000000000000000000" pitchFamily="2" charset="2"/>
                        <a:buChar char="ü"/>
                      </a:pPr>
                      <a:r>
                        <a:rPr lang="en-GB" sz="2000" kern="1200" dirty="0" smtClean="0">
                          <a:effectLst/>
                        </a:rPr>
                        <a:t>First, a substitution of external with domestic resources. </a:t>
                      </a:r>
                    </a:p>
                    <a:p>
                      <a:pPr marL="0" indent="0">
                        <a:buFont typeface="Wingdings" panose="05000000000000000000" pitchFamily="2" charset="2"/>
                        <a:buNone/>
                      </a:pPr>
                      <a:endParaRPr lang="en-GB" sz="2000" kern="1200" dirty="0" smtClean="0">
                        <a:effectLst/>
                      </a:endParaRPr>
                    </a:p>
                    <a:p>
                      <a:pPr marL="285750" indent="-285750">
                        <a:buFont typeface="Wingdings" panose="05000000000000000000" pitchFamily="2" charset="2"/>
                        <a:buChar char="ü"/>
                      </a:pPr>
                      <a:r>
                        <a:rPr lang="en-GB" sz="2000" kern="1200" dirty="0" smtClean="0">
                          <a:effectLst/>
                        </a:rPr>
                        <a:t>Second, a substitution of public with private resources. </a:t>
                      </a:r>
                      <a:endParaRPr lang="en-GB" sz="2000" dirty="0"/>
                    </a:p>
                  </a:txBody>
                  <a:tcPr/>
                </a:tc>
                <a:extLst>
                  <a:ext uri="{0D108BD9-81ED-4DB2-BD59-A6C34878D82A}">
                    <a16:rowId xmlns:a16="http://schemas.microsoft.com/office/drawing/2014/main" val="3103143438"/>
                  </a:ext>
                </a:extLst>
              </a:tr>
              <a:tr h="4571629">
                <a:tc>
                  <a:txBody>
                    <a:bodyPr/>
                    <a:lstStyle/>
                    <a:p>
                      <a:endParaRPr lang="en-GB" dirty="0"/>
                    </a:p>
                  </a:txBody>
                  <a:tcPr/>
                </a:tc>
                <a:tc>
                  <a:txBody>
                    <a:bodyPr/>
                    <a:lstStyle/>
                    <a:p>
                      <a:pPr marL="285750" indent="-285750">
                        <a:buFont typeface="Wingdings" panose="05000000000000000000" pitchFamily="2" charset="2"/>
                        <a:buChar char="ü"/>
                      </a:pPr>
                      <a:endParaRPr lang="en-GB" sz="2400" dirty="0"/>
                    </a:p>
                  </a:txBody>
                  <a:tcPr/>
                </a:tc>
                <a:extLst>
                  <a:ext uri="{0D108BD9-81ED-4DB2-BD59-A6C34878D82A}">
                    <a16:rowId xmlns:a16="http://schemas.microsoft.com/office/drawing/2014/main" val="1123527582"/>
                  </a:ext>
                </a:extLst>
              </a:tr>
            </a:tbl>
          </a:graphicData>
        </a:graphic>
      </p:graphicFrame>
      <p:pic>
        <p:nvPicPr>
          <p:cNvPr id="13" name="Content Placeholder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53291" y="2254827"/>
            <a:ext cx="6639791" cy="4229100"/>
          </a:xfrm>
          <a:prstGeom prst="rect">
            <a:avLst/>
          </a:prstGeom>
          <a:noFill/>
          <a:ln>
            <a:noFill/>
          </a:ln>
        </p:spPr>
      </p:pic>
    </p:spTree>
    <p:extLst>
      <p:ext uri="{BB962C8B-B14F-4D97-AF65-F5344CB8AC3E}">
        <p14:creationId xmlns:p14="http://schemas.microsoft.com/office/powerpoint/2010/main" val="4021985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9382"/>
            <a:ext cx="10972800" cy="1027201"/>
          </a:xfrm>
        </p:spPr>
        <p:txBody>
          <a:bodyPr>
            <a:normAutofit fontScale="90000"/>
          </a:bodyPr>
          <a:lstStyle/>
          <a:p>
            <a:r>
              <a:rPr lang="en-GB" sz="3600" dirty="0" smtClean="0"/>
              <a:t>A close-up on social sectors</a:t>
            </a:r>
            <a:br>
              <a:rPr lang="en-GB" sz="3600" dirty="0" smtClean="0"/>
            </a:br>
            <a:r>
              <a:rPr lang="en-GB" sz="900" dirty="0" smtClean="0"/>
              <a:t/>
            </a:r>
            <a:br>
              <a:rPr lang="en-GB" sz="900" dirty="0" smtClean="0"/>
            </a:br>
            <a:r>
              <a:rPr lang="en-GB" sz="2200" dirty="0" smtClean="0"/>
              <a:t>Transition </a:t>
            </a:r>
            <a:r>
              <a:rPr lang="en-GB" sz="2200" dirty="0"/>
              <a:t>gaps or surpluses</a:t>
            </a:r>
            <a:br>
              <a:rPr lang="en-GB" sz="2200" dirty="0"/>
            </a:br>
            <a:endParaRPr lang="en-GB" sz="2200" dirty="0">
              <a:solidFill>
                <a:schemeClr val="tx1"/>
              </a:solidFill>
            </a:endParaRPr>
          </a:p>
        </p:txBody>
      </p:sp>
      <p:graphicFrame>
        <p:nvGraphicFramePr>
          <p:cNvPr id="4" name="Content Placeholder 3"/>
          <p:cNvGraphicFramePr>
            <a:graphicFrameLocks noGrp="1"/>
          </p:cNvGraphicFramePr>
          <p:nvPr>
            <p:ph idx="1"/>
            <p:extLst/>
          </p:nvPr>
        </p:nvGraphicFramePr>
        <p:xfrm>
          <a:off x="486640" y="1305676"/>
          <a:ext cx="11218719" cy="4817840"/>
        </p:xfrm>
        <a:graphic>
          <a:graphicData uri="http://schemas.openxmlformats.org/drawingml/2006/table">
            <a:tbl>
              <a:tblPr firstRow="1" bandRow="1">
                <a:tableStyleId>{2D5ABB26-0587-4C30-8999-92F81FD0307C}</a:tableStyleId>
              </a:tblPr>
              <a:tblGrid>
                <a:gridCol w="3739573">
                  <a:extLst>
                    <a:ext uri="{9D8B030D-6E8A-4147-A177-3AD203B41FA5}">
                      <a16:colId xmlns:a16="http://schemas.microsoft.com/office/drawing/2014/main" val="2093545610"/>
                    </a:ext>
                  </a:extLst>
                </a:gridCol>
                <a:gridCol w="3739573">
                  <a:extLst>
                    <a:ext uri="{9D8B030D-6E8A-4147-A177-3AD203B41FA5}">
                      <a16:colId xmlns:a16="http://schemas.microsoft.com/office/drawing/2014/main" val="3134016203"/>
                    </a:ext>
                  </a:extLst>
                </a:gridCol>
                <a:gridCol w="3739573">
                  <a:extLst>
                    <a:ext uri="{9D8B030D-6E8A-4147-A177-3AD203B41FA5}">
                      <a16:colId xmlns:a16="http://schemas.microsoft.com/office/drawing/2014/main" val="3255555852"/>
                    </a:ext>
                  </a:extLst>
                </a:gridCol>
              </a:tblGrid>
              <a:tr h="573181">
                <a:tc>
                  <a:txBody>
                    <a:bodyPr/>
                    <a:lstStyle/>
                    <a:p>
                      <a:pPr algn="ctr"/>
                      <a:r>
                        <a:rPr lang="en-GB" sz="2400" b="1" kern="1200" dirty="0" smtClean="0">
                          <a:solidFill>
                            <a:srgbClr val="009999"/>
                          </a:solidFill>
                          <a:latin typeface="+mn-lt"/>
                          <a:ea typeface="+mj-ea"/>
                          <a:cs typeface="Arial" panose="020B0604020202020204" pitchFamily="34" charset="0"/>
                        </a:rPr>
                        <a:t>Education</a:t>
                      </a:r>
                      <a:endParaRPr lang="en-GB" sz="2400" b="1" kern="1200" dirty="0">
                        <a:solidFill>
                          <a:srgbClr val="009999"/>
                        </a:solidFill>
                        <a:latin typeface="+mn-lt"/>
                        <a:ea typeface="+mj-ea"/>
                        <a:cs typeface="Arial" panose="020B0604020202020204" pitchFamily="34" charset="0"/>
                      </a:endParaRPr>
                    </a:p>
                  </a:txBody>
                  <a:tcPr/>
                </a:tc>
                <a:tc>
                  <a:txBody>
                    <a:bodyPr/>
                    <a:lstStyle/>
                    <a:p>
                      <a:pPr marL="0" algn="ctr" defTabSz="914400" rtl="0" eaLnBrk="1" latinLnBrk="0" hangingPunct="1"/>
                      <a:r>
                        <a:rPr lang="en-GB" sz="2400" b="1" kern="1200" dirty="0" smtClean="0">
                          <a:solidFill>
                            <a:srgbClr val="009999"/>
                          </a:solidFill>
                          <a:latin typeface="+mn-lt"/>
                          <a:ea typeface="+mj-ea"/>
                          <a:cs typeface="Arial" panose="020B0604020202020204" pitchFamily="34" charset="0"/>
                        </a:rPr>
                        <a:t>Health</a:t>
                      </a:r>
                      <a:endParaRPr lang="en-GB" sz="2400" b="1" kern="1200" dirty="0">
                        <a:solidFill>
                          <a:srgbClr val="009999"/>
                        </a:solidFill>
                        <a:latin typeface="+mn-lt"/>
                        <a:ea typeface="+mj-ea"/>
                        <a:cs typeface="Arial" panose="020B0604020202020204" pitchFamily="34" charset="0"/>
                      </a:endParaRPr>
                    </a:p>
                  </a:txBody>
                  <a:tcPr/>
                </a:tc>
                <a:tc>
                  <a:txBody>
                    <a:bodyPr/>
                    <a:lstStyle/>
                    <a:p>
                      <a:pPr marL="0" algn="ctr" defTabSz="914400" rtl="0" eaLnBrk="1" latinLnBrk="0" hangingPunct="1"/>
                      <a:r>
                        <a:rPr lang="en-GB" sz="2400" b="1" kern="1200" dirty="0" smtClean="0">
                          <a:solidFill>
                            <a:srgbClr val="009999"/>
                          </a:solidFill>
                          <a:latin typeface="+mn-lt"/>
                          <a:ea typeface="+mj-ea"/>
                          <a:cs typeface="Arial" panose="020B0604020202020204" pitchFamily="34" charset="0"/>
                        </a:rPr>
                        <a:t>Governance</a:t>
                      </a:r>
                      <a:endParaRPr lang="en-GB" sz="2400" b="1" kern="1200" dirty="0">
                        <a:solidFill>
                          <a:srgbClr val="009999"/>
                        </a:solidFill>
                        <a:latin typeface="+mn-lt"/>
                        <a:ea typeface="+mj-ea"/>
                        <a:cs typeface="Arial" panose="020B0604020202020204" pitchFamily="34" charset="0"/>
                      </a:endParaRPr>
                    </a:p>
                  </a:txBody>
                  <a:tcPr/>
                </a:tc>
                <a:extLst>
                  <a:ext uri="{0D108BD9-81ED-4DB2-BD59-A6C34878D82A}">
                    <a16:rowId xmlns:a16="http://schemas.microsoft.com/office/drawing/2014/main" val="3782267942"/>
                  </a:ext>
                </a:extLst>
              </a:tr>
              <a:tr h="4244659">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88768632"/>
                  </a:ext>
                </a:extLst>
              </a:tr>
            </a:tbl>
          </a:graphicData>
        </a:graphic>
      </p:graphicFrame>
      <p:pic>
        <p:nvPicPr>
          <p:cNvPr id="5" name="Picture 4"/>
          <p:cNvPicPr>
            <a:picLocks noChangeAspect="1"/>
          </p:cNvPicPr>
          <p:nvPr/>
        </p:nvPicPr>
        <p:blipFill>
          <a:blip r:embed="rId3"/>
          <a:stretch>
            <a:fillRect/>
          </a:stretch>
        </p:blipFill>
        <p:spPr>
          <a:xfrm>
            <a:off x="330454" y="2005446"/>
            <a:ext cx="3758520" cy="3865418"/>
          </a:xfrm>
          <a:prstGeom prst="rect">
            <a:avLst/>
          </a:prstGeom>
        </p:spPr>
      </p:pic>
      <p:pic>
        <p:nvPicPr>
          <p:cNvPr id="6" name="Picture 5"/>
          <p:cNvPicPr>
            <a:picLocks noChangeAspect="1"/>
          </p:cNvPicPr>
          <p:nvPr/>
        </p:nvPicPr>
        <p:blipFill>
          <a:blip r:embed="rId4"/>
          <a:stretch>
            <a:fillRect/>
          </a:stretch>
        </p:blipFill>
        <p:spPr>
          <a:xfrm>
            <a:off x="4122201" y="2005446"/>
            <a:ext cx="3702154" cy="3917016"/>
          </a:xfrm>
          <a:prstGeom prst="rect">
            <a:avLst/>
          </a:prstGeom>
        </p:spPr>
      </p:pic>
      <p:sp>
        <p:nvSpPr>
          <p:cNvPr id="7" name="TextBox 4"/>
          <p:cNvSpPr txBox="1"/>
          <p:nvPr/>
        </p:nvSpPr>
        <p:spPr>
          <a:xfrm>
            <a:off x="6096000" y="3963954"/>
            <a:ext cx="1095375" cy="304800"/>
          </a:xfrm>
          <a:prstGeom prst="rect">
            <a:avLst/>
          </a:prstGeom>
          <a:solidFill>
            <a:schemeClr val="accent1">
              <a:lumMod val="60000"/>
              <a:lumOff val="4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GB" sz="1200" dirty="0" smtClean="0">
                <a:solidFill>
                  <a:sysClr val="windowText" lastClr="000000"/>
                </a:solidFill>
              </a:rPr>
              <a:t> transition </a:t>
            </a:r>
            <a:r>
              <a:rPr lang="en-GB" sz="1200" dirty="0">
                <a:solidFill>
                  <a:sysClr val="windowText" lastClr="000000"/>
                </a:solidFill>
              </a:rPr>
              <a:t>gap</a:t>
            </a:r>
          </a:p>
        </p:txBody>
      </p:sp>
      <p:pic>
        <p:nvPicPr>
          <p:cNvPr id="8" name="Picture 7"/>
          <p:cNvPicPr>
            <a:picLocks noChangeAspect="1"/>
          </p:cNvPicPr>
          <p:nvPr/>
        </p:nvPicPr>
        <p:blipFill>
          <a:blip r:embed="rId5"/>
          <a:stretch>
            <a:fillRect/>
          </a:stretch>
        </p:blipFill>
        <p:spPr>
          <a:xfrm>
            <a:off x="7925826" y="2005446"/>
            <a:ext cx="3582321" cy="3988393"/>
          </a:xfrm>
          <a:prstGeom prst="rect">
            <a:avLst/>
          </a:prstGeom>
        </p:spPr>
      </p:pic>
      <p:sp>
        <p:nvSpPr>
          <p:cNvPr id="9" name="Rectangle 8"/>
          <p:cNvSpPr/>
          <p:nvPr/>
        </p:nvSpPr>
        <p:spPr>
          <a:xfrm>
            <a:off x="486640" y="6123516"/>
            <a:ext cx="11021507" cy="584775"/>
          </a:xfrm>
          <a:prstGeom prst="rect">
            <a:avLst/>
          </a:prstGeom>
        </p:spPr>
        <p:txBody>
          <a:bodyPr wrap="square">
            <a:spAutoFit/>
          </a:bodyPr>
          <a:lstStyle/>
          <a:p>
            <a:r>
              <a:rPr lang="en-GB" sz="1600" dirty="0"/>
              <a:t>DAC, non-DAC OECD members and multilateral agencies’ outflows, 2013-17 net disbursements, 2017 prices</a:t>
            </a:r>
            <a:br>
              <a:rPr lang="en-GB" sz="1600" dirty="0"/>
            </a:br>
            <a:endParaRPr lang="en-GB" sz="1600" dirty="0"/>
          </a:p>
        </p:txBody>
      </p:sp>
    </p:spTree>
    <p:extLst>
      <p:ext uri="{BB962C8B-B14F-4D97-AF65-F5344CB8AC3E}">
        <p14:creationId xmlns:p14="http://schemas.microsoft.com/office/powerpoint/2010/main" val="2967599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DAC has a major role to play in ensuring a smooth transition of countries</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	</a:t>
            </a:r>
            <a:endParaRPr lang="en-GB" dirty="0"/>
          </a:p>
          <a:p>
            <a:pPr lvl="0" algn="just">
              <a:buFont typeface="Wingdings" panose="05000000000000000000" pitchFamily="2" charset="2"/>
              <a:buChar char="ü"/>
            </a:pPr>
            <a:r>
              <a:rPr lang="en-GB" dirty="0"/>
              <a:t>Better anticipation and preparation of substitutions – using ODA and OOF to support a sustainable transition finance path</a:t>
            </a:r>
            <a:r>
              <a:rPr lang="en-GB" dirty="0" smtClean="0"/>
              <a:t>;</a:t>
            </a:r>
          </a:p>
          <a:p>
            <a:pPr marL="0" lvl="0" indent="0" algn="just">
              <a:buNone/>
            </a:pPr>
            <a:endParaRPr lang="en-GB" dirty="0"/>
          </a:p>
          <a:p>
            <a:pPr lvl="0" algn="just">
              <a:buFont typeface="Wingdings" panose="05000000000000000000" pitchFamily="2" charset="2"/>
              <a:buChar char="ü"/>
            </a:pPr>
            <a:r>
              <a:rPr lang="en-GB" dirty="0"/>
              <a:t>Better support to countries in transition through adequate capacity building (e.g. debt management support), investment in enablers (e.g. domestic resource mobilisation, trade and investment promotion) and in channels (e.g. financial system, business environment</a:t>
            </a:r>
            <a:r>
              <a:rPr lang="en-GB" dirty="0" smtClean="0"/>
              <a:t>);</a:t>
            </a:r>
          </a:p>
          <a:p>
            <a:pPr marL="0" lvl="0" indent="0" algn="just">
              <a:buNone/>
            </a:pPr>
            <a:endParaRPr lang="en-GB" dirty="0"/>
          </a:p>
          <a:p>
            <a:pPr lvl="0" algn="just">
              <a:buFont typeface="Wingdings" panose="05000000000000000000" pitchFamily="2" charset="2"/>
              <a:buChar char="ü"/>
            </a:pPr>
            <a:r>
              <a:rPr lang="en-GB" dirty="0"/>
              <a:t>Better mitigation of the effects of ODA phasing-out and resilience building, as well as definition of new forms of co-operation less funding-focused.</a:t>
            </a:r>
          </a:p>
          <a:p>
            <a:endParaRPr lang="en-GB" dirty="0"/>
          </a:p>
        </p:txBody>
      </p:sp>
    </p:spTree>
    <p:extLst>
      <p:ext uri="{BB962C8B-B14F-4D97-AF65-F5344CB8AC3E}">
        <p14:creationId xmlns:p14="http://schemas.microsoft.com/office/powerpoint/2010/main" val="3985612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Transition finance: an evidence based </a:t>
            </a:r>
            <a:r>
              <a:rPr lang="en-GB" dirty="0" smtClean="0"/>
              <a:t>approach</a:t>
            </a:r>
            <a:br>
              <a:rPr lang="en-GB" dirty="0" smtClean="0"/>
            </a:br>
            <a:r>
              <a:rPr lang="en-GB" dirty="0" smtClean="0"/>
              <a:t>The ABC toolkit</a:t>
            </a:r>
            <a:endParaRPr lang="en-GB" dirty="0"/>
          </a:p>
        </p:txBody>
      </p:sp>
      <p:sp>
        <p:nvSpPr>
          <p:cNvPr id="3" name="Content Placeholder 2"/>
          <p:cNvSpPr>
            <a:spLocks noGrp="1"/>
          </p:cNvSpPr>
          <p:nvPr>
            <p:ph idx="1"/>
          </p:nvPr>
        </p:nvSpPr>
        <p:spPr>
          <a:xfrm>
            <a:off x="609600" y="1382086"/>
            <a:ext cx="10972800" cy="4738159"/>
          </a:xfrm>
        </p:spPr>
        <p:txBody>
          <a:bodyPr>
            <a:normAutofit fontScale="70000" lnSpcReduction="20000"/>
          </a:bodyPr>
          <a:lstStyle/>
          <a:p>
            <a:pPr>
              <a:buFont typeface="Wingdings" panose="05000000000000000000" pitchFamily="2" charset="2"/>
              <a:buChar char="ü"/>
            </a:pPr>
            <a:r>
              <a:rPr lang="en-GB" sz="3200" b="1" dirty="0">
                <a:solidFill>
                  <a:srgbClr val="009999"/>
                </a:solidFill>
                <a:ea typeface="+mj-ea"/>
              </a:rPr>
              <a:t>A</a:t>
            </a:r>
            <a:r>
              <a:rPr lang="en-GB" dirty="0" smtClean="0"/>
              <a:t>: Assessing</a:t>
            </a:r>
          </a:p>
          <a:p>
            <a:pPr marL="0" indent="0">
              <a:buNone/>
            </a:pPr>
            <a:r>
              <a:rPr lang="en-GB" dirty="0" smtClean="0"/>
              <a:t>What is the transition context in the country? </a:t>
            </a:r>
          </a:p>
          <a:p>
            <a:pPr marL="0" indent="0" algn="just">
              <a:buNone/>
            </a:pPr>
            <a:r>
              <a:rPr lang="en-GB" dirty="0" smtClean="0"/>
              <a:t>What role are DAC members and partners playing in the transition context? How has access to financing for sustainable development (FSD) been impacted by the transition? What are the substitution effects between public/private/domestic/international resources as the country transitions?</a:t>
            </a:r>
          </a:p>
          <a:p>
            <a:pPr marL="0" indent="0" algn="just">
              <a:buNone/>
            </a:pPr>
            <a:endParaRPr lang="en-GB" dirty="0" smtClean="0"/>
          </a:p>
          <a:p>
            <a:pPr algn="just">
              <a:buFont typeface="Wingdings" panose="05000000000000000000" pitchFamily="2" charset="2"/>
              <a:buChar char="ü"/>
            </a:pPr>
            <a:r>
              <a:rPr lang="en-GB" sz="3200" b="1" dirty="0">
                <a:solidFill>
                  <a:srgbClr val="009999"/>
                </a:solidFill>
                <a:ea typeface="+mj-ea"/>
              </a:rPr>
              <a:t>B</a:t>
            </a:r>
            <a:r>
              <a:rPr lang="en-GB" dirty="0" smtClean="0"/>
              <a:t>: Benchmarking</a:t>
            </a:r>
          </a:p>
          <a:p>
            <a:pPr marL="0" indent="0" algn="just">
              <a:buNone/>
            </a:pPr>
            <a:r>
              <a:rPr lang="en-GB" dirty="0" smtClean="0"/>
              <a:t>How does the substitution of FSD flows compare with country peers undergoing similar transitions? What lessons and best practices can be drawn from other country contexts?</a:t>
            </a:r>
          </a:p>
          <a:p>
            <a:pPr marL="0" indent="0" algn="just">
              <a:buNone/>
            </a:pPr>
            <a:endParaRPr lang="en-GB" dirty="0" smtClean="0"/>
          </a:p>
          <a:p>
            <a:pPr algn="just">
              <a:buFont typeface="Wingdings" panose="05000000000000000000" pitchFamily="2" charset="2"/>
              <a:buChar char="ü"/>
            </a:pPr>
            <a:r>
              <a:rPr lang="en-GB" sz="3200" b="1" dirty="0">
                <a:solidFill>
                  <a:srgbClr val="009999"/>
                </a:solidFill>
                <a:ea typeface="+mj-ea"/>
              </a:rPr>
              <a:t>C</a:t>
            </a:r>
            <a:r>
              <a:rPr lang="en-GB" dirty="0" smtClean="0"/>
              <a:t>: Counselling</a:t>
            </a:r>
          </a:p>
          <a:p>
            <a:pPr marL="0" indent="0" algn="just">
              <a:buNone/>
            </a:pPr>
            <a:r>
              <a:rPr lang="en-GB" dirty="0" smtClean="0"/>
              <a:t>How can the DAC help the phasing out from ODA, securing the progressive growth of other sources of sustainable financing? How to design long-term support strategies that go beyond ODA? How can the DAC provide support to avoid setbacks when ODA is no longer an option? What kind of capacity building efforts, promotion of transfers of all kinds could be fostered by ODA to smooth the transition? </a:t>
            </a:r>
          </a:p>
          <a:p>
            <a:pPr>
              <a:buFont typeface="Wingdings" panose="05000000000000000000" pitchFamily="2" charset="2"/>
              <a:buChar char="ü"/>
            </a:pPr>
            <a:endParaRPr lang="en-GB" dirty="0"/>
          </a:p>
        </p:txBody>
      </p:sp>
    </p:spTree>
    <p:extLst>
      <p:ext uri="{BB962C8B-B14F-4D97-AF65-F5344CB8AC3E}">
        <p14:creationId xmlns:p14="http://schemas.microsoft.com/office/powerpoint/2010/main" val="2963264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Country pilots</a:t>
            </a:r>
            <a:endParaRPr lang="en-GB" dirty="0"/>
          </a:p>
        </p:txBody>
      </p:sp>
      <p:sp>
        <p:nvSpPr>
          <p:cNvPr id="3" name="Content Placeholder 2"/>
          <p:cNvSpPr>
            <a:spLocks noGrp="1"/>
          </p:cNvSpPr>
          <p:nvPr>
            <p:ph idx="1"/>
          </p:nvPr>
        </p:nvSpPr>
        <p:spPr/>
        <p:txBody>
          <a:bodyPr/>
          <a:lstStyle/>
          <a:p>
            <a:r>
              <a:rPr lang="en-GB" dirty="0"/>
              <a:t>Cabo Verde </a:t>
            </a:r>
            <a:r>
              <a:rPr lang="en-GB" dirty="0" smtClean="0"/>
              <a:t>(graduated </a:t>
            </a:r>
            <a:r>
              <a:rPr lang="en-GB" dirty="0"/>
              <a:t>from </a:t>
            </a:r>
            <a:r>
              <a:rPr lang="en-GB" dirty="0" smtClean="0"/>
              <a:t>LDC category)</a:t>
            </a:r>
          </a:p>
          <a:p>
            <a:r>
              <a:rPr lang="en-GB" dirty="0" smtClean="0"/>
              <a:t>Zambia </a:t>
            </a:r>
            <a:r>
              <a:rPr lang="en-GB" dirty="0"/>
              <a:t>(having moved from </a:t>
            </a:r>
            <a:r>
              <a:rPr lang="en-GB" dirty="0" smtClean="0"/>
              <a:t>LIC </a:t>
            </a:r>
            <a:r>
              <a:rPr lang="en-GB" dirty="0"/>
              <a:t>to </a:t>
            </a:r>
            <a:r>
              <a:rPr lang="en-GB" dirty="0" smtClean="0"/>
              <a:t>LMIC category)</a:t>
            </a:r>
          </a:p>
          <a:p>
            <a:r>
              <a:rPr lang="en-GB" dirty="0" smtClean="0"/>
              <a:t>Uganda (LIC facing </a:t>
            </a:r>
            <a:r>
              <a:rPr lang="en-GB" dirty="0"/>
              <a:t>migration and financial </a:t>
            </a:r>
            <a:r>
              <a:rPr lang="en-GB" dirty="0" smtClean="0"/>
              <a:t>challenges</a:t>
            </a:r>
            <a:r>
              <a:rPr lang="en-GB" dirty="0"/>
              <a:t>)</a:t>
            </a:r>
            <a:endParaRPr lang="en-GB" dirty="0" smtClean="0"/>
          </a:p>
          <a:p>
            <a:r>
              <a:rPr lang="en-GB" dirty="0" smtClean="0"/>
              <a:t>Lebanon (UMIC facing migration challenges)</a:t>
            </a:r>
          </a:p>
          <a:p>
            <a:r>
              <a:rPr lang="en-GB" dirty="0" smtClean="0"/>
              <a:t>Vietnam (Asian country)</a:t>
            </a:r>
          </a:p>
          <a:p>
            <a:r>
              <a:rPr lang="en-GB" dirty="0" smtClean="0"/>
              <a:t>Chile (having graduated from the DAC list of ODA recipients) </a:t>
            </a:r>
            <a:endParaRPr lang="en-GB" dirty="0"/>
          </a:p>
          <a:p>
            <a:r>
              <a:rPr lang="en-GB" dirty="0" smtClean="0"/>
              <a:t>TBC: Bhutan, Solomon Islands, Uruguay</a:t>
            </a:r>
            <a:endParaRPr lang="en-GB" dirty="0"/>
          </a:p>
          <a:p>
            <a:endParaRPr lang="en-GB" dirty="0"/>
          </a:p>
        </p:txBody>
      </p:sp>
    </p:spTree>
    <p:extLst>
      <p:ext uri="{BB962C8B-B14F-4D97-AF65-F5344CB8AC3E}">
        <p14:creationId xmlns:p14="http://schemas.microsoft.com/office/powerpoint/2010/main" val="3792583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4" y="929564"/>
            <a:ext cx="11791670" cy="461665"/>
          </a:xfrm>
          <a:prstGeom prst="rect">
            <a:avLst/>
          </a:prstGeom>
          <a:solidFill>
            <a:schemeClr val="bg1">
              <a:lumMod val="85000"/>
            </a:schemeClr>
          </a:solidFill>
        </p:spPr>
        <p:txBody>
          <a:bodyPr wrap="square" rtlCol="0">
            <a:spAutoFit/>
          </a:bodyPr>
          <a:lstStyle/>
          <a:p>
            <a:r>
              <a:rPr lang="en-US" sz="2400" b="1" dirty="0" smtClean="0">
                <a:solidFill>
                  <a:schemeClr val="accent3">
                    <a:lumMod val="75000"/>
                  </a:schemeClr>
                </a:solidFill>
              </a:rPr>
              <a:t>	Cabo Verde is a Lower Middle-Income Country (LMIC) 	</a:t>
            </a:r>
            <a:endParaRPr lang="en-GB" sz="2400" b="1" dirty="0">
              <a:solidFill>
                <a:schemeClr val="accent3">
                  <a:lumMod val="75000"/>
                </a:schemeClr>
              </a:solidFill>
            </a:endParaRPr>
          </a:p>
        </p:txBody>
      </p:sp>
      <p:sp>
        <p:nvSpPr>
          <p:cNvPr id="3" name="Content Placeholder 2"/>
          <p:cNvSpPr>
            <a:spLocks noGrp="1"/>
          </p:cNvSpPr>
          <p:nvPr>
            <p:ph idx="1"/>
          </p:nvPr>
        </p:nvSpPr>
        <p:spPr>
          <a:xfrm>
            <a:off x="609600" y="1951629"/>
            <a:ext cx="10604310" cy="4598484"/>
          </a:xfrm>
        </p:spPr>
        <p:txBody>
          <a:bodyPr>
            <a:noAutofit/>
          </a:bodyPr>
          <a:lstStyle/>
          <a:p>
            <a:pPr marL="914400" lvl="1" indent="-457200">
              <a:buFont typeface="+mj-lt"/>
              <a:buAutoNum type="arabicPeriod"/>
            </a:pPr>
            <a:r>
              <a:rPr lang="en-US" b="1" dirty="0" smtClean="0"/>
              <a:t>Income status: </a:t>
            </a:r>
          </a:p>
          <a:p>
            <a:pPr lvl="1">
              <a:buFont typeface="Arial" panose="020B0604020202020204" pitchFamily="34" charset="0"/>
              <a:buChar char="•"/>
            </a:pPr>
            <a:r>
              <a:rPr lang="en-US" b="1" dirty="0"/>
              <a:t>	</a:t>
            </a:r>
            <a:r>
              <a:rPr lang="en-US" dirty="0" smtClean="0"/>
              <a:t>Cabo Verde graduated from the LDC category in 2007</a:t>
            </a:r>
          </a:p>
          <a:p>
            <a:pPr marL="457200" lvl="1" indent="0">
              <a:buNone/>
            </a:pPr>
            <a:r>
              <a:rPr lang="fr-FR" b="1" dirty="0" smtClean="0">
                <a:solidFill>
                  <a:schemeClr val="accent3"/>
                </a:solidFill>
              </a:rPr>
              <a:t>2.</a:t>
            </a:r>
            <a:r>
              <a:rPr lang="fr-FR" b="1" dirty="0">
                <a:solidFill>
                  <a:schemeClr val="accent3"/>
                </a:solidFill>
              </a:rPr>
              <a:t>	</a:t>
            </a:r>
            <a:r>
              <a:rPr lang="en-GB" b="1" dirty="0" smtClean="0"/>
              <a:t>Economic vulnerability:</a:t>
            </a:r>
            <a:r>
              <a:rPr lang="en-GB" dirty="0" smtClean="0"/>
              <a:t> </a:t>
            </a:r>
          </a:p>
          <a:p>
            <a:pPr lvl="1">
              <a:buFont typeface="Arial" panose="020B0604020202020204" pitchFamily="34" charset="0"/>
              <a:buChar char="•"/>
            </a:pPr>
            <a:r>
              <a:rPr lang="fr-FR" dirty="0"/>
              <a:t>	</a:t>
            </a:r>
            <a:r>
              <a:rPr lang="en-US" dirty="0" smtClean="0"/>
              <a:t>small size (diseconomies of scale)</a:t>
            </a:r>
          </a:p>
          <a:p>
            <a:pPr lvl="1">
              <a:buFont typeface="Arial" panose="020B0604020202020204" pitchFamily="34" charset="0"/>
              <a:buChar char="•"/>
            </a:pPr>
            <a:r>
              <a:rPr lang="en-GB" dirty="0" smtClean="0"/>
              <a:t>  Cabo </a:t>
            </a:r>
            <a:r>
              <a:rPr lang="en-GB" dirty="0"/>
              <a:t>Verde was </a:t>
            </a:r>
            <a:r>
              <a:rPr lang="en-GB" dirty="0" smtClean="0"/>
              <a:t>recently classified as </a:t>
            </a:r>
            <a:r>
              <a:rPr lang="en-GB" dirty="0"/>
              <a:t>high risk of debt distress</a:t>
            </a:r>
            <a:endParaRPr lang="en-US" dirty="0"/>
          </a:p>
          <a:p>
            <a:pPr marL="457200" lvl="1" indent="0">
              <a:buNone/>
            </a:pPr>
            <a:r>
              <a:rPr lang="en-GB" b="1" dirty="0" smtClean="0">
                <a:solidFill>
                  <a:schemeClr val="accent3"/>
                </a:solidFill>
              </a:rPr>
              <a:t>3. </a:t>
            </a:r>
            <a:r>
              <a:rPr lang="en-GB" b="1" dirty="0" smtClean="0"/>
              <a:t>	</a:t>
            </a:r>
            <a:r>
              <a:rPr lang="en-GB" b="1" dirty="0" smtClean="0">
                <a:solidFill>
                  <a:srgbClr val="FF0000"/>
                </a:solidFill>
              </a:rPr>
              <a:t>Environmental vulnerability: </a:t>
            </a:r>
          </a:p>
          <a:p>
            <a:pPr lvl="1">
              <a:buFont typeface="Arial" panose="020B0604020202020204" pitchFamily="34" charset="0"/>
              <a:buChar char="•"/>
            </a:pPr>
            <a:r>
              <a:rPr lang="en-GB" b="1" dirty="0"/>
              <a:t>	</a:t>
            </a:r>
            <a:r>
              <a:rPr lang="en-US" dirty="0" smtClean="0"/>
              <a:t>Cabo </a:t>
            </a:r>
            <a:r>
              <a:rPr lang="en-US" dirty="0"/>
              <a:t>V</a:t>
            </a:r>
            <a:r>
              <a:rPr lang="en-US" dirty="0" smtClean="0"/>
              <a:t>erde did not meet the EVI criteria to graduate from the LDC category and has stagnated for more than a decade (it scores 35 out of 100) mainly due to agricultural instability and natural disasters.</a:t>
            </a:r>
          </a:p>
          <a:p>
            <a:pPr marL="457200" lvl="1" indent="0">
              <a:buNone/>
            </a:pPr>
            <a:endParaRPr lang="en-US" sz="1000" dirty="0" smtClean="0"/>
          </a:p>
          <a:p>
            <a:endParaRPr lang="en-GB" sz="2400" dirty="0"/>
          </a:p>
        </p:txBody>
      </p:sp>
      <p:sp>
        <p:nvSpPr>
          <p:cNvPr id="5" name="Title 1"/>
          <p:cNvSpPr txBox="1">
            <a:spLocks/>
          </p:cNvSpPr>
          <p:nvPr/>
        </p:nvSpPr>
        <p:spPr>
          <a:xfrm>
            <a:off x="609600" y="64913"/>
            <a:ext cx="10972800" cy="86465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200" b="1" kern="1200">
                <a:solidFill>
                  <a:srgbClr val="009999"/>
                </a:solidFill>
                <a:latin typeface="+mn-lt"/>
                <a:ea typeface="+mj-ea"/>
                <a:cs typeface="Arial" panose="020B0604020202020204" pitchFamily="34" charset="0"/>
              </a:defRPr>
            </a:lvl1pPr>
          </a:lstStyle>
          <a:p>
            <a:r>
              <a:rPr lang="en-GB" dirty="0" smtClean="0"/>
              <a:t>A. The Case of Cabo Verde : graduation from the LDC category</a:t>
            </a:r>
            <a:endParaRPr lang="en-GB" dirty="0"/>
          </a:p>
        </p:txBody>
      </p:sp>
    </p:spTree>
    <p:extLst>
      <p:ext uri="{BB962C8B-B14F-4D97-AF65-F5344CB8AC3E}">
        <p14:creationId xmlns:p14="http://schemas.microsoft.com/office/powerpoint/2010/main" val="308715103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19A92112669B848BFA7DCDFDDF11A3B" ma:contentTypeVersion="8" ma:contentTypeDescription="Create a new document." ma:contentTypeScope="" ma:versionID="879967a33d88ea33fcad4c01302d843d">
  <xsd:schema xmlns:xsd="http://www.w3.org/2001/XMLSchema" xmlns:xs="http://www.w3.org/2001/XMLSchema" xmlns:p="http://schemas.microsoft.com/office/2006/metadata/properties" xmlns:ns2="465f6746-bd9b-48bd-94b3-7e40fd1aa888" xmlns:ns3="8f49a3d9-f84e-4343-9284-9d727c47e585" targetNamespace="http://schemas.microsoft.com/office/2006/metadata/properties" ma:root="true" ma:fieldsID="961f966553e574595d05e18b8bc79195" ns2:_="" ns3:_="">
    <xsd:import namespace="465f6746-bd9b-48bd-94b3-7e40fd1aa888"/>
    <xsd:import namespace="8f49a3d9-f84e-4343-9284-9d727c47e58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5f6746-bd9b-48bd-94b3-7e40fd1aa88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f49a3d9-f84e-4343-9284-9d727c47e585"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ct:contentTypeSchema xmlns:ct="http://schemas.microsoft.com/office/2006/metadata/contentType" xmlns:ma="http://schemas.microsoft.com/office/2006/metadata/properties/metaAttributes" ct:_="" ma:_="" ma:contentTypeName="Working Document" ma:contentTypeID="0x0101008B4DD370EC31429186F3AD49F0D3098F00D44DBCB9EB4F45278CB5C9765BE5299500A4858B360C6A491AA753F8BCA47AA91000F0CB3DD0076BB84D8BA69C33B827F6A7" ma:contentTypeVersion="372" ma:contentTypeDescription="" ma:contentTypeScope="" ma:versionID="67dcd149ee8945a438f533d33b0fbf18">
  <xsd:schema xmlns:xsd="http://www.w3.org/2001/XMLSchema" xmlns:xs="http://www.w3.org/2001/XMLSchema" xmlns:p="http://schemas.microsoft.com/office/2006/metadata/properties" xmlns:ns1="http://schemas.microsoft.com/sharepoint/v3" xmlns:ns2="54c4cd27-f286-408f-9ce0-33c1e0f3ab39" xmlns:ns3="3e8be076-f08f-4743-861f-4e327af0d5b9" xmlns:ns4="ca82dde9-3436-4d3d-bddd-d31447390034" xmlns:ns5="bac24aee-c3c6-421c-80f4-4b66ef3c1524" xmlns:ns6="c9f238dd-bb73-4aef-a7a5-d644ad823e52" xmlns:ns7="http://schemas.microsoft.com/sharepoint/v4" targetNamespace="http://schemas.microsoft.com/office/2006/metadata/properties" ma:root="true" ma:fieldsID="f6ac4c130b0b4fe176f835c378d7ff2f" ns1:_="" ns2:_="" ns3:_="" ns4:_="" ns5:_="" ns6:_="" ns7:_="">
    <xsd:import namespace="http://schemas.microsoft.com/sharepoint/v3"/>
    <xsd:import namespace="54c4cd27-f286-408f-9ce0-33c1e0f3ab39"/>
    <xsd:import namespace="3e8be076-f08f-4743-861f-4e327af0d5b9"/>
    <xsd:import namespace="ca82dde9-3436-4d3d-bddd-d31447390034"/>
    <xsd:import namespace="bac24aee-c3c6-421c-80f4-4b66ef3c1524"/>
    <xsd:import namespace="c9f238dd-bb73-4aef-a7a5-d644ad823e52"/>
    <xsd:import namespace="http://schemas.microsoft.com/sharepoint/v4"/>
    <xsd:element name="properties">
      <xsd:complexType>
        <xsd:sequence>
          <xsd:element name="documentManagement">
            <xsd:complexType>
              <xsd:all>
                <xsd:element ref="ns2:OECDMeetingDate" minOccurs="0"/>
                <xsd:element ref="ns4:OECDlanguage" minOccurs="0"/>
                <xsd:element ref="ns3:OECDExpirationDate" minOccurs="0"/>
                <xsd:element ref="ns5:OECDProjectLookup" minOccurs="0"/>
                <xsd:element ref="ns5:OECDProjectManager" minOccurs="0"/>
                <xsd:element ref="ns5:OECDProjectMembers" minOccurs="0"/>
                <xsd:element ref="ns5:OECDMainProject" minOccurs="0"/>
                <xsd:element ref="ns5:OECDPinnedBy" minOccurs="0"/>
                <xsd:element ref="ns2:OECDKimStatus" minOccurs="0"/>
                <xsd:element ref="ns6:eShareCountryTaxHTField0" minOccurs="0"/>
                <xsd:element ref="ns6:eShareTopicTaxHTField0" minOccurs="0"/>
                <xsd:element ref="ns6:eShareKeywordsTaxHTField0" minOccurs="0"/>
                <xsd:element ref="ns6:eShareCommitteeTaxHTField0" minOccurs="0"/>
                <xsd:element ref="ns6:eSharePWBTaxHTField0" minOccurs="0"/>
                <xsd:element ref="ns5:Project_x003a_Project_x0020_status" minOccurs="0"/>
                <xsd:element ref="ns2:OECDKimProvenance" minOccurs="0"/>
                <xsd:element ref="ns7:IconOverlay" minOccurs="0"/>
                <xsd:element ref="ns4:TaxCatchAllLabel" minOccurs="0"/>
                <xsd:element ref="ns5:ae36a3ffbc694c3abe07f98ac039f7fd" minOccurs="0"/>
                <xsd:element ref="ns5:la7711aa934748bb87e5f2c63fedaa50" minOccurs="0"/>
                <xsd:element ref="ns4:TaxCatchAll" minOccurs="0"/>
                <xsd:element ref="ns2:OECDKimBussinessContext" minOccurs="0"/>
                <xsd:element ref="ns3:gb49509ed4b547c3a776a54197a04d05" minOccurs="0"/>
                <xsd:element ref="ns5:ib47e70ad3914e2a95ae7a85fde5d52a" minOccurs="0"/>
                <xsd:element ref="ns1:DocumentSetDescription" minOccurs="0"/>
                <xsd:element ref="ns5:OECDSharingStatus" minOccurs="0"/>
                <xsd:element ref="ns5:OECDCommunityDocumentURL" minOccurs="0"/>
                <xsd:element ref="ns5:OECDCommunityDocumentID" minOccurs="0"/>
                <xsd:element ref="ns3:eShareHorizProjTaxHTField0" minOccurs="0"/>
                <xsd:element ref="ns5:OECDTagsCache" minOccurs="0"/>
                <xsd:element ref="ns3:OECDAllRelatedUsers"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ocumentSetDescription" ma:index="39" nillable="true" ma:displayName="Description" ma:description="A description of the Document Set" ma:internalName="DocumentSetDescription" ma:readOnly="fals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4c4cd27-f286-408f-9ce0-33c1e0f3ab39" elementFormDefault="qualified">
    <xsd:import namespace="http://schemas.microsoft.com/office/2006/documentManagement/types"/>
    <xsd:import namespace="http://schemas.microsoft.com/office/infopath/2007/PartnerControls"/>
    <xsd:element name="OECDMeetingDate" ma:index="4" nillable="true" ma:displayName="Meeting Date" ma:default="" ma:format="DateOnly" ma:hidden="true" ma:internalName="OECDMeetingDate">
      <xsd:simpleType>
        <xsd:restriction base="dms:DateTime"/>
      </xsd:simpleType>
    </xsd:element>
    <xsd:element name="OECDKimStatus" ma:index="16" nillable="true" ma:displayName="Kim status" ma:default="Draft" ma:description="" ma:format="Dropdown" ma:hidden="true" ma:internalName="OECDKimStatus">
      <xsd:simpleType>
        <xsd:restriction base="dms:Choice">
          <xsd:enumeration value="Draft"/>
          <xsd:enumeration value="Final"/>
        </xsd:restriction>
      </xsd:simpleType>
    </xsd:element>
    <xsd:element name="OECDKimProvenance" ma:index="26" nillable="true" ma:displayName="Kim provenance" ma:description="" ma:hidden="true" ma:internalName="OECDKimProvenance">
      <xsd:simpleType>
        <xsd:restriction base="dms:Text">
          <xsd:maxLength value="255"/>
        </xsd:restriction>
      </xsd:simpleType>
    </xsd:element>
    <xsd:element name="OECDKimBussinessContext" ma:index="35" nillable="true" ma:displayName="Kim business context" ma:description="" ma:hidden="true" ma:internalName="OECDKimBussinessContex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8be076-f08f-4743-861f-4e327af0d5b9" elementFormDefault="qualified">
    <xsd:import namespace="http://schemas.microsoft.com/office/2006/documentManagement/types"/>
    <xsd:import namespace="http://schemas.microsoft.com/office/infopath/2007/PartnerControls"/>
    <xsd:element name="OECDExpirationDate" ma:index="8" nillable="true" ma:displayName="Highlights" ma:default="" ma:description="" ma:format="DateOnly" ma:hidden="true" ma:indexed="true" ma:internalName="OECDExpirationDate">
      <xsd:simpleType>
        <xsd:restriction base="dms:DateTime"/>
      </xsd:simpleType>
    </xsd:element>
    <xsd:element name="gb49509ed4b547c3a776a54197a04d05" ma:index="36" nillable="true" ma:taxonomy="true" ma:internalName="gb49509ed4b547c3a776a54197a04d05" ma:taxonomyFieldName="OECDHorizontalProjects" ma:displayName="Horizontal project" ma:default="" ma:fieldId="{0b49509e-d4b5-47c3-a776-a54197a04d05}" ma:taxonomyMulti="true" ma:sspId="27ec883c-a62c-444f-a935-fcddb579e39d" ma:termSetId="d3ca0e0e-65f9-44bf-9d98-5271504f6d61" ma:anchorId="00000000-0000-0000-0000-000000000000" ma:open="false" ma:isKeyword="false">
      <xsd:complexType>
        <xsd:sequence>
          <xsd:element ref="pc:Terms" minOccurs="0" maxOccurs="1"/>
        </xsd:sequence>
      </xsd:complexType>
    </xsd:element>
    <xsd:element name="eShareHorizProjTaxHTField0" ma:index="43" nillable="true" ma:displayName="OECDHorizontalProjects_0" ma:description="" ma:hidden="true" ma:internalName="eShareHorizProjTaxHTField0">
      <xsd:simpleType>
        <xsd:restriction base="dms:Note"/>
      </xsd:simpleType>
    </xsd:element>
    <xsd:element name="OECDAllRelatedUsers" ma:index="46" nillable="true" ma:displayName="All related users" ma:description="" ma:hidden="true" ma:internalName="OECDAllRelatedUs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a82dde9-3436-4d3d-bddd-d31447390034" elementFormDefault="qualified">
    <xsd:import namespace="http://schemas.microsoft.com/office/2006/documentManagement/types"/>
    <xsd:import namespace="http://schemas.microsoft.com/office/infopath/2007/PartnerControls"/>
    <xsd:element name="OECDlanguage" ma:index="5" nillable="true" ma:displayName="Document language" ma:default="English" ma:description="" ma:format="Dropdown" ma:hidden="true" ma:internalName="OECDlanguage" ma:readOnly="false">
      <xsd:simpleType>
        <xsd:restriction base="dms:Choice">
          <xsd:enumeration value="English"/>
          <xsd:enumeration value="French"/>
        </xsd:restriction>
      </xsd:simpleType>
    </xsd:element>
    <xsd:element name="TaxCatchAllLabel" ma:index="30" nillable="true" ma:displayName="Taxonomy Catch All Column1" ma:hidden="true" ma:list="{362277b6-0334-4fe8-bf9a-6a5dba1ba3c3}" ma:internalName="TaxCatchAllLabel" ma:readOnly="true" ma:showField="CatchAllDataLabel" ma:web="3e8be076-f08f-4743-861f-4e327af0d5b9">
      <xsd:complexType>
        <xsd:complexContent>
          <xsd:extension base="dms:MultiChoiceLookup">
            <xsd:sequence>
              <xsd:element name="Value" type="dms:Lookup" maxOccurs="unbounded" minOccurs="0" nillable="true"/>
            </xsd:sequence>
          </xsd:extension>
        </xsd:complexContent>
      </xsd:complexType>
    </xsd:element>
    <xsd:element name="TaxCatchAll" ma:index="33" nillable="true" ma:displayName="Taxonomy Catch All Column" ma:hidden="true" ma:list="{362277b6-0334-4fe8-bf9a-6a5dba1ba3c3}" ma:internalName="TaxCatchAll" ma:showField="CatchAllData" ma:web="3e8be076-f08f-4743-861f-4e327af0d5b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ac24aee-c3c6-421c-80f4-4b66ef3c1524" elementFormDefault="qualified">
    <xsd:import namespace="http://schemas.microsoft.com/office/2006/documentManagement/types"/>
    <xsd:import namespace="http://schemas.microsoft.com/office/infopath/2007/PartnerControls"/>
    <xsd:element name="OECDProjectLookup" ma:index="9" nillable="true" ma:displayName="Project" ma:description="" ma:hidden="true" ma:indexed="true" ma:list="d7c62838-b964-49db-983e-a9b6b18df504" ma:internalName="OECDProjectLookup" ma:readOnly="false" ma:showField="OECDShortProjectName" ma:web="bac24aee-c3c6-421c-80f4-4b66ef3c1524">
      <xsd:simpleType>
        <xsd:restriction base="dms:Lookup"/>
      </xsd:simpleType>
    </xsd:element>
    <xsd:element name="OECDProjectManager" ma:index="10" nillable="true" ma:displayName="Project manager" ma:description="" ma:hidden="true" ma:indexed="true" ma:internalName="OECDProjectManage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ProjectMembers" ma:index="11" nillable="true" ma:displayName="Project members" ma:description="" ma:hidden="true" ma:internalName="OECDProjectMembers" ma:readOnly="fals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MainProject" ma:index="14" nillable="true" ma:displayName="Main project" ma:description="" ma:hidden="true" ma:indexed="true" ma:list="d7c62838-b964-49db-983e-a9b6b18df504" ma:internalName="OECDMainProject" ma:readOnly="false" ma:showField="OECDShortProjectName">
      <xsd:simpleType>
        <xsd:restriction base="dms:Lookup"/>
      </xsd:simpleType>
    </xsd:element>
    <xsd:element name="OECDPinnedBy" ma:index="15" nillable="true" ma:displayName="Pinned by" ma:description="" ma:hidden="true" ma:internalName="OECDPinn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roject_x003a_Project_x0020_status" ma:index="23" nillable="true" ma:displayName="Project:Project status" ma:hidden="true" ma:list="d7c62838-b964-49db-983e-a9b6b18df504" ma:internalName="Project_x003A_Project_x0020_status" ma:readOnly="true" ma:showField="OECDProjectStatus" ma:web="bac24aee-c3c6-421c-80f4-4b66ef3c1524">
      <xsd:simpleType>
        <xsd:restriction base="dms:Lookup"/>
      </xsd:simpleType>
    </xsd:element>
    <xsd:element name="ae36a3ffbc694c3abe07f98ac039f7fd" ma:index="31" nillable="true" ma:displayName="Deliverable partners_0" ma:hidden="true" ma:internalName="ae36a3ffbc694c3abe07f98ac039f7fd">
      <xsd:simpleType>
        <xsd:restriction base="dms:Note"/>
      </xsd:simpleType>
    </xsd:element>
    <xsd:element name="la7711aa934748bb87e5f2c63fedaa50" ma:index="32" nillable="true" ma:displayName="Deliverable owner_0" ma:hidden="true" ma:internalName="la7711aa934748bb87e5f2c63fedaa50">
      <xsd:simpleType>
        <xsd:restriction base="dms:Note"/>
      </xsd:simpleType>
    </xsd:element>
    <xsd:element name="ib47e70ad3914e2a95ae7a85fde5d52a" ma:index="37" nillable="true" ma:taxonomy="true" ma:internalName="ib47e70ad3914e2a95ae7a85fde5d52a" ma:taxonomyFieldName="OECDProjectOwnerStructure" ma:displayName="Project owner" ma:readOnly="false" ma:default="" ma:fieldId="2b47e70a-d391-4e2a-95ae-7a85fde5d52a" ma:taxonomyMulti="true" ma:sspId="27ec883c-a62c-444f-a935-fcddb579e39d" ma:termSetId="aeec4dcb-19ee-4bc0-941f-681845b568c9" ma:anchorId="00000000-0000-0000-0000-000000000000" ma:open="false" ma:isKeyword="false">
      <xsd:complexType>
        <xsd:sequence>
          <xsd:element ref="pc:Terms" minOccurs="0" maxOccurs="1"/>
        </xsd:sequence>
      </xsd:complexType>
    </xsd:element>
    <xsd:element name="OECDSharingStatus" ma:index="40" nillable="true" ma:displayName="O.N.E Document Sharing Status" ma:description="" ma:hidden="true" ma:internalName="OECDSharingStatus">
      <xsd:simpleType>
        <xsd:restriction base="dms:Text"/>
      </xsd:simpleType>
    </xsd:element>
    <xsd:element name="OECDCommunityDocumentURL" ma:index="41" nillable="true" ma:displayName="O.N.E Community Document URL" ma:description="" ma:hidden="true" ma:internalName="OECDCommunityDocumentURL">
      <xsd:simpleType>
        <xsd:restriction base="dms:Text"/>
      </xsd:simpleType>
    </xsd:element>
    <xsd:element name="OECDCommunityDocumentID" ma:index="42" nillable="true" ma:displayName="O.N.E Community Document ID" ma:decimals="0" ma:description="" ma:hidden="true" ma:internalName="OECDCommunityDocumentID">
      <xsd:simpleType>
        <xsd:restriction base="dms:Number"/>
      </xsd:simpleType>
    </xsd:element>
    <xsd:element name="OECDTagsCache" ma:index="45" nillable="true" ma:displayName="Tags cache" ma:description="" ma:hidden="true" ma:internalName="OECDTagsCache">
      <xsd:simpleType>
        <xsd:restriction base="dms:Note"/>
      </xsd:simpleType>
    </xsd:element>
    <xsd:element name="SharedWithUsers" ma:index="47"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9f238dd-bb73-4aef-a7a5-d644ad823e52" elementFormDefault="qualified">
    <xsd:import namespace="http://schemas.microsoft.com/office/2006/documentManagement/types"/>
    <xsd:import namespace="http://schemas.microsoft.com/office/infopath/2007/PartnerControls"/>
    <xsd:element name="eShareCountryTaxHTField0" ma:index="18" nillable="true" ma:taxonomy="true" ma:internalName="eShareCountryTaxHTField0" ma:taxonomyFieldName="OECDCountry" ma:displayName="Country" ma:default="" ma:fieldId="{aa366335-bba6-4f71-86c6-f91b1ae503c2}" ma:taxonomyMulti="true" ma:sspId="27ec883c-a62c-444f-a935-fcddb579e39d" ma:termSetId="e1026e78-e24d-4b33-a8f4-6ff75b8e5ad2" ma:anchorId="00000000-0000-0000-0000-000000000000" ma:open="false" ma:isKeyword="false">
      <xsd:complexType>
        <xsd:sequence>
          <xsd:element ref="pc:Terms" minOccurs="0" maxOccurs="1"/>
        </xsd:sequence>
      </xsd:complexType>
    </xsd:element>
    <xsd:element name="eShareTopicTaxHTField0" ma:index="19" nillable="true" ma:taxonomy="true" ma:internalName="eShareTopicTaxHTField0" ma:taxonomyFieldName="OECDTopic" ma:displayName="Topic" ma:default="" ma:fieldId="{9b5335f8-765c-484a-86dd-d10580650a95}" ma:taxonomyMulti="true" ma:sspId="27ec883c-a62c-444f-a935-fcddb579e39d" ma:termSetId="d0043ed9-7fdc-4b21-8641-a864cc50d2b2" ma:anchorId="00000000-0000-0000-0000-000000000000" ma:open="false" ma:isKeyword="false">
      <xsd:complexType>
        <xsd:sequence>
          <xsd:element ref="pc:Terms" minOccurs="0" maxOccurs="1"/>
        </xsd:sequence>
      </xsd:complexType>
    </xsd:element>
    <xsd:element name="eShareKeywordsTaxHTField0" ma:index="20" nillable="true" ma:taxonomy="true" ma:internalName="eShareKeywordsTaxHTField0" ma:taxonomyFieldName="OECDKeywords" ma:displayName="Keywords" ma:default="" ma:fieldId="{8a7c3663-990d-467c-b1b8-bb4b775674ad}" ma:taxonomyMulti="true" ma:sspId="27ec883c-a62c-444f-a935-fcddb579e39d" ma:termSetId="f51791ee-8e04-4654-a875-fc747102cd45" ma:anchorId="00000000-0000-0000-0000-000000000000" ma:open="true" ma:isKeyword="false">
      <xsd:complexType>
        <xsd:sequence>
          <xsd:element ref="pc:Terms" minOccurs="0" maxOccurs="1"/>
        </xsd:sequence>
      </xsd:complexType>
    </xsd:element>
    <xsd:element name="eShareCommitteeTaxHTField0" ma:index="21" nillable="true" ma:taxonomy="true" ma:internalName="eShareCommitteeTaxHTField0" ma:taxonomyFieldName="OECDCommittee" ma:displayName="Committee" ma:fieldId="{29494d90-e667-47b5-adc1-d09dfb5832ab}" ma:sspId="27ec883c-a62c-444f-a935-fcddb579e39d" ma:termSetId="87919aae-be42-4481-84cf-2389a5c84ac4" ma:anchorId="00000000-0000-0000-0000-000000000000" ma:open="false" ma:isKeyword="false">
      <xsd:complexType>
        <xsd:sequence>
          <xsd:element ref="pc:Terms" minOccurs="0" maxOccurs="1"/>
        </xsd:sequence>
      </xsd:complexType>
    </xsd:element>
    <xsd:element name="eSharePWBTaxHTField0" ma:index="22" nillable="true" ma:taxonomy="true" ma:internalName="eSharePWBTaxHTField0" ma:taxonomyFieldName="OECDPWB" ma:displayName="PWB" ma:fieldId="{fe327ce1-b783-48aa-9b0b-52ad26d1c9f6}" ma:sspId="27ec883c-a62c-444f-a935-fcddb579e39d" ma:termSetId="7bc7477d-4ef0-4820-a158-bb7b3cda138d"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7"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9"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5.xml><?xml version="1.0" encoding="utf-8"?>
<?mso-contentType ?>
<FormTemplates xmlns="http://schemas.microsoft.com/sharepoint/v3/contenttype/forms">
  <Display>OECDListFormCollapsible</Display>
  <Edit>OECDListFormCollapsible</Edit>
  <New>OECDListFormCollapsible</New>
</FormTemplates>
</file>

<file path=customXml/itemProps1.xml><?xml version="1.0" encoding="utf-8"?>
<ds:datastoreItem xmlns:ds="http://schemas.openxmlformats.org/officeDocument/2006/customXml" ds:itemID="{D115452E-4DD0-4D9C-91DE-A3C0E34DD4D7}"/>
</file>

<file path=customXml/itemProps2.xml><?xml version="1.0" encoding="utf-8"?>
<ds:datastoreItem xmlns:ds="http://schemas.openxmlformats.org/officeDocument/2006/customXml" ds:itemID="{EB366951-A259-4168-9295-EB58D17A8822}"/>
</file>

<file path=customXml/itemProps3.xml><?xml version="1.0" encoding="utf-8"?>
<ds:datastoreItem xmlns:ds="http://schemas.openxmlformats.org/officeDocument/2006/customXml" ds:itemID="{805393DE-7838-4B64-AB21-20659F303D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4c4cd27-f286-408f-9ce0-33c1e0f3ab39"/>
    <ds:schemaRef ds:uri="3e8be076-f08f-4743-861f-4e327af0d5b9"/>
    <ds:schemaRef ds:uri="ca82dde9-3436-4d3d-bddd-d31447390034"/>
    <ds:schemaRef ds:uri="bac24aee-c3c6-421c-80f4-4b66ef3c1524"/>
    <ds:schemaRef ds:uri="c9f238dd-bb73-4aef-a7a5-d644ad823e52"/>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4AFDA99-511F-47C5-98A3-EF1516B14B91}">
  <ds:schemaRefs>
    <ds:schemaRef ds:uri="bac24aee-c3c6-421c-80f4-4b66ef3c1524"/>
    <ds:schemaRef ds:uri="54c4cd27-f286-408f-9ce0-33c1e0f3ab39"/>
    <ds:schemaRef ds:uri="http://schemas.microsoft.com/sharepoint/v3"/>
    <ds:schemaRef ds:uri="http://schemas.microsoft.com/sharepoint/v4"/>
    <ds:schemaRef ds:uri="http://purl.org/dc/terms/"/>
    <ds:schemaRef ds:uri="http://schemas.openxmlformats.org/package/2006/metadata/core-properties"/>
    <ds:schemaRef ds:uri="c9f238dd-bb73-4aef-a7a5-d644ad823e52"/>
    <ds:schemaRef ds:uri="http://schemas.microsoft.com/office/2006/documentManagement/types"/>
    <ds:schemaRef ds:uri="http://schemas.microsoft.com/office/infopath/2007/PartnerControls"/>
    <ds:schemaRef ds:uri="ca82dde9-3436-4d3d-bddd-d31447390034"/>
    <ds:schemaRef ds:uri="http://purl.org/dc/elements/1.1/"/>
    <ds:schemaRef ds:uri="http://schemas.microsoft.com/office/2006/metadata/properties"/>
    <ds:schemaRef ds:uri="3e8be076-f08f-4743-861f-4e327af0d5b9"/>
    <ds:schemaRef ds:uri="http://www.w3.org/XML/1998/namespace"/>
    <ds:schemaRef ds:uri="http://purl.org/dc/dcmitype/"/>
  </ds:schemaRefs>
</ds:datastoreItem>
</file>

<file path=customXml/itemProps5.xml><?xml version="1.0" encoding="utf-8"?>
<ds:datastoreItem xmlns:ds="http://schemas.openxmlformats.org/officeDocument/2006/customXml" ds:itemID="{23A477AD-70EC-4BB2-93D5-BD1D0328457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8746</TotalTime>
  <Words>4285</Words>
  <Application>Microsoft Office PowerPoint</Application>
  <PresentationFormat>Widescreen</PresentationFormat>
  <Paragraphs>322</Paragraphs>
  <Slides>28</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Arial Narrow</vt:lpstr>
      <vt:lpstr>Calibri</vt:lpstr>
      <vt:lpstr>Wingdings</vt:lpstr>
      <vt:lpstr>1_Office Theme</vt:lpstr>
      <vt:lpstr>Transition finance </vt:lpstr>
      <vt:lpstr>Context</vt:lpstr>
      <vt:lpstr>Defining transition finance</vt:lpstr>
      <vt:lpstr> Transition finance: methodology overview </vt:lpstr>
      <vt:lpstr>A close-up on social sectors  Transition gaps or surpluses </vt:lpstr>
      <vt:lpstr>The DAC has a major role to play in ensuring a smooth transition of countries</vt:lpstr>
      <vt:lpstr>Transition finance: an evidence based approach The ABC toolkit</vt:lpstr>
      <vt:lpstr>Country pilots</vt:lpstr>
      <vt:lpstr>PowerPoint Presentation</vt:lpstr>
      <vt:lpstr>PowerPoint Presentation</vt:lpstr>
      <vt:lpstr>C. The need to combine co-operative and competitive strategies </vt:lpstr>
      <vt:lpstr>PowerPoint Presentation</vt:lpstr>
      <vt:lpstr>PowerPoint Presentation</vt:lpstr>
      <vt:lpstr>C. How can the DAC help recipient countries manage ODA graduation? (and avoid the middle income trap?)</vt:lpstr>
      <vt:lpstr>PowerPoint Presentation</vt:lpstr>
      <vt:lpstr>PowerPoint Presentation</vt:lpstr>
      <vt:lpstr>PowerPoint Presentation</vt:lpstr>
      <vt:lpstr>C. How can the DAC facilitate transition towards LMIC status? </vt:lpstr>
      <vt:lpstr>PowerPoint Presentation</vt:lpstr>
      <vt:lpstr>B. Viet Nam’s financing mix compared to others </vt:lpstr>
      <vt:lpstr>B. Overcoming the middle-income trap:  Still a long way to go</vt:lpstr>
      <vt:lpstr>But quantity of investments does not guarantee quality </vt:lpstr>
      <vt:lpstr>C. How can the DAC support countries to pursue a sustainable development path? </vt:lpstr>
      <vt:lpstr>Thank you  jieun.kim@oecd.org;    cecilia.piemonte@gmail.com</vt:lpstr>
      <vt:lpstr>A. The case of Lebanon: a UMIC in a fragile context</vt:lpstr>
      <vt:lpstr>B. Lebanon receives relatively large amounts of official development finance</vt:lpstr>
      <vt:lpstr>But ODF cannot replace Government’s role </vt:lpstr>
      <vt:lpstr>C. Donors can donors can help the country make policy frameworks more inclusive</vt:lpstr>
    </vt:vector>
  </TitlesOfParts>
  <Company>OECD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CATTANEO Olivier, DCD/FSD</dc:creator>
  <cp:lastModifiedBy>KIM Jieun, DCD/FSD</cp:lastModifiedBy>
  <cp:revision>172</cp:revision>
  <cp:lastPrinted>2019-04-09T11:13:34Z</cp:lastPrinted>
  <dcterms:created xsi:type="dcterms:W3CDTF">2018-11-01T13:27:06Z</dcterms:created>
  <dcterms:modified xsi:type="dcterms:W3CDTF">2019-04-09T11:50:50Z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0x010100119A92112669B848BFA7DCDFDDF11A3B</vt:lpwstr>
  </property>
  <property fmtid="{D5CDD505-2E9C-101B-9397-08002B2CF9AE}" pid="3" name="OECDCountry">
    <vt:lpwstr/>
  </property>
  <property fmtid="{D5CDD505-2E9C-101B-9397-08002B2CF9AE}" pid="4" name="OECDTopic">
    <vt:lpwstr>78;#Finance|d003e807-587a-47c9-88ad-d523694755ce;#102;#Development|ff5ac3e2-99be-4b8a-a29c-7ef1ab6d7c56</vt:lpwstr>
  </property>
  <property fmtid="{D5CDD505-2E9C-101B-9397-08002B2CF9AE}" pid="5" name="OECDCommittee">
    <vt:lpwstr/>
  </property>
  <property fmtid="{D5CDD505-2E9C-101B-9397-08002B2CF9AE}" pid="6" name="OECDPWB">
    <vt:lpwstr>1077;#5.1 Development|b644f622-75bd-4da2-82c1-9073fbfabe96</vt:lpwstr>
  </property>
  <property fmtid="{D5CDD505-2E9C-101B-9397-08002B2CF9AE}" pid="7" name="OECDKeywords">
    <vt:lpwstr>1169;#transition|172535db-eed6-4eef-ac0d-5031ff8dfb0e</vt:lpwstr>
  </property>
  <property fmtid="{D5CDD505-2E9C-101B-9397-08002B2CF9AE}" pid="8" name="OECDHorizontalProjects">
    <vt:lpwstr/>
  </property>
  <property fmtid="{D5CDD505-2E9C-101B-9397-08002B2CF9AE}" pid="9" name="OECDProjectOwnerStructure">
    <vt:lpwstr>119;#DCD/FSD|e5293307-074c-4ffc-abda-3dfdcc4a9f89</vt:lpwstr>
  </property>
</Properties>
</file>