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4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usenbourger, Philippe" initials="GP" lastIdx="1" clrIdx="0">
    <p:extLst>
      <p:ext uri="{19B8F6BF-5375-455C-9EA6-DF929625EA0E}">
        <p15:presenceInfo xmlns:p15="http://schemas.microsoft.com/office/powerpoint/2012/main" userId="S::philippe.gousenbourger@ituc-csi.org::38c36dd6-70bf-4bf6-b40a-0a18cc4b9e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3E4"/>
    <a:srgbClr val="E61C36"/>
    <a:srgbClr val="A50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8" autoAdjust="0"/>
    <p:restoredTop sz="96807" autoAdjust="0"/>
  </p:normalViewPr>
  <p:slideViewPr>
    <p:cSldViewPr snapToGrid="0">
      <p:cViewPr varScale="1">
        <p:scale>
          <a:sx n="116" d="100"/>
          <a:sy n="116" d="100"/>
        </p:scale>
        <p:origin x="138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tuc-my.sharepoint.com/personal/evelyn_astor_ituc-csi_org/Documents/Documents/GDP%20versus%20undernourishme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tuc-my.sharepoint.com/personal/evelyn_astor_ituc-csi_org/Documents/Documents/Effective%20SP%20coverage%20Worl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22560743801899E-2"/>
          <c:y val="3.00350272486711E-2"/>
          <c:w val="0.82411048225238903"/>
          <c:h val="0.76115230446272797"/>
        </c:manualLayout>
      </c:layout>
      <c:lineChart>
        <c:grouping val="standard"/>
        <c:varyColors val="0"/>
        <c:ser>
          <c:idx val="0"/>
          <c:order val="0"/>
          <c:tx>
            <c:strRef>
              <c:f>Data!$D$3</c:f>
              <c:strCache>
                <c:ptCount val="1"/>
                <c:pt idx="0">
                  <c:v>GDP (left axis)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6.7062173013439096E-17"/>
                  <c:y val="-6.60208034467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A9-4A78-A576-83664E2BEF8E}"/>
                </c:ext>
              </c:extLst>
            </c:dLbl>
            <c:dLbl>
              <c:idx val="3"/>
              <c:layout>
                <c:manualLayout>
                  <c:x val="0"/>
                  <c:y val="-3.44456365809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A9-4A78-A576-83664E2BEF8E}"/>
                </c:ext>
              </c:extLst>
            </c:dLbl>
            <c:dLbl>
              <c:idx val="4"/>
              <c:layout>
                <c:manualLayout>
                  <c:x val="1.28029263831733E-2"/>
                  <c:y val="1.1481878860301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A9-4A78-A576-83664E2BEF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Data!$E$5:$J$5</c:f>
              <c:numCache>
                <c:formatCode>General</c:formatCode>
                <c:ptCount val="6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2016</c:v>
                </c:pt>
                <c:pt idx="5">
                  <c:v>2018</c:v>
                </c:pt>
              </c:numCache>
            </c:numRef>
          </c:cat>
          <c:val>
            <c:numRef>
              <c:f>Data!$E$3:$J$3</c:f>
              <c:numCache>
                <c:formatCode>General</c:formatCode>
                <c:ptCount val="6"/>
                <c:pt idx="0" formatCode="0">
                  <c:v>33.5</c:v>
                </c:pt>
                <c:pt idx="1">
                  <c:v>43.8</c:v>
                </c:pt>
                <c:pt idx="2">
                  <c:v>63.6</c:v>
                </c:pt>
                <c:pt idx="3" formatCode="0.0">
                  <c:v>75.040000000000006</c:v>
                </c:pt>
                <c:pt idx="4">
                  <c:v>76.099999999999994</c:v>
                </c:pt>
                <c:pt idx="5">
                  <c:v>85.8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2A9-4A78-A576-83664E2BEF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8674200"/>
        <c:axId val="2127832056"/>
      </c:lineChart>
      <c:lineChart>
        <c:grouping val="standard"/>
        <c:varyColors val="0"/>
        <c:ser>
          <c:idx val="1"/>
          <c:order val="1"/>
          <c:tx>
            <c:strRef>
              <c:f>Data!$D$4</c:f>
              <c:strCache>
                <c:ptCount val="1"/>
                <c:pt idx="0">
                  <c:v>Undernourishment(%) (right axis)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2.00932880055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A9-4A78-A576-83664E2BEF8E}"/>
                </c:ext>
              </c:extLst>
            </c:dLbl>
            <c:dLbl>
              <c:idx val="1"/>
              <c:layout>
                <c:manualLayout>
                  <c:x val="2.7434842249657001E-2"/>
                  <c:y val="-1.14818788603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A9-4A78-A576-83664E2BEF8E}"/>
                </c:ext>
              </c:extLst>
            </c:dLbl>
            <c:dLbl>
              <c:idx val="2"/>
              <c:layout>
                <c:manualLayout>
                  <c:x val="0"/>
                  <c:y val="-2.8704697150753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2A9-4A78-A576-83664E2BEF8E}"/>
                </c:ext>
              </c:extLst>
            </c:dLbl>
            <c:dLbl>
              <c:idx val="3"/>
              <c:layout>
                <c:manualLayout>
                  <c:x val="3.6579789666209401E-3"/>
                  <c:y val="-3.1575166865829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A9-4A78-A576-83664E2BEF8E}"/>
                </c:ext>
              </c:extLst>
            </c:dLbl>
            <c:dLbl>
              <c:idx val="4"/>
              <c:layout>
                <c:manualLayout>
                  <c:x val="-7.3159579332418801E-3"/>
                  <c:y val="-2.58342274356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2A9-4A78-A576-83664E2BEF8E}"/>
                </c:ext>
              </c:extLst>
            </c:dLbl>
            <c:dLbl>
              <c:idx val="5"/>
              <c:layout>
                <c:manualLayout>
                  <c:x val="-3.6579789666209401E-3"/>
                  <c:y val="-2.58342274356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A9-4A78-A576-83664E2BEF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Data!$E$5:$J$5</c:f>
              <c:numCache>
                <c:formatCode>General</c:formatCode>
                <c:ptCount val="6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2016</c:v>
                </c:pt>
                <c:pt idx="5">
                  <c:v>2018</c:v>
                </c:pt>
              </c:numCache>
            </c:numRef>
          </c:cat>
          <c:val>
            <c:numRef>
              <c:f>Data!$E$4:$J$4</c:f>
              <c:numCache>
                <c:formatCode>General</c:formatCode>
                <c:ptCount val="6"/>
                <c:pt idx="0" formatCode="0.0">
                  <c:v>14.8</c:v>
                </c:pt>
                <c:pt idx="1">
                  <c:v>14.8</c:v>
                </c:pt>
                <c:pt idx="2">
                  <c:v>12.6</c:v>
                </c:pt>
                <c:pt idx="3">
                  <c:v>11.3</c:v>
                </c:pt>
                <c:pt idx="4">
                  <c:v>10.7</c:v>
                </c:pt>
                <c:pt idx="5">
                  <c:v>10.8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2A9-4A78-A576-83664E2BEF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7846120"/>
        <c:axId val="2127839176"/>
      </c:lineChart>
      <c:catAx>
        <c:axId val="2128674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27832056"/>
        <c:crosses val="autoZero"/>
        <c:auto val="0"/>
        <c:lblAlgn val="ctr"/>
        <c:lblOffset val="100"/>
        <c:noMultiLvlLbl val="0"/>
      </c:catAx>
      <c:valAx>
        <c:axId val="2127832056"/>
        <c:scaling>
          <c:orientation val="minMax"/>
          <c:max val="9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600" dirty="0"/>
                  <a:t>GDP (</a:t>
                </a:r>
                <a:r>
                  <a:rPr lang="es-ES" sz="1600" dirty="0" err="1"/>
                  <a:t>current</a:t>
                </a:r>
                <a:r>
                  <a:rPr lang="es-ES" sz="1600" baseline="0" dirty="0"/>
                  <a:t> USD$, in </a:t>
                </a:r>
                <a:r>
                  <a:rPr lang="es-ES" sz="1600" baseline="0" dirty="0" err="1"/>
                  <a:t>trillions</a:t>
                </a:r>
                <a:r>
                  <a:rPr lang="es-ES" sz="1600" baseline="0" dirty="0"/>
                  <a:t>)</a:t>
                </a:r>
                <a:endParaRPr lang="es-ES" sz="1600" dirty="0"/>
              </a:p>
            </c:rich>
          </c:tx>
          <c:layout>
            <c:manualLayout>
              <c:xMode val="edge"/>
              <c:yMode val="edge"/>
              <c:x val="0"/>
              <c:y val="0.154781008746921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28674200"/>
        <c:crosses val="autoZero"/>
        <c:crossBetween val="between"/>
      </c:valAx>
      <c:valAx>
        <c:axId val="2127839176"/>
        <c:scaling>
          <c:orientation val="minMax"/>
          <c:max val="3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600" dirty="0"/>
                  <a:t>%</a:t>
                </a:r>
                <a:r>
                  <a:rPr lang="es-ES" sz="1600" baseline="0" dirty="0"/>
                  <a:t> of </a:t>
                </a:r>
                <a:r>
                  <a:rPr lang="es-ES" sz="1600" baseline="0" dirty="0" err="1"/>
                  <a:t>population</a:t>
                </a:r>
                <a:r>
                  <a:rPr lang="es-ES" sz="1600" baseline="0" dirty="0"/>
                  <a:t> </a:t>
                </a:r>
                <a:r>
                  <a:rPr lang="es-ES" sz="1600" baseline="0" dirty="0" err="1"/>
                  <a:t>undernourished</a:t>
                </a:r>
                <a:endParaRPr lang="es-ES" sz="1600" dirty="0"/>
              </a:p>
            </c:rich>
          </c:tx>
          <c:layout>
            <c:manualLayout>
              <c:xMode val="edge"/>
              <c:yMode val="edge"/>
              <c:x val="0.95471297553797796"/>
              <c:y val="0.1043971967881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27846120"/>
        <c:crosses val="max"/>
        <c:crossBetween val="between"/>
        <c:minorUnit val="2"/>
      </c:valAx>
      <c:catAx>
        <c:axId val="2127846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278391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485234952248401"/>
          <c:y val="0.90204453181906896"/>
          <c:w val="0.81980529674811498"/>
          <c:h val="4.6076784751408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'[Effective SP coverage World.xlsx]Sheet1'!$C$1</c:f>
              <c:strCache>
                <c:ptCount val="1"/>
                <c:pt idx="0">
                  <c:v>% covered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0F-4958-B752-EB80F100FBD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0F-4958-B752-EB80F100FBD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0F-4958-B752-EB80F100FBD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0F-4958-B752-EB80F100FBD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30F-4958-B752-EB80F100FBD4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30F-4958-B752-EB80F100FBD4}"/>
              </c:ext>
            </c:extLst>
          </c:dPt>
          <c:cat>
            <c:multiLvlStrRef>
              <c:f>'[Effective SP coverage World.xlsx]Sheet1'!$A$2:$B$15</c:f>
              <c:multiLvlStrCache>
                <c:ptCount val="7"/>
                <c:lvl>
                  <c:pt idx="0">
                    <c:v>Population covered by at least one social protection benefit</c:v>
                  </c:pt>
                  <c:pt idx="1">
                    <c:v>Children</c:v>
                  </c:pt>
                  <c:pt idx="2">
                    <c:v>Mothers with newborns</c:v>
                  </c:pt>
                  <c:pt idx="3">
                    <c:v>Persons with severe disabilities </c:v>
                  </c:pt>
                  <c:pt idx="4">
                    <c:v>Unemployed</c:v>
                  </c:pt>
                  <c:pt idx="5">
                    <c:v>Older persons</c:v>
                  </c:pt>
                  <c:pt idx="6">
                    <c:v>Vulnerable persons covered by social assistance</c:v>
                  </c:pt>
                </c:lvl>
                <c:lvl>
                  <c:pt idx="0">
                    <c:v>World</c:v>
                  </c:pt>
                </c:lvl>
              </c:multiLvlStrCache>
            </c:multiLvlStrRef>
          </c:cat>
          <c:val>
            <c:numRef>
              <c:f>'[Effective SP coverage World.xlsx]Sheet1'!$C$2:$C$15</c:f>
              <c:numCache>
                <c:formatCode>0</c:formatCode>
                <c:ptCount val="7"/>
                <c:pt idx="0">
                  <c:v>45.2</c:v>
                </c:pt>
                <c:pt idx="1">
                  <c:v>34.9</c:v>
                </c:pt>
                <c:pt idx="2">
                  <c:v>41.1</c:v>
                </c:pt>
                <c:pt idx="3">
                  <c:v>27.8</c:v>
                </c:pt>
                <c:pt idx="4">
                  <c:v>21.8</c:v>
                </c:pt>
                <c:pt idx="5">
                  <c:v>67.900000000000006</c:v>
                </c:pt>
                <c:pt idx="6">
                  <c:v>24.7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30F-4958-B752-EB80F100F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127887048"/>
        <c:axId val="2127890856"/>
      </c:barChart>
      <c:catAx>
        <c:axId val="2127887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27890856"/>
        <c:crosses val="autoZero"/>
        <c:auto val="1"/>
        <c:lblAlgn val="ctr"/>
        <c:lblOffset val="100"/>
        <c:noMultiLvlLbl val="0"/>
      </c:catAx>
      <c:valAx>
        <c:axId val="212789085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27887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DC890-95D8-4FB6-8011-3B20E2789E9F}" type="datetimeFigureOut">
              <a:rPr lang="fr-BE" smtClean="0"/>
              <a:t>23-10-19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8CBB3-6B26-4F0F-8C82-CEBA45D8C9D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4945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8CBB3-6B26-4F0F-8C82-CEBA45D8C9DE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44321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8CBB3-6B26-4F0F-8C82-CEBA45D8C9DE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9740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8CBB3-6B26-4F0F-8C82-CEBA45D8C9DE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8249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8CBB3-6B26-4F0F-8C82-CEBA45D8C9DE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863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A6ED0-022C-4E17-BD6D-04CA9A033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123F1-6CD0-4CDC-8E18-70CCCA951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50E1B-9ED1-4DF2-830A-7AB54E0B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1B75-0B20-4EEC-9254-F3DF7163EDD1}" type="datetimeFigureOut">
              <a:rPr lang="fr-BE" smtClean="0"/>
              <a:t>23-10-19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D331A-40D9-428B-A384-4F9CC416B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D237-F1EA-4603-940B-5B2E9FF1D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892A-602A-4C5B-B73F-58BA4FFC2E3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5392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BF42-3A5D-4488-93CE-F21B48DAB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3BC28E-EF1B-449E-80F6-DD62985CF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9C900-2F3E-44B2-ACA9-B69A364CB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1B75-0B20-4EEC-9254-F3DF7163EDD1}" type="datetimeFigureOut">
              <a:rPr lang="fr-BE" smtClean="0"/>
              <a:t>23-10-19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D5A42-367D-4375-9BB1-56E7B34EC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7237C-EE72-4A98-B300-B0E65FFAC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892A-602A-4C5B-B73F-58BA4FFC2E3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7655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3D4F1A-1867-4CF4-93C2-A9378F3B03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D131C-11B3-4708-ADAC-EF8DA1360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F53B6-21CA-44B0-BC8B-43DEA6A44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1B75-0B20-4EEC-9254-F3DF7163EDD1}" type="datetimeFigureOut">
              <a:rPr lang="fr-BE" smtClean="0"/>
              <a:t>23-10-19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23850-892E-4F2E-BD7A-2753C4AB3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8FFB1-D432-46C1-AB86-8036129A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892A-602A-4C5B-B73F-58BA4FFC2E3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8320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1D3EA-CE59-4225-87E0-041603DD8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BF90A-B9E8-4535-B9BB-999901432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1941D-9505-4C34-AF33-BB0D6CC69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1B75-0B20-4EEC-9254-F3DF7163EDD1}" type="datetimeFigureOut">
              <a:rPr lang="fr-BE" smtClean="0"/>
              <a:t>23-10-19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B8B64-9174-436A-82D2-7B026F15C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BA4E7-4CC3-4F2D-80ED-C8762DED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892A-602A-4C5B-B73F-58BA4FFC2E3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643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70721-DD78-4871-9FDE-6F90B628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7A106-0985-41D9-9FED-DF0A9D534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220EF-7533-4421-BD1E-7E49868BD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1B75-0B20-4EEC-9254-F3DF7163EDD1}" type="datetimeFigureOut">
              <a:rPr lang="fr-BE" smtClean="0"/>
              <a:t>23-10-19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FF6ED-C08D-491C-8233-9F4355D0F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451C3-9819-438C-8672-C768E7DDF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892A-602A-4C5B-B73F-58BA4FFC2E3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0169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A444F-31FB-418A-AE96-C74EF0FE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6FB85-2D92-48ED-A2C0-AAF8A2D85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59D47-060A-410E-ABE0-8CA2B91C7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C131E-6A07-476B-9260-94CEE4466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1B75-0B20-4EEC-9254-F3DF7163EDD1}" type="datetimeFigureOut">
              <a:rPr lang="fr-BE" smtClean="0"/>
              <a:t>23-10-19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67CCB-256B-4B2F-A834-89FE77135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62ACD-D736-4B8F-87F3-3CAE7705C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892A-602A-4C5B-B73F-58BA4FFC2E3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355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CE699-E8AF-483A-AAC9-563726FBE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B75D8-E32F-40C9-8672-AA3A51D57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E835AA-536A-4E5E-8D66-4735A3DF4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F924B9-B287-4D5F-8A33-CD7EE43FEC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1E397F-6728-4EF2-83EC-0B68936E8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F012F0-FD92-488B-8877-FD4892DED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1B75-0B20-4EEC-9254-F3DF7163EDD1}" type="datetimeFigureOut">
              <a:rPr lang="fr-BE" smtClean="0"/>
              <a:t>23-10-19</a:t>
            </a:fld>
            <a:endParaRPr lang="fr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7F4737-335F-4082-A154-67D1F6E1A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B6C4B-5EA1-4985-BCEA-54BD5B34E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892A-602A-4C5B-B73F-58BA4FFC2E3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4961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A1ADA-4BEC-4E0B-847E-CDE981A48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19E01A-B1B7-453D-A1B6-6BA2E718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1B75-0B20-4EEC-9254-F3DF7163EDD1}" type="datetimeFigureOut">
              <a:rPr lang="fr-BE" smtClean="0"/>
              <a:t>23-10-19</a:t>
            </a:fld>
            <a:endParaRPr lang="fr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630C6E-D6D7-429B-ADAA-F7172A699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914F0D-5106-4CF2-9D02-73496F9E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892A-602A-4C5B-B73F-58BA4FFC2E3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3928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401BD6-304D-4242-B7A9-1CBE6E26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1B75-0B20-4EEC-9254-F3DF7163EDD1}" type="datetimeFigureOut">
              <a:rPr lang="fr-BE" smtClean="0"/>
              <a:t>23-10-19</a:t>
            </a:fld>
            <a:endParaRPr lang="fr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00AF79-D1D3-4D7F-8EE4-11C889F34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B59EC-0872-4296-98CB-23CD379B9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892A-602A-4C5B-B73F-58BA4FFC2E3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351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7F2A5-3D6D-4B5B-91E2-98EC4369D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2DAC7-C640-4882-8C04-F2747795B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89987F-BE2E-4CE9-A8C7-E1578C030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857BE-AB8A-4A83-94EE-AA4268D8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1B75-0B20-4EEC-9254-F3DF7163EDD1}" type="datetimeFigureOut">
              <a:rPr lang="fr-BE" smtClean="0"/>
              <a:t>23-10-19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251CB-BBD7-476D-BC03-6E206E325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BFD01-D63C-4C81-B4B5-ADC824635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892A-602A-4C5B-B73F-58BA4FFC2E3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167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6DD6D-FE57-4469-84C6-727173DFF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46F40A-DB90-4833-976C-681B4A97F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4C07F-AED1-4E9A-A80B-F1E8E8146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8FAEB-7B01-4F06-8715-FDBF3B84E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1B75-0B20-4EEC-9254-F3DF7163EDD1}" type="datetimeFigureOut">
              <a:rPr lang="fr-BE" smtClean="0"/>
              <a:t>23-10-19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83936-6302-4D15-816C-A54948C03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95DD4-A967-4126-9564-1B1AE7162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892A-602A-4C5B-B73F-58BA4FFC2E3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5474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93679F-6DFF-4AAD-B945-125B371EA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0C1DC-C5A6-4D59-B6FB-854933CAA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DF2DE-4FC2-4CA9-B6C0-10383CC8A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91B75-0B20-4EEC-9254-F3DF7163EDD1}" type="datetimeFigureOut">
              <a:rPr lang="fr-BE" smtClean="0"/>
              <a:t>23-10-19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22CCC-296B-415D-A4D8-72CE207F1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CBAF4-23CB-480A-A6EE-4F52F4809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7892A-602A-4C5B-B73F-58BA4FFC2E3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332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624B568F-B9BC-4416-BB47-8EA3348C3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B48DD7-E7A8-453E-8E83-C503E25AB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2035614"/>
            <a:ext cx="10972799" cy="2786771"/>
          </a:xfrm>
        </p:spPr>
        <p:txBody>
          <a:bodyPr>
            <a:normAutofit fontScale="90000"/>
          </a:bodyPr>
          <a:lstStyle/>
          <a:p>
            <a:r>
              <a:rPr lang="fr-FR" sz="7200" dirty="0" err="1">
                <a:solidFill>
                  <a:srgbClr val="E61C36"/>
                </a:solidFill>
                <a:latin typeface="Cera Stencil PRO" panose="00000500000000000000" pitchFamily="50" charset="0"/>
              </a:rPr>
              <a:t>Democracies</a:t>
            </a:r>
            <a:r>
              <a:rPr lang="fr-FR" sz="7200" dirty="0">
                <a:solidFill>
                  <a:srgbClr val="E61C36"/>
                </a:solidFill>
                <a:latin typeface="Cera Stencil PRO" panose="00000500000000000000" pitchFamily="50" charset="0"/>
              </a:rPr>
              <a:t> for People:</a:t>
            </a:r>
            <a:br>
              <a:rPr lang="fr-FR" sz="7200" dirty="0">
                <a:solidFill>
                  <a:srgbClr val="E61C36"/>
                </a:solidFill>
                <a:latin typeface="Cera Stencil PRO" panose="00000500000000000000" pitchFamily="50" charset="0"/>
              </a:rPr>
            </a:br>
            <a:r>
              <a:rPr lang="fr-FR" sz="7200" dirty="0" err="1">
                <a:solidFill>
                  <a:srgbClr val="E61C36"/>
                </a:solidFill>
                <a:latin typeface="Cera Stencil PRO" panose="00000500000000000000" pitchFamily="50" charset="0"/>
              </a:rPr>
              <a:t>Government</a:t>
            </a:r>
            <a:r>
              <a:rPr lang="fr-FR" sz="7200" dirty="0">
                <a:solidFill>
                  <a:srgbClr val="E61C36"/>
                </a:solidFill>
                <a:latin typeface="Cera Stencil PRO" panose="00000500000000000000" pitchFamily="50" charset="0"/>
              </a:rPr>
              <a:t> </a:t>
            </a:r>
            <a:r>
              <a:rPr lang="fr-FR" sz="7200" dirty="0" err="1">
                <a:solidFill>
                  <a:srgbClr val="E61C36"/>
                </a:solidFill>
                <a:latin typeface="Cera Stencil PRO" panose="00000500000000000000" pitchFamily="50" charset="0"/>
              </a:rPr>
              <a:t>accountability</a:t>
            </a:r>
            <a:br>
              <a:rPr lang="fr-FR" sz="7200" dirty="0">
                <a:solidFill>
                  <a:srgbClr val="E61C36"/>
                </a:solidFill>
                <a:latin typeface="Cera Stencil PRO" panose="00000500000000000000" pitchFamily="50" charset="0"/>
              </a:rPr>
            </a:br>
            <a:r>
              <a:rPr lang="fr-FR" sz="7200" dirty="0">
                <a:solidFill>
                  <a:srgbClr val="E61C36"/>
                </a:solidFill>
                <a:latin typeface="Cera Stencil PRO" panose="00000500000000000000" pitchFamily="50" charset="0"/>
              </a:rPr>
              <a:t>by </a:t>
            </a:r>
            <a:r>
              <a:rPr lang="fr-FR" sz="7200">
                <a:solidFill>
                  <a:srgbClr val="E61C36"/>
                </a:solidFill>
                <a:latin typeface="Cera Stencil PRO" panose="00000500000000000000" pitchFamily="50" charset="0"/>
              </a:rPr>
              <a:t>moving</a:t>
            </a:r>
            <a:r>
              <a:rPr lang="fr-FR" sz="7200" dirty="0">
                <a:solidFill>
                  <a:srgbClr val="E61C36"/>
                </a:solidFill>
                <a:latin typeface="Cera Stencil PRO" panose="00000500000000000000" pitchFamily="50" charset="0"/>
              </a:rPr>
              <a:t> </a:t>
            </a:r>
            <a:r>
              <a:rPr lang="fr-FR" sz="7200" dirty="0" err="1">
                <a:solidFill>
                  <a:srgbClr val="E61C36"/>
                </a:solidFill>
                <a:latin typeface="Cera Stencil PRO" panose="00000500000000000000" pitchFamily="50" charset="0"/>
              </a:rPr>
              <a:t>beyond</a:t>
            </a:r>
            <a:r>
              <a:rPr lang="fr-FR" sz="7200" dirty="0">
                <a:solidFill>
                  <a:srgbClr val="E61C36"/>
                </a:solidFill>
                <a:latin typeface="Cera Stencil PRO" panose="00000500000000000000" pitchFamily="50" charset="0"/>
              </a:rPr>
              <a:t> GDP</a:t>
            </a:r>
            <a:endParaRPr lang="fr-BE" sz="7200" dirty="0">
              <a:solidFill>
                <a:srgbClr val="E61C36"/>
              </a:solidFill>
              <a:latin typeface="Cera Stencil PRO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E2EC7695-E9E4-4BB6-A153-0970DEAE7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B48DD7-E7A8-453E-8E83-C503E25AB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1449" y="372441"/>
            <a:ext cx="10083113" cy="121984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E61C36"/>
                </a:solidFill>
                <a:latin typeface="Cera Stencil PRO" panose="00000500000000000000" pitchFamily="50" charset="0"/>
              </a:rPr>
              <a:t>GDP: an incomplete measure of economic progress</a:t>
            </a:r>
            <a:endParaRPr lang="fr-BE" sz="4000" dirty="0">
              <a:solidFill>
                <a:srgbClr val="E61C36"/>
              </a:solidFill>
              <a:latin typeface="Cera Stencil PRO" panose="000005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A374DE-3C7A-45FC-8E37-39BB46C2CDA0}"/>
              </a:ext>
            </a:extLst>
          </p:cNvPr>
          <p:cNvSpPr txBox="1"/>
          <p:nvPr/>
        </p:nvSpPr>
        <p:spPr>
          <a:xfrm>
            <a:off x="790832" y="2167116"/>
            <a:ext cx="9144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" panose="020B0503030502060204" pitchFamily="34" charset="0"/>
              </a:rPr>
              <a:t>Does not capture how growth is distributed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Proxima Nova" panose="020B050303050206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" panose="020B0503030502060204" pitchFamily="34" charset="0"/>
              </a:rPr>
              <a:t>Assumes growth translates to higher living standards…. often not the case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Proxima Nova" panose="020B050303050206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" panose="020B0503030502060204" pitchFamily="34" charset="0"/>
              </a:rPr>
              <a:t>Neglects environmental sustainability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Proxima Nova" panose="020B050303050206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" panose="020B0503030502060204" pitchFamily="34" charset="0"/>
              </a:rPr>
              <a:t>Presents a gender-biased understanding of production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95294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E2EC7695-E9E4-4BB6-A153-0970DEAE7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B48DD7-E7A8-453E-8E83-C503E25AB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1449" y="372441"/>
            <a:ext cx="10083113" cy="121984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E61C36"/>
                </a:solidFill>
                <a:latin typeface="Cera Stencil PRO" panose="00000500000000000000" pitchFamily="50" charset="0"/>
              </a:rPr>
              <a:t>GDP growth has not been shared with workers</a:t>
            </a:r>
            <a:endParaRPr lang="fr-BE" sz="4000" dirty="0">
              <a:solidFill>
                <a:srgbClr val="E61C36"/>
              </a:solidFill>
              <a:latin typeface="Cera Stencil PRO" panose="000005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A374DE-3C7A-45FC-8E37-39BB46C2CDA0}"/>
              </a:ext>
            </a:extLst>
          </p:cNvPr>
          <p:cNvSpPr txBox="1"/>
          <p:nvPr/>
        </p:nvSpPr>
        <p:spPr>
          <a:xfrm>
            <a:off x="3535679" y="1592284"/>
            <a:ext cx="51206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x-none" sz="1600" b="1" i="1" dirty="0">
                <a:solidFill>
                  <a:srgbClr val="231F20"/>
                </a:solidFill>
                <a:latin typeface="Proxima Nova" panose="020B0503030502060204" pitchFamily="34" charset="0"/>
                <a:ea typeface="Proxima Nova" panose="020B0503030502060204" pitchFamily="34" charset="0"/>
                <a:cs typeface="Proxima Nova" panose="020B0503030502060204" pitchFamily="34" charset="0"/>
              </a:rPr>
              <a:t>Evolution of the </a:t>
            </a:r>
            <a:r>
              <a:rPr lang="en-US" altLang="x-none" sz="1600" b="1" i="1" dirty="0" err="1">
                <a:solidFill>
                  <a:srgbClr val="231F20"/>
                </a:solidFill>
                <a:latin typeface="Proxima Nova" panose="020B0503030502060204" pitchFamily="34" charset="0"/>
                <a:ea typeface="Proxima Nova" panose="020B0503030502060204" pitchFamily="34" charset="0"/>
                <a:cs typeface="Proxima Nova" panose="020B0503030502060204" pitchFamily="34" charset="0"/>
              </a:rPr>
              <a:t>labour</a:t>
            </a:r>
            <a:r>
              <a:rPr lang="en-US" altLang="x-none" sz="1600" b="1" i="1" dirty="0">
                <a:solidFill>
                  <a:srgbClr val="231F20"/>
                </a:solidFill>
                <a:latin typeface="Proxima Nova" panose="020B0503030502060204" pitchFamily="34" charset="0"/>
                <a:ea typeface="Proxima Nova" panose="020B0503030502060204" pitchFamily="34" charset="0"/>
                <a:cs typeface="Proxima Nova" panose="020B0503030502060204" pitchFamily="34" charset="0"/>
              </a:rPr>
              <a:t> income share</a:t>
            </a:r>
            <a:endParaRPr lang="en-US" altLang="x-none" sz="1600" b="1" i="1" dirty="0">
              <a:latin typeface="Proxima Nova" panose="020B0503030502060204" pitchFamily="34" charset="0"/>
              <a:ea typeface="Proxima Nova" panose="020B0503030502060204" pitchFamily="34" charset="0"/>
              <a:cs typeface="Proxima Nova" panose="020B0503030502060204" pitchFamily="34" charset="0"/>
            </a:endParaRPr>
          </a:p>
          <a:p>
            <a:endParaRPr lang="fr-BE" sz="1600" dirty="0">
              <a:latin typeface="Proxima Nova" panose="020B0503030502060204" pitchFamily="34" charset="0"/>
            </a:endParaRPr>
          </a:p>
          <a:p>
            <a:endParaRPr lang="fr-BE" sz="1600" dirty="0">
              <a:latin typeface="Proxima Nova" panose="020B0503030502060204" pitchFamily="34" charset="0"/>
            </a:endParaRPr>
          </a:p>
          <a:p>
            <a:endParaRPr lang="fr-BE" sz="1600" dirty="0">
              <a:latin typeface="Proxima Nova" panose="020B0503030502060204" pitchFamily="34" charset="0"/>
            </a:endParaRPr>
          </a:p>
          <a:p>
            <a:endParaRPr lang="fr-BE" sz="1600" dirty="0">
              <a:latin typeface="Proxima Nova" panose="020B0503030502060204" pitchFamily="34" charset="0"/>
            </a:endParaRPr>
          </a:p>
          <a:p>
            <a:endParaRPr lang="fr-BE" sz="1600" dirty="0">
              <a:latin typeface="Proxima Nova" panose="020B0503030502060204" pitchFamily="34" charset="0"/>
            </a:endParaRPr>
          </a:p>
          <a:p>
            <a:endParaRPr lang="fr-BE" sz="1600" dirty="0">
              <a:latin typeface="Proxima Nova" panose="020B0503030502060204" pitchFamily="34" charset="0"/>
            </a:endParaRPr>
          </a:p>
          <a:p>
            <a:endParaRPr lang="fr-BE" sz="1600" dirty="0">
              <a:latin typeface="Proxima Nova" panose="020B0503030502060204" pitchFamily="34" charset="0"/>
            </a:endParaRPr>
          </a:p>
          <a:p>
            <a:endParaRPr lang="fr-BE" sz="1600" dirty="0">
              <a:latin typeface="Proxima Nova" panose="020B0503030502060204" pitchFamily="34" charset="0"/>
            </a:endParaRPr>
          </a:p>
          <a:p>
            <a:endParaRPr lang="fr-BE" sz="1600" dirty="0">
              <a:latin typeface="Proxima Nova" panose="020B0503030502060204" pitchFamily="34" charset="0"/>
            </a:endParaRPr>
          </a:p>
          <a:p>
            <a:endParaRPr lang="fr-BE" sz="1600" dirty="0">
              <a:latin typeface="Proxima Nova" panose="020B0503030502060204" pitchFamily="34" charset="0"/>
            </a:endParaRPr>
          </a:p>
          <a:p>
            <a:endParaRPr lang="fr-BE" sz="1600" dirty="0">
              <a:latin typeface="Proxima Nova" panose="020B0503030502060204" pitchFamily="34" charset="0"/>
            </a:endParaRPr>
          </a:p>
          <a:p>
            <a:endParaRPr lang="fr-BE" sz="1600" dirty="0">
              <a:latin typeface="Proxima Nova" panose="020B0503030502060204" pitchFamily="34" charset="0"/>
            </a:endParaRPr>
          </a:p>
          <a:p>
            <a:endParaRPr lang="fr-BE" sz="1600" dirty="0">
              <a:latin typeface="Proxima Nova" panose="020B0503030502060204" pitchFamily="34" charset="0"/>
            </a:endParaRPr>
          </a:p>
          <a:p>
            <a:endParaRPr lang="fr-BE" sz="1600" dirty="0">
              <a:latin typeface="Proxima Nova" panose="020B0503030502060204" pitchFamily="34" charset="0"/>
            </a:endParaRPr>
          </a:p>
          <a:p>
            <a:endParaRPr lang="fr-BE" sz="1600" dirty="0">
              <a:latin typeface="Proxima Nova" panose="020B0503030502060204" pitchFamily="34" charset="0"/>
            </a:endParaRPr>
          </a:p>
          <a:p>
            <a:endParaRPr lang="fr-BE" sz="1600" dirty="0">
              <a:latin typeface="Proxima Nova" panose="020B0503030502060204" pitchFamily="34" charset="0"/>
            </a:endParaRPr>
          </a:p>
          <a:p>
            <a:endParaRPr lang="fr-BE" sz="1600" dirty="0">
              <a:latin typeface="Proxima Nova" panose="020B0503030502060204" pitchFamily="34" charset="0"/>
            </a:endParaRPr>
          </a:p>
          <a:p>
            <a:endParaRPr lang="fr-BE" sz="1600" dirty="0">
              <a:latin typeface="Proxima Nova" panose="020B0503030502060204" pitchFamily="34" charset="0"/>
            </a:endParaRPr>
          </a:p>
          <a:p>
            <a:pPr algn="r"/>
            <a:r>
              <a:rPr lang="en-US" altLang="x-none" sz="1600" i="1" dirty="0">
                <a:solidFill>
                  <a:srgbClr val="231F20"/>
                </a:solidFill>
                <a:latin typeface="Proxima Nova" panose="020B0503030502060204" pitchFamily="34" charset="0"/>
                <a:ea typeface="Calibri" panose="020F0502020204030204" pitchFamily="34" charset="0"/>
              </a:rPr>
              <a:t>			             </a:t>
            </a:r>
            <a:r>
              <a:rPr lang="en-US" altLang="x-none" sz="1400" i="1" dirty="0">
                <a:solidFill>
                  <a:srgbClr val="231F20"/>
                </a:solidFill>
                <a:latin typeface="Proxima Nova" panose="020B0503030502060204" pitchFamily="34" charset="0"/>
                <a:ea typeface="Calibri" panose="020F0502020204030204" pitchFamily="34" charset="0"/>
              </a:rPr>
              <a:t>Source: IMF (2017)</a:t>
            </a:r>
            <a:endParaRPr lang="en-US" altLang="x-none" sz="1400" i="1" dirty="0">
              <a:latin typeface="Proxima Nova" panose="020B0503030502060204" pitchFamily="34" charset="0"/>
            </a:endParaRPr>
          </a:p>
        </p:txBody>
      </p:sp>
      <p:pic>
        <p:nvPicPr>
          <p:cNvPr id="7" name="image4.jpeg">
            <a:extLst>
              <a:ext uri="{FF2B5EF4-FFF2-40B4-BE49-F238E27FC236}">
                <a16:creationId xmlns:a16="http://schemas.microsoft.com/office/drawing/2014/main" id="{5BAFE9E9-E401-4676-A136-C53051757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79" y="2088643"/>
            <a:ext cx="5120640" cy="40405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E2EC7695-E9E4-4BB6-A153-0970DEAE7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B48DD7-E7A8-453E-8E83-C503E25AB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1449" y="372441"/>
            <a:ext cx="10083113" cy="121984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E61C36"/>
                </a:solidFill>
                <a:latin typeface="Cera Stencil PRO" panose="00000500000000000000" pitchFamily="50" charset="0"/>
              </a:rPr>
              <a:t>Top earners are capturing global income</a:t>
            </a:r>
            <a:br>
              <a:rPr lang="en-US" sz="4000" dirty="0">
                <a:solidFill>
                  <a:srgbClr val="E61C36"/>
                </a:solidFill>
                <a:latin typeface="Cera Stencil PRO" panose="00000500000000000000" pitchFamily="50" charset="0"/>
              </a:rPr>
            </a:br>
            <a:endParaRPr lang="fr-BE" sz="4000" dirty="0">
              <a:solidFill>
                <a:srgbClr val="E61C36"/>
              </a:solidFill>
              <a:latin typeface="Cera Stencil PRO" panose="000005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A374DE-3C7A-45FC-8E37-39BB46C2CDA0}"/>
              </a:ext>
            </a:extLst>
          </p:cNvPr>
          <p:cNvSpPr txBox="1"/>
          <p:nvPr/>
        </p:nvSpPr>
        <p:spPr>
          <a:xfrm>
            <a:off x="1919415" y="1729176"/>
            <a:ext cx="8419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x-none" sz="1600" b="1" i="1" dirty="0">
                <a:solidFill>
                  <a:srgbClr val="231F20"/>
                </a:solidFill>
                <a:latin typeface="Proxima Nova" panose="020B0503030502060204" pitchFamily="34" charset="0"/>
                <a:ea typeface="Proxima Nova" panose="020B0503030502060204" pitchFamily="34" charset="0"/>
                <a:cs typeface="Proxima Nova" panose="020B0503030502060204" pitchFamily="34" charset="0"/>
              </a:rPr>
              <a:t>The rise in the top 1% versus the stagnation of the global bottom 50%, 1980-2016</a:t>
            </a:r>
            <a:endParaRPr lang="fr-BE" sz="1600" dirty="0">
              <a:latin typeface="Proxima Nova" panose="020B050303050206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9450FA-D491-49F3-8ADC-9E0D573EA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875" y="2067730"/>
            <a:ext cx="8820150" cy="43148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4B2C42-3822-4CA4-BC55-51ABC660BB44}"/>
              </a:ext>
            </a:extLst>
          </p:cNvPr>
          <p:cNvSpPr txBox="1"/>
          <p:nvPr/>
        </p:nvSpPr>
        <p:spPr>
          <a:xfrm>
            <a:off x="2248931" y="6331670"/>
            <a:ext cx="8089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x-none" sz="1400" i="1" dirty="0">
                <a:solidFill>
                  <a:srgbClr val="231F20"/>
                </a:solidFill>
                <a:latin typeface="Proxima Nova" panose="020B0503030502060204" pitchFamily="34" charset="0"/>
                <a:ea typeface="Proxima Nova" panose="020B0503030502060204" pitchFamily="34" charset="0"/>
                <a:cs typeface="Proxima Nova" panose="020B0503030502060204" pitchFamily="34" charset="0"/>
              </a:rPr>
              <a:t>Source: World Inequality Report (2018)</a:t>
            </a:r>
            <a:endParaRPr lang="fr-BE" sz="1400" dirty="0">
              <a:latin typeface="Proxima Nova" panose="020B05030305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211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E2EC7695-E9E4-4BB6-A153-0970DEAE7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B48DD7-E7A8-453E-8E83-C503E25AB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1449" y="372441"/>
            <a:ext cx="10083113" cy="121984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E61C36"/>
                </a:solidFill>
                <a:latin typeface="Cera Stencil PRO" panose="00000500000000000000" pitchFamily="50" charset="0"/>
              </a:rPr>
              <a:t>Rapid global growth is not translating into improved livelihoods and well-being</a:t>
            </a:r>
            <a:endParaRPr lang="fr-BE" sz="4000" dirty="0">
              <a:solidFill>
                <a:srgbClr val="E61C36"/>
              </a:solidFill>
              <a:latin typeface="Cera Stencil PRO" panose="000005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A374DE-3C7A-45FC-8E37-39BB46C2CDA0}"/>
              </a:ext>
            </a:extLst>
          </p:cNvPr>
          <p:cNvSpPr txBox="1"/>
          <p:nvPr/>
        </p:nvSpPr>
        <p:spPr>
          <a:xfrm>
            <a:off x="1087393" y="1729176"/>
            <a:ext cx="10083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x-none" sz="1600" b="1" i="1" dirty="0">
                <a:solidFill>
                  <a:srgbClr val="231F20"/>
                </a:solidFill>
                <a:latin typeface="Proxima Nova" panose="020B0503030502060204" pitchFamily="34" charset="0"/>
                <a:ea typeface="Proxima Nova" panose="020B0503030502060204" pitchFamily="34" charset="0"/>
                <a:cs typeface="Proxima Nova" panose="020B0503030502060204" pitchFamily="34" charset="0"/>
              </a:rPr>
              <a:t>Global GDP (current USD, in trillions) and % of the global population undernourished (2000-2018)</a:t>
            </a:r>
            <a:endParaRPr lang="fr-BE" sz="1600" dirty="0">
              <a:latin typeface="Proxima Nova" panose="020B050303050206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4B2C42-3822-4CA4-BC55-51ABC660BB44}"/>
              </a:ext>
            </a:extLst>
          </p:cNvPr>
          <p:cNvSpPr txBox="1"/>
          <p:nvPr/>
        </p:nvSpPr>
        <p:spPr>
          <a:xfrm>
            <a:off x="2875008" y="6334780"/>
            <a:ext cx="8089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x-none" sz="1400" i="1" dirty="0">
                <a:solidFill>
                  <a:srgbClr val="231F20"/>
                </a:solidFill>
                <a:latin typeface="Proxima Nova" panose="020B0503030502060204" pitchFamily="34" charset="0"/>
                <a:ea typeface="Proxima Nova" panose="020B0503030502060204" pitchFamily="34" charset="0"/>
                <a:cs typeface="Proxima Nova" panose="020B0503030502060204" pitchFamily="34" charset="0"/>
              </a:rPr>
              <a:t>Source: ITUC calculations based on World Bank data (GDP) and FAO data (undernourishment). </a:t>
            </a:r>
          </a:p>
          <a:p>
            <a:pPr algn="r"/>
            <a:r>
              <a:rPr lang="en-US" altLang="x-none" sz="1400" i="1" dirty="0">
                <a:solidFill>
                  <a:srgbClr val="231F20"/>
                </a:solidFill>
                <a:latin typeface="Proxima Nova" panose="020B0503030502060204" pitchFamily="34" charset="0"/>
                <a:ea typeface="Proxima Nova" panose="020B0503030502060204" pitchFamily="34" charset="0"/>
                <a:cs typeface="Proxima Nova" panose="020B0503030502060204" pitchFamily="34" charset="0"/>
              </a:rPr>
              <a:t>Note: 2018 undernourishment data are FAO projections.</a:t>
            </a:r>
            <a:endParaRPr lang="fr-BE" sz="1400" dirty="0">
              <a:latin typeface="Proxima Nova" panose="020B050303050206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F3D4E4B-1743-40CB-A61A-E93C95E9F0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03307"/>
              </p:ext>
            </p:extLst>
          </p:nvPr>
        </p:nvGraphicFramePr>
        <p:xfrm>
          <a:off x="2476293" y="2219732"/>
          <a:ext cx="7305311" cy="4010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1472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E2EC7695-E9E4-4BB6-A153-0970DEAE7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B48DD7-E7A8-453E-8E83-C503E25AB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1449" y="372441"/>
            <a:ext cx="10083113" cy="121984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E61C36"/>
                </a:solidFill>
                <a:latin typeface="Cera Stencil PRO" panose="00000500000000000000" pitchFamily="50" charset="0"/>
              </a:rPr>
              <a:t>Growth is not translating into greater economic security</a:t>
            </a:r>
            <a:endParaRPr lang="fr-BE" sz="4000" dirty="0">
              <a:solidFill>
                <a:srgbClr val="E61C36"/>
              </a:solidFill>
              <a:latin typeface="Cera Stencil PRO" panose="000005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A374DE-3C7A-45FC-8E37-39BB46C2CDA0}"/>
              </a:ext>
            </a:extLst>
          </p:cNvPr>
          <p:cNvSpPr txBox="1"/>
          <p:nvPr/>
        </p:nvSpPr>
        <p:spPr>
          <a:xfrm>
            <a:off x="1087393" y="1729176"/>
            <a:ext cx="10083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x-none" sz="1600" b="1" i="1" dirty="0">
                <a:solidFill>
                  <a:srgbClr val="231F20"/>
                </a:solidFill>
                <a:latin typeface="Proxima Nova" panose="020B0503030502060204" pitchFamily="34" charset="0"/>
                <a:ea typeface="Proxima Nova" panose="020B0503030502060204" pitchFamily="34" charset="0"/>
                <a:cs typeface="Proxima Nova" panose="020B0503030502060204" pitchFamily="34" charset="0"/>
              </a:rPr>
              <a:t>Percentage of the world’s population covered by social protection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4B2C42-3822-4CA4-BC55-51ABC660BB44}"/>
              </a:ext>
            </a:extLst>
          </p:cNvPr>
          <p:cNvSpPr txBox="1"/>
          <p:nvPr/>
        </p:nvSpPr>
        <p:spPr>
          <a:xfrm>
            <a:off x="2875008" y="6334780"/>
            <a:ext cx="8089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x-none" sz="1400" i="1" dirty="0">
                <a:solidFill>
                  <a:srgbClr val="231F20"/>
                </a:solidFill>
                <a:latin typeface="Proxima Nova" panose="020B0503030502060204" pitchFamily="34" charset="0"/>
                <a:ea typeface="Proxima Nova" panose="020B0503030502060204" pitchFamily="34" charset="0"/>
                <a:cs typeface="Proxima Nova" panose="020B0503030502060204" pitchFamily="34" charset="0"/>
              </a:rPr>
              <a:t>Source: ILO World Social Protection </a:t>
            </a:r>
            <a:r>
              <a:rPr lang="en-US" altLang="x-none" sz="1400" i="1">
                <a:solidFill>
                  <a:srgbClr val="231F20"/>
                </a:solidFill>
                <a:latin typeface="Proxima Nova" panose="020B0503030502060204" pitchFamily="34" charset="0"/>
                <a:ea typeface="Proxima Nova" panose="020B0503030502060204" pitchFamily="34" charset="0"/>
                <a:cs typeface="Proxima Nova" panose="020B0503030502060204" pitchFamily="34" charset="0"/>
              </a:rPr>
              <a:t>Report 2017-2019</a:t>
            </a:r>
            <a:endParaRPr lang="en-US" altLang="x-none" sz="1400" i="1" dirty="0">
              <a:solidFill>
                <a:srgbClr val="231F20"/>
              </a:solidFill>
              <a:latin typeface="Proxima Nova" panose="020B0503030502060204" pitchFamily="34" charset="0"/>
              <a:ea typeface="Proxima Nova" panose="020B0503030502060204" pitchFamily="34" charset="0"/>
              <a:cs typeface="Proxima Nova" panose="020B050303050206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B502A09-C855-4E31-8FC0-F547F7E456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9076641"/>
              </p:ext>
            </p:extLst>
          </p:nvPr>
        </p:nvGraphicFramePr>
        <p:xfrm>
          <a:off x="2253211" y="2067730"/>
          <a:ext cx="7339587" cy="3973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8061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E2EC7695-E9E4-4BB6-A153-0970DEAE7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B48DD7-E7A8-453E-8E83-C503E25AB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1449" y="372441"/>
            <a:ext cx="10083113" cy="121984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E61C36"/>
                </a:solidFill>
                <a:latin typeface="Cera Stencil PRO" panose="00000500000000000000" pitchFamily="50" charset="0"/>
              </a:rPr>
              <a:t>Some countries are starting to move beyond GDP</a:t>
            </a:r>
            <a:endParaRPr lang="fr-BE" sz="4000" dirty="0">
              <a:solidFill>
                <a:srgbClr val="E61C36"/>
              </a:solidFill>
              <a:latin typeface="Cera Stencil PRO" panose="00000500000000000000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BBF15B-3155-4C04-B37D-C6FF826A8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205" y="1592285"/>
            <a:ext cx="3672408" cy="29523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D2EFAA-319E-4DD8-85BF-EE169C756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541" y="4361692"/>
            <a:ext cx="3096344" cy="19197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C0EA8A-D4DF-47E6-BB9E-C31D494734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2237" y="4361688"/>
            <a:ext cx="3183466" cy="19259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2E4AE0-5530-4FB5-805F-CE25FC1DDB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5759" y="2186709"/>
            <a:ext cx="3096344" cy="178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57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E2EC7695-E9E4-4BB6-A153-0970DEAE7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B48DD7-E7A8-453E-8E83-C503E25AB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1449" y="372441"/>
            <a:ext cx="10083113" cy="121984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E61C36"/>
                </a:solidFill>
                <a:latin typeface="Cera Stencil PRO" panose="00000500000000000000" pitchFamily="50" charset="0"/>
              </a:rPr>
              <a:t>Possible indicators to inform policy and regain trust</a:t>
            </a:r>
            <a:endParaRPr lang="fr-BE" sz="4000" dirty="0">
              <a:solidFill>
                <a:srgbClr val="E61C36"/>
              </a:solidFill>
              <a:latin typeface="Cera Stencil PRO" panose="000005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A374DE-3C7A-45FC-8E37-39BB46C2CDA0}"/>
              </a:ext>
            </a:extLst>
          </p:cNvPr>
          <p:cNvSpPr txBox="1"/>
          <p:nvPr/>
        </p:nvSpPr>
        <p:spPr>
          <a:xfrm>
            <a:off x="881449" y="1674663"/>
            <a:ext cx="91440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Proxima Nova" panose="020B0503030502060204" pitchFamily="34" charset="0"/>
              </a:rPr>
              <a:t>Economy:</a:t>
            </a:r>
            <a:r>
              <a:rPr lang="en-US" sz="2000" dirty="0">
                <a:latin typeface="Proxima Nova" panose="020B0503030502060204" pitchFamily="34" charset="0"/>
              </a:rPr>
              <a:t> e.g., income inequality levels, net job growth/full employment, gender inequality in the </a:t>
            </a:r>
            <a:r>
              <a:rPr lang="en-US" sz="2000" dirty="0" err="1">
                <a:latin typeface="Proxima Nova" panose="020B0503030502060204" pitchFamily="34" charset="0"/>
              </a:rPr>
              <a:t>labour</a:t>
            </a:r>
            <a:r>
              <a:rPr lang="en-US" sz="2000" dirty="0">
                <a:latin typeface="Proxima Nova" panose="020B0503030502060204" pitchFamily="34" charset="0"/>
              </a:rPr>
              <a:t> market (in addition to GDP/GDP per capita)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Proxima Nova" panose="020B0503030502060204" pitchFamily="34" charset="0"/>
              </a:rPr>
              <a:t>Living Standards:</a:t>
            </a:r>
            <a:r>
              <a:rPr lang="en-US" sz="2000" dirty="0">
                <a:latin typeface="Proxima Nova" panose="020B0503030502060204" pitchFamily="34" charset="0"/>
              </a:rPr>
              <a:t> e.g., cost of living, average wages, wage growth, minimum wages, national poverty benchmarks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Proxima Nova" panose="020B0503030502060204" pitchFamily="34" charset="0"/>
              </a:rPr>
              <a:t>Tax, social protection and public services:</a:t>
            </a:r>
            <a:r>
              <a:rPr lang="en-US" sz="2000" dirty="0">
                <a:latin typeface="Proxima Nova" panose="020B0503030502060204" pitchFamily="34" charset="0"/>
              </a:rPr>
              <a:t> e.g., progressivity of tax; social protection coverage; access to health, education and care services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Proxima Nova" panose="020B0503030502060204" pitchFamily="34" charset="0"/>
              </a:rPr>
              <a:t>Environment:</a:t>
            </a:r>
            <a:r>
              <a:rPr lang="en-US" sz="2000" dirty="0">
                <a:latin typeface="Proxima Nova" panose="020B0503030502060204" pitchFamily="34" charset="0"/>
              </a:rPr>
              <a:t> e.g., progress towards net zero emissions, agreed just transition measures, pollution levels, workplace health and safety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Proxima Nova" panose="020B0503030502060204" pitchFamily="34" charset="0"/>
              </a:rPr>
              <a:t>Democratic rights and freedoms:</a:t>
            </a:r>
            <a:r>
              <a:rPr lang="en-US" sz="2000" dirty="0">
                <a:latin typeface="Proxima Nova" panose="020B0503030502060204" pitchFamily="34" charset="0"/>
              </a:rPr>
              <a:t> e.g., human rights, </a:t>
            </a:r>
            <a:r>
              <a:rPr lang="en-US" sz="2000" dirty="0" err="1">
                <a:latin typeface="Proxima Nova" panose="020B0503030502060204" pitchFamily="34" charset="0"/>
              </a:rPr>
              <a:t>labour</a:t>
            </a:r>
            <a:r>
              <a:rPr lang="en-US" sz="2000" dirty="0">
                <a:latin typeface="Proxima Nova" panose="020B0503030502060204" pitchFamily="34" charset="0"/>
              </a:rPr>
              <a:t> rights, workplace democracy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Proxima Nova" panose="020B0503030502060204" pitchFamily="34" charset="0"/>
              </a:rPr>
              <a:t>Engagement of People:</a:t>
            </a:r>
            <a:r>
              <a:rPr lang="en-US" sz="2000" dirty="0">
                <a:latin typeface="Proxima Nova" panose="020B0503030502060204" pitchFamily="34" charset="0"/>
              </a:rPr>
              <a:t> e.g., policy consultation, voting rights, tripartite institutions and processes, anticorruption measures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47420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E2EC7695-E9E4-4BB6-A153-0970DEAE7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rgbClr val="E2E3E4"/>
          </a:solidFill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035824E-17F7-440A-8E6E-DDFB1C62F2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82828E-893F-4C31-BB36-FDFA98B92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2" y="0"/>
            <a:ext cx="9697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17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CD2FE9342A084DB2B537723C2FD33D" ma:contentTypeVersion="11" ma:contentTypeDescription="Create a new document." ma:contentTypeScope="" ma:versionID="24843c80aa6241e9768c29b318c41643">
  <xsd:schema xmlns:xsd="http://www.w3.org/2001/XMLSchema" xmlns:xs="http://www.w3.org/2001/XMLSchema" xmlns:p="http://schemas.microsoft.com/office/2006/metadata/properties" xmlns:ns3="f2326479-3847-48a3-820b-7b721c23e303" xmlns:ns4="16ee5707-00fa-4cbd-9d77-901e74ed60c4" targetNamespace="http://schemas.microsoft.com/office/2006/metadata/properties" ma:root="true" ma:fieldsID="ea6a369780bf1b62fbf774c9c304a90d" ns3:_="" ns4:_="">
    <xsd:import namespace="f2326479-3847-48a3-820b-7b721c23e303"/>
    <xsd:import namespace="16ee5707-00fa-4cbd-9d77-901e74ed60c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326479-3847-48a3-820b-7b721c23e3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ee5707-00fa-4cbd-9d77-901e74ed60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566B41-3F9D-49BF-8F95-E7F1557AD4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E85AD9-3023-4AE4-B889-89F254673824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f2326479-3847-48a3-820b-7b721c23e303"/>
    <ds:schemaRef ds:uri="http://schemas.microsoft.com/office/infopath/2007/PartnerControls"/>
    <ds:schemaRef ds:uri="16ee5707-00fa-4cbd-9d77-901e74ed60c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E67D98B-24D8-4E3D-A0EE-579E210D9E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326479-3847-48a3-820b-7b721c23e303"/>
    <ds:schemaRef ds:uri="16ee5707-00fa-4cbd-9d77-901e74ed60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346</Words>
  <Application>Microsoft Office PowerPoint</Application>
  <PresentationFormat>Widescreen</PresentationFormat>
  <Paragraphs>55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Cera Stencil PRO</vt:lpstr>
      <vt:lpstr>Proxima Nova</vt:lpstr>
      <vt:lpstr>Office Theme</vt:lpstr>
      <vt:lpstr>Democracies for People: Government accountability by moving beyond GDP</vt:lpstr>
      <vt:lpstr>GDP: an incomplete measure of economic progress</vt:lpstr>
      <vt:lpstr>GDP growth has not been shared with workers</vt:lpstr>
      <vt:lpstr>Top earners are capturing global income </vt:lpstr>
      <vt:lpstr>Rapid global growth is not translating into improved livelihoods and well-being</vt:lpstr>
      <vt:lpstr>Growth is not translating into greater economic security</vt:lpstr>
      <vt:lpstr>Some countries are starting to move beyond GDP</vt:lpstr>
      <vt:lpstr>Possible indicators to inform policy and regain trust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beyond GDP</dc:title>
  <dc:creator>Gousenbourger, Philippe</dc:creator>
  <cp:lastModifiedBy>Gousenbourger, Philippe</cp:lastModifiedBy>
  <cp:revision>7</cp:revision>
  <dcterms:created xsi:type="dcterms:W3CDTF">2019-10-01T12:27:26Z</dcterms:created>
  <dcterms:modified xsi:type="dcterms:W3CDTF">2019-10-23T10:04:41Z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0x01010048CD2FE9342A084DB2B537723C2FD33D</vt:lpwstr>
  </property>
</Properties>
</file>