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11" r:id="rId4"/>
    <p:sldId id="312" r:id="rId5"/>
    <p:sldId id="310" r:id="rId6"/>
    <p:sldId id="300" r:id="rId7"/>
    <p:sldId id="313" r:id="rId8"/>
    <p:sldId id="314" r:id="rId9"/>
    <p:sldId id="315" r:id="rId10"/>
    <p:sldId id="316" r:id="rId11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D7703"/>
    <a:srgbClr val="FF0000"/>
    <a:srgbClr val="FFFF99"/>
    <a:srgbClr val="FED9B4"/>
    <a:srgbClr val="FED3A8"/>
    <a:srgbClr val="75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153" autoAdjust="0"/>
  </p:normalViewPr>
  <p:slideViewPr>
    <p:cSldViewPr>
      <p:cViewPr>
        <p:scale>
          <a:sx n="70" d="100"/>
          <a:sy n="70" d="100"/>
        </p:scale>
        <p:origin x="-116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642" y="-72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2238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62238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D7B476-3413-4354-AD7B-D473BA3DB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7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2238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62238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9A3136-1176-4DC1-9AFC-0FA66A4E9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721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F612F-0A0F-4A91-9A43-A0BD7D1B4F59}" type="slidenum">
              <a:rPr lang="en-GB"/>
              <a:pPr/>
              <a:t>1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10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2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BE" dirty="0" smtClean="0"/>
              <a:t> </a:t>
            </a:r>
            <a:r>
              <a:rPr lang="fr-BE" dirty="0" err="1" smtClean="0"/>
              <a:t>Coherent</a:t>
            </a:r>
            <a:r>
              <a:rPr lang="fr-BE" dirty="0" smtClean="0"/>
              <a:t> Background:</a:t>
            </a:r>
          </a:p>
          <a:p>
            <a:pPr marL="171450" indent="-171450" eaLnBrk="1" hangingPunct="1">
              <a:buFontTx/>
              <a:buChar char="-"/>
            </a:pPr>
            <a:r>
              <a:rPr lang="fr-BE" dirty="0" err="1" smtClean="0"/>
              <a:t>Structured</a:t>
            </a:r>
            <a:r>
              <a:rPr lang="fr-BE" baseline="0" dirty="0" smtClean="0"/>
              <a:t> Dialogue conclusions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smtClean="0"/>
              <a:t>Agenda for Change/Budget support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smtClean="0"/>
              <a:t>Consultation 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smtClean="0"/>
              <a:t>Busan </a:t>
            </a:r>
          </a:p>
          <a:p>
            <a:pPr marL="171450" indent="-171450" eaLnBrk="1" hangingPunct="1">
              <a:buFontTx/>
              <a:buChar char="-"/>
            </a:pPr>
            <a:endParaRPr lang="fr-BE" baseline="0" dirty="0" smtClean="0"/>
          </a:p>
          <a:p>
            <a:pPr marL="0" indent="0" eaLnBrk="1" hangingPunct="1">
              <a:buFontTx/>
              <a:buNone/>
            </a:pPr>
            <a:endParaRPr lang="fr-BE" baseline="0" dirty="0" smtClean="0"/>
          </a:p>
          <a:p>
            <a:pPr marL="0" indent="0" eaLnBrk="1" hangingPunct="1">
              <a:buFontTx/>
              <a:buNone/>
            </a:pPr>
            <a:r>
              <a:rPr lang="fr-BE" baseline="0" dirty="0" err="1" smtClean="0"/>
              <a:t>Enabling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Environment</a:t>
            </a:r>
            <a:r>
              <a:rPr lang="fr-BE" baseline="0" dirty="0" smtClean="0"/>
              <a:t>…….Busan 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err="1" smtClean="0"/>
              <a:t>Political</a:t>
            </a:r>
            <a:r>
              <a:rPr lang="fr-BE" baseline="0" dirty="0" smtClean="0"/>
              <a:t> dialogue….</a:t>
            </a:r>
            <a:r>
              <a:rPr lang="fr-BE" baseline="0" dirty="0" err="1" smtClean="0"/>
              <a:t>peer</a:t>
            </a:r>
            <a:r>
              <a:rPr lang="fr-BE" baseline="0" dirty="0" smtClean="0"/>
              <a:t> pressure…..</a:t>
            </a:r>
            <a:r>
              <a:rPr lang="fr-BE" baseline="0" dirty="0" err="1" smtClean="0"/>
              <a:t>conditionality</a:t>
            </a:r>
            <a:r>
              <a:rPr lang="fr-BE" baseline="0" dirty="0" smtClean="0"/>
              <a:t> (A4C and BS)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smtClean="0"/>
              <a:t>Support to CSO </a:t>
            </a:r>
            <a:r>
              <a:rPr lang="fr-BE" baseline="0" dirty="0" err="1" smtClean="0"/>
              <a:t>led</a:t>
            </a:r>
            <a:r>
              <a:rPr lang="fr-BE" baseline="0" dirty="0" smtClean="0"/>
              <a:t> initiatives (global </a:t>
            </a:r>
            <a:r>
              <a:rPr lang="fr-BE" baseline="0" dirty="0" err="1" smtClean="0"/>
              <a:t>CSOs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platform</a:t>
            </a:r>
            <a:r>
              <a:rPr lang="fr-BE" baseline="0" dirty="0" smtClean="0"/>
              <a:t>)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err="1" smtClean="0"/>
              <a:t>CSOs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internal</a:t>
            </a:r>
            <a:r>
              <a:rPr lang="fr-BE" baseline="0" dirty="0" smtClean="0"/>
              <a:t> </a:t>
            </a:r>
            <a:r>
              <a:rPr lang="fr-BE" baseline="0" dirty="0" err="1" smtClean="0"/>
              <a:t>governance</a:t>
            </a:r>
            <a:r>
              <a:rPr lang="fr-BE" baseline="0" dirty="0" smtClean="0"/>
              <a:t> and self </a:t>
            </a:r>
            <a:r>
              <a:rPr lang="fr-BE" baseline="0" dirty="0" err="1" smtClean="0"/>
              <a:t>regulation</a:t>
            </a:r>
            <a:endParaRPr lang="fr-BE" baseline="0" dirty="0" smtClean="0"/>
          </a:p>
          <a:p>
            <a:pPr marL="171450" indent="-171450" eaLnBrk="1" hangingPunct="1">
              <a:buFontTx/>
              <a:buChar char="-"/>
            </a:pPr>
            <a:endParaRPr lang="fr-BE" baseline="0" dirty="0" smtClean="0"/>
          </a:p>
          <a:p>
            <a:pPr marL="171450" indent="-171450" eaLnBrk="1" hangingPunct="1">
              <a:buFontTx/>
              <a:buChar char="-"/>
            </a:pPr>
            <a:endParaRPr lang="fr-BE" baseline="0" dirty="0" smtClean="0"/>
          </a:p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3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BE" baseline="0" dirty="0" smtClean="0"/>
              <a:t>Country </a:t>
            </a:r>
            <a:r>
              <a:rPr lang="fr-BE" baseline="0" dirty="0" err="1" smtClean="0"/>
              <a:t>Level</a:t>
            </a:r>
            <a:endParaRPr lang="fr-BE" baseline="0" dirty="0" smtClean="0"/>
          </a:p>
          <a:p>
            <a:pPr marL="171450" indent="-171450" eaLnBrk="1" hangingPunct="1">
              <a:buFontTx/>
              <a:buChar char="-"/>
            </a:pPr>
            <a:r>
              <a:rPr lang="fr-BE" baseline="0" dirty="0" err="1" smtClean="0"/>
              <a:t>Particiaption</a:t>
            </a:r>
            <a:r>
              <a:rPr lang="fr-BE" baseline="0" dirty="0" smtClean="0"/>
              <a:t> in public </a:t>
            </a:r>
            <a:r>
              <a:rPr lang="fr-BE" baseline="0" dirty="0" err="1" smtClean="0"/>
              <a:t>policy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processes</a:t>
            </a:r>
            <a:r>
              <a:rPr lang="fr-BE" baseline="0" dirty="0" smtClean="0"/>
              <a:t> and </a:t>
            </a:r>
            <a:r>
              <a:rPr lang="fr-BE" baseline="0" dirty="0" err="1" smtClean="0"/>
              <a:t>oversight</a:t>
            </a:r>
            <a:r>
              <a:rPr lang="fr-BE" baseline="0" dirty="0" smtClean="0"/>
              <a:t>……1) support to national/</a:t>
            </a:r>
            <a:r>
              <a:rPr lang="fr-BE" baseline="0" dirty="0" err="1" smtClean="0"/>
              <a:t>sector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multistakeholders</a:t>
            </a:r>
            <a:r>
              <a:rPr lang="fr-BE" baseline="0" dirty="0" smtClean="0"/>
              <a:t> dialogues; 2) </a:t>
            </a:r>
            <a:r>
              <a:rPr lang="fr-BE" baseline="0" dirty="0" err="1" smtClean="0"/>
              <a:t>accountability</a:t>
            </a:r>
            <a:endParaRPr lang="fr-BE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4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BE" dirty="0" smtClean="0"/>
              <a:t> </a:t>
            </a:r>
            <a:r>
              <a:rPr lang="fr-BE" dirty="0" err="1" smtClean="0"/>
              <a:t>Coherent</a:t>
            </a:r>
            <a:r>
              <a:rPr lang="fr-BE" dirty="0" smtClean="0"/>
              <a:t> Background:</a:t>
            </a:r>
          </a:p>
          <a:p>
            <a:pPr marL="171450" indent="-171450" eaLnBrk="1" hangingPunct="1">
              <a:buFontTx/>
              <a:buChar char="-"/>
            </a:pPr>
            <a:r>
              <a:rPr lang="fr-BE" dirty="0" err="1" smtClean="0"/>
              <a:t>Structured</a:t>
            </a:r>
            <a:r>
              <a:rPr lang="fr-BE" baseline="0" dirty="0" smtClean="0"/>
              <a:t> Dialogue </a:t>
            </a:r>
            <a:r>
              <a:rPr lang="fr-BE" baseline="0" dirty="0" smtClean="0"/>
              <a:t>conclusions</a:t>
            </a:r>
            <a:endParaRPr lang="fr-BE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5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BE" dirty="0" smtClean="0"/>
              <a:t> </a:t>
            </a:r>
            <a:endParaRPr lang="fr-BE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6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BE" dirty="0" err="1" smtClean="0"/>
              <a:t>Problematic</a:t>
            </a:r>
            <a:r>
              <a:rPr lang="fr-BE" baseline="0" dirty="0" smtClean="0"/>
              <a:t> points: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err="1" smtClean="0"/>
              <a:t>PPPs</a:t>
            </a:r>
            <a:endParaRPr lang="fr-BE" baseline="0" dirty="0" smtClean="0"/>
          </a:p>
          <a:p>
            <a:pPr marL="171450" indent="-171450" eaLnBrk="1" hangingPunct="1">
              <a:buFontTx/>
              <a:buChar char="-"/>
            </a:pPr>
            <a:r>
              <a:rPr lang="fr-BE" baseline="0" dirty="0" smtClean="0"/>
              <a:t>Reference to CSR </a:t>
            </a:r>
          </a:p>
          <a:p>
            <a:pPr marL="171450" indent="-171450" eaLnBrk="1" hangingPunct="1">
              <a:buFontTx/>
              <a:buChar char="-"/>
            </a:pPr>
            <a:r>
              <a:rPr lang="fr-BE" baseline="0" dirty="0" err="1" smtClean="0"/>
              <a:t>CSOs</a:t>
            </a:r>
            <a:r>
              <a:rPr lang="fr-BE" baseline="0" dirty="0" smtClean="0"/>
              <a:t> = social </a:t>
            </a:r>
            <a:r>
              <a:rPr lang="fr-BE" baseline="0" dirty="0" err="1" smtClean="0"/>
              <a:t>partners</a:t>
            </a:r>
            <a:endParaRPr lang="fr-BE" baseline="0" dirty="0" smtClean="0"/>
          </a:p>
          <a:p>
            <a:pPr marL="0" indent="0" eaLnBrk="1" hangingPunct="1">
              <a:buFontTx/>
              <a:buNone/>
            </a:pPr>
            <a:r>
              <a:rPr lang="fr-BE" baseline="0" dirty="0" smtClean="0"/>
              <a:t>  </a:t>
            </a:r>
            <a:endParaRPr lang="fr-B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7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8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9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7786A9-7FBF-4751-832E-8B17C5BB2E5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05B73E-DB12-4926-95CF-9E5065E18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16D02E5-9716-4598-A444-CFDA1E6A33B2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D7DE6E-0063-47C2-9DB3-447C3B2E8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5504DE5-BD0F-4FD4-979D-204BBDAAE5E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DD8856-313C-4818-95A6-060FE4174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72927D6-846F-48D5-A515-E7F374A3593C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537126-5C27-4DBB-BC22-B462F2DA2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3BC5639-7907-475F-9214-13181B859183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4B15E4-C0D5-4E90-BF5D-ECB9793FC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DB0116B-9BE8-4876-8C26-95588C71911A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84CBC-CF22-407E-8E15-3F7EF1E77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4C5AA71-BCAA-4B55-A77C-C88D26096BCE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F0357-1931-48F8-81CE-ACCAF99A6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1DEBBBC-E6B0-493A-9928-BED31D43AB57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29DEFF-2D6F-4750-AC26-96C8405C5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EF3756A-5F6D-4F88-8A14-4A0F965CA3BB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8235E-B73E-46B3-A964-A51C66AE4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601F392-1F52-458D-80B8-BBCE06BB3B80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E2909-96F8-476C-BBD5-59FFD41AD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E007F14-E918-4106-8697-01C775202961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16240B-4AD4-45AE-9F4D-4C094ED74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B213389-F0E0-4F58-9D21-F5E4790DBEF8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60CA0-BDC3-43A3-A367-FA4D54D65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5E5A9EC-94C9-4D63-8C2B-11FF15FDA1D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7D9FB4-8A3F-40F4-8A38-CA7EF7B2B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B93D020-B7AA-474C-83FF-D3DE28505C5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800E1E-877F-443C-BE0A-0F7ED52D9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92696"/>
            <a:ext cx="7777163" cy="2664867"/>
          </a:xfrm>
          <a:solidFill>
            <a:srgbClr val="FFFF99"/>
          </a:solidFill>
        </p:spPr>
        <p:txBody>
          <a:bodyPr/>
          <a:lstStyle/>
          <a:p>
            <a:r>
              <a:rPr lang="en-GB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TUDCN – WG on EU Policies and Instruments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/>
              <a:t>15 October 2012, Brussels</a:t>
            </a:r>
            <a:endParaRPr lang="en-GB" sz="2000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2376264"/>
          </a:xfrm>
        </p:spPr>
        <p:txBody>
          <a:bodyPr/>
          <a:lstStyle/>
          <a:p>
            <a:pPr algn="r" eaLnBrk="1" hangingPunct="1"/>
            <a:endParaRPr lang="en-GB" dirty="0" smtClean="0"/>
          </a:p>
          <a:p>
            <a:pPr algn="r" eaLnBrk="1" hangingPunct="1"/>
            <a:endParaRPr lang="en-GB" sz="2400" dirty="0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5372" name="Picture 1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3" y="3857625"/>
            <a:ext cx="4320480" cy="158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93610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Seminar on Social Dialogue in Development: Recommendations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196751"/>
            <a:ext cx="7715250" cy="489607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I</a:t>
            </a:r>
            <a:r>
              <a:rPr lang="en-GB" sz="2000" dirty="0" smtClean="0"/>
              <a:t>nstrument </a:t>
            </a:r>
            <a:r>
              <a:rPr lang="en-GB" sz="2000" dirty="0"/>
              <a:t>for consultation on social dialogue in EU development cooperation through the creation of a tripartite consultative committee (TCC) </a:t>
            </a:r>
            <a:r>
              <a:rPr lang="en-GB" sz="2000" dirty="0" smtClean="0"/>
              <a:t>which </a:t>
            </a:r>
            <a:r>
              <a:rPr lang="en-GB" sz="2000" dirty="0"/>
              <a:t>should:</a:t>
            </a:r>
          </a:p>
          <a:p>
            <a:pPr lvl="0"/>
            <a:r>
              <a:rPr lang="en-GB" sz="2000" dirty="0"/>
              <a:t>support the Commission on policy design and </a:t>
            </a:r>
            <a:r>
              <a:rPr lang="en-GB" sz="2000" dirty="0" smtClean="0"/>
              <a:t>implementation</a:t>
            </a:r>
            <a:r>
              <a:rPr lang="en-GB" sz="2000" dirty="0"/>
              <a:t>,</a:t>
            </a:r>
            <a:r>
              <a:rPr lang="en-GB" sz="2000" dirty="0" smtClean="0"/>
              <a:t> </a:t>
            </a:r>
            <a:r>
              <a:rPr lang="en-GB" sz="2000" dirty="0"/>
              <a:t>in identifying social partners within partner </a:t>
            </a:r>
            <a:r>
              <a:rPr lang="en-GB" sz="2000" dirty="0" smtClean="0"/>
              <a:t>countries;</a:t>
            </a:r>
          </a:p>
          <a:p>
            <a:pPr lvl="0"/>
            <a:r>
              <a:rPr lang="en-GB" sz="2000" dirty="0" smtClean="0"/>
              <a:t>support </a:t>
            </a:r>
            <a:r>
              <a:rPr lang="en-GB" sz="2000" dirty="0"/>
              <a:t>the Commission to ensure coherence between geographic and thematic programmes;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provide a watchdog function, responding to Commission requests for information on the situation in partner countries;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support in developing guidelines and training for EU delegations on social dialogue, ensuring awareness raising on social dialogue in EU delegations in partner countries.</a:t>
            </a:r>
          </a:p>
          <a:p>
            <a:endParaRPr lang="en-GB" sz="24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1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108012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Europe’s engagement with CSOs in external relations: main pillars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15250" cy="3993307"/>
          </a:xfrm>
        </p:spPr>
        <p:txBody>
          <a:bodyPr/>
          <a:lstStyle/>
          <a:p>
            <a:pPr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1400" b="1" dirty="0" smtClean="0"/>
              <a:t>-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33463" y="1412776"/>
            <a:ext cx="771525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sz="2400" b="1" dirty="0" smtClean="0"/>
              <a:t>Enabling Environment</a:t>
            </a:r>
            <a:r>
              <a:rPr lang="en-GB" sz="2400" dirty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Busan</a:t>
            </a:r>
            <a:r>
              <a:rPr lang="en-GB" sz="2400" dirty="0" smtClean="0"/>
              <a:t>) </a:t>
            </a:r>
          </a:p>
          <a:p>
            <a:pPr marL="0" indent="0" eaLnBrk="1" hangingPunct="1">
              <a:buFontTx/>
              <a:buNone/>
            </a:pPr>
            <a:endParaRPr lang="en-GB" sz="2400" dirty="0" smtClean="0"/>
          </a:p>
          <a:p>
            <a:pPr marL="171450" indent="-171450" eaLnBrk="1" hangingPunct="1">
              <a:buFontTx/>
              <a:buChar char="-"/>
            </a:pPr>
            <a:r>
              <a:rPr lang="en-GB" sz="2400" dirty="0" smtClean="0"/>
              <a:t>EU Peer pressure through diplomacy/political dialogue and conditionality (Agenda for Change/Budget Support)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400" dirty="0" smtClean="0"/>
              <a:t>EU Support to CSO led initiatives in monitoring EE 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400" dirty="0" smtClean="0"/>
              <a:t>EU encouragement to CSOs internal governance and self regulation</a:t>
            </a:r>
          </a:p>
          <a:p>
            <a:pPr marL="0" indent="0" eaLnBrk="1" hangingPunct="1">
              <a:buNone/>
            </a:pPr>
            <a:endParaRPr lang="fr-BE" sz="2400" dirty="0"/>
          </a:p>
          <a:p>
            <a:pPr eaLnBrk="1" hangingPunct="1"/>
            <a:endParaRPr lang="fr-BE" sz="2400" dirty="0"/>
          </a:p>
          <a:p>
            <a:pPr marL="0" indent="0">
              <a:buNone/>
            </a:pPr>
            <a:endParaRPr lang="en-GB" sz="1500" dirty="0" smtClean="0"/>
          </a:p>
        </p:txBody>
      </p:sp>
    </p:spTree>
    <p:extLst>
      <p:ext uri="{BB962C8B-B14F-4D97-AF65-F5344CB8AC3E}">
        <p14:creationId xmlns:p14="http://schemas.microsoft.com/office/powerpoint/2010/main" val="23729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108012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Europe’s engagement with CSOs in external relations: main pillars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15250" cy="3993307"/>
          </a:xfrm>
        </p:spPr>
        <p:txBody>
          <a:bodyPr/>
          <a:lstStyle/>
          <a:p>
            <a:pPr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1400" b="1" dirty="0" smtClean="0"/>
              <a:t>-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33463" y="1412776"/>
            <a:ext cx="77152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sz="2400" b="1" dirty="0" smtClean="0"/>
              <a:t>Country</a:t>
            </a:r>
            <a:r>
              <a:rPr lang="en-GB" sz="2000" b="1" dirty="0" smtClean="0"/>
              <a:t> Level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CSOs Participation in public policy processes and oversight: 1) support to national/sector multi-stakeholders dialogues; 2) support to ‘social accountability’ (BS Com)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Social Services: 1) complementary role of CSOs to local and national governments (EU bilateral cooperation); 2) direct support to CSOs in service delivery particularly in LDCs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Sustainable growth: support to local socio-economic-environmental growth (ref to social economy and CSR, decent work)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EU country roadmaps: strategic engagement with CSOs at local level based on socio-economic context and linked to the programming of EU external assistance</a:t>
            </a:r>
          </a:p>
          <a:p>
            <a:pPr marL="171450" indent="-171450" eaLnBrk="1" hangingPunct="1">
              <a:buFontTx/>
              <a:buChar char="-"/>
            </a:pPr>
            <a:endParaRPr lang="fr-BE" sz="2000" dirty="0"/>
          </a:p>
          <a:p>
            <a:pPr eaLnBrk="1" hangingPunct="1"/>
            <a:endParaRPr lang="fr-BE" sz="2400" dirty="0"/>
          </a:p>
          <a:p>
            <a:pPr marL="0" indent="0">
              <a:buNone/>
            </a:pPr>
            <a:endParaRPr lang="en-GB" sz="1500" dirty="0" smtClean="0"/>
          </a:p>
        </p:txBody>
      </p:sp>
    </p:spTree>
    <p:extLst>
      <p:ext uri="{BB962C8B-B14F-4D97-AF65-F5344CB8AC3E}">
        <p14:creationId xmlns:p14="http://schemas.microsoft.com/office/powerpoint/2010/main" val="40508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108012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Europe’s engagement with CSOs in external relations: main pillars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15250" cy="3993307"/>
          </a:xfrm>
        </p:spPr>
        <p:txBody>
          <a:bodyPr/>
          <a:lstStyle/>
          <a:p>
            <a:pPr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1400" b="1" dirty="0" smtClean="0"/>
              <a:t>-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33463" y="1412776"/>
            <a:ext cx="77152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sz="2400" b="1" dirty="0" smtClean="0"/>
              <a:t>Regional</a:t>
            </a:r>
            <a:r>
              <a:rPr lang="en-GB" sz="2000" b="1" dirty="0" smtClean="0"/>
              <a:t> and Global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Networks and alliances to tackle transnational and global challenges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European and Global level acting with organisations in the South (dev. education)</a:t>
            </a:r>
          </a:p>
          <a:p>
            <a:pPr marL="171450" indent="-171450" eaLnBrk="1" hangingPunct="1">
              <a:buFontTx/>
              <a:buChar char="-"/>
            </a:pPr>
            <a:r>
              <a:rPr lang="en-GB" sz="2000" dirty="0" smtClean="0"/>
              <a:t>Consultative multi-stakeholders group at EU level</a:t>
            </a:r>
          </a:p>
          <a:p>
            <a:pPr marL="0" indent="0" eaLnBrk="1" hangingPunct="1">
              <a:buNone/>
            </a:pPr>
            <a:r>
              <a:rPr lang="en-GB" sz="2400" b="1" dirty="0"/>
              <a:t>Shaping EU support</a:t>
            </a:r>
          </a:p>
          <a:p>
            <a:pPr>
              <a:buFontTx/>
              <a:buChar char="-"/>
            </a:pPr>
            <a:r>
              <a:rPr lang="en-GB" sz="2000" dirty="0"/>
              <a:t>Capacity development (to support representativeness of local CSOs) </a:t>
            </a:r>
          </a:p>
          <a:p>
            <a:pPr>
              <a:buFontTx/>
              <a:buChar char="-"/>
            </a:pPr>
            <a:r>
              <a:rPr lang="en-GB" sz="2000" dirty="0"/>
              <a:t>Funding adapted to local needs and actor oriented</a:t>
            </a:r>
          </a:p>
          <a:p>
            <a:pPr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18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108012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TUDCN Statement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EC Communication 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Europe’s engagement with CSOs in external relations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15250" cy="3993307"/>
          </a:xfrm>
        </p:spPr>
        <p:txBody>
          <a:bodyPr/>
          <a:lstStyle/>
          <a:p>
            <a:pPr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1400" b="1" dirty="0" smtClean="0"/>
              <a:t>-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33463" y="1412776"/>
            <a:ext cx="77152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FontTx/>
              <a:buChar char="-"/>
            </a:pPr>
            <a:r>
              <a:rPr lang="en-GB" sz="2400" kern="0" dirty="0">
                <a:solidFill>
                  <a:srgbClr val="000000"/>
                </a:solidFill>
              </a:rPr>
              <a:t>Strengths </a:t>
            </a:r>
            <a:endParaRPr lang="en-GB" sz="2400" kern="0" dirty="0" smtClean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en-GB" sz="2400" kern="0" dirty="0" smtClean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en-GB" sz="2400" kern="0" dirty="0">
              <a:solidFill>
                <a:srgbClr val="000000"/>
              </a:solidFill>
            </a:endParaRPr>
          </a:p>
          <a:p>
            <a:pPr lvl="0" algn="just">
              <a:buFontTx/>
              <a:buChar char="-"/>
            </a:pPr>
            <a:r>
              <a:rPr lang="en-GB" sz="2400" kern="0" dirty="0" smtClean="0">
                <a:solidFill>
                  <a:srgbClr val="000000"/>
                </a:solidFill>
              </a:rPr>
              <a:t>What </a:t>
            </a:r>
            <a:r>
              <a:rPr lang="en-GB" sz="2400" kern="0" dirty="0">
                <a:solidFill>
                  <a:srgbClr val="000000"/>
                </a:solidFill>
              </a:rPr>
              <a:t>can be </a:t>
            </a:r>
            <a:r>
              <a:rPr lang="en-GB" sz="2400" kern="0" dirty="0" smtClean="0">
                <a:solidFill>
                  <a:srgbClr val="000000"/>
                </a:solidFill>
              </a:rPr>
              <a:t>improved/missing</a:t>
            </a:r>
          </a:p>
          <a:p>
            <a:pPr marL="0" lvl="0" indent="0" algn="just">
              <a:buNone/>
            </a:pPr>
            <a:r>
              <a:rPr lang="en-GB" sz="2400" kern="0" dirty="0" smtClean="0">
                <a:solidFill>
                  <a:srgbClr val="000000"/>
                </a:solidFill>
              </a:rPr>
              <a:t> </a:t>
            </a:r>
            <a:endParaRPr lang="en-GB" sz="2400" kern="0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en-GB" sz="2400" kern="0" dirty="0" smtClean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en-GB" sz="2400" kern="0" dirty="0">
              <a:solidFill>
                <a:srgbClr val="000000"/>
              </a:solidFill>
            </a:endParaRPr>
          </a:p>
          <a:p>
            <a:pPr lvl="0" algn="just">
              <a:buFontTx/>
              <a:buChar char="-"/>
            </a:pPr>
            <a:r>
              <a:rPr lang="en-GB" sz="2400" kern="0" dirty="0">
                <a:solidFill>
                  <a:srgbClr val="000000"/>
                </a:solidFill>
              </a:rPr>
              <a:t>Recommendations</a:t>
            </a:r>
          </a:p>
          <a:p>
            <a:pPr>
              <a:buFontTx/>
              <a:buChar char="-"/>
            </a:pPr>
            <a:endParaRPr lang="en-GB" sz="1500" dirty="0" smtClean="0"/>
          </a:p>
          <a:p>
            <a:pPr>
              <a:buFontTx/>
              <a:buChar char="-"/>
            </a:pPr>
            <a:endParaRPr lang="en-GB" sz="1500" dirty="0" smtClean="0"/>
          </a:p>
          <a:p>
            <a:pPr marL="0" indent="0">
              <a:buNone/>
            </a:pPr>
            <a:r>
              <a:rPr lang="en-GB" sz="1500" dirty="0"/>
              <a:t> </a:t>
            </a:r>
            <a:r>
              <a:rPr lang="en-GB" sz="15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6736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93610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Communication on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ocial Protection in EU Development Cooperation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484783"/>
            <a:ext cx="7715250" cy="4248473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endParaRPr lang="en-GB" sz="24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71549" y="1305341"/>
            <a:ext cx="77771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SP in EU </a:t>
            </a:r>
            <a:r>
              <a:rPr lang="en-GB" dirty="0" smtClean="0"/>
              <a:t>bilateral policy dialogues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equal </a:t>
            </a:r>
            <a:r>
              <a:rPr lang="en-GB" dirty="0"/>
              <a:t>and universal access to social </a:t>
            </a:r>
            <a:r>
              <a:rPr lang="en-GB" dirty="0" smtClean="0"/>
              <a:t>protection (</a:t>
            </a:r>
            <a:r>
              <a:rPr lang="en-GB" dirty="0"/>
              <a:t>focus on extension of coverage, including to informal </a:t>
            </a:r>
            <a:r>
              <a:rPr lang="en-GB" dirty="0" smtClean="0"/>
              <a:t>workers)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move </a:t>
            </a:r>
            <a:r>
              <a:rPr lang="en-GB" dirty="0"/>
              <a:t>from safety </a:t>
            </a:r>
            <a:r>
              <a:rPr lang="en-GB" dirty="0" smtClean="0"/>
              <a:t>nets </a:t>
            </a:r>
            <a:r>
              <a:rPr lang="en-GB" dirty="0"/>
              <a:t>to comprehensive systems </a:t>
            </a:r>
            <a:r>
              <a:rPr lang="en-GB" dirty="0" smtClean="0"/>
              <a:t>(</a:t>
            </a:r>
            <a:r>
              <a:rPr lang="en-GB" dirty="0"/>
              <a:t>strong support for </a:t>
            </a:r>
            <a:r>
              <a:rPr lang="en-GB" dirty="0" smtClean="0"/>
              <a:t>SPFs)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strengthen </a:t>
            </a:r>
            <a:r>
              <a:rPr lang="en-GB" dirty="0"/>
              <a:t>national tax systems to increase the fiscal space and reduce donors’ </a:t>
            </a:r>
            <a:r>
              <a:rPr lang="en-GB" dirty="0" smtClean="0"/>
              <a:t>dependence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Support to institutional capacity building at all levels (</a:t>
            </a:r>
            <a:r>
              <a:rPr lang="en-GB" dirty="0"/>
              <a:t>social partners’ </a:t>
            </a:r>
            <a:r>
              <a:rPr lang="en-GB" dirty="0" smtClean="0"/>
              <a:t>role)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Support to job creation and employment: </a:t>
            </a: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importance of decent work and labour standards is underlined and the EU commits to supporting these </a:t>
            </a:r>
            <a:r>
              <a:rPr lang="en-GB" dirty="0" smtClean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93610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TUDCN on EC Communication on </a:t>
            </a: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ocial Protection in EU Development Cooperation </a:t>
            </a:r>
            <a:br>
              <a:rPr lang="en-GB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484783"/>
            <a:ext cx="7715250" cy="4248473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algn="just">
              <a:buFontTx/>
              <a:buChar char="-"/>
            </a:pPr>
            <a:r>
              <a:rPr lang="en-GB" sz="2400" dirty="0" smtClean="0"/>
              <a:t>Strengths 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endParaRPr lang="en-GB" sz="2400" dirty="0" smtClean="0"/>
          </a:p>
          <a:p>
            <a:pPr algn="just">
              <a:buFontTx/>
              <a:buChar char="-"/>
            </a:pPr>
            <a:r>
              <a:rPr lang="en-GB" sz="2400" dirty="0" smtClean="0"/>
              <a:t>What can be improved 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endParaRPr lang="en-GB" sz="2400" dirty="0" smtClean="0"/>
          </a:p>
          <a:p>
            <a:pPr algn="just">
              <a:buFontTx/>
              <a:buChar char="-"/>
            </a:pPr>
            <a:r>
              <a:rPr lang="en-GB" sz="2400" dirty="0" smtClean="0"/>
              <a:t>Recommendations</a:t>
            </a:r>
          </a:p>
          <a:p>
            <a:endParaRPr lang="en-GB" sz="24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93610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Updates on DCI legislative process</a:t>
            </a:r>
            <a:b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124744"/>
            <a:ext cx="7715250" cy="5041106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Decent </a:t>
            </a:r>
            <a:r>
              <a:rPr lang="en-GB" sz="2000" b="1" dirty="0"/>
              <a:t>Work </a:t>
            </a:r>
            <a:r>
              <a:rPr lang="en-GB" sz="2000" b="1" dirty="0" smtClean="0"/>
              <a:t>Agenda</a:t>
            </a:r>
            <a:r>
              <a:rPr lang="en-GB" sz="2000" dirty="0" smtClean="0"/>
              <a:t> must </a:t>
            </a:r>
            <a:r>
              <a:rPr lang="en-GB" sz="2000" dirty="0"/>
              <a:t>be included when it comes to concentration of sectors at country level. </a:t>
            </a:r>
            <a:r>
              <a:rPr lang="en-GB" sz="2000" b="1" dirty="0"/>
              <a:t>Social partners </a:t>
            </a:r>
            <a:r>
              <a:rPr lang="en-GB" sz="2000" dirty="0"/>
              <a:t>must be included and </a:t>
            </a:r>
            <a:r>
              <a:rPr lang="en-GB" sz="2000" dirty="0" smtClean="0"/>
              <a:t>supported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Thematic </a:t>
            </a:r>
            <a:r>
              <a:rPr lang="en-GB" sz="2000" b="1" dirty="0"/>
              <a:t>programmes </a:t>
            </a:r>
            <a:r>
              <a:rPr lang="en-GB" sz="2000" dirty="0"/>
              <a:t>must be reinforced </a:t>
            </a:r>
            <a:r>
              <a:rPr lang="en-GB" sz="2000" b="1" dirty="0" smtClean="0"/>
              <a:t>and </a:t>
            </a:r>
            <a:r>
              <a:rPr lang="en-GB" sz="2000" dirty="0" smtClean="0"/>
              <a:t>the </a:t>
            </a:r>
            <a:r>
              <a:rPr lang="en-GB" sz="2000" dirty="0"/>
              <a:t>Decent Work Agenda should be prioritised and adequately resourced within the ‘Human Development’ sub-theme.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Policy </a:t>
            </a:r>
            <a:r>
              <a:rPr lang="en-GB" sz="2000" b="1" dirty="0"/>
              <a:t>Coherence for Development </a:t>
            </a:r>
            <a:r>
              <a:rPr lang="en-GB" sz="2000" dirty="0"/>
              <a:t>and a </a:t>
            </a:r>
            <a:r>
              <a:rPr lang="en-GB" sz="2000" b="1" dirty="0"/>
              <a:t>Human Rights-based approach </a:t>
            </a:r>
            <a:r>
              <a:rPr lang="en-GB" sz="2000" dirty="0"/>
              <a:t>to development should be included within the founding principles of the DCI;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b="1" dirty="0"/>
              <a:t>programming process </a:t>
            </a:r>
            <a:r>
              <a:rPr lang="en-GB" sz="2000" dirty="0"/>
              <a:t>must fully involve the European Parliament and policy dialogue with civil society organisations guaranteeing democratic ownership of EU development policies.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97800" cy="93610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Updates on DCI legislative process</a:t>
            </a:r>
            <a:br>
              <a:rPr lang="en-GB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196751"/>
            <a:ext cx="7715250" cy="489607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Current Main amendments: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1800" u="sng" dirty="0"/>
              <a:t>Geographic programs</a:t>
            </a:r>
            <a:r>
              <a:rPr lang="en-GB" sz="1800" dirty="0"/>
              <a:t>, annex IV: 154, 155, 163, 172, 180, 185, 193, 197 . Peru, Equator and Colombia are again in the bilateral </a:t>
            </a:r>
            <a:r>
              <a:rPr lang="en-GB" sz="1800" dirty="0" smtClean="0"/>
              <a:t>cooperation (differentiation not based on </a:t>
            </a:r>
            <a:r>
              <a:rPr lang="en-GB" sz="1800" smtClean="0"/>
              <a:t>GDP only see 33 )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u="sng" dirty="0" smtClean="0"/>
              <a:t>Thematic </a:t>
            </a:r>
            <a:r>
              <a:rPr lang="en-GB" sz="1800" u="sng" dirty="0"/>
              <a:t>programs</a:t>
            </a:r>
            <a:r>
              <a:rPr lang="en-GB" sz="1800" dirty="0"/>
              <a:t>, annex </a:t>
            </a:r>
            <a:r>
              <a:rPr lang="en-GB" sz="1800" dirty="0" smtClean="0"/>
              <a:t>V (global challenges program-human development): </a:t>
            </a:r>
            <a:r>
              <a:rPr lang="en-GB" sz="1800" dirty="0"/>
              <a:t>210. I</a:t>
            </a:r>
            <a:r>
              <a:rPr lang="en-GB" sz="1800" dirty="0" smtClean="0"/>
              <a:t>mproved </a:t>
            </a:r>
            <a:r>
              <a:rPr lang="en-GB" sz="1800" dirty="0"/>
              <a:t>language on inclusive growth. I</a:t>
            </a:r>
            <a:r>
              <a:rPr lang="en-GB" sz="1800" dirty="0" smtClean="0"/>
              <a:t>ncrease up to </a:t>
            </a:r>
            <a:r>
              <a:rPr lang="en-GB" sz="1800" dirty="0"/>
              <a:t>25% of human development and to 10% of CSOs-LA programs are there.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u="sng" dirty="0" smtClean="0"/>
              <a:t>PCD </a:t>
            </a:r>
            <a:r>
              <a:rPr lang="en-GB" sz="1800" u="sng" dirty="0"/>
              <a:t>and HRBA </a:t>
            </a:r>
            <a:r>
              <a:rPr lang="en-GB" sz="1800" dirty="0"/>
              <a:t>see: 15, 55, 20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u="sng" dirty="0" smtClean="0"/>
              <a:t>Programming </a:t>
            </a:r>
            <a:r>
              <a:rPr lang="en-GB" sz="1800" u="sng" dirty="0"/>
              <a:t>process</a:t>
            </a:r>
            <a:r>
              <a:rPr lang="en-GB" sz="1800" dirty="0"/>
              <a:t> and involvement/policy dialogue with CSOs: see 99, 225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endParaRPr lang="en-GB" sz="24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721</Words>
  <Application>Microsoft Office PowerPoint</Application>
  <PresentationFormat>On-screen Show (4:3)</PresentationFormat>
  <Paragraphs>138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</vt:lpstr>
      <vt:lpstr>TUDCN – WG on EU Policies and Instruments 15 October 2012, Brussels</vt:lpstr>
      <vt:lpstr> EC Communication on Europe’s engagement with CSOs in external relations: main pillars  </vt:lpstr>
      <vt:lpstr> EC Communication on Europe’s engagement with CSOs in external relations: main pillars  </vt:lpstr>
      <vt:lpstr> EC Communication on Europe’s engagement with CSOs in external relations: main pillars  </vt:lpstr>
      <vt:lpstr> TUDCN Statement on EC Communication on Europe’s engagement with CSOs in external relations  </vt:lpstr>
      <vt:lpstr> EC Communication on Social Protection in EU Development Cooperation  </vt:lpstr>
      <vt:lpstr> TUDCN on EC Communication on Social Protection in EU Development Cooperation  </vt:lpstr>
      <vt:lpstr> Updates on DCI legislative process </vt:lpstr>
      <vt:lpstr> Updates on DCI legislative process </vt:lpstr>
      <vt:lpstr> EC Seminar on Social Dialogue in Development: Recommendations </vt:lpstr>
    </vt:vector>
  </TitlesOfParts>
  <Company>ICFTU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from the trade union movement</dc:title>
  <dc:creator>dereymaeker</dc:creator>
  <cp:lastModifiedBy>Paola Simonetti</cp:lastModifiedBy>
  <cp:revision>177</cp:revision>
  <cp:lastPrinted>2012-10-09T09:35:19Z</cp:lastPrinted>
  <dcterms:created xsi:type="dcterms:W3CDTF">2008-04-07T13:34:13Z</dcterms:created>
  <dcterms:modified xsi:type="dcterms:W3CDTF">2012-10-15T06:38:45Z</dcterms:modified>
</cp:coreProperties>
</file>