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455" r:id="rId3"/>
    <p:sldId id="427" r:id="rId4"/>
    <p:sldId id="456" r:id="rId5"/>
    <p:sldId id="432" r:id="rId6"/>
    <p:sldId id="434" r:id="rId7"/>
    <p:sldId id="442" r:id="rId8"/>
    <p:sldId id="443" r:id="rId9"/>
    <p:sldId id="445" r:id="rId10"/>
    <p:sldId id="464" r:id="rId11"/>
    <p:sldId id="466" r:id="rId12"/>
    <p:sldId id="472" r:id="rId13"/>
    <p:sldId id="473" r:id="rId14"/>
    <p:sldId id="457" r:id="rId15"/>
    <p:sldId id="458" r:id="rId16"/>
    <p:sldId id="459" r:id="rId17"/>
    <p:sldId id="460" r:id="rId18"/>
    <p:sldId id="461" r:id="rId19"/>
    <p:sldId id="462" r:id="rId20"/>
    <p:sldId id="463" r:id="rId21"/>
    <p:sldId id="305" r:id="rId22"/>
    <p:sldId id="417" r:id="rId23"/>
    <p:sldId id="46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8EAF"/>
    <a:srgbClr val="F36F21"/>
    <a:srgbClr val="104777"/>
    <a:srgbClr val="A703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5915" autoAdjust="0"/>
  </p:normalViewPr>
  <p:slideViewPr>
    <p:cSldViewPr>
      <p:cViewPr varScale="1">
        <p:scale>
          <a:sx n="101" d="100"/>
          <a:sy n="101" d="100"/>
        </p:scale>
        <p:origin x="-174" y="-90"/>
      </p:cViewPr>
      <p:guideLst>
        <p:guide orient="horz" pos="2160"/>
        <p:guide pos="2880"/>
      </p:guideLst>
    </p:cSldViewPr>
  </p:slideViewPr>
  <p:outlineViewPr>
    <p:cViewPr>
      <p:scale>
        <a:sx n="33" d="100"/>
        <a:sy n="33" d="100"/>
      </p:scale>
      <p:origin x="0" y="115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E599F-D9EF-4286-9879-8E155D13DD69}" type="doc">
      <dgm:prSet loTypeId="urn:microsoft.com/office/officeart/2005/8/layout/hierarchy4" loCatId="list" qsTypeId="urn:microsoft.com/office/officeart/2005/8/quickstyle/simple1" qsCatId="simple" csTypeId="urn:microsoft.com/office/officeart/2005/8/colors/accent6_4" csCatId="accent6" phldr="1"/>
      <dgm:spPr/>
      <dgm:t>
        <a:bodyPr/>
        <a:lstStyle/>
        <a:p>
          <a:endParaRPr lang="en-GB"/>
        </a:p>
      </dgm:t>
    </dgm:pt>
    <dgm:pt modelId="{B4BEE925-5850-45DE-B44C-E4CEC8D5BA13}">
      <dgm:prSet phldrT="[Text]"/>
      <dgm:spPr>
        <a:solidFill>
          <a:srgbClr val="104777"/>
        </a:solidFill>
      </dgm:spPr>
      <dgm:t>
        <a:bodyPr/>
        <a:lstStyle/>
        <a:p>
          <a:r>
            <a:rPr lang="es-ES" b="1" dirty="0" smtClean="0"/>
            <a:t>GENERAL MEETING</a:t>
          </a:r>
          <a:endParaRPr lang="en-GB" b="1" dirty="0"/>
        </a:p>
      </dgm:t>
    </dgm:pt>
    <dgm:pt modelId="{40955CA7-632E-439E-9381-B48EEF8584C8}" type="parTrans" cxnId="{F6717967-4761-4B29-BF33-E27B1314DCCC}">
      <dgm:prSet/>
      <dgm:spPr/>
      <dgm:t>
        <a:bodyPr/>
        <a:lstStyle/>
        <a:p>
          <a:endParaRPr lang="en-GB"/>
        </a:p>
      </dgm:t>
    </dgm:pt>
    <dgm:pt modelId="{71EAAD64-77FA-4438-8A8A-AD131B5AEA98}" type="sibTrans" cxnId="{F6717967-4761-4B29-BF33-E27B1314DCCC}">
      <dgm:prSet/>
      <dgm:spPr/>
      <dgm:t>
        <a:bodyPr/>
        <a:lstStyle/>
        <a:p>
          <a:endParaRPr lang="en-GB"/>
        </a:p>
      </dgm:t>
    </dgm:pt>
    <dgm:pt modelId="{7596BAE2-BA69-4640-BA5F-20CC9A629F47}">
      <dgm:prSet phldrT="[Text]"/>
      <dgm:spPr>
        <a:solidFill>
          <a:srgbClr val="538EAF"/>
        </a:solidFill>
      </dgm:spPr>
      <dgm:t>
        <a:bodyPr/>
        <a:lstStyle/>
        <a:p>
          <a:r>
            <a:rPr lang="es-ES" b="1" dirty="0" smtClean="0"/>
            <a:t>OPEN COORDINATION MEETINGS</a:t>
          </a:r>
          <a:endParaRPr lang="en-GB" b="1" dirty="0"/>
        </a:p>
      </dgm:t>
    </dgm:pt>
    <dgm:pt modelId="{02000701-952E-4068-B5E4-3CCC30359A85}" type="parTrans" cxnId="{6F2059CA-4D51-473E-A984-ABB6B40931EE}">
      <dgm:prSet/>
      <dgm:spPr/>
      <dgm:t>
        <a:bodyPr/>
        <a:lstStyle/>
        <a:p>
          <a:endParaRPr lang="en-GB"/>
        </a:p>
      </dgm:t>
    </dgm:pt>
    <dgm:pt modelId="{DEFC0724-EA16-4BA6-BA4D-4566FBC16C42}" type="sibTrans" cxnId="{6F2059CA-4D51-473E-A984-ABB6B40931EE}">
      <dgm:prSet/>
      <dgm:spPr/>
      <dgm:t>
        <a:bodyPr/>
        <a:lstStyle/>
        <a:p>
          <a:endParaRPr lang="en-GB"/>
        </a:p>
      </dgm:t>
    </dgm:pt>
    <dgm:pt modelId="{A46B087D-0683-49FD-B1E9-FE879594C361}">
      <dgm:prSet phldrT="[Text]"/>
      <dgm:spPr>
        <a:solidFill>
          <a:srgbClr val="A70336"/>
        </a:solidFill>
      </dgm:spPr>
      <dgm:t>
        <a:bodyPr/>
        <a:lstStyle/>
        <a:p>
          <a:r>
            <a:rPr lang="es-ES" b="1" dirty="0" smtClean="0"/>
            <a:t>WORKING GROUPS</a:t>
          </a:r>
          <a:endParaRPr lang="en-GB" b="1" dirty="0"/>
        </a:p>
      </dgm:t>
    </dgm:pt>
    <dgm:pt modelId="{7F117CD6-49E7-4B82-9EBC-B2CEF12404DB}" type="parTrans" cxnId="{E3391DFD-FC9F-44DE-AC22-6B7AA8B589AA}">
      <dgm:prSet/>
      <dgm:spPr/>
      <dgm:t>
        <a:bodyPr/>
        <a:lstStyle/>
        <a:p>
          <a:endParaRPr lang="en-GB"/>
        </a:p>
      </dgm:t>
    </dgm:pt>
    <dgm:pt modelId="{6EEAE478-ADE7-4033-849F-7188066DA666}" type="sibTrans" cxnId="{E3391DFD-FC9F-44DE-AC22-6B7AA8B589AA}">
      <dgm:prSet/>
      <dgm:spPr/>
      <dgm:t>
        <a:bodyPr/>
        <a:lstStyle/>
        <a:p>
          <a:endParaRPr lang="en-GB"/>
        </a:p>
      </dgm:t>
    </dgm:pt>
    <dgm:pt modelId="{A28DD664-163F-44EF-9A95-1DB05880C8AA}">
      <dgm:prSet phldrT="[Text]"/>
      <dgm:spPr>
        <a:solidFill>
          <a:srgbClr val="A70336"/>
        </a:solidFill>
      </dgm:spPr>
      <dgm:t>
        <a:bodyPr/>
        <a:lstStyle/>
        <a:p>
          <a:r>
            <a:rPr lang="es-ES" b="1" dirty="0" smtClean="0"/>
            <a:t>SEMINARS</a:t>
          </a:r>
          <a:endParaRPr lang="en-GB" b="1" dirty="0"/>
        </a:p>
      </dgm:t>
    </dgm:pt>
    <dgm:pt modelId="{10AB93FE-BDCF-4C94-9E5B-4352461688F4}" type="parTrans" cxnId="{789F9758-9256-4293-8A87-7C4EBF4AC346}">
      <dgm:prSet/>
      <dgm:spPr/>
      <dgm:t>
        <a:bodyPr/>
        <a:lstStyle/>
        <a:p>
          <a:endParaRPr lang="en-GB"/>
        </a:p>
      </dgm:t>
    </dgm:pt>
    <dgm:pt modelId="{2FE0AA8B-95C0-42D5-BEF2-569D769175AB}" type="sibTrans" cxnId="{789F9758-9256-4293-8A87-7C4EBF4AC346}">
      <dgm:prSet/>
      <dgm:spPr/>
      <dgm:t>
        <a:bodyPr/>
        <a:lstStyle/>
        <a:p>
          <a:endParaRPr lang="en-GB"/>
        </a:p>
      </dgm:t>
    </dgm:pt>
    <dgm:pt modelId="{2D9DA92A-0A72-4ACE-AEE5-C198FE64A2FE}">
      <dgm:prSet phldrT="[Text]"/>
      <dgm:spPr>
        <a:solidFill>
          <a:srgbClr val="F36F21"/>
        </a:solidFill>
      </dgm:spPr>
      <dgm:t>
        <a:bodyPr/>
        <a:lstStyle/>
        <a:p>
          <a:r>
            <a:rPr lang="es-ES" b="1" dirty="0" smtClean="0"/>
            <a:t>STEERING COMMITTEE</a:t>
          </a:r>
          <a:endParaRPr lang="en-GB" b="1" dirty="0"/>
        </a:p>
      </dgm:t>
    </dgm:pt>
    <dgm:pt modelId="{66A320F3-91A5-4258-BB4B-3A353E24A5EB}" type="parTrans" cxnId="{679253E1-561D-42C8-A8B2-BDF76A6A3E98}">
      <dgm:prSet/>
      <dgm:spPr/>
      <dgm:t>
        <a:bodyPr/>
        <a:lstStyle/>
        <a:p>
          <a:endParaRPr lang="en-GB"/>
        </a:p>
      </dgm:t>
    </dgm:pt>
    <dgm:pt modelId="{22FCF0A4-CB9E-48D1-94B5-C8ECF5CFDF26}" type="sibTrans" cxnId="{679253E1-561D-42C8-A8B2-BDF76A6A3E98}">
      <dgm:prSet/>
      <dgm:spPr/>
      <dgm:t>
        <a:bodyPr/>
        <a:lstStyle/>
        <a:p>
          <a:endParaRPr lang="en-GB"/>
        </a:p>
      </dgm:t>
    </dgm:pt>
    <dgm:pt modelId="{80A9F407-112C-4424-9A61-C11C3C7CA894}" type="pres">
      <dgm:prSet presAssocID="{382E599F-D9EF-4286-9879-8E155D13DD69}" presName="Name0" presStyleCnt="0">
        <dgm:presLayoutVars>
          <dgm:chPref val="1"/>
          <dgm:dir/>
          <dgm:animOne val="branch"/>
          <dgm:animLvl val="lvl"/>
          <dgm:resizeHandles/>
        </dgm:presLayoutVars>
      </dgm:prSet>
      <dgm:spPr/>
      <dgm:t>
        <a:bodyPr/>
        <a:lstStyle/>
        <a:p>
          <a:endParaRPr lang="fr-FR"/>
        </a:p>
      </dgm:t>
    </dgm:pt>
    <dgm:pt modelId="{C2A452E3-13AF-4194-A9B1-B156C4E4C309}" type="pres">
      <dgm:prSet presAssocID="{B4BEE925-5850-45DE-B44C-E4CEC8D5BA13}" presName="vertOne" presStyleCnt="0"/>
      <dgm:spPr/>
    </dgm:pt>
    <dgm:pt modelId="{650692B0-2C64-4E51-8C13-92ADFD79AF2F}" type="pres">
      <dgm:prSet presAssocID="{B4BEE925-5850-45DE-B44C-E4CEC8D5BA13}" presName="txOne" presStyleLbl="node0" presStyleIdx="0" presStyleCnt="1" custScaleY="24434" custLinFactNeighborX="70" custLinFactNeighborY="-43512">
        <dgm:presLayoutVars>
          <dgm:chPref val="3"/>
        </dgm:presLayoutVars>
      </dgm:prSet>
      <dgm:spPr/>
      <dgm:t>
        <a:bodyPr/>
        <a:lstStyle/>
        <a:p>
          <a:endParaRPr lang="en-GB"/>
        </a:p>
      </dgm:t>
    </dgm:pt>
    <dgm:pt modelId="{CC73BA59-7D91-48DB-B029-984A51B30992}" type="pres">
      <dgm:prSet presAssocID="{B4BEE925-5850-45DE-B44C-E4CEC8D5BA13}" presName="parTransOne" presStyleCnt="0"/>
      <dgm:spPr/>
    </dgm:pt>
    <dgm:pt modelId="{18870C77-EC01-451C-A188-C02C7C99CEA4}" type="pres">
      <dgm:prSet presAssocID="{B4BEE925-5850-45DE-B44C-E4CEC8D5BA13}" presName="horzOne" presStyleCnt="0"/>
      <dgm:spPr/>
    </dgm:pt>
    <dgm:pt modelId="{37C3E648-E1F4-4A1C-9C05-9F345AE7BD8A}" type="pres">
      <dgm:prSet presAssocID="{7596BAE2-BA69-4640-BA5F-20CC9A629F47}" presName="vertTwo" presStyleCnt="0"/>
      <dgm:spPr/>
    </dgm:pt>
    <dgm:pt modelId="{11661D4A-14F9-4705-8A8E-0F6F5E383DDD}" type="pres">
      <dgm:prSet presAssocID="{7596BAE2-BA69-4640-BA5F-20CC9A629F47}" presName="txTwo" presStyleLbl="node2" presStyleIdx="0" presStyleCnt="2" custScaleX="176111" custScaleY="19720" custLinFactY="-2033" custLinFactNeighborX="41096" custLinFactNeighborY="-100000">
        <dgm:presLayoutVars>
          <dgm:chPref val="3"/>
        </dgm:presLayoutVars>
      </dgm:prSet>
      <dgm:spPr/>
      <dgm:t>
        <a:bodyPr/>
        <a:lstStyle/>
        <a:p>
          <a:endParaRPr lang="en-GB"/>
        </a:p>
      </dgm:t>
    </dgm:pt>
    <dgm:pt modelId="{1F37B445-A7AF-498A-AF11-508942C4950D}" type="pres">
      <dgm:prSet presAssocID="{7596BAE2-BA69-4640-BA5F-20CC9A629F47}" presName="parTransTwo" presStyleCnt="0"/>
      <dgm:spPr/>
    </dgm:pt>
    <dgm:pt modelId="{37597CFF-1162-48F3-87C0-DE46F940B6DB}" type="pres">
      <dgm:prSet presAssocID="{7596BAE2-BA69-4640-BA5F-20CC9A629F47}" presName="horzTwo" presStyleCnt="0"/>
      <dgm:spPr/>
    </dgm:pt>
    <dgm:pt modelId="{938CFF74-31E4-4736-B403-0401B091991F}" type="pres">
      <dgm:prSet presAssocID="{A46B087D-0683-49FD-B1E9-FE879594C361}" presName="vertThree" presStyleCnt="0"/>
      <dgm:spPr/>
    </dgm:pt>
    <dgm:pt modelId="{DE228BD4-16DF-4071-B8E4-4E91A67F22D8}" type="pres">
      <dgm:prSet presAssocID="{A46B087D-0683-49FD-B1E9-FE879594C361}" presName="txThree" presStyleLbl="node3" presStyleIdx="0" presStyleCnt="2" custScaleY="16691" custLinFactNeighborX="52821" custLinFactNeighborY="-2527">
        <dgm:presLayoutVars>
          <dgm:chPref val="3"/>
        </dgm:presLayoutVars>
      </dgm:prSet>
      <dgm:spPr/>
      <dgm:t>
        <a:bodyPr/>
        <a:lstStyle/>
        <a:p>
          <a:endParaRPr lang="fr-FR"/>
        </a:p>
      </dgm:t>
    </dgm:pt>
    <dgm:pt modelId="{30AF5605-EBED-4537-9C7B-91D2EA3F655D}" type="pres">
      <dgm:prSet presAssocID="{A46B087D-0683-49FD-B1E9-FE879594C361}" presName="horzThree" presStyleCnt="0"/>
      <dgm:spPr/>
    </dgm:pt>
    <dgm:pt modelId="{60DD2250-E832-4372-B037-042597880B65}" type="pres">
      <dgm:prSet presAssocID="{6EEAE478-ADE7-4033-849F-7188066DA666}" presName="sibSpaceThree" presStyleCnt="0"/>
      <dgm:spPr/>
    </dgm:pt>
    <dgm:pt modelId="{5CE3ED13-9AE9-41EF-AD80-2B0501A438F7}" type="pres">
      <dgm:prSet presAssocID="{A28DD664-163F-44EF-9A95-1DB05880C8AA}" presName="vertThree" presStyleCnt="0"/>
      <dgm:spPr/>
    </dgm:pt>
    <dgm:pt modelId="{6D86B0DE-F881-47F9-A981-849687CD9B6D}" type="pres">
      <dgm:prSet presAssocID="{A28DD664-163F-44EF-9A95-1DB05880C8AA}" presName="txThree" presStyleLbl="node3" presStyleIdx="1" presStyleCnt="2" custScaleY="17442" custLinFactX="2020" custLinFactNeighborX="100000" custLinFactNeighborY="-2527">
        <dgm:presLayoutVars>
          <dgm:chPref val="3"/>
        </dgm:presLayoutVars>
      </dgm:prSet>
      <dgm:spPr/>
      <dgm:t>
        <a:bodyPr/>
        <a:lstStyle/>
        <a:p>
          <a:endParaRPr lang="fr-FR"/>
        </a:p>
      </dgm:t>
    </dgm:pt>
    <dgm:pt modelId="{27C69F3C-47FB-4685-906C-9225E22B9FD0}" type="pres">
      <dgm:prSet presAssocID="{A28DD664-163F-44EF-9A95-1DB05880C8AA}" presName="horzThree" presStyleCnt="0"/>
      <dgm:spPr/>
    </dgm:pt>
    <dgm:pt modelId="{92914605-416B-43C7-B718-7255ABAF36E2}" type="pres">
      <dgm:prSet presAssocID="{DEFC0724-EA16-4BA6-BA4D-4566FBC16C42}" presName="sibSpaceTwo" presStyleCnt="0"/>
      <dgm:spPr/>
    </dgm:pt>
    <dgm:pt modelId="{79239724-195A-48DE-875E-F78C99979D01}" type="pres">
      <dgm:prSet presAssocID="{2D9DA92A-0A72-4ACE-AEE5-C198FE64A2FE}" presName="vertTwo" presStyleCnt="0"/>
      <dgm:spPr/>
    </dgm:pt>
    <dgm:pt modelId="{7222799C-5127-4B63-B707-BADE72F9B8ED}" type="pres">
      <dgm:prSet presAssocID="{2D9DA92A-0A72-4ACE-AEE5-C198FE64A2FE}" presName="txTwo" presStyleLbl="node2" presStyleIdx="1" presStyleCnt="2" custScaleX="162652" custScaleY="12292" custLinFactX="-91004" custLinFactNeighborX="-100000" custLinFactNeighborY="11520">
        <dgm:presLayoutVars>
          <dgm:chPref val="3"/>
        </dgm:presLayoutVars>
      </dgm:prSet>
      <dgm:spPr/>
      <dgm:t>
        <a:bodyPr/>
        <a:lstStyle/>
        <a:p>
          <a:endParaRPr lang="en-GB"/>
        </a:p>
      </dgm:t>
    </dgm:pt>
    <dgm:pt modelId="{67C3CA64-5BA0-44D2-9027-31D2E4998146}" type="pres">
      <dgm:prSet presAssocID="{2D9DA92A-0A72-4ACE-AEE5-C198FE64A2FE}" presName="horzTwo" presStyleCnt="0"/>
      <dgm:spPr/>
    </dgm:pt>
  </dgm:ptLst>
  <dgm:cxnLst>
    <dgm:cxn modelId="{1F2713DE-4F50-4AD9-B710-9DD91F5F1125}" type="presOf" srcId="{B4BEE925-5850-45DE-B44C-E4CEC8D5BA13}" destId="{650692B0-2C64-4E51-8C13-92ADFD79AF2F}" srcOrd="0" destOrd="0" presId="urn:microsoft.com/office/officeart/2005/8/layout/hierarchy4"/>
    <dgm:cxn modelId="{17B961AD-533C-4BA0-9A12-30E36B6295C3}" type="presOf" srcId="{382E599F-D9EF-4286-9879-8E155D13DD69}" destId="{80A9F407-112C-4424-9A61-C11C3C7CA894}" srcOrd="0" destOrd="0" presId="urn:microsoft.com/office/officeart/2005/8/layout/hierarchy4"/>
    <dgm:cxn modelId="{F6717967-4761-4B29-BF33-E27B1314DCCC}" srcId="{382E599F-D9EF-4286-9879-8E155D13DD69}" destId="{B4BEE925-5850-45DE-B44C-E4CEC8D5BA13}" srcOrd="0" destOrd="0" parTransId="{40955CA7-632E-439E-9381-B48EEF8584C8}" sibTransId="{71EAAD64-77FA-4438-8A8A-AD131B5AEA98}"/>
    <dgm:cxn modelId="{789F9758-9256-4293-8A87-7C4EBF4AC346}" srcId="{7596BAE2-BA69-4640-BA5F-20CC9A629F47}" destId="{A28DD664-163F-44EF-9A95-1DB05880C8AA}" srcOrd="1" destOrd="0" parTransId="{10AB93FE-BDCF-4C94-9E5B-4352461688F4}" sibTransId="{2FE0AA8B-95C0-42D5-BEF2-569D769175AB}"/>
    <dgm:cxn modelId="{96C4781B-1D7F-4DAA-939F-917A94F3CCDB}" type="presOf" srcId="{7596BAE2-BA69-4640-BA5F-20CC9A629F47}" destId="{11661D4A-14F9-4705-8A8E-0F6F5E383DDD}" srcOrd="0" destOrd="0" presId="urn:microsoft.com/office/officeart/2005/8/layout/hierarchy4"/>
    <dgm:cxn modelId="{679253E1-561D-42C8-A8B2-BDF76A6A3E98}" srcId="{B4BEE925-5850-45DE-B44C-E4CEC8D5BA13}" destId="{2D9DA92A-0A72-4ACE-AEE5-C198FE64A2FE}" srcOrd="1" destOrd="0" parTransId="{66A320F3-91A5-4258-BB4B-3A353E24A5EB}" sibTransId="{22FCF0A4-CB9E-48D1-94B5-C8ECF5CFDF26}"/>
    <dgm:cxn modelId="{77BAA3CB-9CDD-4854-B976-F8FE5C255339}" type="presOf" srcId="{A46B087D-0683-49FD-B1E9-FE879594C361}" destId="{DE228BD4-16DF-4071-B8E4-4E91A67F22D8}" srcOrd="0" destOrd="0" presId="urn:microsoft.com/office/officeart/2005/8/layout/hierarchy4"/>
    <dgm:cxn modelId="{B6F88B1E-024A-4469-83CE-9835578AD9ED}" type="presOf" srcId="{2D9DA92A-0A72-4ACE-AEE5-C198FE64A2FE}" destId="{7222799C-5127-4B63-B707-BADE72F9B8ED}" srcOrd="0" destOrd="0" presId="urn:microsoft.com/office/officeart/2005/8/layout/hierarchy4"/>
    <dgm:cxn modelId="{E3391DFD-FC9F-44DE-AC22-6B7AA8B589AA}" srcId="{7596BAE2-BA69-4640-BA5F-20CC9A629F47}" destId="{A46B087D-0683-49FD-B1E9-FE879594C361}" srcOrd="0" destOrd="0" parTransId="{7F117CD6-49E7-4B82-9EBC-B2CEF12404DB}" sibTransId="{6EEAE478-ADE7-4033-849F-7188066DA666}"/>
    <dgm:cxn modelId="{30B1BC49-4BD5-4642-8417-DCB5B870EAFA}" type="presOf" srcId="{A28DD664-163F-44EF-9A95-1DB05880C8AA}" destId="{6D86B0DE-F881-47F9-A981-849687CD9B6D}" srcOrd="0" destOrd="0" presId="urn:microsoft.com/office/officeart/2005/8/layout/hierarchy4"/>
    <dgm:cxn modelId="{6F2059CA-4D51-473E-A984-ABB6B40931EE}" srcId="{B4BEE925-5850-45DE-B44C-E4CEC8D5BA13}" destId="{7596BAE2-BA69-4640-BA5F-20CC9A629F47}" srcOrd="0" destOrd="0" parTransId="{02000701-952E-4068-B5E4-3CCC30359A85}" sibTransId="{DEFC0724-EA16-4BA6-BA4D-4566FBC16C42}"/>
    <dgm:cxn modelId="{0AE9F8B8-AC93-4D66-976D-38CAAA11F54B}" type="presParOf" srcId="{80A9F407-112C-4424-9A61-C11C3C7CA894}" destId="{C2A452E3-13AF-4194-A9B1-B156C4E4C309}" srcOrd="0" destOrd="0" presId="urn:microsoft.com/office/officeart/2005/8/layout/hierarchy4"/>
    <dgm:cxn modelId="{D99F543A-775C-4577-B892-C6C3AE579CC8}" type="presParOf" srcId="{C2A452E3-13AF-4194-A9B1-B156C4E4C309}" destId="{650692B0-2C64-4E51-8C13-92ADFD79AF2F}" srcOrd="0" destOrd="0" presId="urn:microsoft.com/office/officeart/2005/8/layout/hierarchy4"/>
    <dgm:cxn modelId="{2ADDB019-50A4-4EB4-A55A-7222B97319E0}" type="presParOf" srcId="{C2A452E3-13AF-4194-A9B1-B156C4E4C309}" destId="{CC73BA59-7D91-48DB-B029-984A51B30992}" srcOrd="1" destOrd="0" presId="urn:microsoft.com/office/officeart/2005/8/layout/hierarchy4"/>
    <dgm:cxn modelId="{6DF0E7ED-72D3-4ED9-A7D5-49F60540246A}" type="presParOf" srcId="{C2A452E3-13AF-4194-A9B1-B156C4E4C309}" destId="{18870C77-EC01-451C-A188-C02C7C99CEA4}" srcOrd="2" destOrd="0" presId="urn:microsoft.com/office/officeart/2005/8/layout/hierarchy4"/>
    <dgm:cxn modelId="{0CAC8E96-4215-42C8-9D29-3A2C4254A900}" type="presParOf" srcId="{18870C77-EC01-451C-A188-C02C7C99CEA4}" destId="{37C3E648-E1F4-4A1C-9C05-9F345AE7BD8A}" srcOrd="0" destOrd="0" presId="urn:microsoft.com/office/officeart/2005/8/layout/hierarchy4"/>
    <dgm:cxn modelId="{0505CFF9-73C2-4A09-BC85-C9A923C88C7E}" type="presParOf" srcId="{37C3E648-E1F4-4A1C-9C05-9F345AE7BD8A}" destId="{11661D4A-14F9-4705-8A8E-0F6F5E383DDD}" srcOrd="0" destOrd="0" presId="urn:microsoft.com/office/officeart/2005/8/layout/hierarchy4"/>
    <dgm:cxn modelId="{5465CEFC-F084-4870-8CD7-10DB687A1451}" type="presParOf" srcId="{37C3E648-E1F4-4A1C-9C05-9F345AE7BD8A}" destId="{1F37B445-A7AF-498A-AF11-508942C4950D}" srcOrd="1" destOrd="0" presId="urn:microsoft.com/office/officeart/2005/8/layout/hierarchy4"/>
    <dgm:cxn modelId="{A4B346BE-995E-4E52-B858-5821C1C7BB69}" type="presParOf" srcId="{37C3E648-E1F4-4A1C-9C05-9F345AE7BD8A}" destId="{37597CFF-1162-48F3-87C0-DE46F940B6DB}" srcOrd="2" destOrd="0" presId="urn:microsoft.com/office/officeart/2005/8/layout/hierarchy4"/>
    <dgm:cxn modelId="{B7C3ACF2-30B9-4009-AA1A-0B874F973904}" type="presParOf" srcId="{37597CFF-1162-48F3-87C0-DE46F940B6DB}" destId="{938CFF74-31E4-4736-B403-0401B091991F}" srcOrd="0" destOrd="0" presId="urn:microsoft.com/office/officeart/2005/8/layout/hierarchy4"/>
    <dgm:cxn modelId="{66BC9320-40FE-4FF1-A92F-7DECEEFDEE96}" type="presParOf" srcId="{938CFF74-31E4-4736-B403-0401B091991F}" destId="{DE228BD4-16DF-4071-B8E4-4E91A67F22D8}" srcOrd="0" destOrd="0" presId="urn:microsoft.com/office/officeart/2005/8/layout/hierarchy4"/>
    <dgm:cxn modelId="{47D7A69D-1A5E-403B-BFF0-268A9BA27063}" type="presParOf" srcId="{938CFF74-31E4-4736-B403-0401B091991F}" destId="{30AF5605-EBED-4537-9C7B-91D2EA3F655D}" srcOrd="1" destOrd="0" presId="urn:microsoft.com/office/officeart/2005/8/layout/hierarchy4"/>
    <dgm:cxn modelId="{BD593F03-9916-4141-8007-3D1B9D149B48}" type="presParOf" srcId="{37597CFF-1162-48F3-87C0-DE46F940B6DB}" destId="{60DD2250-E832-4372-B037-042597880B65}" srcOrd="1" destOrd="0" presId="urn:microsoft.com/office/officeart/2005/8/layout/hierarchy4"/>
    <dgm:cxn modelId="{EDF58E8B-AC5A-4CF9-B870-888B097D9A71}" type="presParOf" srcId="{37597CFF-1162-48F3-87C0-DE46F940B6DB}" destId="{5CE3ED13-9AE9-41EF-AD80-2B0501A438F7}" srcOrd="2" destOrd="0" presId="urn:microsoft.com/office/officeart/2005/8/layout/hierarchy4"/>
    <dgm:cxn modelId="{B14FD170-FFFD-4680-A392-736396E7A008}" type="presParOf" srcId="{5CE3ED13-9AE9-41EF-AD80-2B0501A438F7}" destId="{6D86B0DE-F881-47F9-A981-849687CD9B6D}" srcOrd="0" destOrd="0" presId="urn:microsoft.com/office/officeart/2005/8/layout/hierarchy4"/>
    <dgm:cxn modelId="{43E13E86-38C6-4C9A-9C80-A1B8D6492F69}" type="presParOf" srcId="{5CE3ED13-9AE9-41EF-AD80-2B0501A438F7}" destId="{27C69F3C-47FB-4685-906C-9225E22B9FD0}" srcOrd="1" destOrd="0" presId="urn:microsoft.com/office/officeart/2005/8/layout/hierarchy4"/>
    <dgm:cxn modelId="{E5566FC3-5ADA-4DA2-9209-381E44655F83}" type="presParOf" srcId="{18870C77-EC01-451C-A188-C02C7C99CEA4}" destId="{92914605-416B-43C7-B718-7255ABAF36E2}" srcOrd="1" destOrd="0" presId="urn:microsoft.com/office/officeart/2005/8/layout/hierarchy4"/>
    <dgm:cxn modelId="{9D937443-3791-4BDC-91D9-6DCA721B4B70}" type="presParOf" srcId="{18870C77-EC01-451C-A188-C02C7C99CEA4}" destId="{79239724-195A-48DE-875E-F78C99979D01}" srcOrd="2" destOrd="0" presId="urn:microsoft.com/office/officeart/2005/8/layout/hierarchy4"/>
    <dgm:cxn modelId="{EA5D9FE0-D9B8-4474-940B-2CE78DD83880}" type="presParOf" srcId="{79239724-195A-48DE-875E-F78C99979D01}" destId="{7222799C-5127-4B63-B707-BADE72F9B8ED}" srcOrd="0" destOrd="0" presId="urn:microsoft.com/office/officeart/2005/8/layout/hierarchy4"/>
    <dgm:cxn modelId="{E908F1FC-6708-46D9-A686-175092E40443}" type="presParOf" srcId="{79239724-195A-48DE-875E-F78C99979D01}" destId="{67C3CA64-5BA0-44D2-9027-31D2E499814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692B0-2C64-4E51-8C13-92ADFD79AF2F}">
      <dsp:nvSpPr>
        <dsp:cNvPr id="0" name=""/>
        <dsp:cNvSpPr/>
      </dsp:nvSpPr>
      <dsp:spPr>
        <a:xfrm>
          <a:off x="9099" y="216024"/>
          <a:ext cx="8220500" cy="1116480"/>
        </a:xfrm>
        <a:prstGeom prst="roundRect">
          <a:avLst>
            <a:gd name="adj" fmla="val 10000"/>
          </a:avLst>
        </a:prstGeom>
        <a:solidFill>
          <a:srgbClr val="10477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s-ES" sz="4800" b="1" kern="1200" dirty="0" smtClean="0"/>
            <a:t>GENERAL MEETING</a:t>
          </a:r>
          <a:endParaRPr lang="en-GB" sz="4800" b="1" kern="1200" dirty="0"/>
        </a:p>
      </dsp:txBody>
      <dsp:txXfrm>
        <a:off x="41800" y="248725"/>
        <a:ext cx="8155098" cy="1051078"/>
      </dsp:txXfrm>
    </dsp:sp>
    <dsp:sp modelId="{11661D4A-14F9-4705-8A8E-0F6F5E383DDD}">
      <dsp:nvSpPr>
        <dsp:cNvPr id="0" name=""/>
        <dsp:cNvSpPr/>
      </dsp:nvSpPr>
      <dsp:spPr>
        <a:xfrm>
          <a:off x="1304505" y="1440137"/>
          <a:ext cx="5570771" cy="901079"/>
        </a:xfrm>
        <a:prstGeom prst="roundRect">
          <a:avLst>
            <a:gd name="adj" fmla="val 10000"/>
          </a:avLst>
        </a:prstGeom>
        <a:solidFill>
          <a:srgbClr val="538E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t>OPEN COORDINATION MEETINGS</a:t>
          </a:r>
          <a:endParaRPr lang="en-GB" sz="1900" b="1" kern="1200" dirty="0"/>
        </a:p>
      </dsp:txBody>
      <dsp:txXfrm>
        <a:off x="1330897" y="1466529"/>
        <a:ext cx="5517987" cy="848295"/>
      </dsp:txXfrm>
    </dsp:sp>
    <dsp:sp modelId="{DE228BD4-16DF-4071-B8E4-4E91A67F22D8}">
      <dsp:nvSpPr>
        <dsp:cNvPr id="0" name=""/>
        <dsp:cNvSpPr/>
      </dsp:nvSpPr>
      <dsp:spPr>
        <a:xfrm>
          <a:off x="2026566" y="3240360"/>
          <a:ext cx="1549077" cy="762673"/>
        </a:xfrm>
        <a:prstGeom prst="roundRect">
          <a:avLst>
            <a:gd name="adj" fmla="val 10000"/>
          </a:avLst>
        </a:prstGeom>
        <a:solidFill>
          <a:srgbClr val="A703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t>WORKING GROUPS</a:t>
          </a:r>
          <a:endParaRPr lang="en-GB" sz="1900" b="1" kern="1200" dirty="0"/>
        </a:p>
      </dsp:txBody>
      <dsp:txXfrm>
        <a:off x="2048904" y="3262698"/>
        <a:ext cx="1504401" cy="717997"/>
      </dsp:txXfrm>
    </dsp:sp>
    <dsp:sp modelId="{6D86B0DE-F881-47F9-A981-849687CD9B6D}">
      <dsp:nvSpPr>
        <dsp:cNvPr id="0" name=""/>
        <dsp:cNvSpPr/>
      </dsp:nvSpPr>
      <dsp:spPr>
        <a:xfrm>
          <a:off x="4402835" y="3240360"/>
          <a:ext cx="1549077" cy="796989"/>
        </a:xfrm>
        <a:prstGeom prst="roundRect">
          <a:avLst>
            <a:gd name="adj" fmla="val 10000"/>
          </a:avLst>
        </a:prstGeom>
        <a:solidFill>
          <a:srgbClr val="A703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t>SEMINARS</a:t>
          </a:r>
          <a:endParaRPr lang="en-GB" sz="1900" b="1" kern="1200" dirty="0"/>
        </a:p>
      </dsp:txBody>
      <dsp:txXfrm>
        <a:off x="4426178" y="3263703"/>
        <a:ext cx="1502391" cy="750303"/>
      </dsp:txXfrm>
    </dsp:sp>
    <dsp:sp modelId="{7222799C-5127-4B63-B707-BADE72F9B8ED}">
      <dsp:nvSpPr>
        <dsp:cNvPr id="0" name=""/>
        <dsp:cNvSpPr/>
      </dsp:nvSpPr>
      <dsp:spPr>
        <a:xfrm>
          <a:off x="2746644" y="2520282"/>
          <a:ext cx="2519605" cy="561667"/>
        </a:xfrm>
        <a:prstGeom prst="roundRect">
          <a:avLst>
            <a:gd name="adj" fmla="val 10000"/>
          </a:avLst>
        </a:prstGeom>
        <a:solidFill>
          <a:srgbClr val="F36F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t>STEERING COMMITTEE</a:t>
          </a:r>
          <a:endParaRPr lang="en-GB" sz="1900" b="1" kern="1200" dirty="0"/>
        </a:p>
      </dsp:txBody>
      <dsp:txXfrm>
        <a:off x="2763095" y="2536733"/>
        <a:ext cx="2486703" cy="5287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5A33C-2069-4F4D-B44F-A3D6E4801630}" type="datetimeFigureOut">
              <a:rPr lang="fr-BE" smtClean="0"/>
              <a:t>26/11/2015</a:t>
            </a:fld>
            <a:endParaRPr lang="fr-B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519CE-4005-4397-8C4B-E70220370520}" type="slidenum">
              <a:rPr lang="fr-BE" smtClean="0"/>
              <a:t>‹#›</a:t>
            </a:fld>
            <a:endParaRPr lang="fr-BE" dirty="0"/>
          </a:p>
        </p:txBody>
      </p:sp>
    </p:spTree>
    <p:extLst>
      <p:ext uri="{BB962C8B-B14F-4D97-AF65-F5344CB8AC3E}">
        <p14:creationId xmlns:p14="http://schemas.microsoft.com/office/powerpoint/2010/main" val="1522354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governance structure of the TUDCN</a:t>
            </a:r>
          </a:p>
          <a:p>
            <a:r>
              <a:rPr lang="en-US" baseline="0" dirty="0" smtClean="0"/>
              <a:t>Important to remark that regional networks, like yours, are involved in all of these levels. In order for regional networks to work well with the global level, it’s good to understand the basis of the TUDCN governance structure at the global level.</a:t>
            </a:r>
          </a:p>
          <a:p>
            <a:r>
              <a:rPr lang="en-US" baseline="0" dirty="0" smtClean="0"/>
              <a:t>We have the GM, the OCM and the SC as standing bodies, and tools like the WGs and seminars</a:t>
            </a:r>
          </a:p>
          <a:p>
            <a:r>
              <a:rPr lang="en-US" baseline="0" dirty="0" smtClean="0"/>
              <a:t>I will describe each level, starting with the GM</a:t>
            </a:r>
            <a:endParaRPr lang="en-GB" dirty="0"/>
          </a:p>
        </p:txBody>
      </p:sp>
      <p:sp>
        <p:nvSpPr>
          <p:cNvPr id="4" name="Slide Number Placeholder 3"/>
          <p:cNvSpPr>
            <a:spLocks noGrp="1"/>
          </p:cNvSpPr>
          <p:nvPr>
            <p:ph type="sldNum" sz="quarter" idx="10"/>
          </p:nvPr>
        </p:nvSpPr>
        <p:spPr/>
        <p:txBody>
          <a:bodyPr/>
          <a:lstStyle/>
          <a:p>
            <a:fld id="{314519CE-4005-4397-8C4B-E70220370520}" type="slidenum">
              <a:rPr lang="fr-BE" smtClean="0"/>
              <a:t>14</a:t>
            </a:fld>
            <a:endParaRPr lang="fr-BE" dirty="0"/>
          </a:p>
        </p:txBody>
      </p:sp>
    </p:spTree>
    <p:extLst>
      <p:ext uri="{BB962C8B-B14F-4D97-AF65-F5344CB8AC3E}">
        <p14:creationId xmlns:p14="http://schemas.microsoft.com/office/powerpoint/2010/main" val="289676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like the assembly</a:t>
            </a:r>
            <a:r>
              <a:rPr lang="en-US" baseline="0" dirty="0" smtClean="0"/>
              <a:t> of the TUDCN</a:t>
            </a:r>
          </a:p>
          <a:p>
            <a:r>
              <a:rPr lang="en-US" baseline="0" dirty="0" smtClean="0"/>
              <a:t>It meets once a year around the month of April</a:t>
            </a:r>
          </a:p>
          <a:p>
            <a:r>
              <a:rPr lang="en-US" baseline="0" dirty="0" smtClean="0"/>
              <a:t>It brings together all the members of the network to:</a:t>
            </a:r>
          </a:p>
          <a:p>
            <a:r>
              <a:rPr lang="en-US" b="1" baseline="0" dirty="0" smtClean="0"/>
              <a:t>Set the overall agenda for the work of the </a:t>
            </a:r>
            <a:r>
              <a:rPr lang="en-US" b="1" baseline="0" dirty="0" err="1" smtClean="0"/>
              <a:t>netwoel</a:t>
            </a:r>
            <a:endParaRPr lang="en-US" b="1" baseline="0" dirty="0" smtClean="0"/>
          </a:p>
          <a:p>
            <a:r>
              <a:rPr lang="en-US" b="1" baseline="0" dirty="0" smtClean="0"/>
              <a:t>Take necessary decisions in terms of </a:t>
            </a:r>
            <a:r>
              <a:rPr lang="en-US" b="1" baseline="0" dirty="0" err="1" smtClean="0"/>
              <a:t>organising</a:t>
            </a:r>
            <a:r>
              <a:rPr lang="en-US" b="1" baseline="0" dirty="0" smtClean="0"/>
              <a:t> the work of the network</a:t>
            </a:r>
          </a:p>
          <a:p>
            <a:r>
              <a:rPr lang="en-US" b="1" baseline="0" dirty="0" smtClean="0"/>
              <a:t>Take decisions on the implementation of the work plan</a:t>
            </a:r>
          </a:p>
        </p:txBody>
      </p:sp>
      <p:sp>
        <p:nvSpPr>
          <p:cNvPr id="4" name="Slide Number Placeholder 3"/>
          <p:cNvSpPr>
            <a:spLocks noGrp="1"/>
          </p:cNvSpPr>
          <p:nvPr>
            <p:ph type="sldNum" sz="quarter" idx="10"/>
          </p:nvPr>
        </p:nvSpPr>
        <p:spPr/>
        <p:txBody>
          <a:bodyPr/>
          <a:lstStyle/>
          <a:p>
            <a:fld id="{314519CE-4005-4397-8C4B-E70220370520}" type="slidenum">
              <a:rPr lang="fr-BE" smtClean="0"/>
              <a:t>15</a:t>
            </a:fld>
            <a:endParaRPr lang="fr-BE" dirty="0"/>
          </a:p>
        </p:txBody>
      </p:sp>
    </p:spTree>
    <p:extLst>
      <p:ext uri="{BB962C8B-B14F-4D97-AF65-F5344CB8AC3E}">
        <p14:creationId xmlns:p14="http://schemas.microsoft.com/office/powerpoint/2010/main" val="1077194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Open Coordination </a:t>
            </a:r>
            <a:r>
              <a:rPr lang="en-US" baseline="0" dirty="0" smtClean="0"/>
              <a:t>ensures coordination of the network in between GMs</a:t>
            </a:r>
          </a:p>
          <a:p>
            <a:r>
              <a:rPr lang="en-US" baseline="0" dirty="0" smtClean="0"/>
              <a:t>It’s composition is more restrained than the GM, it includes 3 representatives per region</a:t>
            </a:r>
          </a:p>
          <a:p>
            <a:r>
              <a:rPr lang="en-US" baseline="0" dirty="0" smtClean="0"/>
              <a:t>It is open to all TUDCN interested members, on a self-paid basis</a:t>
            </a:r>
          </a:p>
          <a:p>
            <a:endParaRPr lang="en-GB" dirty="0"/>
          </a:p>
        </p:txBody>
      </p:sp>
      <p:sp>
        <p:nvSpPr>
          <p:cNvPr id="4" name="Slide Number Placeholder 3"/>
          <p:cNvSpPr>
            <a:spLocks noGrp="1"/>
          </p:cNvSpPr>
          <p:nvPr>
            <p:ph type="sldNum" sz="quarter" idx="10"/>
          </p:nvPr>
        </p:nvSpPr>
        <p:spPr/>
        <p:txBody>
          <a:bodyPr/>
          <a:lstStyle/>
          <a:p>
            <a:fld id="{314519CE-4005-4397-8C4B-E70220370520}" type="slidenum">
              <a:rPr lang="fr-BE" smtClean="0"/>
              <a:t>16</a:t>
            </a:fld>
            <a:endParaRPr lang="fr-BE" dirty="0"/>
          </a:p>
        </p:txBody>
      </p:sp>
    </p:spTree>
    <p:extLst>
      <p:ext uri="{BB962C8B-B14F-4D97-AF65-F5344CB8AC3E}">
        <p14:creationId xmlns:p14="http://schemas.microsoft.com/office/powerpoint/2010/main" val="139930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we have the TUDCN</a:t>
            </a:r>
            <a:r>
              <a:rPr lang="en-US" baseline="0" dirty="0" smtClean="0"/>
              <a:t> </a:t>
            </a:r>
            <a:r>
              <a:rPr lang="en-US" baseline="0" dirty="0" err="1" smtClean="0"/>
              <a:t>Steeting</a:t>
            </a:r>
            <a:r>
              <a:rPr lang="en-US" baseline="0" dirty="0" smtClean="0"/>
              <a:t> Committee, that prepares TUDCN meetings like the GM and the OCM</a:t>
            </a:r>
          </a:p>
          <a:p>
            <a:r>
              <a:rPr lang="en-US" baseline="0" dirty="0" smtClean="0"/>
              <a:t>It also oversees the work of the TUDCN Secretariat</a:t>
            </a:r>
          </a:p>
          <a:p>
            <a:r>
              <a:rPr lang="en-US" baseline="0" dirty="0" smtClean="0"/>
              <a:t>It ensures the monitoring and evaluation of the work</a:t>
            </a:r>
          </a:p>
          <a:p>
            <a:r>
              <a:rPr lang="en-US" baseline="0" dirty="0" smtClean="0"/>
              <a:t>And also assesses the financial and administrative situation of the Network</a:t>
            </a:r>
          </a:p>
          <a:p>
            <a:r>
              <a:rPr lang="en-US" baseline="0" dirty="0" smtClean="0"/>
              <a:t>Composition is as follows: 5 representatives from the regions</a:t>
            </a:r>
            <a:endParaRPr lang="en-GB" dirty="0"/>
          </a:p>
        </p:txBody>
      </p:sp>
      <p:sp>
        <p:nvSpPr>
          <p:cNvPr id="4" name="Slide Number Placeholder 3"/>
          <p:cNvSpPr>
            <a:spLocks noGrp="1"/>
          </p:cNvSpPr>
          <p:nvPr>
            <p:ph type="sldNum" sz="quarter" idx="10"/>
          </p:nvPr>
        </p:nvSpPr>
        <p:spPr/>
        <p:txBody>
          <a:bodyPr/>
          <a:lstStyle/>
          <a:p>
            <a:fld id="{314519CE-4005-4397-8C4B-E70220370520}" type="slidenum">
              <a:rPr lang="fr-BE" smtClean="0"/>
              <a:t>17</a:t>
            </a:fld>
            <a:endParaRPr lang="fr-BE" dirty="0"/>
          </a:p>
        </p:txBody>
      </p:sp>
    </p:spTree>
    <p:extLst>
      <p:ext uri="{BB962C8B-B14F-4D97-AF65-F5344CB8AC3E}">
        <p14:creationId xmlns:p14="http://schemas.microsoft.com/office/powerpoint/2010/main" val="241206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EE6AC599-76EE-4305-88A2-B6E1DF1E3BBF}" type="datetime1">
              <a:rPr lang="fr-BE" smtClean="0"/>
              <a:t>26/11/2015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1204989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6B670E74-3248-4AFF-B499-4F06C0C35C27}" type="datetime1">
              <a:rPr lang="fr-BE" smtClean="0"/>
              <a:t>26/11/2015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3814447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648A7EF-2AE3-4754-A9CE-04C185A29197}" type="datetime1">
              <a:rPr lang="fr-BE" smtClean="0"/>
              <a:t>26/11/2015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348301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F5F8E870-6DA7-44BB-9AD6-7738B9685DB2}" type="datetime1">
              <a:rPr lang="fr-BE" smtClean="0"/>
              <a:t>26/11/2015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139725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35999-DF92-4BB9-9854-5DD48BD8D355}" type="datetime1">
              <a:rPr lang="fr-BE" smtClean="0"/>
              <a:t>26/11/2015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312961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B9121D7A-0713-40F1-BA9A-ED8B06423220}" type="datetime1">
              <a:rPr lang="fr-BE" smtClean="0"/>
              <a:t>26/11/2015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242253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7719816E-2D87-4FEC-92DF-1AD0BEAAC64E}" type="datetime1">
              <a:rPr lang="fr-BE" smtClean="0"/>
              <a:t>26/11/2015</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350427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0A11A56F-BC51-4449-A0BF-B03939CCC4C1}" type="datetime1">
              <a:rPr lang="fr-BE" smtClean="0"/>
              <a:t>26/11/2015</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134553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7ED67-797B-459D-B4BF-D3D60FEDA541}" type="datetime1">
              <a:rPr lang="fr-BE" smtClean="0"/>
              <a:t>26/11/2015</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86818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FC278E-25CA-4003-9A76-CB5BB649064E}" type="datetime1">
              <a:rPr lang="fr-BE" smtClean="0"/>
              <a:t>26/11/2015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106862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FA3C8-F365-4885-870B-B0E553F1F83A}" type="datetime1">
              <a:rPr lang="fr-BE" smtClean="0"/>
              <a:t>26/11/2015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77E2E1FE-00B6-45CD-AF87-1BD37B7C6FED}" type="slidenum">
              <a:rPr lang="fr-BE" smtClean="0"/>
              <a:t>‹#›</a:t>
            </a:fld>
            <a:endParaRPr lang="fr-BE" dirty="0"/>
          </a:p>
        </p:txBody>
      </p:sp>
    </p:spTree>
    <p:extLst>
      <p:ext uri="{BB962C8B-B14F-4D97-AF65-F5344CB8AC3E}">
        <p14:creationId xmlns:p14="http://schemas.microsoft.com/office/powerpoint/2010/main" val="287248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0C609-9D39-4A4E-9161-02FB8D5BC3EF}" type="datetime1">
              <a:rPr lang="fr-BE" smtClean="0"/>
              <a:t>26/11/2015</a:t>
            </a:fld>
            <a:endParaRPr lang="fr-B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2E1FE-00B6-45CD-AF87-1BD37B7C6FED}" type="slidenum">
              <a:rPr lang="fr-BE" smtClean="0"/>
              <a:t>‹#›</a:t>
            </a:fld>
            <a:endParaRPr lang="fr-BE" dirty="0"/>
          </a:p>
        </p:txBody>
      </p:sp>
    </p:spTree>
    <p:extLst>
      <p:ext uri="{BB962C8B-B14F-4D97-AF65-F5344CB8AC3E}">
        <p14:creationId xmlns:p14="http://schemas.microsoft.com/office/powerpoint/2010/main" val="99430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267" y="2859015"/>
            <a:ext cx="8712968" cy="3336776"/>
          </a:xfrm>
        </p:spPr>
        <p:txBody>
          <a:bodyPr>
            <a:noAutofit/>
          </a:bodyPr>
          <a:lstStyle/>
          <a:p>
            <a:r>
              <a:rPr lang="en-GB" sz="2800" b="1" dirty="0">
                <a:solidFill>
                  <a:srgbClr val="104777"/>
                </a:solidFill>
              </a:rPr>
              <a:t>African Trade Union Development Network </a:t>
            </a:r>
            <a:r>
              <a:rPr lang="en-GB" sz="2800" b="1" dirty="0" smtClean="0">
                <a:solidFill>
                  <a:srgbClr val="104777"/>
                </a:solidFill>
              </a:rPr>
              <a:t>meeting</a:t>
            </a:r>
            <a:r>
              <a:rPr lang="en-GB" sz="2800" b="1" dirty="0">
                <a:solidFill>
                  <a:srgbClr val="104777"/>
                </a:solidFill>
              </a:rPr>
              <a:t>: African Trade Unions as Active Actors in Development </a:t>
            </a:r>
            <a:endParaRPr lang="en-GB" sz="2800" b="1" dirty="0" smtClean="0">
              <a:solidFill>
                <a:srgbClr val="104777"/>
              </a:solidFill>
            </a:endParaRPr>
          </a:p>
          <a:p>
            <a:endParaRPr lang="en-GB" sz="500" b="1" dirty="0" smtClean="0">
              <a:solidFill>
                <a:srgbClr val="104777"/>
              </a:solidFill>
            </a:endParaRPr>
          </a:p>
          <a:p>
            <a:r>
              <a:rPr lang="fr-BE" sz="2800" b="1" dirty="0" smtClean="0">
                <a:solidFill>
                  <a:srgbClr val="F36F21"/>
                </a:solidFill>
              </a:rPr>
              <a:t>Réunion du Réseau </a:t>
            </a:r>
            <a:r>
              <a:rPr lang="fr-BE" sz="2800" b="1" dirty="0">
                <a:solidFill>
                  <a:srgbClr val="F36F21"/>
                </a:solidFill>
              </a:rPr>
              <a:t>Syndical Africain pour le </a:t>
            </a:r>
            <a:r>
              <a:rPr lang="fr-BE" sz="2800" b="1" dirty="0" smtClean="0">
                <a:solidFill>
                  <a:srgbClr val="F36F21"/>
                </a:solidFill>
              </a:rPr>
              <a:t>Développement </a:t>
            </a:r>
            <a:r>
              <a:rPr lang="fr-BE" sz="2800" b="1" dirty="0">
                <a:solidFill>
                  <a:srgbClr val="F36F21"/>
                </a:solidFill>
              </a:rPr>
              <a:t>: </a:t>
            </a:r>
            <a:r>
              <a:rPr lang="fr-BE" sz="2800" b="1" i="1" dirty="0" smtClean="0">
                <a:solidFill>
                  <a:srgbClr val="F36F21"/>
                </a:solidFill>
              </a:rPr>
              <a:t>Les </a:t>
            </a:r>
            <a:r>
              <a:rPr lang="fr-BE" sz="2800" b="1" i="1" dirty="0">
                <a:solidFill>
                  <a:srgbClr val="F36F21"/>
                </a:solidFill>
              </a:rPr>
              <a:t>Syndicats Africains comme  acteurs actifs de Développent</a:t>
            </a:r>
          </a:p>
          <a:p>
            <a:endParaRPr lang="es-ES" sz="500" b="1" dirty="0">
              <a:solidFill>
                <a:schemeClr val="tx1"/>
              </a:solidFill>
            </a:endParaRPr>
          </a:p>
          <a:p>
            <a:r>
              <a:rPr lang="es-ES" sz="2800" b="1" i="1" dirty="0" smtClean="0">
                <a:solidFill>
                  <a:schemeClr val="tx1"/>
                </a:solidFill>
              </a:rPr>
              <a:t>Pre-</a:t>
            </a:r>
            <a:r>
              <a:rPr lang="es-ES" sz="2800" b="1" i="1" dirty="0" err="1" smtClean="0">
                <a:solidFill>
                  <a:schemeClr val="tx1"/>
                </a:solidFill>
              </a:rPr>
              <a:t>Congress</a:t>
            </a:r>
            <a:r>
              <a:rPr lang="es-ES" sz="2800" b="1" i="1" dirty="0" smtClean="0">
                <a:solidFill>
                  <a:schemeClr val="tx1"/>
                </a:solidFill>
              </a:rPr>
              <a:t> </a:t>
            </a:r>
            <a:r>
              <a:rPr lang="es-ES" sz="2800" b="1" i="1" dirty="0" err="1" smtClean="0">
                <a:solidFill>
                  <a:schemeClr val="tx1"/>
                </a:solidFill>
              </a:rPr>
              <a:t>Activity</a:t>
            </a:r>
            <a:r>
              <a:rPr lang="es-ES" sz="2800" b="1" i="1" dirty="0" smtClean="0">
                <a:solidFill>
                  <a:schemeClr val="tx1"/>
                </a:solidFill>
              </a:rPr>
              <a:t> </a:t>
            </a:r>
            <a:r>
              <a:rPr lang="es-ES" sz="2800" b="1" i="1" dirty="0">
                <a:solidFill>
                  <a:schemeClr val="tx1"/>
                </a:solidFill>
              </a:rPr>
              <a:t>/ </a:t>
            </a:r>
            <a:r>
              <a:rPr lang="es-ES" sz="2800" b="1" i="1" dirty="0" err="1">
                <a:solidFill>
                  <a:schemeClr val="tx1"/>
                </a:solidFill>
              </a:rPr>
              <a:t>Activité</a:t>
            </a:r>
            <a:r>
              <a:rPr lang="es-ES" sz="2800" b="1" i="1" dirty="0">
                <a:solidFill>
                  <a:schemeClr val="tx1"/>
                </a:solidFill>
              </a:rPr>
              <a:t> </a:t>
            </a:r>
            <a:r>
              <a:rPr lang="es-ES" sz="2800" b="1" i="1" dirty="0" err="1">
                <a:solidFill>
                  <a:schemeClr val="tx1"/>
                </a:solidFill>
              </a:rPr>
              <a:t>Précongrès</a:t>
            </a:r>
            <a:r>
              <a:rPr lang="es-ES" sz="2800" b="1" i="1" dirty="0">
                <a:solidFill>
                  <a:schemeClr val="tx1"/>
                </a:solidFill>
              </a:rPr>
              <a:t> </a:t>
            </a:r>
            <a:endParaRPr lang="es-ES" sz="2800" b="1" i="1" dirty="0" smtClean="0">
              <a:solidFill>
                <a:schemeClr val="tx1"/>
              </a:solidFill>
            </a:endParaRPr>
          </a:p>
          <a:p>
            <a:endParaRPr lang="es-ES" sz="500" b="1" i="1" dirty="0" smtClean="0">
              <a:solidFill>
                <a:schemeClr val="tx1"/>
              </a:solidFill>
            </a:endParaRPr>
          </a:p>
          <a:p>
            <a:endParaRPr lang="es-ES" sz="500" b="1" i="1" dirty="0" smtClean="0">
              <a:solidFill>
                <a:schemeClr val="tx1"/>
              </a:solidFill>
            </a:endParaRPr>
          </a:p>
          <a:p>
            <a:r>
              <a:rPr lang="es-ES" sz="2800" b="1" i="1" dirty="0" smtClean="0">
                <a:solidFill>
                  <a:schemeClr val="tx1"/>
                </a:solidFill>
              </a:rPr>
              <a:t>Dakar, </a:t>
            </a:r>
            <a:r>
              <a:rPr lang="es-ES" sz="2800" b="1" i="1" dirty="0" err="1" smtClean="0">
                <a:solidFill>
                  <a:schemeClr val="tx1"/>
                </a:solidFill>
              </a:rPr>
              <a:t>Sénégal</a:t>
            </a:r>
            <a:r>
              <a:rPr lang="es-ES" sz="2800" b="1" i="1" dirty="0" smtClean="0">
                <a:solidFill>
                  <a:schemeClr val="tx1"/>
                </a:solidFill>
              </a:rPr>
              <a:t>, 23-24/11/2015</a:t>
            </a:r>
            <a:endParaRPr lang="fr-BE" sz="2800" b="1" i="1" dirty="0">
              <a:solidFill>
                <a:schemeClr val="tx1"/>
              </a:solidFill>
            </a:endParaRPr>
          </a:p>
        </p:txBody>
      </p:sp>
      <p:pic>
        <p:nvPicPr>
          <p:cNvPr id="8" name="Image 3"/>
          <p:cNvPicPr/>
          <p:nvPr/>
        </p:nvPicPr>
        <p:blipFill>
          <a:blip r:embed="rId2">
            <a:extLst>
              <a:ext uri="{28A0092B-C50C-407E-A947-70E740481C1C}">
                <a14:useLocalDpi xmlns:a14="http://schemas.microsoft.com/office/drawing/2010/main" val="0"/>
              </a:ext>
            </a:extLst>
          </a:blip>
          <a:stretch>
            <a:fillRect/>
          </a:stretch>
        </p:blipFill>
        <p:spPr>
          <a:xfrm>
            <a:off x="5449190" y="440807"/>
            <a:ext cx="2374490" cy="2171302"/>
          </a:xfrm>
          <a:prstGeom prst="rect">
            <a:avLst/>
          </a:prstGeom>
        </p:spPr>
      </p:pic>
      <p:pic>
        <p:nvPicPr>
          <p:cNvPr id="9" name="Image 5"/>
          <p:cNvPicPr/>
          <p:nvPr/>
        </p:nvPicPr>
        <p:blipFill rotWithShape="1">
          <a:blip r:embed="rId3">
            <a:extLst>
              <a:ext uri="{28A0092B-C50C-407E-A947-70E740481C1C}">
                <a14:useLocalDpi xmlns:a14="http://schemas.microsoft.com/office/drawing/2010/main" val="0"/>
              </a:ext>
            </a:extLst>
          </a:blip>
          <a:srcRect t="10538" b="8350"/>
          <a:stretch/>
        </p:blipFill>
        <p:spPr>
          <a:xfrm>
            <a:off x="1187624" y="530942"/>
            <a:ext cx="2448272" cy="1991032"/>
          </a:xfrm>
          <a:prstGeom prst="rect">
            <a:avLst/>
          </a:prstGeom>
        </p:spPr>
      </p:pic>
    </p:spTree>
    <p:extLst>
      <p:ext uri="{BB962C8B-B14F-4D97-AF65-F5344CB8AC3E}">
        <p14:creationId xmlns:p14="http://schemas.microsoft.com/office/powerpoint/2010/main" val="1317075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10</a:t>
            </a:fld>
            <a:endParaRPr lang="en-GB" dirty="0"/>
          </a:p>
        </p:txBody>
      </p:sp>
      <p:sp>
        <p:nvSpPr>
          <p:cNvPr id="9" name="TextBox 8"/>
          <p:cNvSpPr txBox="1"/>
          <p:nvPr/>
        </p:nvSpPr>
        <p:spPr>
          <a:xfrm>
            <a:off x="96942" y="395372"/>
            <a:ext cx="6624736" cy="646331"/>
          </a:xfrm>
          <a:prstGeom prst="rect">
            <a:avLst/>
          </a:prstGeom>
          <a:noFill/>
        </p:spPr>
        <p:txBody>
          <a:bodyPr wrap="square" rtlCol="0">
            <a:spAutoFit/>
          </a:bodyPr>
          <a:lstStyle/>
          <a:p>
            <a:r>
              <a:rPr lang="en-GB" sz="3600" b="1" dirty="0" smtClean="0">
                <a:solidFill>
                  <a:srgbClr val="104777"/>
                </a:solidFill>
              </a:rPr>
              <a:t>Regional development networks</a:t>
            </a:r>
            <a:endParaRPr lang="en-GB" sz="3600" b="1" dirty="0"/>
          </a:p>
        </p:txBody>
      </p:sp>
      <p:sp>
        <p:nvSpPr>
          <p:cNvPr id="10" name="Content Placeholder 5"/>
          <p:cNvSpPr txBox="1">
            <a:spLocks/>
          </p:cNvSpPr>
          <p:nvPr/>
        </p:nvSpPr>
        <p:spPr>
          <a:xfrm>
            <a:off x="251520" y="1700808"/>
            <a:ext cx="8496944" cy="4464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smtClean="0"/>
          </a:p>
          <a:p>
            <a:r>
              <a:rPr lang="en-GB" dirty="0" smtClean="0"/>
              <a:t>Advocacy on development policies at regional level</a:t>
            </a:r>
          </a:p>
          <a:p>
            <a:r>
              <a:rPr lang="en-GB" dirty="0" smtClean="0"/>
              <a:t>Coordination with the members on development</a:t>
            </a:r>
          </a:p>
          <a:p>
            <a:endParaRPr lang="en-GB" dirty="0" smtClean="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2487516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267" y="2859015"/>
            <a:ext cx="8712968" cy="3336776"/>
          </a:xfrm>
        </p:spPr>
        <p:txBody>
          <a:bodyPr>
            <a:noAutofit/>
          </a:bodyPr>
          <a:lstStyle/>
          <a:p>
            <a:r>
              <a:rPr lang="en-GB" sz="2800" b="1" dirty="0">
                <a:solidFill>
                  <a:srgbClr val="104777"/>
                </a:solidFill>
              </a:rPr>
              <a:t>African Trade Union Development Network </a:t>
            </a:r>
            <a:r>
              <a:rPr lang="en-GB" sz="2800" b="1" dirty="0" smtClean="0">
                <a:solidFill>
                  <a:srgbClr val="104777"/>
                </a:solidFill>
              </a:rPr>
              <a:t>meeting</a:t>
            </a:r>
            <a:r>
              <a:rPr lang="en-GB" sz="2800" b="1" dirty="0">
                <a:solidFill>
                  <a:srgbClr val="104777"/>
                </a:solidFill>
              </a:rPr>
              <a:t>: African Trade Unions as Active Actors in Development </a:t>
            </a:r>
            <a:endParaRPr lang="en-GB" sz="2800" b="1" dirty="0" smtClean="0">
              <a:solidFill>
                <a:srgbClr val="104777"/>
              </a:solidFill>
            </a:endParaRPr>
          </a:p>
          <a:p>
            <a:endParaRPr lang="en-GB" sz="500" b="1" dirty="0" smtClean="0">
              <a:solidFill>
                <a:srgbClr val="104777"/>
              </a:solidFill>
            </a:endParaRPr>
          </a:p>
          <a:p>
            <a:r>
              <a:rPr lang="fr-BE" sz="2800" b="1" dirty="0" smtClean="0">
                <a:solidFill>
                  <a:srgbClr val="F36F21"/>
                </a:solidFill>
              </a:rPr>
              <a:t>Réunion du Réseau </a:t>
            </a:r>
            <a:r>
              <a:rPr lang="fr-BE" sz="2800" b="1" dirty="0">
                <a:solidFill>
                  <a:srgbClr val="F36F21"/>
                </a:solidFill>
              </a:rPr>
              <a:t>Syndical Africain pour le </a:t>
            </a:r>
            <a:r>
              <a:rPr lang="fr-BE" sz="2800" b="1" dirty="0" smtClean="0">
                <a:solidFill>
                  <a:srgbClr val="F36F21"/>
                </a:solidFill>
              </a:rPr>
              <a:t>Développement </a:t>
            </a:r>
            <a:r>
              <a:rPr lang="fr-BE" sz="2800" b="1" dirty="0">
                <a:solidFill>
                  <a:srgbClr val="F36F21"/>
                </a:solidFill>
              </a:rPr>
              <a:t>: </a:t>
            </a:r>
            <a:r>
              <a:rPr lang="fr-BE" sz="2800" b="1" i="1" dirty="0" smtClean="0">
                <a:solidFill>
                  <a:srgbClr val="F36F21"/>
                </a:solidFill>
              </a:rPr>
              <a:t>Les </a:t>
            </a:r>
            <a:r>
              <a:rPr lang="fr-BE" sz="2800" b="1" i="1" dirty="0">
                <a:solidFill>
                  <a:srgbClr val="F36F21"/>
                </a:solidFill>
              </a:rPr>
              <a:t>Syndicats Africains comme  acteurs actifs de Développent</a:t>
            </a:r>
          </a:p>
          <a:p>
            <a:endParaRPr lang="es-ES" sz="500" b="1" dirty="0">
              <a:solidFill>
                <a:schemeClr val="tx1"/>
              </a:solidFill>
            </a:endParaRPr>
          </a:p>
          <a:p>
            <a:r>
              <a:rPr lang="es-ES" sz="2800" b="1" i="1" dirty="0" smtClean="0">
                <a:solidFill>
                  <a:schemeClr val="tx1"/>
                </a:solidFill>
              </a:rPr>
              <a:t>Pre-</a:t>
            </a:r>
            <a:r>
              <a:rPr lang="es-ES" sz="2800" b="1" i="1" dirty="0" err="1" smtClean="0">
                <a:solidFill>
                  <a:schemeClr val="tx1"/>
                </a:solidFill>
              </a:rPr>
              <a:t>Congress</a:t>
            </a:r>
            <a:r>
              <a:rPr lang="es-ES" sz="2800" b="1" i="1" dirty="0" smtClean="0">
                <a:solidFill>
                  <a:schemeClr val="tx1"/>
                </a:solidFill>
              </a:rPr>
              <a:t> </a:t>
            </a:r>
            <a:r>
              <a:rPr lang="es-ES" sz="2800" b="1" i="1" dirty="0" err="1" smtClean="0">
                <a:solidFill>
                  <a:schemeClr val="tx1"/>
                </a:solidFill>
              </a:rPr>
              <a:t>Activity</a:t>
            </a:r>
            <a:r>
              <a:rPr lang="es-ES" sz="2800" b="1" i="1" dirty="0" smtClean="0">
                <a:solidFill>
                  <a:schemeClr val="tx1"/>
                </a:solidFill>
              </a:rPr>
              <a:t> </a:t>
            </a:r>
            <a:r>
              <a:rPr lang="es-ES" sz="2800" b="1" i="1" dirty="0">
                <a:solidFill>
                  <a:schemeClr val="tx1"/>
                </a:solidFill>
              </a:rPr>
              <a:t>/ </a:t>
            </a:r>
            <a:r>
              <a:rPr lang="es-ES" sz="2800" b="1" i="1" dirty="0" err="1">
                <a:solidFill>
                  <a:schemeClr val="tx1"/>
                </a:solidFill>
              </a:rPr>
              <a:t>Activité</a:t>
            </a:r>
            <a:r>
              <a:rPr lang="es-ES" sz="2800" b="1" i="1" dirty="0">
                <a:solidFill>
                  <a:schemeClr val="tx1"/>
                </a:solidFill>
              </a:rPr>
              <a:t> </a:t>
            </a:r>
            <a:r>
              <a:rPr lang="es-ES" sz="2800" b="1" i="1" dirty="0" err="1">
                <a:solidFill>
                  <a:schemeClr val="tx1"/>
                </a:solidFill>
              </a:rPr>
              <a:t>Précongrès</a:t>
            </a:r>
            <a:r>
              <a:rPr lang="es-ES" sz="2800" b="1" i="1" dirty="0">
                <a:solidFill>
                  <a:schemeClr val="tx1"/>
                </a:solidFill>
              </a:rPr>
              <a:t> </a:t>
            </a:r>
            <a:endParaRPr lang="es-ES" sz="2800" b="1" i="1" dirty="0" smtClean="0">
              <a:solidFill>
                <a:schemeClr val="tx1"/>
              </a:solidFill>
            </a:endParaRPr>
          </a:p>
          <a:p>
            <a:endParaRPr lang="es-ES" sz="500" b="1" i="1" dirty="0" smtClean="0">
              <a:solidFill>
                <a:schemeClr val="tx1"/>
              </a:solidFill>
            </a:endParaRPr>
          </a:p>
          <a:p>
            <a:endParaRPr lang="es-ES" sz="500" b="1" i="1" dirty="0" smtClean="0">
              <a:solidFill>
                <a:schemeClr val="tx1"/>
              </a:solidFill>
            </a:endParaRPr>
          </a:p>
          <a:p>
            <a:r>
              <a:rPr lang="es-ES" sz="2800" b="1" i="1" dirty="0" smtClean="0">
                <a:solidFill>
                  <a:schemeClr val="tx1"/>
                </a:solidFill>
              </a:rPr>
              <a:t>Dakar, </a:t>
            </a:r>
            <a:r>
              <a:rPr lang="es-ES" sz="2800" b="1" i="1" dirty="0" err="1" smtClean="0">
                <a:solidFill>
                  <a:schemeClr val="tx1"/>
                </a:solidFill>
              </a:rPr>
              <a:t>Sénégal</a:t>
            </a:r>
            <a:r>
              <a:rPr lang="es-ES" sz="2800" b="1" i="1" dirty="0" smtClean="0">
                <a:solidFill>
                  <a:schemeClr val="tx1"/>
                </a:solidFill>
              </a:rPr>
              <a:t>, 23-24/11/2015</a:t>
            </a:r>
            <a:endParaRPr lang="fr-BE" sz="2800" b="1" i="1" dirty="0">
              <a:solidFill>
                <a:schemeClr val="tx1"/>
              </a:solidFill>
            </a:endParaRPr>
          </a:p>
        </p:txBody>
      </p:sp>
      <p:pic>
        <p:nvPicPr>
          <p:cNvPr id="8" name="Image 3"/>
          <p:cNvPicPr/>
          <p:nvPr/>
        </p:nvPicPr>
        <p:blipFill>
          <a:blip r:embed="rId2">
            <a:extLst>
              <a:ext uri="{28A0092B-C50C-407E-A947-70E740481C1C}">
                <a14:useLocalDpi xmlns:a14="http://schemas.microsoft.com/office/drawing/2010/main" val="0"/>
              </a:ext>
            </a:extLst>
          </a:blip>
          <a:stretch>
            <a:fillRect/>
          </a:stretch>
        </p:blipFill>
        <p:spPr>
          <a:xfrm>
            <a:off x="5449190" y="440807"/>
            <a:ext cx="2374490" cy="2171302"/>
          </a:xfrm>
          <a:prstGeom prst="rect">
            <a:avLst/>
          </a:prstGeom>
        </p:spPr>
      </p:pic>
      <p:pic>
        <p:nvPicPr>
          <p:cNvPr id="9" name="Image 5"/>
          <p:cNvPicPr/>
          <p:nvPr/>
        </p:nvPicPr>
        <p:blipFill rotWithShape="1">
          <a:blip r:embed="rId3">
            <a:extLst>
              <a:ext uri="{28A0092B-C50C-407E-A947-70E740481C1C}">
                <a14:useLocalDpi xmlns:a14="http://schemas.microsoft.com/office/drawing/2010/main" val="0"/>
              </a:ext>
            </a:extLst>
          </a:blip>
          <a:srcRect t="10538" b="8350"/>
          <a:stretch/>
        </p:blipFill>
        <p:spPr>
          <a:xfrm>
            <a:off x="1187624" y="530942"/>
            <a:ext cx="2448272" cy="1991032"/>
          </a:xfrm>
          <a:prstGeom prst="rect">
            <a:avLst/>
          </a:prstGeom>
        </p:spPr>
      </p:pic>
    </p:spTree>
    <p:extLst>
      <p:ext uri="{BB962C8B-B14F-4D97-AF65-F5344CB8AC3E}">
        <p14:creationId xmlns:p14="http://schemas.microsoft.com/office/powerpoint/2010/main" val="142950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12</a:t>
            </a:fld>
            <a:endParaRPr lang="en-GB" dirty="0"/>
          </a:p>
        </p:txBody>
      </p:sp>
      <p:sp>
        <p:nvSpPr>
          <p:cNvPr id="9" name="TextBox 8"/>
          <p:cNvSpPr txBox="1"/>
          <p:nvPr/>
        </p:nvSpPr>
        <p:spPr>
          <a:xfrm>
            <a:off x="467544" y="395372"/>
            <a:ext cx="6912768" cy="1200329"/>
          </a:xfrm>
          <a:prstGeom prst="rect">
            <a:avLst/>
          </a:prstGeom>
          <a:noFill/>
        </p:spPr>
        <p:txBody>
          <a:bodyPr wrap="square" rtlCol="0">
            <a:spAutoFit/>
          </a:bodyPr>
          <a:lstStyle/>
          <a:p>
            <a:r>
              <a:rPr lang="en-GB" sz="3600" b="1" dirty="0" smtClean="0">
                <a:solidFill>
                  <a:srgbClr val="104777"/>
                </a:solidFill>
              </a:rPr>
              <a:t>Working groups</a:t>
            </a:r>
          </a:p>
          <a:p>
            <a:r>
              <a:rPr lang="fr-BE" sz="3600" b="1" i="1" dirty="0">
                <a:solidFill>
                  <a:srgbClr val="F36F21"/>
                </a:solidFill>
              </a:rPr>
              <a:t>Travail de </a:t>
            </a:r>
            <a:r>
              <a:rPr lang="fr-BE" sz="3600" b="1" i="1" dirty="0" smtClean="0">
                <a:solidFill>
                  <a:srgbClr val="F36F21"/>
                </a:solidFill>
              </a:rPr>
              <a:t>groupe</a:t>
            </a:r>
            <a:endParaRPr lang="fr-BE" sz="3600" b="1" i="1" dirty="0">
              <a:solidFill>
                <a:srgbClr val="F36F21"/>
              </a:solidFill>
            </a:endParaRPr>
          </a:p>
        </p:txBody>
      </p:sp>
      <p:sp>
        <p:nvSpPr>
          <p:cNvPr id="10" name="Content Placeholder 5"/>
          <p:cNvSpPr txBox="1">
            <a:spLocks/>
          </p:cNvSpPr>
          <p:nvPr/>
        </p:nvSpPr>
        <p:spPr>
          <a:xfrm>
            <a:off x="251520" y="1844824"/>
            <a:ext cx="8496944" cy="46805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smtClean="0">
                <a:solidFill>
                  <a:srgbClr val="104777"/>
                </a:solidFill>
              </a:rPr>
              <a:t>What the priority actors at regional and sub-regional level?</a:t>
            </a:r>
          </a:p>
          <a:p>
            <a:r>
              <a:rPr lang="en-GB" sz="2800" dirty="0" smtClean="0">
                <a:solidFill>
                  <a:srgbClr val="104777"/>
                </a:solidFill>
              </a:rPr>
              <a:t>What are their political agendas in relation to SDGs follow-up?</a:t>
            </a:r>
          </a:p>
          <a:p>
            <a:r>
              <a:rPr lang="en-GB" sz="2800" dirty="0" smtClean="0">
                <a:solidFill>
                  <a:srgbClr val="104777"/>
                </a:solidFill>
              </a:rPr>
              <a:t>What activities can be organised to work on these actors in the most efficient way?</a:t>
            </a:r>
          </a:p>
          <a:p>
            <a:endParaRPr lang="en-GB" sz="2800" dirty="0" smtClean="0">
              <a:solidFill>
                <a:srgbClr val="104777"/>
              </a:solidFill>
            </a:endParaRPr>
          </a:p>
          <a:p>
            <a:r>
              <a:rPr lang="fr-BE" sz="2800" i="1" dirty="0">
                <a:solidFill>
                  <a:srgbClr val="F36F21"/>
                </a:solidFill>
              </a:rPr>
              <a:t>Quels-sont les acteurs prioritaires au niveau régional et sous régional ?</a:t>
            </a:r>
          </a:p>
          <a:p>
            <a:r>
              <a:rPr lang="fr-BE" sz="2800" i="1" dirty="0">
                <a:solidFill>
                  <a:srgbClr val="F36F21"/>
                </a:solidFill>
              </a:rPr>
              <a:t>Quels-sont leurs agendas politiques par rapport au suivi des ODD ?</a:t>
            </a:r>
          </a:p>
          <a:p>
            <a:r>
              <a:rPr lang="fr-BE" sz="2800" i="1" dirty="0">
                <a:solidFill>
                  <a:srgbClr val="F36F21"/>
                </a:solidFill>
              </a:rPr>
              <a:t>Quels activités peuvent-on entamer pour agir sur ces acteurs de la façon la plus efficace </a:t>
            </a:r>
            <a:r>
              <a:rPr lang="fr-BE" sz="2800" i="1" dirty="0" smtClean="0">
                <a:solidFill>
                  <a:srgbClr val="F36F21"/>
                </a:solidFill>
              </a:rPr>
              <a:t>?</a:t>
            </a:r>
            <a:endParaRPr lang="fr-BE" sz="2800" i="1" dirty="0">
              <a:solidFill>
                <a:srgbClr val="F36F21"/>
              </a:solidFill>
            </a:endParaRP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291367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13</a:t>
            </a:fld>
            <a:endParaRPr lang="en-GB" dirty="0"/>
          </a:p>
        </p:txBody>
      </p:sp>
      <p:sp>
        <p:nvSpPr>
          <p:cNvPr id="9" name="TextBox 8"/>
          <p:cNvSpPr txBox="1"/>
          <p:nvPr/>
        </p:nvSpPr>
        <p:spPr>
          <a:xfrm>
            <a:off x="467544" y="395372"/>
            <a:ext cx="6912768" cy="1200329"/>
          </a:xfrm>
          <a:prstGeom prst="rect">
            <a:avLst/>
          </a:prstGeom>
          <a:noFill/>
        </p:spPr>
        <p:txBody>
          <a:bodyPr wrap="square" rtlCol="0">
            <a:spAutoFit/>
          </a:bodyPr>
          <a:lstStyle/>
          <a:p>
            <a:r>
              <a:rPr lang="en-GB" sz="3600" b="1" dirty="0">
                <a:solidFill>
                  <a:srgbClr val="104777"/>
                </a:solidFill>
              </a:rPr>
              <a:t>W</a:t>
            </a:r>
            <a:r>
              <a:rPr lang="en-GB" sz="3600" b="1" dirty="0" smtClean="0">
                <a:solidFill>
                  <a:srgbClr val="104777"/>
                </a:solidFill>
              </a:rPr>
              <a:t>orking groups</a:t>
            </a:r>
          </a:p>
          <a:p>
            <a:r>
              <a:rPr lang="fr-BE" sz="3600" b="1" i="1" dirty="0" smtClean="0">
                <a:solidFill>
                  <a:srgbClr val="F36F21"/>
                </a:solidFill>
              </a:rPr>
              <a:t>Travail de groupe</a:t>
            </a:r>
            <a:endParaRPr lang="fr-BE" sz="3600" b="1" i="1" dirty="0">
              <a:solidFill>
                <a:srgbClr val="F36F21"/>
              </a:solidFill>
            </a:endParaRPr>
          </a:p>
        </p:txBody>
      </p:sp>
      <p:sp>
        <p:nvSpPr>
          <p:cNvPr id="10" name="Content Placeholder 5"/>
          <p:cNvSpPr txBox="1">
            <a:spLocks/>
          </p:cNvSpPr>
          <p:nvPr/>
        </p:nvSpPr>
        <p:spPr>
          <a:xfrm>
            <a:off x="251520" y="1844824"/>
            <a:ext cx="8496944" cy="4680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3600" dirty="0" smtClean="0">
              <a:solidFill>
                <a:srgbClr val="104777"/>
              </a:solidFill>
            </a:endParaRPr>
          </a:p>
          <a:p>
            <a:r>
              <a:rPr lang="en-GB" sz="3600" dirty="0" smtClean="0">
                <a:solidFill>
                  <a:srgbClr val="104777"/>
                </a:solidFill>
              </a:rPr>
              <a:t>Working groups’ presentations</a:t>
            </a:r>
          </a:p>
          <a:p>
            <a:endParaRPr lang="en-GB" sz="3600" dirty="0" smtClean="0">
              <a:solidFill>
                <a:srgbClr val="104777"/>
              </a:solidFill>
            </a:endParaRPr>
          </a:p>
          <a:p>
            <a:r>
              <a:rPr lang="fr-BE" sz="3600" i="1" dirty="0" smtClean="0">
                <a:solidFill>
                  <a:srgbClr val="F36F21"/>
                </a:solidFill>
              </a:rPr>
              <a:t>Présentations du travail de groupe</a:t>
            </a:r>
            <a:endParaRPr lang="en-GB" sz="3600" dirty="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4202529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fr-BE" smtClean="0"/>
              <a:t>14</a:t>
            </a:fld>
            <a:endParaRPr lang="fr-BE"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governance</a:t>
            </a:r>
            <a:endParaRPr lang="en-GB" sz="3600" b="1" dirty="0"/>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3097005814"/>
              </p:ext>
            </p:extLst>
          </p:nvPr>
        </p:nvGraphicFramePr>
        <p:xfrm>
          <a:off x="457200" y="1556792"/>
          <a:ext cx="8229600" cy="4569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9">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grpSp>
        <p:nvGrpSpPr>
          <p:cNvPr id="7" name="Group 6"/>
          <p:cNvGrpSpPr/>
          <p:nvPr/>
        </p:nvGrpSpPr>
        <p:grpSpPr>
          <a:xfrm>
            <a:off x="1187623" y="5894145"/>
            <a:ext cx="6812879" cy="576064"/>
            <a:chOff x="3178697" y="3748666"/>
            <a:chExt cx="1549077" cy="820704"/>
          </a:xfrm>
          <a:solidFill>
            <a:srgbClr val="538EAF"/>
          </a:solidFill>
        </p:grpSpPr>
        <p:sp>
          <p:nvSpPr>
            <p:cNvPr id="12" name="Rounded Rectangle 11"/>
            <p:cNvSpPr/>
            <p:nvPr/>
          </p:nvSpPr>
          <p:spPr>
            <a:xfrm>
              <a:off x="3178697" y="3748666"/>
              <a:ext cx="1549077" cy="82070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sp>
        <p:sp>
          <p:nvSpPr>
            <p:cNvPr id="13" name="Rounded Rectangle 4"/>
            <p:cNvSpPr/>
            <p:nvPr/>
          </p:nvSpPr>
          <p:spPr>
            <a:xfrm>
              <a:off x="3202735" y="3772704"/>
              <a:ext cx="1501001" cy="7726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t>TUDCN SECRETARIAT</a:t>
              </a:r>
              <a:endParaRPr lang="en-GB" sz="1900" b="1" kern="1200" dirty="0"/>
            </a:p>
          </p:txBody>
        </p:sp>
      </p:grpSp>
    </p:spTree>
    <p:extLst>
      <p:ext uri="{BB962C8B-B14F-4D97-AF65-F5344CB8AC3E}">
        <p14:creationId xmlns:p14="http://schemas.microsoft.com/office/powerpoint/2010/main" val="3655191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8496944" cy="4896544"/>
          </a:xfrm>
        </p:spPr>
        <p:txBody>
          <a:bodyPr>
            <a:normAutofit/>
          </a:bodyPr>
          <a:lstStyle/>
          <a:p>
            <a:pPr marL="0" indent="0">
              <a:buNone/>
            </a:pPr>
            <a:r>
              <a:rPr lang="en-GB" sz="2400" b="1" dirty="0" smtClean="0"/>
              <a:t>TUDCN general meetings (Annual)</a:t>
            </a:r>
          </a:p>
          <a:p>
            <a:pPr marL="0" indent="0">
              <a:buNone/>
            </a:pPr>
            <a:endParaRPr lang="es-ES" sz="1200" dirty="0"/>
          </a:p>
          <a:p>
            <a:r>
              <a:rPr lang="en-GB" sz="2400" dirty="0" smtClean="0"/>
              <a:t>Bring </a:t>
            </a:r>
            <a:r>
              <a:rPr lang="en-GB" sz="2400" dirty="0"/>
              <a:t>together all the members of the network and are aimed at setting the overall agenda for the work of the network, take the necessary decisions in terms of organising the work and the implementation of the </a:t>
            </a:r>
            <a:r>
              <a:rPr lang="en-GB" sz="2400" dirty="0" smtClean="0"/>
              <a:t>work plan.</a:t>
            </a:r>
          </a:p>
          <a:p>
            <a:r>
              <a:rPr lang="en-GB" sz="2400" dirty="0" smtClean="0"/>
              <a:t>Composition: All active members of the TUDCN- including </a:t>
            </a:r>
            <a:r>
              <a:rPr lang="en-GB" sz="2400" b="1" dirty="0" smtClean="0"/>
              <a:t>regional organisations</a:t>
            </a:r>
            <a:r>
              <a:rPr lang="en-GB" sz="2400" dirty="0" smtClean="0"/>
              <a:t> and their national affiliates (max 5)</a:t>
            </a:r>
          </a:p>
          <a:p>
            <a:endParaRPr lang="en-GB" sz="2400" dirty="0" smtClean="0"/>
          </a:p>
          <a:p>
            <a:endParaRPr lang="en-GB" sz="2400" dirty="0" smtClean="0"/>
          </a:p>
        </p:txBody>
      </p:sp>
      <p:sp>
        <p:nvSpPr>
          <p:cNvPr id="8" name="Slide Number Placeholder 7"/>
          <p:cNvSpPr>
            <a:spLocks noGrp="1"/>
          </p:cNvSpPr>
          <p:nvPr>
            <p:ph type="sldNum" sz="quarter" idx="12"/>
          </p:nvPr>
        </p:nvSpPr>
        <p:spPr/>
        <p:txBody>
          <a:bodyPr/>
          <a:lstStyle/>
          <a:p>
            <a:fld id="{77E2E1FE-00B6-45CD-AF87-1BD37B7C6FED}" type="slidenum">
              <a:rPr lang="fr-BE" smtClean="0"/>
              <a:t>15</a:t>
            </a:fld>
            <a:endParaRPr lang="fr-BE" dirty="0"/>
          </a:p>
        </p:txBody>
      </p:sp>
      <p:pic>
        <p:nvPicPr>
          <p:cNvPr id="2050" name="Picture 2" descr="https://gallery.mailchimp.com/706ed6abdb278e2db3ebd5f25/images/74e68e36-9480-47c0-823f-bce4a59f85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9471" y="4399993"/>
            <a:ext cx="4680520" cy="208023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governance</a:t>
            </a:r>
            <a:endParaRPr lang="en-GB" sz="3600" b="1" dirty="0"/>
          </a:p>
        </p:txBody>
      </p:sp>
      <p:sp>
        <p:nvSpPr>
          <p:cNvPr id="3" name="TextBox 2"/>
          <p:cNvSpPr txBox="1"/>
          <p:nvPr/>
        </p:nvSpPr>
        <p:spPr>
          <a:xfrm>
            <a:off x="2618124" y="6480223"/>
            <a:ext cx="3543214" cy="307777"/>
          </a:xfrm>
          <a:prstGeom prst="rect">
            <a:avLst/>
          </a:prstGeom>
          <a:noFill/>
        </p:spPr>
        <p:txBody>
          <a:bodyPr wrap="none" rtlCol="0">
            <a:spAutoFit/>
          </a:bodyPr>
          <a:lstStyle/>
          <a:p>
            <a:r>
              <a:rPr lang="es-ES" sz="1400" i="1" dirty="0" smtClean="0"/>
              <a:t>TUDCN 2015 General Meeting (Florence, </a:t>
            </a:r>
            <a:r>
              <a:rPr lang="es-ES" sz="1400" i="1" dirty="0" err="1" smtClean="0"/>
              <a:t>Italy</a:t>
            </a:r>
            <a:r>
              <a:rPr lang="es-ES" sz="1400" i="1" dirty="0" smtClean="0"/>
              <a:t>)</a:t>
            </a:r>
            <a:endParaRPr lang="en-GB" sz="1400" i="1" dirty="0"/>
          </a:p>
        </p:txBody>
      </p:sp>
      <p:pic>
        <p:nvPicPr>
          <p:cNvPr id="10"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5">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3792869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8496944" cy="4896544"/>
          </a:xfrm>
        </p:spPr>
        <p:txBody>
          <a:bodyPr>
            <a:normAutofit/>
          </a:bodyPr>
          <a:lstStyle/>
          <a:p>
            <a:pPr marL="0" indent="0">
              <a:buNone/>
            </a:pPr>
            <a:r>
              <a:rPr lang="en-GB" sz="2400" b="1" dirty="0" smtClean="0"/>
              <a:t>TUDCN Open Coordination Meeting (annual, in between GMs)</a:t>
            </a:r>
          </a:p>
          <a:p>
            <a:pPr marL="0" indent="0">
              <a:buNone/>
            </a:pPr>
            <a:endParaRPr lang="es-ES" sz="1200" dirty="0"/>
          </a:p>
          <a:p>
            <a:r>
              <a:rPr lang="en-GB" sz="2400" dirty="0" smtClean="0"/>
              <a:t>Ensures </a:t>
            </a:r>
            <a:r>
              <a:rPr lang="en-GB" sz="2400" dirty="0"/>
              <a:t>coordination  of the network in between the annual General Meeting</a:t>
            </a:r>
          </a:p>
          <a:p>
            <a:r>
              <a:rPr lang="en-GB" sz="2400" dirty="0"/>
              <a:t>Composition: </a:t>
            </a:r>
            <a:r>
              <a:rPr lang="en-GB" sz="2400" b="1" dirty="0"/>
              <a:t>3 representatives per region </a:t>
            </a:r>
            <a:r>
              <a:rPr lang="en-GB" sz="2400" dirty="0"/>
              <a:t>(Europe/OECD, Africa, Latin America, Asia Pacific</a:t>
            </a:r>
            <a:r>
              <a:rPr lang="en-GB" sz="2400" dirty="0" smtClean="0"/>
              <a:t>), 1 GUF representative. Open </a:t>
            </a:r>
            <a:r>
              <a:rPr lang="en-GB" sz="2400" dirty="0"/>
              <a:t>to </a:t>
            </a:r>
            <a:r>
              <a:rPr lang="en-GB" sz="2400" dirty="0" smtClean="0"/>
              <a:t>all TUDCN interested members</a:t>
            </a:r>
            <a:endParaRPr lang="en-GB" sz="2400" dirty="0"/>
          </a:p>
        </p:txBody>
      </p:sp>
      <p:sp>
        <p:nvSpPr>
          <p:cNvPr id="8" name="Slide Number Placeholder 7"/>
          <p:cNvSpPr>
            <a:spLocks noGrp="1"/>
          </p:cNvSpPr>
          <p:nvPr>
            <p:ph type="sldNum" sz="quarter" idx="12"/>
          </p:nvPr>
        </p:nvSpPr>
        <p:spPr/>
        <p:txBody>
          <a:bodyPr/>
          <a:lstStyle/>
          <a:p>
            <a:fld id="{77E2E1FE-00B6-45CD-AF87-1BD37B7C6FED}" type="slidenum">
              <a:rPr lang="fr-BE" smtClean="0"/>
              <a:t>16</a:t>
            </a:fld>
            <a:endParaRPr lang="fr-BE"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governance</a:t>
            </a:r>
            <a:endParaRPr lang="en-GB" sz="3600" b="1" dirty="0"/>
          </a:p>
        </p:txBody>
      </p:sp>
      <p:sp>
        <p:nvSpPr>
          <p:cNvPr id="3" name="TextBox 2"/>
          <p:cNvSpPr txBox="1"/>
          <p:nvPr/>
        </p:nvSpPr>
        <p:spPr>
          <a:xfrm>
            <a:off x="2627784" y="6114353"/>
            <a:ext cx="3918701" cy="307777"/>
          </a:xfrm>
          <a:prstGeom prst="rect">
            <a:avLst/>
          </a:prstGeom>
          <a:noFill/>
        </p:spPr>
        <p:txBody>
          <a:bodyPr wrap="none" rtlCol="0">
            <a:spAutoFit/>
          </a:bodyPr>
          <a:lstStyle/>
          <a:p>
            <a:r>
              <a:rPr lang="en-GB" sz="1400" i="1" dirty="0" smtClean="0"/>
              <a:t>TUDCN 2015 Open Coordination Meeting (Brussels)</a:t>
            </a:r>
            <a:endParaRPr lang="en-GB" sz="1400" i="1" dirty="0"/>
          </a:p>
        </p:txBody>
      </p:sp>
      <p:pic>
        <p:nvPicPr>
          <p:cNvPr id="1026" name="Picture 2" descr="https://gallery.mailchimp.com/706ed6abdb278e2db3ebd5f25/images/e74eba41-a878-4f1e-888a-171323566492.jpg"/>
          <p:cNvPicPr>
            <a:picLocks noChangeAspect="1" noChangeArrowheads="1"/>
          </p:cNvPicPr>
          <p:nvPr/>
        </p:nvPicPr>
        <p:blipFill rotWithShape="1">
          <a:blip r:embed="rId3">
            <a:extLst>
              <a:ext uri="{28A0092B-C50C-407E-A947-70E740481C1C}">
                <a14:useLocalDpi xmlns:a14="http://schemas.microsoft.com/office/drawing/2010/main" val="0"/>
              </a:ext>
            </a:extLst>
          </a:blip>
          <a:srcRect r="2348"/>
          <a:stretch/>
        </p:blipFill>
        <p:spPr bwMode="auto">
          <a:xfrm>
            <a:off x="1403648" y="4149080"/>
            <a:ext cx="6178808" cy="1944216"/>
          </a:xfrm>
          <a:prstGeom prst="rect">
            <a:avLst/>
          </a:prstGeom>
          <a:noFill/>
          <a:extLst>
            <a:ext uri="{909E8E84-426E-40DD-AFC4-6F175D3DCCD1}">
              <a14:hiddenFill xmlns:a14="http://schemas.microsoft.com/office/drawing/2010/main">
                <a:solidFill>
                  <a:srgbClr val="FFFFFF"/>
                </a:solidFill>
              </a14:hiddenFill>
            </a:ext>
          </a:extLst>
        </p:spPr>
      </p:pic>
      <p:pic>
        <p:nvPicPr>
          <p:cNvPr id="10"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5">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1162693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8496944" cy="4896544"/>
          </a:xfrm>
        </p:spPr>
        <p:txBody>
          <a:bodyPr>
            <a:normAutofit/>
          </a:bodyPr>
          <a:lstStyle/>
          <a:p>
            <a:pPr marL="0" indent="0">
              <a:buNone/>
            </a:pPr>
            <a:r>
              <a:rPr lang="en-GB" sz="2400" b="1" dirty="0" smtClean="0"/>
              <a:t>TUDCN Steering Committee</a:t>
            </a:r>
            <a:endParaRPr lang="en-GB" sz="2400" dirty="0"/>
          </a:p>
          <a:p>
            <a:pPr marL="0" indent="0">
              <a:buNone/>
            </a:pPr>
            <a:endParaRPr lang="es-ES" sz="1200" dirty="0"/>
          </a:p>
          <a:p>
            <a:r>
              <a:rPr lang="en-GB" sz="2400" dirty="0" smtClean="0"/>
              <a:t>Prepare TUDCN </a:t>
            </a:r>
            <a:r>
              <a:rPr lang="en-GB" sz="2400" dirty="0"/>
              <a:t>meetings, </a:t>
            </a:r>
            <a:r>
              <a:rPr lang="en-GB" sz="2400" dirty="0" smtClean="0"/>
              <a:t>oversees </a:t>
            </a:r>
            <a:r>
              <a:rPr lang="en-GB" sz="2400" dirty="0"/>
              <a:t>the work of the TUDCN secretariat, </a:t>
            </a:r>
            <a:r>
              <a:rPr lang="en-GB" sz="2400" dirty="0" smtClean="0"/>
              <a:t>ensures </a:t>
            </a:r>
            <a:r>
              <a:rPr lang="en-GB" sz="2400" dirty="0"/>
              <a:t>monitoring and evaluation of the work and </a:t>
            </a:r>
            <a:r>
              <a:rPr lang="en-GB" sz="2400" dirty="0" smtClean="0"/>
              <a:t>assesses </a:t>
            </a:r>
            <a:r>
              <a:rPr lang="en-GB" sz="2400" dirty="0"/>
              <a:t>regularly the financial and administrative situation of the </a:t>
            </a:r>
            <a:r>
              <a:rPr lang="en-GB" sz="2400" dirty="0" smtClean="0"/>
              <a:t>network</a:t>
            </a:r>
            <a:endParaRPr lang="en-GB" sz="2400" dirty="0"/>
          </a:p>
          <a:p>
            <a:pPr marL="285750" indent="-285750"/>
            <a:r>
              <a:rPr lang="en-GB" sz="2400" dirty="0" smtClean="0"/>
              <a:t>Composition: </a:t>
            </a:r>
            <a:r>
              <a:rPr lang="en-GB" sz="2400" b="1" dirty="0" smtClean="0"/>
              <a:t>5 representatives </a:t>
            </a:r>
            <a:r>
              <a:rPr lang="en-GB" sz="2400" b="1" dirty="0"/>
              <a:t>from </a:t>
            </a:r>
            <a:r>
              <a:rPr lang="en-GB" sz="2400" b="1" dirty="0" smtClean="0"/>
              <a:t>the regions</a:t>
            </a:r>
            <a:r>
              <a:rPr lang="en-GB" sz="2400" dirty="0" smtClean="0"/>
              <a:t> (Americas, Asia-Pacific, Africa and Europe), 1 </a:t>
            </a:r>
            <a:r>
              <a:rPr lang="en-GB" sz="2400" dirty="0"/>
              <a:t>representative from the </a:t>
            </a:r>
            <a:r>
              <a:rPr lang="en-GB" sz="2400" dirty="0" smtClean="0"/>
              <a:t>GUFs, TUDCN Secretariat</a:t>
            </a:r>
          </a:p>
        </p:txBody>
      </p:sp>
      <p:sp>
        <p:nvSpPr>
          <p:cNvPr id="8" name="Slide Number Placeholder 7"/>
          <p:cNvSpPr>
            <a:spLocks noGrp="1"/>
          </p:cNvSpPr>
          <p:nvPr>
            <p:ph type="sldNum" sz="quarter" idx="12"/>
          </p:nvPr>
        </p:nvSpPr>
        <p:spPr/>
        <p:txBody>
          <a:bodyPr/>
          <a:lstStyle/>
          <a:p>
            <a:fld id="{77E2E1FE-00B6-45CD-AF87-1BD37B7C6FED}" type="slidenum">
              <a:rPr lang="fr-BE" smtClean="0"/>
              <a:t>17</a:t>
            </a:fld>
            <a:endParaRPr lang="fr-BE"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governance</a:t>
            </a:r>
            <a:endParaRPr lang="en-GB" sz="3600" b="1" dirty="0"/>
          </a:p>
        </p:txBody>
      </p:sp>
      <p:pic>
        <p:nvPicPr>
          <p:cNvPr id="10"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4">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210599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4968552" cy="4896544"/>
          </a:xfrm>
        </p:spPr>
        <p:txBody>
          <a:bodyPr>
            <a:normAutofit/>
          </a:bodyPr>
          <a:lstStyle/>
          <a:p>
            <a:pPr marL="0" indent="0">
              <a:buNone/>
            </a:pPr>
            <a:endParaRPr lang="en-GB" sz="2400" b="1" dirty="0" smtClean="0"/>
          </a:p>
          <a:p>
            <a:pPr marL="0" indent="0">
              <a:buNone/>
            </a:pPr>
            <a:endParaRPr lang="en-GB" sz="1200" dirty="0" smtClean="0"/>
          </a:p>
          <a:p>
            <a:pPr marL="0" indent="0">
              <a:buNone/>
            </a:pPr>
            <a:endParaRPr lang="en-GB" sz="2400" dirty="0" smtClean="0"/>
          </a:p>
        </p:txBody>
      </p:sp>
      <p:sp>
        <p:nvSpPr>
          <p:cNvPr id="8" name="Slide Number Placeholder 7"/>
          <p:cNvSpPr>
            <a:spLocks noGrp="1"/>
          </p:cNvSpPr>
          <p:nvPr>
            <p:ph type="sldNum" sz="quarter" idx="12"/>
          </p:nvPr>
        </p:nvSpPr>
        <p:spPr/>
        <p:txBody>
          <a:bodyPr/>
          <a:lstStyle/>
          <a:p>
            <a:fld id="{77E2E1FE-00B6-45CD-AF87-1BD37B7C6FED}" type="slidenum">
              <a:rPr lang="en-GB" smtClean="0"/>
              <a:t>18</a:t>
            </a:fld>
            <a:endParaRPr lang="en-GB" dirty="0"/>
          </a:p>
        </p:txBody>
      </p:sp>
      <p:sp>
        <p:nvSpPr>
          <p:cNvPr id="9" name="TextBox 8"/>
          <p:cNvSpPr txBox="1"/>
          <p:nvPr/>
        </p:nvSpPr>
        <p:spPr>
          <a:xfrm>
            <a:off x="467544" y="395372"/>
            <a:ext cx="6264696" cy="646331"/>
          </a:xfrm>
          <a:prstGeom prst="rect">
            <a:avLst/>
          </a:prstGeom>
          <a:noFill/>
        </p:spPr>
        <p:txBody>
          <a:bodyPr wrap="square" rtlCol="0">
            <a:spAutoFit/>
          </a:bodyPr>
          <a:lstStyle/>
          <a:p>
            <a:r>
              <a:rPr lang="en-GB" sz="3600" b="1" dirty="0" smtClean="0">
                <a:solidFill>
                  <a:srgbClr val="104777"/>
                </a:solidFill>
              </a:rPr>
              <a:t>TUDCN working modalities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TUDCN working groups (WG)</a:t>
            </a:r>
          </a:p>
          <a:p>
            <a:pPr marL="0" indent="0">
              <a:buFont typeface="Arial" panose="020B0604020202020204" pitchFamily="34" charset="0"/>
              <a:buNone/>
            </a:pPr>
            <a:endParaRPr lang="en-GB" sz="1200" dirty="0" smtClean="0"/>
          </a:p>
          <a:p>
            <a:r>
              <a:rPr lang="en-GB" sz="2400" dirty="0" smtClean="0"/>
              <a:t>Discussion and implementation of TUDCN priorities</a:t>
            </a:r>
          </a:p>
          <a:p>
            <a:r>
              <a:rPr lang="en-GB" sz="2400" dirty="0" smtClean="0"/>
              <a:t>Online work and consultation, and offline meetings</a:t>
            </a:r>
          </a:p>
          <a:p>
            <a:r>
              <a:rPr lang="en-GB" sz="2400" dirty="0" smtClean="0"/>
              <a:t>Open membership, mailing list managed by TUDCN Secretariat</a:t>
            </a:r>
          </a:p>
        </p:txBody>
      </p:sp>
      <p:graphicFrame>
        <p:nvGraphicFramePr>
          <p:cNvPr id="4" name="Table 3"/>
          <p:cNvGraphicFramePr>
            <a:graphicFrameLocks noGrp="1"/>
          </p:cNvGraphicFramePr>
          <p:nvPr>
            <p:extLst>
              <p:ext uri="{D42A27DB-BD31-4B8C-83A1-F6EECF244321}">
                <p14:modId xmlns:p14="http://schemas.microsoft.com/office/powerpoint/2010/main" val="2225874761"/>
              </p:ext>
            </p:extLst>
          </p:nvPr>
        </p:nvGraphicFramePr>
        <p:xfrm>
          <a:off x="1451992" y="4005064"/>
          <a:ext cx="6096000" cy="198120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GB" sz="2000" b="1" noProof="0" dirty="0" smtClean="0">
                          <a:solidFill>
                            <a:sysClr val="windowText" lastClr="000000"/>
                          </a:solidFill>
                        </a:rPr>
                        <a:t>WG on EU development</a:t>
                      </a:r>
                      <a:r>
                        <a:rPr lang="en-GB" sz="2000" b="1" baseline="0" noProof="0" dirty="0" smtClean="0">
                          <a:solidFill>
                            <a:sysClr val="windowText" lastClr="000000"/>
                          </a:solidFill>
                        </a:rPr>
                        <a:t> policies</a:t>
                      </a:r>
                      <a:endParaRPr lang="en-GB" sz="2000" b="1" noProof="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sz="2000" b="1" noProof="0" dirty="0" smtClean="0">
                          <a:solidFill>
                            <a:sysClr val="windowText" lastClr="000000"/>
                          </a:solidFill>
                        </a:rPr>
                        <a:t>WG on Global policies</a:t>
                      </a:r>
                      <a:endParaRPr lang="en-GB" sz="2000" b="1" noProof="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sz="2000" b="1" noProof="0" dirty="0" smtClean="0">
                          <a:solidFill>
                            <a:sysClr val="windowText" lastClr="000000"/>
                          </a:solidFill>
                        </a:rPr>
                        <a:t>WG on Trade Union Partnerships and Joint Initiatives</a:t>
                      </a:r>
                      <a:endParaRPr lang="en-GB" sz="2000" b="1" noProof="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sz="2000" b="1" noProof="0" dirty="0" smtClean="0">
                          <a:solidFill>
                            <a:sysClr val="windowText" lastClr="000000"/>
                          </a:solidFill>
                        </a:rPr>
                        <a:t>WG on South-South</a:t>
                      </a:r>
                      <a:r>
                        <a:rPr lang="en-GB" sz="2000" b="1" baseline="0" noProof="0" dirty="0" smtClean="0">
                          <a:solidFill>
                            <a:sysClr val="windowText" lastClr="000000"/>
                          </a:solidFill>
                        </a:rPr>
                        <a:t> and Triangular Cooperation</a:t>
                      </a:r>
                      <a:endParaRPr lang="en-GB" sz="2000" b="1" noProof="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noProof="0" dirty="0" smtClean="0">
                          <a:solidFill>
                            <a:sysClr val="windowText" lastClr="000000"/>
                          </a:solidFill>
                        </a:rPr>
                        <a:t>WG</a:t>
                      </a:r>
                      <a:r>
                        <a:rPr lang="en-GB" sz="2000" b="1" baseline="0" noProof="0" dirty="0" smtClean="0">
                          <a:solidFill>
                            <a:sysClr val="windowText" lastClr="000000"/>
                          </a:solidFill>
                        </a:rPr>
                        <a:t> </a:t>
                      </a:r>
                      <a:r>
                        <a:rPr lang="en-GB" sz="2000" b="1" noProof="0" dirty="0" smtClean="0">
                          <a:solidFill>
                            <a:sysClr val="windowText" lastClr="000000"/>
                          </a:solidFill>
                        </a:rPr>
                        <a:t>Communication</a:t>
                      </a:r>
                      <a:r>
                        <a:rPr lang="en-GB" sz="2000" b="1" baseline="0" noProof="0" dirty="0" smtClean="0">
                          <a:solidFill>
                            <a:sysClr val="windowText" lastClr="000000"/>
                          </a:solidFill>
                        </a:rPr>
                        <a:t> and Outreach</a:t>
                      </a:r>
                      <a:endParaRPr lang="en-GB" sz="2000" b="1" noProof="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1"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2"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3472261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4968552" cy="4896544"/>
          </a:xfrm>
        </p:spPr>
        <p:txBody>
          <a:bodyPr>
            <a:normAutofit/>
          </a:bodyPr>
          <a:lstStyle/>
          <a:p>
            <a:pPr marL="0" indent="0">
              <a:buNone/>
            </a:pPr>
            <a:endParaRPr lang="en-GB" sz="2400" b="1" dirty="0" smtClean="0"/>
          </a:p>
          <a:p>
            <a:pPr marL="0" indent="0">
              <a:buNone/>
            </a:pPr>
            <a:endParaRPr lang="en-GB" sz="1200" dirty="0" smtClean="0"/>
          </a:p>
          <a:p>
            <a:pPr marL="0" indent="0">
              <a:buNone/>
            </a:pPr>
            <a:endParaRPr lang="en-GB" sz="2400" dirty="0" smtClean="0"/>
          </a:p>
        </p:txBody>
      </p:sp>
      <p:sp>
        <p:nvSpPr>
          <p:cNvPr id="8" name="Slide Number Placeholder 7"/>
          <p:cNvSpPr>
            <a:spLocks noGrp="1"/>
          </p:cNvSpPr>
          <p:nvPr>
            <p:ph type="sldNum" sz="quarter" idx="12"/>
          </p:nvPr>
        </p:nvSpPr>
        <p:spPr/>
        <p:txBody>
          <a:bodyPr/>
          <a:lstStyle/>
          <a:p>
            <a:fld id="{77E2E1FE-00B6-45CD-AF87-1BD37B7C6FED}" type="slidenum">
              <a:rPr lang="en-GB" smtClean="0"/>
              <a:t>19</a:t>
            </a:fld>
            <a:endParaRPr lang="en-GB" dirty="0"/>
          </a:p>
        </p:txBody>
      </p:sp>
      <p:sp>
        <p:nvSpPr>
          <p:cNvPr id="9" name="TextBox 8"/>
          <p:cNvSpPr txBox="1"/>
          <p:nvPr/>
        </p:nvSpPr>
        <p:spPr>
          <a:xfrm>
            <a:off x="467544" y="395372"/>
            <a:ext cx="5976664" cy="646331"/>
          </a:xfrm>
          <a:prstGeom prst="rect">
            <a:avLst/>
          </a:prstGeom>
          <a:noFill/>
        </p:spPr>
        <p:txBody>
          <a:bodyPr wrap="square" rtlCol="0">
            <a:spAutoFit/>
          </a:bodyPr>
          <a:lstStyle/>
          <a:p>
            <a:r>
              <a:rPr lang="en-GB" sz="3600" b="1" dirty="0" smtClean="0">
                <a:solidFill>
                  <a:srgbClr val="104777"/>
                </a:solidFill>
              </a:rPr>
              <a:t>TUDCN </a:t>
            </a:r>
            <a:r>
              <a:rPr lang="en-GB" sz="3600" b="1" dirty="0">
                <a:solidFill>
                  <a:srgbClr val="104777"/>
                </a:solidFill>
              </a:rPr>
              <a:t>working modalities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TUDCN thematic seminars</a:t>
            </a:r>
          </a:p>
          <a:p>
            <a:pPr marL="0" indent="0">
              <a:buFont typeface="Arial" panose="020B0604020202020204" pitchFamily="34" charset="0"/>
              <a:buNone/>
            </a:pPr>
            <a:endParaRPr lang="en-GB" sz="1200" dirty="0" smtClean="0"/>
          </a:p>
          <a:p>
            <a:r>
              <a:rPr lang="en-GB" sz="2400" dirty="0"/>
              <a:t>Thematic or training seminars </a:t>
            </a:r>
            <a:r>
              <a:rPr lang="en-GB" sz="2400" dirty="0" smtClean="0"/>
              <a:t>are organised </a:t>
            </a:r>
            <a:r>
              <a:rPr lang="en-GB" sz="2400" dirty="0"/>
              <a:t>in order to enlarge the level playing field within the trade union organisations, create capacity or study and exchange on trade union development cooperation related issues and support on-line work </a:t>
            </a:r>
            <a:r>
              <a:rPr lang="en-GB" sz="2400" dirty="0" smtClean="0"/>
              <a:t>streams</a:t>
            </a:r>
          </a:p>
          <a:p>
            <a:r>
              <a:rPr lang="es-ES" sz="2400" dirty="0" err="1" smtClean="0"/>
              <a:t>Composition</a:t>
            </a:r>
            <a:r>
              <a:rPr lang="es-ES" sz="2400" dirty="0" smtClean="0"/>
              <a:t>: </a:t>
            </a:r>
            <a:r>
              <a:rPr lang="en-GB" sz="2400" dirty="0"/>
              <a:t>All TUDCN members interested in </a:t>
            </a:r>
            <a:r>
              <a:rPr lang="en-GB" sz="2400" dirty="0" smtClean="0"/>
              <a:t>participating</a:t>
            </a:r>
            <a:endParaRPr lang="en-GB" sz="2400" dirty="0"/>
          </a:p>
          <a:p>
            <a:r>
              <a:rPr lang="en-GB" sz="2400" dirty="0"/>
              <a:t>Periodicity: </a:t>
            </a:r>
            <a:r>
              <a:rPr lang="en-GB" sz="2400" dirty="0" smtClean="0"/>
              <a:t>when necessary</a:t>
            </a:r>
            <a:endParaRPr lang="en-GB" sz="2400" dirty="0"/>
          </a:p>
        </p:txBody>
      </p:sp>
      <p:pic>
        <p:nvPicPr>
          <p:cNvPr id="11"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2"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1991760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95536" y="1412776"/>
            <a:ext cx="8496944" cy="4896544"/>
          </a:xfrm>
        </p:spPr>
        <p:txBody>
          <a:bodyPr>
            <a:normAutofit/>
          </a:bodyPr>
          <a:lstStyle/>
          <a:p>
            <a:pPr marL="0" indent="0">
              <a:buNone/>
            </a:pPr>
            <a:endParaRPr lang="en-GB" sz="1600" dirty="0" smtClean="0"/>
          </a:p>
          <a:p>
            <a:pPr lvl="0"/>
            <a:r>
              <a:rPr lang="en-GB" sz="2700" dirty="0"/>
              <a:t>ITUC affiliates active in development;</a:t>
            </a:r>
          </a:p>
          <a:p>
            <a:pPr lvl="0"/>
            <a:r>
              <a:rPr lang="en-GB" sz="2700" dirty="0"/>
              <a:t>Solidarity Support Organisations (SSOs) </a:t>
            </a:r>
          </a:p>
          <a:p>
            <a:pPr lvl="0"/>
            <a:r>
              <a:rPr lang="en-GB" sz="2700" dirty="0"/>
              <a:t>ITUC regions, including representation from national </a:t>
            </a:r>
            <a:r>
              <a:rPr lang="en-GB" sz="2700" dirty="0" smtClean="0"/>
              <a:t>affiliates</a:t>
            </a:r>
            <a:endParaRPr lang="en-GB" sz="2700" dirty="0"/>
          </a:p>
          <a:p>
            <a:pPr lvl="0"/>
            <a:r>
              <a:rPr lang="en-GB" sz="2700" dirty="0"/>
              <a:t>Global Union Federations </a:t>
            </a:r>
            <a:endParaRPr lang="en-GB" sz="2700" dirty="0" smtClean="0"/>
          </a:p>
          <a:p>
            <a:pPr lvl="0"/>
            <a:r>
              <a:rPr lang="en-GB" sz="2700" dirty="0" smtClean="0"/>
              <a:t>TUAC </a:t>
            </a:r>
            <a:r>
              <a:rPr lang="en-GB" sz="2700" dirty="0"/>
              <a:t>and </a:t>
            </a:r>
            <a:r>
              <a:rPr lang="en-GB" sz="2700" dirty="0" smtClean="0"/>
              <a:t>ETUC</a:t>
            </a:r>
            <a:endParaRPr lang="en-GB" sz="2700" dirty="0"/>
          </a:p>
          <a:p>
            <a:pPr lvl="0"/>
            <a:r>
              <a:rPr lang="en-GB" sz="2700" dirty="0" smtClean="0"/>
              <a:t>Invited </a:t>
            </a:r>
            <a:r>
              <a:rPr lang="en-GB" sz="2700" dirty="0"/>
              <a:t>as observers: </a:t>
            </a:r>
            <a:r>
              <a:rPr lang="en-GB" sz="2700" dirty="0" smtClean="0"/>
              <a:t>ACTRAV</a:t>
            </a:r>
          </a:p>
        </p:txBody>
      </p:sp>
      <p:sp>
        <p:nvSpPr>
          <p:cNvPr id="8" name="Slide Number Placeholder 7"/>
          <p:cNvSpPr>
            <a:spLocks noGrp="1"/>
          </p:cNvSpPr>
          <p:nvPr>
            <p:ph type="sldNum" sz="quarter" idx="12"/>
          </p:nvPr>
        </p:nvSpPr>
        <p:spPr/>
        <p:txBody>
          <a:bodyPr/>
          <a:lstStyle/>
          <a:p>
            <a:fld id="{77E2E1FE-00B6-45CD-AF87-1BD37B7C6FED}" type="slidenum">
              <a:rPr lang="fr-BE" smtClean="0"/>
              <a:t>2</a:t>
            </a:fld>
            <a:endParaRPr lang="fr-BE" dirty="0"/>
          </a:p>
        </p:txBody>
      </p:sp>
      <p:sp>
        <p:nvSpPr>
          <p:cNvPr id="5" name="TextBox 4"/>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membership</a:t>
            </a:r>
            <a:endParaRPr lang="en-GB" sz="3600" b="1" dirty="0"/>
          </a:p>
        </p:txBody>
      </p:sp>
      <p:pic>
        <p:nvPicPr>
          <p:cNvPr id="9"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0"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414398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4968552" cy="4896544"/>
          </a:xfrm>
        </p:spPr>
        <p:txBody>
          <a:bodyPr>
            <a:normAutofit/>
          </a:bodyPr>
          <a:lstStyle/>
          <a:p>
            <a:pPr marL="0" indent="0">
              <a:buNone/>
            </a:pPr>
            <a:endParaRPr lang="en-GB" sz="2400" b="1" dirty="0" smtClean="0"/>
          </a:p>
          <a:p>
            <a:pPr marL="0" indent="0">
              <a:buNone/>
            </a:pPr>
            <a:endParaRPr lang="en-GB" sz="1200" dirty="0" smtClean="0"/>
          </a:p>
          <a:p>
            <a:pPr marL="0" indent="0">
              <a:buNone/>
            </a:pPr>
            <a:endParaRPr lang="en-GB" sz="2400" dirty="0" smtClean="0"/>
          </a:p>
        </p:txBody>
      </p:sp>
      <p:sp>
        <p:nvSpPr>
          <p:cNvPr id="8" name="Slide Number Placeholder 7"/>
          <p:cNvSpPr>
            <a:spLocks noGrp="1"/>
          </p:cNvSpPr>
          <p:nvPr>
            <p:ph type="sldNum" sz="quarter" idx="12"/>
          </p:nvPr>
        </p:nvSpPr>
        <p:spPr/>
        <p:txBody>
          <a:bodyPr/>
          <a:lstStyle/>
          <a:p>
            <a:fld id="{77E2E1FE-00B6-45CD-AF87-1BD37B7C6FED}" type="slidenum">
              <a:rPr lang="en-GB" smtClean="0"/>
              <a:t>20</a:t>
            </a:fld>
            <a:endParaRPr lang="en-GB" dirty="0"/>
          </a:p>
        </p:txBody>
      </p:sp>
      <p:sp>
        <p:nvSpPr>
          <p:cNvPr id="9" name="TextBox 8"/>
          <p:cNvSpPr txBox="1"/>
          <p:nvPr/>
        </p:nvSpPr>
        <p:spPr>
          <a:xfrm>
            <a:off x="467544" y="395372"/>
            <a:ext cx="5976664" cy="646331"/>
          </a:xfrm>
          <a:prstGeom prst="rect">
            <a:avLst/>
          </a:prstGeom>
          <a:noFill/>
        </p:spPr>
        <p:txBody>
          <a:bodyPr wrap="square" rtlCol="0">
            <a:spAutoFit/>
          </a:bodyPr>
          <a:lstStyle/>
          <a:p>
            <a:r>
              <a:rPr lang="en-GB" sz="3600" b="1" dirty="0" smtClean="0">
                <a:solidFill>
                  <a:srgbClr val="104777"/>
                </a:solidFill>
              </a:rPr>
              <a:t>TUDCN </a:t>
            </a:r>
            <a:r>
              <a:rPr lang="en-GB" sz="3600" b="1" dirty="0">
                <a:solidFill>
                  <a:srgbClr val="104777"/>
                </a:solidFill>
              </a:rPr>
              <a:t>working modalities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TUDCN Secretariat</a:t>
            </a:r>
          </a:p>
          <a:p>
            <a:pPr marL="0" indent="0">
              <a:buFont typeface="Arial" panose="020B0604020202020204" pitchFamily="34" charset="0"/>
              <a:buNone/>
            </a:pPr>
            <a:endParaRPr lang="en-GB" sz="1200" dirty="0" smtClean="0"/>
          </a:p>
          <a:p>
            <a:pPr lvl="0"/>
            <a:r>
              <a:rPr lang="en-GB" sz="2400" dirty="0" smtClean="0"/>
              <a:t>Organises working groups</a:t>
            </a:r>
            <a:r>
              <a:rPr lang="en-GB" sz="2400" dirty="0"/>
              <a:t>, network meetings, and </a:t>
            </a:r>
            <a:r>
              <a:rPr lang="en-GB" sz="2400" dirty="0" smtClean="0"/>
              <a:t>seminars</a:t>
            </a:r>
            <a:endParaRPr lang="en-GB" sz="2400" dirty="0"/>
          </a:p>
          <a:p>
            <a:pPr lvl="0"/>
            <a:r>
              <a:rPr lang="en-GB" sz="2400" dirty="0" smtClean="0"/>
              <a:t>Ensures </a:t>
            </a:r>
            <a:r>
              <a:rPr lang="en-GB" sz="2400" dirty="0"/>
              <a:t>the </a:t>
            </a:r>
            <a:r>
              <a:rPr lang="en-GB" sz="2400" dirty="0" smtClean="0"/>
              <a:t>communication, information and visibility instruments </a:t>
            </a:r>
            <a:r>
              <a:rPr lang="en-GB" sz="2400" dirty="0"/>
              <a:t>of the Network </a:t>
            </a:r>
          </a:p>
          <a:p>
            <a:pPr lvl="0"/>
            <a:r>
              <a:rPr lang="en-GB" sz="2400" dirty="0" smtClean="0"/>
              <a:t>Assists with </a:t>
            </a:r>
            <a:r>
              <a:rPr lang="en-GB" sz="2400" dirty="0"/>
              <a:t>the outreach work to the members, affiliates, NGO platforms and other partners of the </a:t>
            </a:r>
            <a:r>
              <a:rPr lang="en-GB" sz="2400" dirty="0" smtClean="0"/>
              <a:t>TUDCN</a:t>
            </a:r>
            <a:endParaRPr lang="en-GB" sz="2400" dirty="0"/>
          </a:p>
        </p:txBody>
      </p:sp>
      <p:pic>
        <p:nvPicPr>
          <p:cNvPr id="11"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2"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1798041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79512" y="1340768"/>
            <a:ext cx="8640960" cy="4741987"/>
          </a:xfrm>
        </p:spPr>
        <p:txBody>
          <a:bodyPr>
            <a:normAutofit/>
          </a:bodyPr>
          <a:lstStyle/>
          <a:p>
            <a:pPr marL="0" indent="0" algn="ctr">
              <a:buNone/>
            </a:pPr>
            <a:endParaRPr lang="en-GB" sz="4000" b="1" dirty="0" smtClean="0">
              <a:solidFill>
                <a:srgbClr val="104777"/>
              </a:solidFill>
            </a:endParaRPr>
          </a:p>
          <a:p>
            <a:pPr marL="0" indent="0" algn="ctr">
              <a:buNone/>
            </a:pPr>
            <a:r>
              <a:rPr lang="en-GB" sz="4000" b="1" dirty="0" smtClean="0">
                <a:solidFill>
                  <a:srgbClr val="104777"/>
                </a:solidFill>
              </a:rPr>
              <a:t>TUDCN </a:t>
            </a:r>
            <a:r>
              <a:rPr lang="en-GB" sz="4000" b="1" dirty="0">
                <a:solidFill>
                  <a:srgbClr val="104777"/>
                </a:solidFill>
              </a:rPr>
              <a:t>work plan </a:t>
            </a:r>
            <a:r>
              <a:rPr lang="en-GB" sz="4000" b="1" dirty="0" smtClean="0">
                <a:solidFill>
                  <a:srgbClr val="104777"/>
                </a:solidFill>
              </a:rPr>
              <a:t>2016</a:t>
            </a:r>
          </a:p>
          <a:p>
            <a:pPr marL="0" indent="0" algn="ctr">
              <a:buNone/>
            </a:pPr>
            <a:endParaRPr lang="en-GB" sz="4000" b="1" dirty="0" smtClean="0"/>
          </a:p>
          <a:p>
            <a:pPr marL="0" indent="0" algn="ctr">
              <a:buNone/>
            </a:pPr>
            <a:r>
              <a:rPr lang="fr-BE" sz="4000" b="1" dirty="0" smtClean="0">
                <a:solidFill>
                  <a:srgbClr val="F36F21"/>
                </a:solidFill>
              </a:rPr>
              <a:t>Plan </a:t>
            </a:r>
            <a:r>
              <a:rPr lang="fr-BE" sz="4000" b="1" dirty="0">
                <a:solidFill>
                  <a:srgbClr val="F36F21"/>
                </a:solidFill>
              </a:rPr>
              <a:t>de travail 2016 du </a:t>
            </a:r>
            <a:r>
              <a:rPr lang="fr-BE" sz="4000" b="1" dirty="0" smtClean="0">
                <a:solidFill>
                  <a:srgbClr val="F36F21"/>
                </a:solidFill>
              </a:rPr>
              <a:t>RSCD</a:t>
            </a:r>
            <a:endParaRPr lang="fr-BE" sz="4000" b="1" dirty="0" smtClean="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116632"/>
            <a:ext cx="1578637" cy="1080120"/>
          </a:xfrm>
          <a:prstGeom prst="rect">
            <a:avLst/>
          </a:prstGeom>
        </p:spPr>
      </p:pic>
      <p:sp>
        <p:nvSpPr>
          <p:cNvPr id="3" name="Slide Number Placeholder 2"/>
          <p:cNvSpPr>
            <a:spLocks noGrp="1"/>
          </p:cNvSpPr>
          <p:nvPr>
            <p:ph type="sldNum" sz="quarter" idx="12"/>
          </p:nvPr>
        </p:nvSpPr>
        <p:spPr/>
        <p:txBody>
          <a:bodyPr/>
          <a:lstStyle/>
          <a:p>
            <a:fld id="{77E2E1FE-00B6-45CD-AF87-1BD37B7C6FED}" type="slidenum">
              <a:rPr lang="fr-BE" smtClean="0"/>
              <a:t>21</a:t>
            </a:fld>
            <a:endParaRPr lang="fr-BE" dirty="0"/>
          </a:p>
        </p:txBody>
      </p:sp>
    </p:spTree>
    <p:extLst>
      <p:ext uri="{BB962C8B-B14F-4D97-AF65-F5344CB8AC3E}">
        <p14:creationId xmlns:p14="http://schemas.microsoft.com/office/powerpoint/2010/main" val="862110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116632"/>
            <a:ext cx="1578637" cy="1080120"/>
          </a:xfrm>
          <a:prstGeom prst="rect">
            <a:avLst/>
          </a:prstGeom>
        </p:spPr>
      </p:pic>
      <p:sp>
        <p:nvSpPr>
          <p:cNvPr id="8" name="Title 3"/>
          <p:cNvSpPr>
            <a:spLocks noGrp="1"/>
          </p:cNvSpPr>
          <p:nvPr>
            <p:ph type="title"/>
          </p:nvPr>
        </p:nvSpPr>
        <p:spPr>
          <a:xfrm>
            <a:off x="85090" y="206152"/>
            <a:ext cx="6645188" cy="558552"/>
          </a:xfrm>
          <a:solidFill>
            <a:schemeClr val="accent6">
              <a:lumMod val="75000"/>
            </a:schemeClr>
          </a:solidFill>
        </p:spPr>
        <p:txBody>
          <a:bodyPr>
            <a:normAutofit fontScale="90000"/>
          </a:bodyPr>
          <a:lstStyle/>
          <a:p>
            <a:pPr>
              <a:defRPr/>
            </a:pPr>
            <a:r>
              <a:rPr lang="en-GB" sz="3600" b="1" dirty="0" smtClean="0">
                <a:solidFill>
                  <a:schemeClr val="bg1"/>
                </a:solidFill>
                <a:ea typeface="Verdana" panose="020B0604030504040204" pitchFamily="34" charset="0"/>
                <a:cs typeface="Verdana" panose="020B0604030504040204" pitchFamily="34" charset="0"/>
              </a:rPr>
              <a:t>2016 (January-December) </a:t>
            </a:r>
            <a:endParaRPr lang="en-GB" sz="3600" b="1" dirty="0">
              <a:solidFill>
                <a:schemeClr val="bg1"/>
              </a:solidFill>
              <a:ea typeface="Verdana" panose="020B0604030504040204" pitchFamily="34" charset="0"/>
              <a:cs typeface="Verdana" panose="020B0604030504040204" pitchFamily="34" charset="0"/>
            </a:endParaRPr>
          </a:p>
        </p:txBody>
      </p:sp>
      <p:sp>
        <p:nvSpPr>
          <p:cNvPr id="10" name="TextBox 5"/>
          <p:cNvSpPr txBox="1">
            <a:spLocks noChangeArrowheads="1"/>
          </p:cNvSpPr>
          <p:nvPr/>
        </p:nvSpPr>
        <p:spPr bwMode="auto">
          <a:xfrm>
            <a:off x="14108" y="1527196"/>
            <a:ext cx="1353202" cy="477054"/>
          </a:xfrm>
          <a:prstGeom prst="rect">
            <a:avLst/>
          </a:prstGeom>
          <a:noFill/>
          <a:ln w="9525">
            <a:noFill/>
            <a:miter lim="800000"/>
            <a:headEnd/>
            <a:tailEnd/>
          </a:ln>
        </p:spPr>
        <p:txBody>
          <a:bodyPr wrap="square">
            <a:spAutoFit/>
          </a:bodyPr>
          <a:lstStyle/>
          <a:p>
            <a:r>
              <a:rPr lang="en-GB" sz="2500" b="1" dirty="0" smtClean="0"/>
              <a:t>Global</a:t>
            </a:r>
            <a:endParaRPr lang="en-GB" sz="2500" b="1" dirty="0"/>
          </a:p>
        </p:txBody>
      </p:sp>
      <p:sp>
        <p:nvSpPr>
          <p:cNvPr id="11" name="TextBox 7"/>
          <p:cNvSpPr txBox="1">
            <a:spLocks noChangeArrowheads="1"/>
          </p:cNvSpPr>
          <p:nvPr/>
        </p:nvSpPr>
        <p:spPr bwMode="auto">
          <a:xfrm>
            <a:off x="135384" y="6283228"/>
            <a:ext cx="1335863" cy="477054"/>
          </a:xfrm>
          <a:prstGeom prst="rect">
            <a:avLst/>
          </a:prstGeom>
          <a:noFill/>
          <a:ln w="9525">
            <a:noFill/>
            <a:miter lim="800000"/>
            <a:headEnd/>
            <a:tailEnd/>
          </a:ln>
        </p:spPr>
        <p:txBody>
          <a:bodyPr wrap="square">
            <a:spAutoFit/>
          </a:bodyPr>
          <a:lstStyle/>
          <a:p>
            <a:r>
              <a:rPr lang="en-GB" sz="2500" b="1" dirty="0" smtClean="0"/>
              <a:t>Regions</a:t>
            </a:r>
            <a:endParaRPr lang="en-GB" sz="2500" b="1" dirty="0"/>
          </a:p>
        </p:txBody>
      </p:sp>
      <p:sp>
        <p:nvSpPr>
          <p:cNvPr id="30" name="Right Arrow 29"/>
          <p:cNvSpPr/>
          <p:nvPr/>
        </p:nvSpPr>
        <p:spPr>
          <a:xfrm>
            <a:off x="672646" y="4123876"/>
            <a:ext cx="8168651" cy="668462"/>
          </a:xfrm>
          <a:prstGeom prst="rightArrow">
            <a:avLst/>
          </a:prstGeom>
          <a:gradFill>
            <a:gsLst>
              <a:gs pos="1000">
                <a:schemeClr val="accent6">
                  <a:lumMod val="75000"/>
                </a:schemeClr>
              </a:gs>
              <a:gs pos="53000">
                <a:schemeClr val="bg1"/>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srgbClr val="C00000"/>
              </a:solidFill>
            </a:endParaRPr>
          </a:p>
        </p:txBody>
      </p:sp>
      <p:sp>
        <p:nvSpPr>
          <p:cNvPr id="32" name="Oval 31"/>
          <p:cNvSpPr/>
          <p:nvPr/>
        </p:nvSpPr>
        <p:spPr>
          <a:xfrm>
            <a:off x="6283304" y="5063623"/>
            <a:ext cx="1589845" cy="1020549"/>
          </a:xfrm>
          <a:prstGeom prst="ellipse">
            <a:avLst/>
          </a:prstGeom>
          <a:gradFill>
            <a:gsLst>
              <a:gs pos="100000">
                <a:schemeClr val="bg1"/>
              </a:gs>
              <a:gs pos="100000">
                <a:schemeClr val="accent1">
                  <a:tint val="50000"/>
                  <a:shade val="100000"/>
                  <a:satMod val="350000"/>
                </a:schemeClr>
              </a:gs>
            </a:gsLst>
          </a:gra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500" b="1" dirty="0" smtClean="0">
                <a:solidFill>
                  <a:schemeClr val="tx1"/>
                </a:solidFill>
              </a:rPr>
              <a:t>ITUC-Africa Network</a:t>
            </a:r>
          </a:p>
          <a:p>
            <a:pPr algn="ctr">
              <a:defRPr/>
            </a:pPr>
            <a:r>
              <a:rPr lang="en-GB" sz="1500" b="1" dirty="0" smtClean="0">
                <a:solidFill>
                  <a:schemeClr val="tx1"/>
                </a:solidFill>
              </a:rPr>
              <a:t>Nov</a:t>
            </a:r>
            <a:endParaRPr lang="en-GB" sz="1500" b="1" dirty="0">
              <a:solidFill>
                <a:schemeClr val="tx1"/>
              </a:solidFill>
            </a:endParaRPr>
          </a:p>
        </p:txBody>
      </p:sp>
      <p:sp>
        <p:nvSpPr>
          <p:cNvPr id="33" name="Oval 32"/>
          <p:cNvSpPr/>
          <p:nvPr/>
        </p:nvSpPr>
        <p:spPr>
          <a:xfrm>
            <a:off x="3260979" y="5524046"/>
            <a:ext cx="1511300" cy="882650"/>
          </a:xfrm>
          <a:prstGeom prst="ellipse">
            <a:avLst/>
          </a:prstGeom>
          <a:gradFill>
            <a:gsLst>
              <a:gs pos="100000">
                <a:schemeClr val="bg1"/>
              </a:gs>
              <a:gs pos="100000">
                <a:schemeClr val="accent1">
                  <a:tint val="50000"/>
                  <a:shade val="100000"/>
                  <a:satMod val="350000"/>
                </a:schemeClr>
              </a:gs>
            </a:gsLst>
          </a:gra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500" b="1" dirty="0" smtClean="0">
                <a:solidFill>
                  <a:schemeClr val="tx1"/>
                </a:solidFill>
              </a:rPr>
              <a:t>TUCA-CSA Network</a:t>
            </a:r>
          </a:p>
          <a:p>
            <a:pPr algn="ctr">
              <a:defRPr/>
            </a:pPr>
            <a:r>
              <a:rPr lang="en-GB" sz="1500" b="1" dirty="0" smtClean="0">
                <a:solidFill>
                  <a:schemeClr val="tx1"/>
                </a:solidFill>
              </a:rPr>
              <a:t>May</a:t>
            </a:r>
            <a:endParaRPr lang="en-GB" sz="1500" b="1" dirty="0">
              <a:solidFill>
                <a:schemeClr val="tx1"/>
              </a:solidFill>
            </a:endParaRPr>
          </a:p>
        </p:txBody>
      </p:sp>
      <p:cxnSp>
        <p:nvCxnSpPr>
          <p:cNvPr id="34" name="Straight Arrow Connector 16"/>
          <p:cNvCxnSpPr>
            <a:stCxn id="33" idx="0"/>
          </p:cNvCxnSpPr>
          <p:nvPr/>
        </p:nvCxnSpPr>
        <p:spPr>
          <a:xfrm flipV="1">
            <a:off x="4016629" y="5204959"/>
            <a:ext cx="0" cy="3190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Right Arrow 2"/>
          <p:cNvSpPr/>
          <p:nvPr/>
        </p:nvSpPr>
        <p:spPr>
          <a:xfrm>
            <a:off x="682040" y="3700912"/>
            <a:ext cx="4426227" cy="60942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GB" sz="1600" b="1" i="1" dirty="0" smtClean="0">
                <a:solidFill>
                  <a:schemeClr val="bg1"/>
                </a:solidFill>
              </a:rPr>
              <a:t>Policy area: social dialogue in development</a:t>
            </a:r>
            <a:endParaRPr lang="en-GB" sz="1600" b="1" i="1" dirty="0">
              <a:solidFill>
                <a:schemeClr val="bg1"/>
              </a:solidFill>
            </a:endParaRPr>
          </a:p>
        </p:txBody>
      </p:sp>
      <p:sp>
        <p:nvSpPr>
          <p:cNvPr id="37" name="Right Arrow 2"/>
          <p:cNvSpPr/>
          <p:nvPr/>
        </p:nvSpPr>
        <p:spPr>
          <a:xfrm>
            <a:off x="672646" y="2846113"/>
            <a:ext cx="4426227" cy="68006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GB" sz="1600" b="1" i="1" dirty="0" smtClean="0">
                <a:solidFill>
                  <a:schemeClr val="bg1"/>
                </a:solidFill>
              </a:rPr>
              <a:t>Policy area: PS accountability in development</a:t>
            </a:r>
            <a:endParaRPr lang="en-GB" sz="1600" b="1" i="1" dirty="0">
              <a:solidFill>
                <a:schemeClr val="bg1"/>
              </a:solidFill>
            </a:endParaRPr>
          </a:p>
        </p:txBody>
      </p:sp>
      <p:sp>
        <p:nvSpPr>
          <p:cNvPr id="38" name="Oval 37"/>
          <p:cNvSpPr/>
          <p:nvPr/>
        </p:nvSpPr>
        <p:spPr>
          <a:xfrm>
            <a:off x="3260979" y="1600245"/>
            <a:ext cx="1873348" cy="1061458"/>
          </a:xfrm>
          <a:prstGeom prst="ellipse">
            <a:avLst/>
          </a:prstGeom>
          <a:solidFill>
            <a:schemeClr val="accent6">
              <a:lumMod val="75000"/>
            </a:schemeClr>
          </a:soli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500" dirty="0" smtClean="0">
                <a:solidFill>
                  <a:schemeClr val="tx1"/>
                </a:solidFill>
              </a:rPr>
              <a:t>TUDCN GM</a:t>
            </a:r>
          </a:p>
          <a:p>
            <a:pPr algn="ctr">
              <a:defRPr/>
            </a:pPr>
            <a:r>
              <a:rPr lang="en-GB" sz="1500" dirty="0" smtClean="0">
                <a:solidFill>
                  <a:schemeClr val="tx1"/>
                </a:solidFill>
              </a:rPr>
              <a:t>(Asia network)</a:t>
            </a:r>
          </a:p>
          <a:p>
            <a:pPr algn="ctr">
              <a:defRPr/>
            </a:pPr>
            <a:r>
              <a:rPr lang="en-GB" sz="1500" dirty="0" smtClean="0">
                <a:solidFill>
                  <a:schemeClr val="tx1"/>
                </a:solidFill>
              </a:rPr>
              <a:t>4-8 April</a:t>
            </a:r>
            <a:endParaRPr lang="en-GB" sz="1500" dirty="0"/>
          </a:p>
        </p:txBody>
      </p:sp>
      <p:cxnSp>
        <p:nvCxnSpPr>
          <p:cNvPr id="40" name="Straight Arrow Connector 16"/>
          <p:cNvCxnSpPr/>
          <p:nvPr/>
        </p:nvCxnSpPr>
        <p:spPr>
          <a:xfrm flipV="1">
            <a:off x="4238656" y="2677847"/>
            <a:ext cx="0" cy="2059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16"/>
          <p:cNvCxnSpPr/>
          <p:nvPr/>
        </p:nvCxnSpPr>
        <p:spPr>
          <a:xfrm flipV="1">
            <a:off x="8041417" y="2850583"/>
            <a:ext cx="0" cy="17491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Right Arrow 2"/>
          <p:cNvSpPr/>
          <p:nvPr/>
        </p:nvSpPr>
        <p:spPr>
          <a:xfrm>
            <a:off x="669613" y="3278722"/>
            <a:ext cx="4464714" cy="6334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GB" sz="1600" b="1" i="1" dirty="0" smtClean="0">
                <a:solidFill>
                  <a:schemeClr val="bg1"/>
                </a:solidFill>
              </a:rPr>
              <a:t>Policy area: organisational capacity</a:t>
            </a:r>
            <a:endParaRPr lang="en-GB" sz="1600" b="1" i="1" dirty="0">
              <a:solidFill>
                <a:schemeClr val="bg1"/>
              </a:solidFill>
            </a:endParaRPr>
          </a:p>
        </p:txBody>
      </p:sp>
      <p:cxnSp>
        <p:nvCxnSpPr>
          <p:cNvPr id="53" name="Straight Arrow Connector 16"/>
          <p:cNvCxnSpPr/>
          <p:nvPr/>
        </p:nvCxnSpPr>
        <p:spPr>
          <a:xfrm flipV="1">
            <a:off x="7118293" y="4623369"/>
            <a:ext cx="0" cy="4434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ight Arrow 2"/>
          <p:cNvSpPr/>
          <p:nvPr/>
        </p:nvSpPr>
        <p:spPr>
          <a:xfrm>
            <a:off x="669613" y="4570848"/>
            <a:ext cx="4426227" cy="60942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GB" sz="1500" b="1" i="1" dirty="0" smtClean="0">
                <a:solidFill>
                  <a:schemeClr val="bg1"/>
                </a:solidFill>
              </a:rPr>
              <a:t>Policy area: SDGs’ national mapping</a:t>
            </a:r>
            <a:endParaRPr lang="en-GB" sz="1500" b="1" i="1" dirty="0">
              <a:solidFill>
                <a:schemeClr val="bg1"/>
              </a:solidFill>
            </a:endParaRPr>
          </a:p>
        </p:txBody>
      </p:sp>
      <p:sp>
        <p:nvSpPr>
          <p:cNvPr id="24" name="Oval 23"/>
          <p:cNvSpPr/>
          <p:nvPr/>
        </p:nvSpPr>
        <p:spPr>
          <a:xfrm>
            <a:off x="1278040" y="5364502"/>
            <a:ext cx="1589845" cy="1020549"/>
          </a:xfrm>
          <a:prstGeom prst="ellipse">
            <a:avLst/>
          </a:prstGeom>
          <a:gradFill>
            <a:gsLst>
              <a:gs pos="100000">
                <a:schemeClr val="bg1"/>
              </a:gs>
              <a:gs pos="100000">
                <a:schemeClr val="accent1">
                  <a:tint val="50000"/>
                  <a:shade val="100000"/>
                  <a:satMod val="350000"/>
                </a:schemeClr>
              </a:gs>
            </a:gsLst>
          </a:gra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500" b="1" dirty="0" smtClean="0">
                <a:solidFill>
                  <a:schemeClr val="tx1"/>
                </a:solidFill>
              </a:rPr>
              <a:t>ITUC-Africa Network</a:t>
            </a:r>
          </a:p>
          <a:p>
            <a:pPr algn="ctr">
              <a:defRPr/>
            </a:pPr>
            <a:r>
              <a:rPr lang="en-GB" sz="1500" b="1" dirty="0" smtClean="0">
                <a:solidFill>
                  <a:schemeClr val="tx1"/>
                </a:solidFill>
              </a:rPr>
              <a:t>February</a:t>
            </a:r>
            <a:endParaRPr lang="en-GB" sz="1500" b="1" dirty="0">
              <a:solidFill>
                <a:schemeClr val="tx1"/>
              </a:solidFill>
            </a:endParaRPr>
          </a:p>
        </p:txBody>
      </p:sp>
      <p:cxnSp>
        <p:nvCxnSpPr>
          <p:cNvPr id="25" name="Straight Arrow Connector 16"/>
          <p:cNvCxnSpPr/>
          <p:nvPr/>
        </p:nvCxnSpPr>
        <p:spPr>
          <a:xfrm flipV="1">
            <a:off x="2113029" y="4924248"/>
            <a:ext cx="0" cy="4434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1379165" y="928739"/>
            <a:ext cx="1359392" cy="671506"/>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r>
              <a:rPr lang="en-GB" sz="1600" dirty="0" smtClean="0">
                <a:solidFill>
                  <a:schemeClr val="tx1"/>
                </a:solidFill>
              </a:rPr>
              <a:t>EU PFD</a:t>
            </a:r>
          </a:p>
          <a:p>
            <a:r>
              <a:rPr lang="en-GB" sz="1600" dirty="0" smtClean="0">
                <a:solidFill>
                  <a:schemeClr val="tx1"/>
                </a:solidFill>
              </a:rPr>
              <a:t>March 14-18</a:t>
            </a:r>
            <a:endParaRPr lang="en-GB" sz="1600" dirty="0">
              <a:solidFill>
                <a:schemeClr val="tx1"/>
              </a:solidFill>
            </a:endParaRPr>
          </a:p>
        </p:txBody>
      </p:sp>
      <p:sp>
        <p:nvSpPr>
          <p:cNvPr id="27" name="Rectangle 26"/>
          <p:cNvSpPr/>
          <p:nvPr/>
        </p:nvSpPr>
        <p:spPr>
          <a:xfrm>
            <a:off x="2833296" y="928739"/>
            <a:ext cx="1872877" cy="549541"/>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r>
              <a:rPr lang="en-GB" sz="1600" dirty="0" smtClean="0">
                <a:solidFill>
                  <a:schemeClr val="tx1"/>
                </a:solidFill>
              </a:rPr>
              <a:t>UN SDGs Indicators</a:t>
            </a:r>
          </a:p>
          <a:p>
            <a:r>
              <a:rPr lang="en-GB" sz="1600" dirty="0" smtClean="0">
                <a:solidFill>
                  <a:schemeClr val="tx1"/>
                </a:solidFill>
              </a:rPr>
              <a:t>Stat Comm., March</a:t>
            </a:r>
            <a:endParaRPr lang="en-GB" sz="1600" dirty="0">
              <a:solidFill>
                <a:schemeClr val="tx1"/>
              </a:solidFill>
            </a:endParaRPr>
          </a:p>
        </p:txBody>
      </p:sp>
      <p:sp>
        <p:nvSpPr>
          <p:cNvPr id="28" name="Oval 18"/>
          <p:cNvSpPr/>
          <p:nvPr/>
        </p:nvSpPr>
        <p:spPr>
          <a:xfrm>
            <a:off x="5233909" y="1662738"/>
            <a:ext cx="1812794" cy="980126"/>
          </a:xfrm>
          <a:prstGeom prst="ellipse">
            <a:avLst/>
          </a:prstGeom>
          <a:solidFill>
            <a:schemeClr val="accent3">
              <a:lumMod val="60000"/>
              <a:lumOff val="40000"/>
            </a:schemeClr>
          </a:soli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300" dirty="0" smtClean="0">
                <a:solidFill>
                  <a:schemeClr val="tx1"/>
                </a:solidFill>
              </a:rPr>
              <a:t>TU Partnerships Thematic seminar</a:t>
            </a:r>
          </a:p>
          <a:p>
            <a:pPr algn="ctr">
              <a:defRPr/>
            </a:pPr>
            <a:r>
              <a:rPr lang="en-GB" sz="1300" dirty="0" smtClean="0">
                <a:solidFill>
                  <a:schemeClr val="tx1"/>
                </a:solidFill>
              </a:rPr>
              <a:t>June</a:t>
            </a:r>
            <a:endParaRPr lang="en-GB" sz="1300" dirty="0">
              <a:solidFill>
                <a:schemeClr val="tx1"/>
              </a:solidFill>
            </a:endParaRPr>
          </a:p>
        </p:txBody>
      </p:sp>
      <p:sp>
        <p:nvSpPr>
          <p:cNvPr id="29" name="Oval 28"/>
          <p:cNvSpPr/>
          <p:nvPr/>
        </p:nvSpPr>
        <p:spPr>
          <a:xfrm>
            <a:off x="5967004" y="2821947"/>
            <a:ext cx="1718137" cy="903230"/>
          </a:xfrm>
          <a:prstGeom prst="ellipse">
            <a:avLst/>
          </a:prstGeom>
          <a:solidFill>
            <a:schemeClr val="accent6">
              <a:lumMod val="75000"/>
            </a:schemeClr>
          </a:solidFill>
          <a:ln w="28575"/>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600" dirty="0" smtClean="0">
                <a:solidFill>
                  <a:schemeClr val="tx1"/>
                </a:solidFill>
              </a:rPr>
              <a:t>TUDCN OCM</a:t>
            </a:r>
          </a:p>
          <a:p>
            <a:pPr algn="ctr">
              <a:defRPr/>
            </a:pPr>
            <a:r>
              <a:rPr lang="en-GB" sz="1600" dirty="0" smtClean="0">
                <a:solidFill>
                  <a:schemeClr val="tx1"/>
                </a:solidFill>
              </a:rPr>
              <a:t>Sept</a:t>
            </a:r>
            <a:endParaRPr lang="en-GB" sz="1600" dirty="0"/>
          </a:p>
        </p:txBody>
      </p:sp>
      <p:cxnSp>
        <p:nvCxnSpPr>
          <p:cNvPr id="35" name="Straight Arrow Connector 16"/>
          <p:cNvCxnSpPr>
            <a:endCxn id="29" idx="4"/>
          </p:cNvCxnSpPr>
          <p:nvPr/>
        </p:nvCxnSpPr>
        <p:spPr>
          <a:xfrm flipV="1">
            <a:off x="6826072" y="3725177"/>
            <a:ext cx="1" cy="5582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16"/>
          <p:cNvCxnSpPr/>
          <p:nvPr/>
        </p:nvCxnSpPr>
        <p:spPr>
          <a:xfrm flipV="1">
            <a:off x="5796136" y="2661703"/>
            <a:ext cx="1" cy="16405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9"/>
          <p:cNvSpPr/>
          <p:nvPr/>
        </p:nvSpPr>
        <p:spPr>
          <a:xfrm>
            <a:off x="7221032" y="1636502"/>
            <a:ext cx="1640770" cy="1203851"/>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500" dirty="0" smtClean="0">
                <a:solidFill>
                  <a:schemeClr val="bg1"/>
                </a:solidFill>
              </a:rPr>
              <a:t>3</a:t>
            </a:r>
            <a:r>
              <a:rPr lang="en-GB" sz="1500" baseline="30000" dirty="0" smtClean="0">
                <a:solidFill>
                  <a:schemeClr val="bg1"/>
                </a:solidFill>
              </a:rPr>
              <a:t>rd</a:t>
            </a:r>
            <a:r>
              <a:rPr lang="en-GB" sz="1500" dirty="0" smtClean="0">
                <a:solidFill>
                  <a:schemeClr val="bg1"/>
                </a:solidFill>
              </a:rPr>
              <a:t> TU </a:t>
            </a:r>
            <a:r>
              <a:rPr lang="en-GB" sz="1500" dirty="0">
                <a:solidFill>
                  <a:schemeClr val="bg1"/>
                </a:solidFill>
              </a:rPr>
              <a:t>-OECD/DAC FORUM </a:t>
            </a:r>
          </a:p>
          <a:p>
            <a:pPr algn="ctr">
              <a:defRPr/>
            </a:pPr>
            <a:r>
              <a:rPr lang="en-GB" sz="1500" dirty="0" smtClean="0">
                <a:solidFill>
                  <a:schemeClr val="bg1"/>
                </a:solidFill>
              </a:rPr>
              <a:t>December</a:t>
            </a:r>
            <a:endParaRPr lang="en-GB" sz="1500" dirty="0">
              <a:solidFill>
                <a:schemeClr val="bg1"/>
              </a:solidFill>
            </a:endParaRPr>
          </a:p>
        </p:txBody>
      </p:sp>
      <p:sp>
        <p:nvSpPr>
          <p:cNvPr id="39" name="Rectangle 38"/>
          <p:cNvSpPr/>
          <p:nvPr/>
        </p:nvSpPr>
        <p:spPr>
          <a:xfrm>
            <a:off x="7221032" y="6202382"/>
            <a:ext cx="1714354" cy="549541"/>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r>
              <a:rPr lang="en-GB" sz="1600" dirty="0">
                <a:solidFill>
                  <a:schemeClr val="tx1"/>
                </a:solidFill>
              </a:rPr>
              <a:t>GPEDC 2°HLM</a:t>
            </a:r>
          </a:p>
          <a:p>
            <a:r>
              <a:rPr lang="en-GB" sz="1600" dirty="0">
                <a:solidFill>
                  <a:schemeClr val="tx1"/>
                </a:solidFill>
              </a:rPr>
              <a:t>November, Kenya</a:t>
            </a:r>
          </a:p>
        </p:txBody>
      </p:sp>
      <p:sp>
        <p:nvSpPr>
          <p:cNvPr id="31" name="Rectangle 30"/>
          <p:cNvSpPr/>
          <p:nvPr/>
        </p:nvSpPr>
        <p:spPr>
          <a:xfrm>
            <a:off x="5482374" y="6210741"/>
            <a:ext cx="1635919" cy="549541"/>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r>
              <a:rPr lang="en-GB" sz="1600" dirty="0" smtClean="0">
                <a:solidFill>
                  <a:schemeClr val="tx1"/>
                </a:solidFill>
              </a:rPr>
              <a:t>EU PFD Africa</a:t>
            </a:r>
          </a:p>
          <a:p>
            <a:r>
              <a:rPr lang="en-GB" sz="1600" dirty="0" smtClean="0">
                <a:solidFill>
                  <a:schemeClr val="tx1"/>
                </a:solidFill>
              </a:rPr>
              <a:t>November, Kenya</a:t>
            </a:r>
            <a:endParaRPr lang="en-GB" sz="1600" dirty="0">
              <a:solidFill>
                <a:schemeClr val="tx1"/>
              </a:solidFill>
            </a:endParaRPr>
          </a:p>
        </p:txBody>
      </p:sp>
    </p:spTree>
    <p:extLst>
      <p:ext uri="{BB962C8B-B14F-4D97-AF65-F5344CB8AC3E}">
        <p14:creationId xmlns:p14="http://schemas.microsoft.com/office/powerpoint/2010/main" val="281479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267" y="2859015"/>
            <a:ext cx="8712968" cy="3336776"/>
          </a:xfrm>
        </p:spPr>
        <p:txBody>
          <a:bodyPr>
            <a:noAutofit/>
          </a:bodyPr>
          <a:lstStyle/>
          <a:p>
            <a:r>
              <a:rPr lang="en-GB" sz="2800" b="1" dirty="0">
                <a:solidFill>
                  <a:srgbClr val="104777"/>
                </a:solidFill>
              </a:rPr>
              <a:t>African Trade Union Development Network </a:t>
            </a:r>
            <a:r>
              <a:rPr lang="en-GB" sz="2800" b="1" dirty="0" smtClean="0">
                <a:solidFill>
                  <a:srgbClr val="104777"/>
                </a:solidFill>
              </a:rPr>
              <a:t>meeting</a:t>
            </a:r>
            <a:r>
              <a:rPr lang="en-GB" sz="2800" b="1" dirty="0">
                <a:solidFill>
                  <a:srgbClr val="104777"/>
                </a:solidFill>
              </a:rPr>
              <a:t>: African Trade Unions as Active Actors in Development </a:t>
            </a:r>
            <a:endParaRPr lang="en-GB" sz="2800" b="1" dirty="0" smtClean="0">
              <a:solidFill>
                <a:srgbClr val="104777"/>
              </a:solidFill>
            </a:endParaRPr>
          </a:p>
          <a:p>
            <a:endParaRPr lang="en-GB" sz="500" b="1" dirty="0" smtClean="0">
              <a:solidFill>
                <a:srgbClr val="104777"/>
              </a:solidFill>
            </a:endParaRPr>
          </a:p>
          <a:p>
            <a:r>
              <a:rPr lang="fr-BE" sz="2800" b="1" dirty="0" smtClean="0">
                <a:solidFill>
                  <a:srgbClr val="F36F21"/>
                </a:solidFill>
              </a:rPr>
              <a:t>Réunion du Réseau </a:t>
            </a:r>
            <a:r>
              <a:rPr lang="fr-BE" sz="2800" b="1" dirty="0">
                <a:solidFill>
                  <a:srgbClr val="F36F21"/>
                </a:solidFill>
              </a:rPr>
              <a:t>Syndical Africain pour le </a:t>
            </a:r>
            <a:r>
              <a:rPr lang="fr-BE" sz="2800" b="1" dirty="0" smtClean="0">
                <a:solidFill>
                  <a:srgbClr val="F36F21"/>
                </a:solidFill>
              </a:rPr>
              <a:t>Développement </a:t>
            </a:r>
            <a:r>
              <a:rPr lang="fr-BE" sz="2800" b="1" dirty="0">
                <a:solidFill>
                  <a:srgbClr val="F36F21"/>
                </a:solidFill>
              </a:rPr>
              <a:t>: </a:t>
            </a:r>
            <a:r>
              <a:rPr lang="fr-BE" sz="2800" b="1" i="1" dirty="0" smtClean="0">
                <a:solidFill>
                  <a:srgbClr val="F36F21"/>
                </a:solidFill>
              </a:rPr>
              <a:t>Les </a:t>
            </a:r>
            <a:r>
              <a:rPr lang="fr-BE" sz="2800" b="1" i="1" dirty="0">
                <a:solidFill>
                  <a:srgbClr val="F36F21"/>
                </a:solidFill>
              </a:rPr>
              <a:t>Syndicats Africains comme  acteurs actifs de Développent</a:t>
            </a:r>
          </a:p>
          <a:p>
            <a:endParaRPr lang="es-ES" sz="500" b="1" dirty="0">
              <a:solidFill>
                <a:schemeClr val="tx1"/>
              </a:solidFill>
            </a:endParaRPr>
          </a:p>
          <a:p>
            <a:r>
              <a:rPr lang="es-ES" sz="2800" b="1" i="1" dirty="0" smtClean="0">
                <a:solidFill>
                  <a:schemeClr val="tx1"/>
                </a:solidFill>
              </a:rPr>
              <a:t>Pre-</a:t>
            </a:r>
            <a:r>
              <a:rPr lang="es-ES" sz="2800" b="1" i="1" dirty="0" err="1" smtClean="0">
                <a:solidFill>
                  <a:schemeClr val="tx1"/>
                </a:solidFill>
              </a:rPr>
              <a:t>Congress</a:t>
            </a:r>
            <a:r>
              <a:rPr lang="es-ES" sz="2800" b="1" i="1" dirty="0" smtClean="0">
                <a:solidFill>
                  <a:schemeClr val="tx1"/>
                </a:solidFill>
              </a:rPr>
              <a:t> </a:t>
            </a:r>
            <a:r>
              <a:rPr lang="es-ES" sz="2800" b="1" i="1" dirty="0" err="1" smtClean="0">
                <a:solidFill>
                  <a:schemeClr val="tx1"/>
                </a:solidFill>
              </a:rPr>
              <a:t>Activity</a:t>
            </a:r>
            <a:r>
              <a:rPr lang="es-ES" sz="2800" b="1" i="1" dirty="0" smtClean="0">
                <a:solidFill>
                  <a:schemeClr val="tx1"/>
                </a:solidFill>
              </a:rPr>
              <a:t> </a:t>
            </a:r>
            <a:r>
              <a:rPr lang="es-ES" sz="2800" b="1" i="1" dirty="0">
                <a:solidFill>
                  <a:schemeClr val="tx1"/>
                </a:solidFill>
              </a:rPr>
              <a:t>/ </a:t>
            </a:r>
            <a:r>
              <a:rPr lang="es-ES" sz="2800" b="1" i="1" dirty="0" err="1">
                <a:solidFill>
                  <a:schemeClr val="tx1"/>
                </a:solidFill>
              </a:rPr>
              <a:t>Activité</a:t>
            </a:r>
            <a:r>
              <a:rPr lang="es-ES" sz="2800" b="1" i="1" dirty="0">
                <a:solidFill>
                  <a:schemeClr val="tx1"/>
                </a:solidFill>
              </a:rPr>
              <a:t> </a:t>
            </a:r>
            <a:r>
              <a:rPr lang="es-ES" sz="2800" b="1" i="1" dirty="0" err="1">
                <a:solidFill>
                  <a:schemeClr val="tx1"/>
                </a:solidFill>
              </a:rPr>
              <a:t>Précongrès</a:t>
            </a:r>
            <a:r>
              <a:rPr lang="es-ES" sz="2800" b="1" i="1" dirty="0">
                <a:solidFill>
                  <a:schemeClr val="tx1"/>
                </a:solidFill>
              </a:rPr>
              <a:t> </a:t>
            </a:r>
            <a:endParaRPr lang="es-ES" sz="2800" b="1" i="1" dirty="0" smtClean="0">
              <a:solidFill>
                <a:schemeClr val="tx1"/>
              </a:solidFill>
            </a:endParaRPr>
          </a:p>
          <a:p>
            <a:endParaRPr lang="es-ES" sz="500" b="1" i="1" dirty="0" smtClean="0">
              <a:solidFill>
                <a:schemeClr val="tx1"/>
              </a:solidFill>
            </a:endParaRPr>
          </a:p>
          <a:p>
            <a:endParaRPr lang="es-ES" sz="500" b="1" i="1" dirty="0" smtClean="0">
              <a:solidFill>
                <a:schemeClr val="tx1"/>
              </a:solidFill>
            </a:endParaRPr>
          </a:p>
          <a:p>
            <a:r>
              <a:rPr lang="es-ES" sz="2800" b="1" i="1" dirty="0" smtClean="0">
                <a:solidFill>
                  <a:schemeClr val="tx1"/>
                </a:solidFill>
              </a:rPr>
              <a:t>Dakar, </a:t>
            </a:r>
            <a:r>
              <a:rPr lang="es-ES" sz="2800" b="1" i="1" dirty="0" err="1" smtClean="0">
                <a:solidFill>
                  <a:schemeClr val="tx1"/>
                </a:solidFill>
              </a:rPr>
              <a:t>Sénégal</a:t>
            </a:r>
            <a:r>
              <a:rPr lang="es-ES" sz="2800" b="1" i="1" dirty="0" smtClean="0">
                <a:solidFill>
                  <a:schemeClr val="tx1"/>
                </a:solidFill>
              </a:rPr>
              <a:t>, 23-24/11/2015</a:t>
            </a:r>
            <a:endParaRPr lang="fr-BE" sz="2800" b="1" i="1" dirty="0">
              <a:solidFill>
                <a:schemeClr val="tx1"/>
              </a:solidFill>
            </a:endParaRPr>
          </a:p>
        </p:txBody>
      </p:sp>
      <p:pic>
        <p:nvPicPr>
          <p:cNvPr id="8" name="Image 3"/>
          <p:cNvPicPr/>
          <p:nvPr/>
        </p:nvPicPr>
        <p:blipFill>
          <a:blip r:embed="rId2">
            <a:extLst>
              <a:ext uri="{28A0092B-C50C-407E-A947-70E740481C1C}">
                <a14:useLocalDpi xmlns:a14="http://schemas.microsoft.com/office/drawing/2010/main" val="0"/>
              </a:ext>
            </a:extLst>
          </a:blip>
          <a:stretch>
            <a:fillRect/>
          </a:stretch>
        </p:blipFill>
        <p:spPr>
          <a:xfrm>
            <a:off x="5449190" y="440807"/>
            <a:ext cx="2374490" cy="2171302"/>
          </a:xfrm>
          <a:prstGeom prst="rect">
            <a:avLst/>
          </a:prstGeom>
        </p:spPr>
      </p:pic>
      <p:pic>
        <p:nvPicPr>
          <p:cNvPr id="9" name="Image 5"/>
          <p:cNvPicPr/>
          <p:nvPr/>
        </p:nvPicPr>
        <p:blipFill rotWithShape="1">
          <a:blip r:embed="rId3">
            <a:extLst>
              <a:ext uri="{28A0092B-C50C-407E-A947-70E740481C1C}">
                <a14:useLocalDpi xmlns:a14="http://schemas.microsoft.com/office/drawing/2010/main" val="0"/>
              </a:ext>
            </a:extLst>
          </a:blip>
          <a:srcRect t="10538" b="8350"/>
          <a:stretch/>
        </p:blipFill>
        <p:spPr>
          <a:xfrm>
            <a:off x="1187624" y="530942"/>
            <a:ext cx="2448272" cy="1991032"/>
          </a:xfrm>
          <a:prstGeom prst="rect">
            <a:avLst/>
          </a:prstGeom>
        </p:spPr>
      </p:pic>
    </p:spTree>
    <p:extLst>
      <p:ext uri="{BB962C8B-B14F-4D97-AF65-F5344CB8AC3E}">
        <p14:creationId xmlns:p14="http://schemas.microsoft.com/office/powerpoint/2010/main" val="1813682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95536" y="1268760"/>
            <a:ext cx="8229600" cy="4896544"/>
          </a:xfrm>
        </p:spPr>
        <p:txBody>
          <a:bodyPr>
            <a:normAutofit fontScale="85000" lnSpcReduction="10000"/>
          </a:bodyPr>
          <a:lstStyle/>
          <a:p>
            <a:pPr marL="0" indent="0">
              <a:buNone/>
            </a:pPr>
            <a:endParaRPr lang="en-GB" sz="1600" dirty="0" smtClean="0"/>
          </a:p>
          <a:p>
            <a:r>
              <a:rPr lang="en-GB" b="1" dirty="0"/>
              <a:t>To ensure</a:t>
            </a:r>
            <a:r>
              <a:rPr lang="en-GB" dirty="0"/>
              <a:t> </a:t>
            </a:r>
            <a:r>
              <a:rPr lang="en-GB" b="1" dirty="0"/>
              <a:t>input of trade union views in the </a:t>
            </a:r>
            <a:r>
              <a:rPr lang="en-GB" b="1" dirty="0" smtClean="0"/>
              <a:t>development-related </a:t>
            </a:r>
            <a:r>
              <a:rPr lang="en-GB" b="1" dirty="0"/>
              <a:t>policy debates </a:t>
            </a:r>
            <a:r>
              <a:rPr lang="en-GB" dirty="0"/>
              <a:t>and especially concerning the inclusion of the decent work </a:t>
            </a:r>
            <a:r>
              <a:rPr lang="en-GB" dirty="0" smtClean="0"/>
              <a:t>agenda and </a:t>
            </a:r>
            <a:r>
              <a:rPr lang="en-GB" dirty="0"/>
              <a:t>democratic ownership in development as key issues for sustainable development strategies.</a:t>
            </a:r>
          </a:p>
          <a:p>
            <a:r>
              <a:rPr lang="en-GB" b="1" dirty="0" smtClean="0"/>
              <a:t>To </a:t>
            </a:r>
            <a:r>
              <a:rPr lang="en-GB" b="1" dirty="0"/>
              <a:t>improve trade union development cooperation “effectiveness” </a:t>
            </a:r>
            <a:r>
              <a:rPr lang="en-GB" dirty="0"/>
              <a:t>(cooperation and coordination) through joining </a:t>
            </a:r>
            <a:r>
              <a:rPr lang="en-GB" dirty="0" smtClean="0"/>
              <a:t>efforts </a:t>
            </a:r>
            <a:r>
              <a:rPr lang="en-GB" dirty="0"/>
              <a:t>and resources; sharing of information and practices;  and by stimulating improved impact and results of the solidarity efforts within the trade union movement.   </a:t>
            </a:r>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sp>
        <p:nvSpPr>
          <p:cNvPr id="8" name="Slide Number Placeholder 7"/>
          <p:cNvSpPr>
            <a:spLocks noGrp="1"/>
          </p:cNvSpPr>
          <p:nvPr>
            <p:ph type="sldNum" sz="quarter" idx="12"/>
          </p:nvPr>
        </p:nvSpPr>
        <p:spPr/>
        <p:txBody>
          <a:bodyPr/>
          <a:lstStyle/>
          <a:p>
            <a:fld id="{77E2E1FE-00B6-45CD-AF87-1BD37B7C6FED}" type="slidenum">
              <a:rPr lang="fr-BE" smtClean="0"/>
              <a:t>3</a:t>
            </a:fld>
            <a:endParaRPr lang="fr-BE" dirty="0"/>
          </a:p>
        </p:txBody>
      </p:sp>
      <p:sp>
        <p:nvSpPr>
          <p:cNvPr id="2" name="TextBox 1"/>
          <p:cNvSpPr txBox="1"/>
          <p:nvPr/>
        </p:nvSpPr>
        <p:spPr>
          <a:xfrm>
            <a:off x="467544" y="395372"/>
            <a:ext cx="4968552" cy="646331"/>
          </a:xfrm>
          <a:prstGeom prst="rect">
            <a:avLst/>
          </a:prstGeom>
          <a:noFill/>
        </p:spPr>
        <p:txBody>
          <a:bodyPr wrap="square" rtlCol="0">
            <a:spAutoFit/>
          </a:bodyPr>
          <a:lstStyle/>
          <a:p>
            <a:r>
              <a:rPr lang="en-GB" sz="3600" b="1" dirty="0">
                <a:solidFill>
                  <a:srgbClr val="104777"/>
                </a:solidFill>
              </a:rPr>
              <a:t>Mission of TUDCN</a:t>
            </a:r>
            <a:endParaRPr lang="en-GB" sz="3600" b="1" dirty="0"/>
          </a:p>
        </p:txBody>
      </p:sp>
      <p:pic>
        <p:nvPicPr>
          <p:cNvPr id="9"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117734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95536" y="1412776"/>
            <a:ext cx="8496944" cy="4896544"/>
          </a:xfrm>
        </p:spPr>
        <p:txBody>
          <a:bodyPr>
            <a:normAutofit/>
          </a:bodyPr>
          <a:lstStyle/>
          <a:p>
            <a:pPr marL="0" indent="0">
              <a:buNone/>
            </a:pPr>
            <a:endParaRPr lang="en-GB" sz="1600" dirty="0" smtClean="0"/>
          </a:p>
          <a:p>
            <a:pPr lvl="0"/>
            <a:r>
              <a:rPr lang="en-GB" sz="2700" dirty="0" smtClean="0"/>
              <a:t>The network membership should be understood as </a:t>
            </a:r>
            <a:r>
              <a:rPr lang="en-GB" sz="2700" b="1" u="sng" dirty="0" smtClean="0"/>
              <a:t>voluntary</a:t>
            </a:r>
            <a:r>
              <a:rPr lang="en-GB" sz="2700" dirty="0" smtClean="0"/>
              <a:t>, </a:t>
            </a:r>
            <a:r>
              <a:rPr lang="en-GB" sz="2700" b="1" u="sng" dirty="0" smtClean="0"/>
              <a:t>inclusive</a:t>
            </a:r>
            <a:r>
              <a:rPr lang="en-GB" sz="2700" dirty="0" smtClean="0"/>
              <a:t> and based on the interest and commitment of the cooperating organisations.  </a:t>
            </a:r>
          </a:p>
          <a:p>
            <a:pPr lvl="0"/>
            <a:r>
              <a:rPr lang="en-GB" sz="2700" dirty="0"/>
              <a:t>The network has multiple lines of accountability (reporting to the ITUC GC on the one hand and by others to their own respective constituencies).</a:t>
            </a:r>
          </a:p>
          <a:p>
            <a:pPr lvl="0"/>
            <a:r>
              <a:rPr lang="en-GB" sz="2700" dirty="0" smtClean="0"/>
              <a:t>The network works </a:t>
            </a:r>
            <a:r>
              <a:rPr lang="en-GB" sz="2700" dirty="0"/>
              <a:t>by consensus.</a:t>
            </a:r>
          </a:p>
          <a:p>
            <a:pPr lvl="0"/>
            <a:endParaRPr lang="en-GB" sz="2700" dirty="0"/>
          </a:p>
        </p:txBody>
      </p:sp>
      <p:sp>
        <p:nvSpPr>
          <p:cNvPr id="8" name="Slide Number Placeholder 7"/>
          <p:cNvSpPr>
            <a:spLocks noGrp="1"/>
          </p:cNvSpPr>
          <p:nvPr>
            <p:ph type="sldNum" sz="quarter" idx="12"/>
          </p:nvPr>
        </p:nvSpPr>
        <p:spPr/>
        <p:txBody>
          <a:bodyPr/>
          <a:lstStyle/>
          <a:p>
            <a:fld id="{77E2E1FE-00B6-45CD-AF87-1BD37B7C6FED}" type="slidenum">
              <a:rPr lang="fr-BE" smtClean="0"/>
              <a:t>4</a:t>
            </a:fld>
            <a:endParaRPr lang="fr-BE" dirty="0"/>
          </a:p>
        </p:txBody>
      </p:sp>
      <p:sp>
        <p:nvSpPr>
          <p:cNvPr id="5" name="TextBox 4"/>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features</a:t>
            </a:r>
            <a:endParaRPr lang="en-GB" sz="3600" b="1" dirty="0"/>
          </a:p>
        </p:txBody>
      </p:sp>
      <p:pic>
        <p:nvPicPr>
          <p:cNvPr id="9"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0"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205939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fr-BE" smtClean="0"/>
              <a:t>5</a:t>
            </a:fld>
            <a:endParaRPr lang="fr-BE" dirty="0"/>
          </a:p>
        </p:txBody>
      </p:sp>
      <p:sp>
        <p:nvSpPr>
          <p:cNvPr id="5" name="TextBox 4"/>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pillars</a:t>
            </a:r>
            <a:endParaRPr lang="en-GB" sz="3600" b="1" dirty="0"/>
          </a:p>
        </p:txBody>
      </p:sp>
      <p:graphicFrame>
        <p:nvGraphicFramePr>
          <p:cNvPr id="9" name="Table 8"/>
          <p:cNvGraphicFramePr>
            <a:graphicFrameLocks noGrp="1"/>
          </p:cNvGraphicFramePr>
          <p:nvPr>
            <p:extLst>
              <p:ext uri="{D42A27DB-BD31-4B8C-83A1-F6EECF244321}">
                <p14:modId xmlns:p14="http://schemas.microsoft.com/office/powerpoint/2010/main" val="3717857450"/>
              </p:ext>
            </p:extLst>
          </p:nvPr>
        </p:nvGraphicFramePr>
        <p:xfrm>
          <a:off x="971600" y="2420888"/>
          <a:ext cx="2835871" cy="2016224"/>
        </p:xfrm>
        <a:graphic>
          <a:graphicData uri="http://schemas.openxmlformats.org/drawingml/2006/table">
            <a:tbl>
              <a:tblPr firstRow="1" bandRow="1">
                <a:tableStyleId>{5C22544A-7EE6-4342-B048-85BDC9FD1C3A}</a:tableStyleId>
              </a:tblPr>
              <a:tblGrid>
                <a:gridCol w="2835871"/>
              </a:tblGrid>
              <a:tr h="2016224">
                <a:tc>
                  <a:txBody>
                    <a:bodyPr/>
                    <a:lstStyle/>
                    <a:p>
                      <a:pPr algn="ctr"/>
                      <a:r>
                        <a:rPr lang="en-GB" sz="3300" kern="1200" baseline="0" noProof="0" dirty="0" smtClean="0"/>
                        <a:t>Advocacy</a:t>
                      </a:r>
                      <a:endParaRPr lang="en-GB" sz="3300" b="1" kern="1200" baseline="0" noProof="0" dirty="0">
                        <a:solidFill>
                          <a:schemeClr val="dk1"/>
                        </a:solidFill>
                        <a:latin typeface="+mn-lt"/>
                        <a:ea typeface="+mn-ea"/>
                        <a:cs typeface="+mn-cs"/>
                      </a:endParaRPr>
                    </a:p>
                  </a:txBody>
                  <a:tcPr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24048588"/>
              </p:ext>
            </p:extLst>
          </p:nvPr>
        </p:nvGraphicFramePr>
        <p:xfrm>
          <a:off x="4860032" y="2420888"/>
          <a:ext cx="2835871" cy="2016224"/>
        </p:xfrm>
        <a:graphic>
          <a:graphicData uri="http://schemas.openxmlformats.org/drawingml/2006/table">
            <a:tbl>
              <a:tblPr firstRow="1" bandRow="1">
                <a:tableStyleId>{5C22544A-7EE6-4342-B048-85BDC9FD1C3A}</a:tableStyleId>
              </a:tblPr>
              <a:tblGrid>
                <a:gridCol w="2835871"/>
              </a:tblGrid>
              <a:tr h="2016224">
                <a:tc>
                  <a:txBody>
                    <a:bodyPr/>
                    <a:lstStyle/>
                    <a:p>
                      <a:pPr algn="ctr"/>
                      <a:r>
                        <a:rPr lang="en-GB" sz="3300" kern="1200" baseline="0" noProof="0" dirty="0" smtClean="0"/>
                        <a:t>Partnerships</a:t>
                      </a:r>
                      <a:endParaRPr lang="en-GB" sz="3300" b="1" kern="1200" baseline="0" noProof="0" dirty="0">
                        <a:solidFill>
                          <a:schemeClr val="dk1"/>
                        </a:solidFill>
                        <a:latin typeface="+mn-lt"/>
                        <a:ea typeface="+mn-ea"/>
                        <a:cs typeface="+mn-cs"/>
                      </a:endParaRPr>
                    </a:p>
                  </a:txBody>
                  <a:tcPr anchor="ctr"/>
                </a:tc>
              </a:tr>
            </a:tbl>
          </a:graphicData>
        </a:graphic>
      </p:graphicFrame>
      <p:pic>
        <p:nvPicPr>
          <p:cNvPr id="12"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3"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1562838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268760"/>
            <a:ext cx="4968552" cy="4896544"/>
          </a:xfrm>
        </p:spPr>
        <p:txBody>
          <a:bodyPr>
            <a:normAutofit/>
          </a:bodyPr>
          <a:lstStyle/>
          <a:p>
            <a:pPr marL="0" indent="0">
              <a:buNone/>
            </a:pPr>
            <a:endParaRPr lang="en-GB" sz="2400" b="1" dirty="0" smtClean="0"/>
          </a:p>
          <a:p>
            <a:pPr marL="0" indent="0">
              <a:buNone/>
            </a:pPr>
            <a:endParaRPr lang="en-GB" sz="1200" dirty="0" smtClean="0"/>
          </a:p>
          <a:p>
            <a:pPr marL="0" indent="0">
              <a:buNone/>
            </a:pPr>
            <a:endParaRPr lang="en-GB" sz="2400" dirty="0" smtClean="0"/>
          </a:p>
        </p:txBody>
      </p:sp>
      <p:sp>
        <p:nvSpPr>
          <p:cNvPr id="8" name="Slide Number Placeholder 7"/>
          <p:cNvSpPr>
            <a:spLocks noGrp="1"/>
          </p:cNvSpPr>
          <p:nvPr>
            <p:ph type="sldNum" sz="quarter" idx="12"/>
          </p:nvPr>
        </p:nvSpPr>
        <p:spPr/>
        <p:txBody>
          <a:bodyPr/>
          <a:lstStyle/>
          <a:p>
            <a:fld id="{77E2E1FE-00B6-45CD-AF87-1BD37B7C6FED}" type="slidenum">
              <a:rPr lang="en-GB" smtClean="0"/>
              <a:t>6</a:t>
            </a:fld>
            <a:endParaRPr lang="en-GB"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advocacy goals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200" dirty="0" smtClean="0"/>
          </a:p>
          <a:p>
            <a:r>
              <a:rPr lang="en-GB" sz="3000" dirty="0" smtClean="0"/>
              <a:t>Elaborate trade unions’ policy positions</a:t>
            </a:r>
          </a:p>
          <a:p>
            <a:r>
              <a:rPr lang="en-GB" sz="3000" dirty="0" smtClean="0"/>
              <a:t>Bring them towards development policy decision-making bodies: UN, OECD/DAC, GPEDC, EU</a:t>
            </a:r>
          </a:p>
          <a:p>
            <a:r>
              <a:rPr lang="en-GB" sz="3000" dirty="0" smtClean="0"/>
              <a:t>That trade unions continue being recognised as actors of development cooperation in their own right</a:t>
            </a:r>
          </a:p>
          <a:p>
            <a:r>
              <a:rPr lang="es-ES" sz="3000" dirty="0" err="1" smtClean="0"/>
              <a:t>CSOs</a:t>
            </a:r>
            <a:r>
              <a:rPr lang="es-ES" sz="3000" dirty="0" smtClean="0"/>
              <a:t> </a:t>
            </a:r>
            <a:r>
              <a:rPr lang="es-ES" sz="3000" dirty="0" err="1" smtClean="0"/>
              <a:t>platforms</a:t>
            </a:r>
            <a:endParaRPr lang="en-GB" sz="3000" dirty="0" smtClean="0"/>
          </a:p>
          <a:p>
            <a:endParaRPr lang="en-GB" sz="2400" dirty="0" smtClean="0"/>
          </a:p>
        </p:txBody>
      </p:sp>
      <p:pic>
        <p:nvPicPr>
          <p:cNvPr id="11"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2"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3208999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7</a:t>
            </a:fld>
            <a:endParaRPr lang="en-GB"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partnerships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Trade Union Principles on Development Effectiveness</a:t>
            </a:r>
            <a:endParaRPr lang="en-GB" sz="1200" dirty="0" smtClean="0"/>
          </a:p>
          <a:p>
            <a:endParaRPr lang="en-GB" sz="2400" dirty="0" smtClean="0"/>
          </a:p>
          <a:p>
            <a:r>
              <a:rPr lang="en-GB" sz="2400" dirty="0" smtClean="0"/>
              <a:t>Represent the vision and values of trade union organizations on development, and are designed to serve as a common reference for development cooperation initiatives, strengthening ownership and working methodologies among trade union partners</a:t>
            </a:r>
          </a:p>
          <a:p>
            <a:r>
              <a:rPr lang="en-GB" sz="2400" dirty="0" smtClean="0">
                <a:sym typeface="Wingdings" panose="05000000000000000000" pitchFamily="2" charset="2"/>
              </a:rPr>
              <a:t>Endorsed by ITUC General Council in 2011</a:t>
            </a: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3970816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8</a:t>
            </a:fld>
            <a:endParaRPr lang="en-GB"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partnerships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Trade Union Principles on Development Effectiveness</a:t>
            </a:r>
            <a:endParaRPr lang="en-GB" sz="1200" dirty="0" smtClean="0"/>
          </a:p>
          <a:p>
            <a:endParaRPr lang="en-GB" sz="2400" dirty="0" smtClean="0"/>
          </a:p>
          <a:p>
            <a:r>
              <a:rPr lang="en-GB" sz="2400" dirty="0" smtClean="0"/>
              <a:t>Democratic ownership</a:t>
            </a:r>
          </a:p>
          <a:p>
            <a:r>
              <a:rPr lang="en-GB" sz="2400" dirty="0" smtClean="0"/>
              <a:t>Autonomy</a:t>
            </a:r>
          </a:p>
          <a:p>
            <a:r>
              <a:rPr lang="en-GB" sz="2400" dirty="0" smtClean="0"/>
              <a:t>Partnership</a:t>
            </a:r>
          </a:p>
          <a:p>
            <a:r>
              <a:rPr lang="en-GB" sz="2400" dirty="0" smtClean="0"/>
              <a:t>Transparency</a:t>
            </a:r>
          </a:p>
          <a:p>
            <a:r>
              <a:rPr lang="en-GB" sz="2400" dirty="0" smtClean="0"/>
              <a:t>Accountability</a:t>
            </a:r>
          </a:p>
          <a:p>
            <a:r>
              <a:rPr lang="en-GB" sz="2400" dirty="0" smtClean="0"/>
              <a:t>Coherence</a:t>
            </a:r>
          </a:p>
          <a:p>
            <a:r>
              <a:rPr lang="en-GB" sz="2400" dirty="0" smtClean="0"/>
              <a:t>Inclusiveness and equality</a:t>
            </a:r>
          </a:p>
          <a:p>
            <a:r>
              <a:rPr lang="en-GB" sz="2400" dirty="0" smtClean="0"/>
              <a:t>Sustainability (democratic, political, organisational, financial, environmental)</a:t>
            </a: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833856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7E2E1FE-00B6-45CD-AF87-1BD37B7C6FED}" type="slidenum">
              <a:rPr lang="en-GB" smtClean="0"/>
              <a:t>9</a:t>
            </a:fld>
            <a:endParaRPr lang="en-GB" dirty="0"/>
          </a:p>
        </p:txBody>
      </p:sp>
      <p:sp>
        <p:nvSpPr>
          <p:cNvPr id="9" name="TextBox 8"/>
          <p:cNvSpPr txBox="1"/>
          <p:nvPr/>
        </p:nvSpPr>
        <p:spPr>
          <a:xfrm>
            <a:off x="467544" y="395372"/>
            <a:ext cx="4968552" cy="646331"/>
          </a:xfrm>
          <a:prstGeom prst="rect">
            <a:avLst/>
          </a:prstGeom>
          <a:noFill/>
        </p:spPr>
        <p:txBody>
          <a:bodyPr wrap="square" rtlCol="0">
            <a:spAutoFit/>
          </a:bodyPr>
          <a:lstStyle/>
          <a:p>
            <a:r>
              <a:rPr lang="en-GB" sz="3600" b="1" dirty="0" smtClean="0">
                <a:solidFill>
                  <a:srgbClr val="104777"/>
                </a:solidFill>
              </a:rPr>
              <a:t>TUDCN partnerships</a:t>
            </a:r>
            <a:endParaRPr lang="en-GB" sz="3600" b="1" dirty="0"/>
          </a:p>
        </p:txBody>
      </p:sp>
      <p:sp>
        <p:nvSpPr>
          <p:cNvPr id="10" name="Content Placeholder 5"/>
          <p:cNvSpPr txBox="1">
            <a:spLocks/>
          </p:cNvSpPr>
          <p:nvPr/>
        </p:nvSpPr>
        <p:spPr>
          <a:xfrm>
            <a:off x="251520" y="1268760"/>
            <a:ext cx="849694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400" b="1" dirty="0" smtClean="0"/>
              <a:t>Trade Union Organisational Capacity</a:t>
            </a:r>
            <a:endParaRPr lang="en-GB" sz="1200" dirty="0" smtClean="0"/>
          </a:p>
          <a:p>
            <a:endParaRPr lang="en-GB" sz="2400" dirty="0" smtClean="0"/>
          </a:p>
          <a:p>
            <a:r>
              <a:rPr lang="en-GB" sz="2400" dirty="0" smtClean="0"/>
              <a:t>TUDCN is helping to develop joint criteria for capacity building/organising strategies in the trade union movement</a:t>
            </a:r>
          </a:p>
          <a:p>
            <a:r>
              <a:rPr lang="en-GB" sz="2400" dirty="0" smtClean="0"/>
              <a:t>Organising and capacity development for sustainability</a:t>
            </a:r>
          </a:p>
          <a:p>
            <a:r>
              <a:rPr lang="en-GB" sz="2400" dirty="0" smtClean="0"/>
              <a:t>Strengthening organisations – capacity development </a:t>
            </a:r>
          </a:p>
          <a:p>
            <a:r>
              <a:rPr lang="en-GB" sz="2400" dirty="0" smtClean="0"/>
              <a:t>We have been doing capacity development for a long time but are we succeeding in developing our capacities?</a:t>
            </a:r>
          </a:p>
          <a:p>
            <a:r>
              <a:rPr lang="en-GB" sz="2400" dirty="0" smtClean="0"/>
              <a:t>Need to assess capacity development</a:t>
            </a:r>
          </a:p>
          <a:p>
            <a:endParaRPr lang="en-GB" sz="2400" dirty="0" smtClean="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4359" y="94229"/>
            <a:ext cx="1296144" cy="886835"/>
          </a:xfrm>
          <a:prstGeom prst="rect">
            <a:avLst/>
          </a:prstGeom>
        </p:spPr>
      </p:pic>
      <p:pic>
        <p:nvPicPr>
          <p:cNvPr id="11" name="Image 3"/>
          <p:cNvPicPr/>
          <p:nvPr/>
        </p:nvPicPr>
        <p:blipFill>
          <a:blip r:embed="rId3">
            <a:extLst>
              <a:ext uri="{28A0092B-C50C-407E-A947-70E740481C1C}">
                <a14:useLocalDpi xmlns:a14="http://schemas.microsoft.com/office/drawing/2010/main" val="0"/>
              </a:ext>
            </a:extLst>
          </a:blip>
          <a:stretch>
            <a:fillRect/>
          </a:stretch>
        </p:blipFill>
        <p:spPr>
          <a:xfrm>
            <a:off x="8136267" y="33591"/>
            <a:ext cx="1007733" cy="1008112"/>
          </a:xfrm>
          <a:prstGeom prst="rect">
            <a:avLst/>
          </a:prstGeom>
        </p:spPr>
      </p:pic>
    </p:spTree>
    <p:extLst>
      <p:ext uri="{BB962C8B-B14F-4D97-AF65-F5344CB8AC3E}">
        <p14:creationId xmlns:p14="http://schemas.microsoft.com/office/powerpoint/2010/main" val="2344626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8210</TotalTime>
  <Words>1315</Words>
  <Application>Microsoft Office PowerPoint</Application>
  <PresentationFormat>On-screen Show (4:3)</PresentationFormat>
  <Paragraphs>219</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2016 (January-December) </vt:lpstr>
      <vt:lpstr>PowerPoint Presentation</vt:lpstr>
    </vt:vector>
  </TitlesOfParts>
  <Company>International Trade Union Confederation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Bienvenu(e)s !  ¡Bienvendos/as!  Benvenuti!</dc:title>
  <dc:creator>Lanfranco, Joan</dc:creator>
  <cp:lastModifiedBy>Lanfranco, Joan</cp:lastModifiedBy>
  <cp:revision>148</cp:revision>
  <dcterms:created xsi:type="dcterms:W3CDTF">2015-04-25T06:27:02Z</dcterms:created>
  <dcterms:modified xsi:type="dcterms:W3CDTF">2015-11-26T15:43:14Z</dcterms:modified>
</cp:coreProperties>
</file>