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75" r:id="rId3"/>
  </p:sldMasterIdLst>
  <p:notesMasterIdLst>
    <p:notesMasterId r:id="rId32"/>
  </p:notesMasterIdLst>
  <p:handoutMasterIdLst>
    <p:handoutMasterId r:id="rId33"/>
  </p:handoutMasterIdLst>
  <p:sldIdLst>
    <p:sldId id="275" r:id="rId4"/>
    <p:sldId id="261" r:id="rId5"/>
    <p:sldId id="256" r:id="rId6"/>
    <p:sldId id="263" r:id="rId7"/>
    <p:sldId id="262" r:id="rId8"/>
    <p:sldId id="265" r:id="rId9"/>
    <p:sldId id="297" r:id="rId10"/>
    <p:sldId id="276" r:id="rId11"/>
    <p:sldId id="296" r:id="rId12"/>
    <p:sldId id="283" r:id="rId13"/>
    <p:sldId id="310" r:id="rId14"/>
    <p:sldId id="315" r:id="rId15"/>
    <p:sldId id="312" r:id="rId16"/>
    <p:sldId id="316" r:id="rId17"/>
    <p:sldId id="317" r:id="rId18"/>
    <p:sldId id="322" r:id="rId19"/>
    <p:sldId id="323" r:id="rId20"/>
    <p:sldId id="324" r:id="rId21"/>
    <p:sldId id="290" r:id="rId22"/>
    <p:sldId id="307" r:id="rId23"/>
    <p:sldId id="308" r:id="rId24"/>
    <p:sldId id="306" r:id="rId25"/>
    <p:sldId id="293" r:id="rId26"/>
    <p:sldId id="305" r:id="rId27"/>
    <p:sldId id="301" r:id="rId28"/>
    <p:sldId id="302" r:id="rId29"/>
    <p:sldId id="303" r:id="rId30"/>
    <p:sldId id="259" r:id="rId31"/>
  </p:sldIdLst>
  <p:sldSz cx="9144000" cy="6858000" type="screen4x3"/>
  <p:notesSz cx="9144000" cy="6858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88" autoAdjust="0"/>
    <p:restoredTop sz="90169" autoAdjust="0"/>
  </p:normalViewPr>
  <p:slideViewPr>
    <p:cSldViewPr>
      <p:cViewPr varScale="1">
        <p:scale>
          <a:sx n="66" d="100"/>
          <a:sy n="66" d="100"/>
        </p:scale>
        <p:origin x="-12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010D7-E6D1-3B49-A136-0927FA31C871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95FF5-6793-A344-B1D0-844C95356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63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E4AC2-6FBA-4DDC-BF60-804305131E02}" type="datetimeFigureOut">
              <a:rPr lang="nl-BE" smtClean="0"/>
              <a:t>16/04/2013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B0C7FD-EB99-4930-A50F-F40A23156DF8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01777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40906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BE" smtClean="0"/>
              <a:t>Click to edit Master title style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668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nl-BE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193484"/>
            <a:ext cx="2302347" cy="1547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413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Drag picture to placeholder or click icon to add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2F52-A422-7046-8020-F249EA04F117}" type="datetime1">
              <a:rPr lang="nl-BE" smtClean="0"/>
              <a:t>16/04/2013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TUDCN external evaluation</a:t>
            </a:r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16D08-06B3-4DCC-9F0B-CBD25349734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83099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94F79-2372-DE45-A968-CC643DC66EA4}" type="datetime1">
              <a:rPr lang="nl-BE" smtClean="0"/>
              <a:t>16/04/2013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TUDCN external evaluation</a:t>
            </a: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16D08-06B3-4DCC-9F0B-CBD25349734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92920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nl-BE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49E1-02D3-5D4E-A9F2-1643F590CE8D}" type="datetime1">
              <a:rPr lang="nl-BE" smtClean="0"/>
              <a:t>16/04/2013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TUDCN external evaluation</a:t>
            </a: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16D08-06B3-4DCC-9F0B-CBD25349734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68256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3AAE2-D627-FD4A-A0CD-867CF5CFF92D}" type="datetime1">
              <a:rPr lang="nl-BE" smtClean="0"/>
              <a:t>16/04/2013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TUDCN external evaluation</a:t>
            </a:r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16D08-06B3-4DCC-9F0B-CBD25349734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62767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2A00-3451-264E-B94A-FEEE440E95F2}" type="datetime1">
              <a:rPr lang="nl-BE" smtClean="0"/>
              <a:t>16/04/2013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TUDCN external evaluation</a:t>
            </a: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3E0B-F655-4FB1-A763-75D733B83A5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26529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58E1-7932-6142-B90C-11D6797C30EE}" type="datetime1">
              <a:rPr lang="nl-BE" smtClean="0"/>
              <a:t>16/04/2013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TUDCN external evaluation</a:t>
            </a: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3E0B-F655-4FB1-A763-75D733B83A5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30929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F69B-8617-114A-9FB0-EAFB700A0114}" type="datetime1">
              <a:rPr lang="nl-BE" smtClean="0"/>
              <a:t>16/04/2013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TUDCN external evaluation</a:t>
            </a: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3E0B-F655-4FB1-A763-75D733B83A5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9609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53C3-7288-724D-989A-EFFE90FD06C7}" type="datetime1">
              <a:rPr lang="nl-BE" smtClean="0"/>
              <a:t>16/04/2013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TUDCN external evaluation</a:t>
            </a:r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3E0B-F655-4FB1-A763-75D733B83A5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95725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19F33-31C6-FA4C-B332-91B16C7F8D9E}" type="datetime1">
              <a:rPr lang="nl-BE" smtClean="0"/>
              <a:t>16/04/2013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TUDCN external evaluation</a:t>
            </a:r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3E0B-F655-4FB1-A763-75D733B83A5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76577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36DE-6CEB-1B4A-8688-22A0D72B7B7D}" type="datetime1">
              <a:rPr lang="nl-BE" smtClean="0"/>
              <a:t>16/04/2013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TUDCN external evaluation</a:t>
            </a:r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3E0B-F655-4FB1-A763-75D733B83A5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25838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40906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BE" smtClean="0"/>
              <a:t>Click to edit Master title style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668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409826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88F3-8935-424B-ABC3-17790988EE97}" type="datetime1">
              <a:rPr lang="nl-BE" smtClean="0"/>
              <a:t>16/04/2013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TUDCN external evaluation</a:t>
            </a:r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3E0B-F655-4FB1-A763-75D733B83A5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6765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385A-7F46-8C47-A5B1-48F6716352D1}" type="datetime1">
              <a:rPr lang="nl-BE" smtClean="0"/>
              <a:t>16/04/2013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TUDCN external evaluation</a:t>
            </a:r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3E0B-F655-4FB1-A763-75D733B83A5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15229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6FFF5-4CC8-0144-8F8F-64ACCD72F9BB}" type="datetime1">
              <a:rPr lang="nl-BE" smtClean="0"/>
              <a:t>16/04/2013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TUDCN external evaluation</a:t>
            </a:r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3E0B-F655-4FB1-A763-75D733B83A5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66193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B669-3C39-0F47-89D7-5FDE9329C393}" type="datetime1">
              <a:rPr lang="nl-BE" smtClean="0"/>
              <a:t>16/04/2013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TUDCN external evaluation</a:t>
            </a: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3E0B-F655-4FB1-A763-75D733B83A5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617100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7D55-F353-5348-9A8C-73D530456554}" type="datetime1">
              <a:rPr lang="nl-BE" smtClean="0"/>
              <a:t>16/04/2013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TUDCN external evaluation</a:t>
            </a: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3E0B-F655-4FB1-A763-75D733B83A5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4197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Click to edit Master title style</a:t>
            </a:r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82EB-6FF5-5440-8CE8-B369DC6B245B}" type="datetime1">
              <a:rPr lang="nl-BE" smtClean="0"/>
              <a:t>16/04/2013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TUDCN external evaluation</a:t>
            </a:r>
            <a:endParaRPr lang="nl-B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D816D08-06B3-4DCC-9F0B-CBD25349734F}" type="slidenum">
              <a:rPr lang="nl-BE" smtClean="0"/>
              <a:t>‹#›</a:t>
            </a:fld>
            <a:endParaRPr lang="nl-BE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683568" y="1600201"/>
            <a:ext cx="800323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 marL="2171700" indent="-3429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48686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AF13-B3B5-DC4D-99B3-D1F09200DFAC}" type="datetime1">
              <a:rPr lang="nl-BE" smtClean="0"/>
              <a:t>16/04/2013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TUDCN external evaluation</a:t>
            </a: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16D08-06B3-4DCC-9F0B-CBD25349734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92383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nl-B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8AFA-2208-F140-82E4-F07CDAC3273A}" type="datetime1">
              <a:rPr lang="nl-BE" smtClean="0"/>
              <a:t>16/04/2013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TUDCN external evaluation</a:t>
            </a:r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16D08-06B3-4DCC-9F0B-CBD25349734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97265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1467-9A2E-CE43-8B2E-62F7D47A3908}" type="datetime1">
              <a:rPr lang="nl-BE" smtClean="0"/>
              <a:t>16/04/2013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TUDCN external evaluation</a:t>
            </a:r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16D08-06B3-4DCC-9F0B-CBD25349734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34253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BF0D-22D6-8E45-A189-88AFE2B9B0E6}" type="datetime1">
              <a:rPr lang="nl-BE" smtClean="0"/>
              <a:t>16/04/2013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TUDCN external evaluation</a:t>
            </a:r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16D08-06B3-4DCC-9F0B-CBD25349734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6520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C095-0443-1C4C-9BFB-F3BAEF636EF1}" type="datetime1">
              <a:rPr lang="nl-BE" smtClean="0"/>
              <a:t>16/04/2013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TUDCN external evaluation</a:t>
            </a:r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16D08-06B3-4DCC-9F0B-CBD25349734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82025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2B45-6CB2-644B-9A6F-21CFBF92A042}" type="datetime1">
              <a:rPr lang="nl-BE" smtClean="0"/>
              <a:t>16/04/2013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TUDCN external evaluation</a:t>
            </a:r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16D08-06B3-4DCC-9F0B-CBD25349734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36534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8172400" y="6309320"/>
            <a:ext cx="971600" cy="43204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tangle 6"/>
          <p:cNvSpPr/>
          <p:nvPr/>
        </p:nvSpPr>
        <p:spPr>
          <a:xfrm>
            <a:off x="0" y="260649"/>
            <a:ext cx="9144000" cy="12241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Click to edit Master title style</a:t>
            </a:r>
            <a:endParaRPr lang="nl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1600201"/>
            <a:ext cx="800323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1E2D5-7182-3D4C-AACD-AAD6682A714B}" type="datetime1">
              <a:rPr lang="nl-BE" smtClean="0"/>
              <a:t>16/04/2013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75856" y="6356351"/>
            <a:ext cx="2376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r>
              <a:rPr lang="nl-BE" smtClean="0"/>
              <a:t>TUDCN external evaluation</a:t>
            </a: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400" y="6356351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D816D08-06B3-4DCC-9F0B-CBD25349734F}" type="slidenum">
              <a:rPr lang="nl-BE" smtClean="0"/>
              <a:t>‹#›</a:t>
            </a:fld>
            <a:endParaRPr lang="nl-BE"/>
          </a:p>
        </p:txBody>
      </p:sp>
      <p:sp>
        <p:nvSpPr>
          <p:cNvPr id="8" name="Rectangle 7"/>
          <p:cNvSpPr/>
          <p:nvPr/>
        </p:nvSpPr>
        <p:spPr>
          <a:xfrm flipH="1">
            <a:off x="0" y="0"/>
            <a:ext cx="26123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tangle 8"/>
          <p:cNvSpPr/>
          <p:nvPr/>
        </p:nvSpPr>
        <p:spPr>
          <a:xfrm>
            <a:off x="323528" y="764704"/>
            <a:ext cx="144000" cy="56166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20220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Clr>
          <a:schemeClr val="accent1"/>
        </a:buClr>
        <a:buFontTx/>
        <a:buBlip>
          <a:blip r:embed="rId15"/>
        </a:buBlip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SzPct val="150000"/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Clr>
          <a:schemeClr val="accent1"/>
        </a:buClr>
        <a:buSzPct val="150000"/>
        <a:buFont typeface="Wingdings" pitchFamily="2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indent="-342900" algn="l" defTabSz="914400" rtl="0" eaLnBrk="1" latinLnBrk="0" hangingPunct="1">
        <a:spcBef>
          <a:spcPct val="20000"/>
        </a:spcBef>
        <a:buClr>
          <a:schemeClr val="accent1"/>
        </a:buClr>
        <a:buFontTx/>
        <a:buBlip>
          <a:blip r:embed="rId18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477C3-8848-F346-AEA2-236E2141DF1B}" type="datetime1">
              <a:rPr lang="nl-BE" smtClean="0"/>
              <a:t>16/04/2013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BE" smtClean="0"/>
              <a:t>TUDCN external evaluation</a:t>
            </a: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927F0-CF17-4787-BA07-F289669C9302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86011374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6372A-7839-7D43-B7AE-F051AE190C01}" type="datetime1">
              <a:rPr lang="nl-BE" smtClean="0"/>
              <a:t>16/04/2013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BE" smtClean="0"/>
              <a:t>TUDCN external evaluation</a:t>
            </a: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43E0B-F655-4FB1-A763-75D733B83A5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06509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uthresearch.be" TargetMode="External"/><Relationship Id="rId2" Type="http://schemas.openxmlformats.org/officeDocument/2006/relationships/hyperlink" Target="http://www.southresearch.b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64905"/>
            <a:ext cx="7772400" cy="1470025"/>
          </a:xfrm>
        </p:spPr>
        <p:txBody>
          <a:bodyPr/>
          <a:lstStyle/>
          <a:p>
            <a:r>
              <a:rPr lang="nl-BE" dirty="0" smtClean="0"/>
              <a:t>TUDCN 2011-12 external evaluation 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412704"/>
            <a:ext cx="7344816" cy="1752600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nl-BE" sz="2400" cap="small" dirty="0" smtClean="0"/>
              <a:t>Evaluation Findings, Conclusions &amp; Recommendations</a:t>
            </a:r>
          </a:p>
          <a:p>
            <a:r>
              <a:rPr lang="nl-BE" sz="1600" dirty="0" smtClean="0"/>
              <a:t>Presented at the GM in Slangerup (Denmark)</a:t>
            </a:r>
          </a:p>
          <a:p>
            <a:r>
              <a:rPr lang="nl-BE" sz="1600" dirty="0" smtClean="0"/>
              <a:t>April 17th, 2013</a:t>
            </a:r>
            <a:endParaRPr lang="nl-BE" sz="1600" dirty="0"/>
          </a:p>
        </p:txBody>
      </p:sp>
    </p:spTree>
    <p:extLst>
      <p:ext uri="{BB962C8B-B14F-4D97-AF65-F5344CB8AC3E}">
        <p14:creationId xmlns:p14="http://schemas.microsoft.com/office/powerpoint/2010/main" val="2892234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Network development (1/5)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1"/>
            <a:ext cx="8136904" cy="4248472"/>
          </a:xfrm>
        </p:spPr>
        <p:txBody>
          <a:bodyPr>
            <a:noAutofit/>
          </a:bodyPr>
          <a:lstStyle/>
          <a:p>
            <a:pPr marL="457200" lvl="1">
              <a:lnSpc>
                <a:spcPct val="150000"/>
              </a:lnSpc>
              <a:buClr>
                <a:schemeClr val="accent1"/>
              </a:buClr>
              <a:buSzTx/>
              <a:buBlip>
                <a:blip r:embed="rId2"/>
              </a:buBlip>
            </a:pPr>
            <a:r>
              <a:rPr lang="en-GB" sz="2000" dirty="0" smtClean="0"/>
              <a:t>Broad </a:t>
            </a:r>
            <a:r>
              <a:rPr lang="en-GB" sz="2000" dirty="0"/>
              <a:t>consensus on the </a:t>
            </a:r>
            <a:r>
              <a:rPr lang="en-GB" sz="2000" dirty="0">
                <a:solidFill>
                  <a:srgbClr val="8E0036"/>
                </a:solidFill>
              </a:rPr>
              <a:t>relevance and importance of </a:t>
            </a:r>
            <a:r>
              <a:rPr lang="en-GB" sz="2000" dirty="0" smtClean="0">
                <a:solidFill>
                  <a:srgbClr val="8E0036"/>
                </a:solidFill>
              </a:rPr>
              <a:t>the network goals</a:t>
            </a:r>
          </a:p>
          <a:p>
            <a:pPr lvl="1">
              <a:lnSpc>
                <a:spcPct val="150000"/>
              </a:lnSpc>
            </a:pPr>
            <a:r>
              <a:rPr lang="en-GB" sz="1800" dirty="0"/>
              <a:t>G</a:t>
            </a:r>
            <a:r>
              <a:rPr lang="en-GB" sz="1800" dirty="0" smtClean="0"/>
              <a:t>oals widely known and understood by members (a</a:t>
            </a:r>
            <a:r>
              <a:rPr lang="en-GB" sz="1800" dirty="0" smtClean="0">
                <a:solidFill>
                  <a:srgbClr val="000000"/>
                </a:solidFill>
              </a:rPr>
              <a:t>t </a:t>
            </a:r>
            <a:r>
              <a:rPr lang="en-GB" sz="1800" dirty="0">
                <a:solidFill>
                  <a:srgbClr val="000000"/>
                </a:solidFill>
              </a:rPr>
              <a:t>least by those moderately to strongly involved in the </a:t>
            </a:r>
            <a:r>
              <a:rPr lang="en-GB" sz="1800" dirty="0" smtClean="0">
                <a:solidFill>
                  <a:srgbClr val="000000"/>
                </a:solidFill>
              </a:rPr>
              <a:t>network)</a:t>
            </a:r>
          </a:p>
          <a:p>
            <a:pPr lvl="1">
              <a:lnSpc>
                <a:spcPct val="150000"/>
              </a:lnSpc>
            </a:pPr>
            <a:r>
              <a:rPr lang="en-GB" sz="1800" dirty="0"/>
              <a:t>C</a:t>
            </a:r>
            <a:r>
              <a:rPr lang="en-GB" sz="1800" dirty="0" smtClean="0"/>
              <a:t>orrespond </a:t>
            </a:r>
            <a:r>
              <a:rPr lang="en-GB" sz="1800" dirty="0"/>
              <a:t>with the members’ expectations towards the network </a:t>
            </a:r>
            <a:endParaRPr lang="en-GB" sz="1800" dirty="0" smtClean="0"/>
          </a:p>
          <a:p>
            <a:pPr lvl="1">
              <a:lnSpc>
                <a:spcPct val="150000"/>
              </a:lnSpc>
            </a:pPr>
            <a:r>
              <a:rPr lang="en-GB" sz="1800" dirty="0" smtClean="0"/>
              <a:t>Challenge: how to </a:t>
            </a:r>
            <a:r>
              <a:rPr lang="en-GB" sz="1800" dirty="0"/>
              <a:t>deal with the complexity of members’ interests and </a:t>
            </a:r>
            <a:r>
              <a:rPr lang="en-GB" sz="1800" dirty="0" smtClean="0"/>
              <a:t>expectations when the network becomes </a:t>
            </a:r>
            <a:r>
              <a:rPr lang="nl-NL" sz="1800" dirty="0" smtClean="0"/>
              <a:t>more diverse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Good level of </a:t>
            </a:r>
            <a:r>
              <a:rPr lang="en-GB" sz="2000" dirty="0">
                <a:solidFill>
                  <a:srgbClr val="8E0036"/>
                </a:solidFill>
              </a:rPr>
              <a:t>trust</a:t>
            </a:r>
            <a:r>
              <a:rPr lang="en-GB" sz="2000" dirty="0"/>
              <a:t>: (a) in the work of the secretariat &amp; working groups;</a:t>
            </a:r>
            <a:r>
              <a:rPr lang="nl-NL" sz="2000" dirty="0"/>
              <a:t> (b) </a:t>
            </a:r>
            <a:r>
              <a:rPr lang="en-GB" sz="2000" dirty="0"/>
              <a:t>among network members mutually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nl-BE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TUDCN external evaluation</a:t>
            </a:r>
            <a:endParaRPr lang="nl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816D08-06B3-4DCC-9F0B-CBD25349734F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27066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Network development (2/5)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8136904" cy="4680519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n-GB" sz="2000" dirty="0" smtClean="0"/>
              <a:t>Members have possibilities to </a:t>
            </a:r>
            <a:r>
              <a:rPr lang="en-GB" sz="2000" dirty="0" smtClean="0">
                <a:solidFill>
                  <a:schemeClr val="accent4"/>
                </a:solidFill>
              </a:rPr>
              <a:t>participate</a:t>
            </a:r>
            <a:r>
              <a:rPr lang="en-GB" sz="2000" dirty="0" smtClean="0"/>
              <a:t> in decision-making and activities =&gt; feeling of ownership of the network </a:t>
            </a:r>
          </a:p>
          <a:p>
            <a:pPr lvl="1">
              <a:lnSpc>
                <a:spcPct val="140000"/>
              </a:lnSpc>
            </a:pPr>
            <a:r>
              <a:rPr lang="en-GB" sz="2000" dirty="0" smtClean="0"/>
              <a:t>Challenges:</a:t>
            </a:r>
          </a:p>
          <a:p>
            <a:pPr lvl="2">
              <a:lnSpc>
                <a:spcPct val="140000"/>
              </a:lnSpc>
            </a:pPr>
            <a:r>
              <a:rPr lang="en-GB" sz="1800" dirty="0" smtClean="0"/>
              <a:t>Unbalanced participation of members: common in networks, but care should be taken not to become too much a ‘club of insiders’ </a:t>
            </a:r>
          </a:p>
          <a:p>
            <a:pPr lvl="2">
              <a:lnSpc>
                <a:spcPct val="140000"/>
              </a:lnSpc>
            </a:pPr>
            <a:r>
              <a:rPr lang="en-GB" sz="1800" dirty="0" smtClean="0"/>
              <a:t>Underrepresentation of the South and GUFs</a:t>
            </a:r>
          </a:p>
          <a:p>
            <a:pPr lvl="3">
              <a:lnSpc>
                <a:spcPct val="140000"/>
              </a:lnSpc>
            </a:pPr>
            <a:r>
              <a:rPr lang="en-GB" sz="1600" dirty="0" smtClean="0"/>
              <a:t>Participation of the South: has increased, but still much to do</a:t>
            </a:r>
          </a:p>
          <a:p>
            <a:pPr lvl="3">
              <a:lnSpc>
                <a:spcPct val="140000"/>
              </a:lnSpc>
            </a:pPr>
            <a:r>
              <a:rPr lang="en-GB" sz="1600" dirty="0" smtClean="0"/>
              <a:t>Participation GUFs: demand for clarifying the relationship between GUFs and ITUC/TUDCN</a:t>
            </a:r>
          </a:p>
          <a:p>
            <a:pPr lvl="2">
              <a:lnSpc>
                <a:spcPct val="140000"/>
              </a:lnSpc>
            </a:pPr>
            <a:endParaRPr lang="en-GB" sz="7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TUDCN external evaluation</a:t>
            </a:r>
            <a:endParaRPr lang="nl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816D08-06B3-4DCC-9F0B-CBD25349734F}" type="slidenum">
              <a:rPr lang="nl-BE" smtClean="0"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77168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Network development (3</a:t>
            </a:r>
            <a:r>
              <a:rPr lang="nl-BE" dirty="0" smtClean="0"/>
              <a:t>/5)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TUDCN external evaluation</a:t>
            </a:r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816D08-06B3-4DCC-9F0B-CBD25349734F}" type="slidenum">
              <a:rPr lang="nl-BE" smtClean="0"/>
              <a:t>12</a:t>
            </a:fld>
            <a:endParaRPr lang="nl-B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3568" y="1600201"/>
            <a:ext cx="8208912" cy="470911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40000"/>
              </a:lnSpc>
            </a:pPr>
            <a:r>
              <a:rPr lang="en-GB" sz="8000" dirty="0"/>
              <a:t>Network structure:</a:t>
            </a:r>
          </a:p>
          <a:p>
            <a:pPr lvl="1">
              <a:lnSpc>
                <a:spcPct val="140000"/>
              </a:lnSpc>
            </a:pPr>
            <a:r>
              <a:rPr lang="en-GB" sz="7200" dirty="0">
                <a:solidFill>
                  <a:schemeClr val="accent4"/>
                </a:solidFill>
              </a:rPr>
              <a:t>Secretariat</a:t>
            </a:r>
            <a:r>
              <a:rPr lang="en-GB" sz="7200" dirty="0"/>
              <a:t>: </a:t>
            </a:r>
            <a:endParaRPr lang="en-GB" sz="7200" dirty="0" smtClean="0"/>
          </a:p>
          <a:p>
            <a:pPr lvl="2">
              <a:lnSpc>
                <a:spcPct val="140000"/>
              </a:lnSpc>
            </a:pPr>
            <a:r>
              <a:rPr lang="en-GB" sz="6400" dirty="0" smtClean="0"/>
              <a:t>Highly </a:t>
            </a:r>
            <a:r>
              <a:rPr lang="en-GB" sz="6400" dirty="0"/>
              <a:t>appreciated by members; competent staff</a:t>
            </a:r>
          </a:p>
          <a:p>
            <a:pPr lvl="2">
              <a:lnSpc>
                <a:spcPct val="140000"/>
              </a:lnSpc>
            </a:pPr>
            <a:r>
              <a:rPr lang="en-GB" sz="6400" dirty="0" smtClean="0"/>
              <a:t>Risks: to work too autonomously; to focus too </a:t>
            </a:r>
            <a:r>
              <a:rPr lang="en-GB" sz="6400" dirty="0"/>
              <a:t>much on external work (v. internal </a:t>
            </a:r>
            <a:r>
              <a:rPr lang="nl-BE" sz="6400" dirty="0"/>
              <a:t>network strengthening and member participation)</a:t>
            </a:r>
            <a:endParaRPr lang="en-GB" sz="6400" dirty="0"/>
          </a:p>
          <a:p>
            <a:pPr lvl="1">
              <a:lnSpc>
                <a:spcPct val="140000"/>
              </a:lnSpc>
            </a:pPr>
            <a:r>
              <a:rPr lang="nl-NL" sz="7200" dirty="0" smtClean="0">
                <a:solidFill>
                  <a:srgbClr val="8E0036"/>
                </a:solidFill>
              </a:rPr>
              <a:t>FSG</a:t>
            </a:r>
            <a:r>
              <a:rPr lang="nl-NL" sz="7200" dirty="0" smtClean="0"/>
              <a:t>: </a:t>
            </a:r>
            <a:r>
              <a:rPr lang="nl-NL" sz="6400" dirty="0" smtClean="0"/>
              <a:t>no</a:t>
            </a:r>
            <a:r>
              <a:rPr lang="en-GB" sz="6400" dirty="0" smtClean="0"/>
              <a:t>t </a:t>
            </a:r>
            <a:r>
              <a:rPr lang="en-GB" sz="6400" dirty="0"/>
              <a:t>yet fully </a:t>
            </a:r>
            <a:r>
              <a:rPr lang="en-GB" sz="6400" dirty="0" smtClean="0"/>
              <a:t>taking up its </a:t>
            </a:r>
            <a:r>
              <a:rPr lang="en-GB" sz="6400" dirty="0"/>
              <a:t>role as governance </a:t>
            </a:r>
            <a:r>
              <a:rPr lang="en-GB" sz="6400" dirty="0" smtClean="0"/>
              <a:t>structure, despite attempts for improvement</a:t>
            </a:r>
            <a:endParaRPr lang="en-GB" sz="7200" dirty="0"/>
          </a:p>
          <a:p>
            <a:pPr lvl="1">
              <a:lnSpc>
                <a:spcPct val="140000"/>
              </a:lnSpc>
            </a:pPr>
            <a:r>
              <a:rPr lang="en-GB" sz="7200" dirty="0" smtClean="0">
                <a:solidFill>
                  <a:srgbClr val="8E0036"/>
                </a:solidFill>
              </a:rPr>
              <a:t>General meetings</a:t>
            </a:r>
            <a:r>
              <a:rPr lang="en-GB" sz="7200" dirty="0" smtClean="0"/>
              <a:t>:</a:t>
            </a:r>
            <a:endParaRPr lang="en-GB" sz="7200" dirty="0"/>
          </a:p>
          <a:p>
            <a:pPr lvl="2">
              <a:lnSpc>
                <a:spcPct val="140000"/>
              </a:lnSpc>
            </a:pPr>
            <a:r>
              <a:rPr lang="en-GB" sz="6400" dirty="0"/>
              <a:t> important networking moment  </a:t>
            </a:r>
          </a:p>
          <a:p>
            <a:pPr lvl="2">
              <a:lnSpc>
                <a:spcPct val="140000"/>
              </a:lnSpc>
            </a:pPr>
            <a:r>
              <a:rPr lang="en-GB" sz="6400" dirty="0"/>
              <a:t>Overloaded agendas =&gt; little time for liaising, exchange and networking</a:t>
            </a:r>
          </a:p>
          <a:p>
            <a:pPr lvl="1">
              <a:lnSpc>
                <a:spcPct val="140000"/>
              </a:lnSpc>
            </a:pPr>
            <a:r>
              <a:rPr lang="en-GB" sz="7200" dirty="0">
                <a:solidFill>
                  <a:srgbClr val="8E0036"/>
                </a:solidFill>
              </a:rPr>
              <a:t>Working </a:t>
            </a:r>
            <a:r>
              <a:rPr lang="en-GB" sz="7200" dirty="0" smtClean="0">
                <a:solidFill>
                  <a:srgbClr val="8E0036"/>
                </a:solidFill>
              </a:rPr>
              <a:t>groups</a:t>
            </a:r>
            <a:r>
              <a:rPr lang="en-GB" sz="7200" dirty="0" smtClean="0">
                <a:solidFill>
                  <a:srgbClr val="000000"/>
                </a:solidFill>
              </a:rPr>
              <a:t>:</a:t>
            </a:r>
            <a:endParaRPr lang="en-GB" sz="7200" dirty="0">
              <a:solidFill>
                <a:srgbClr val="000000"/>
              </a:solidFill>
            </a:endParaRPr>
          </a:p>
          <a:p>
            <a:pPr lvl="2">
              <a:lnSpc>
                <a:spcPct val="140000"/>
              </a:lnSpc>
            </a:pPr>
            <a:r>
              <a:rPr lang="en-GB" sz="6400" dirty="0" smtClean="0"/>
              <a:t>Outputs highly </a:t>
            </a:r>
            <a:r>
              <a:rPr lang="en-GB" sz="6400" dirty="0"/>
              <a:t>valued by network members. </a:t>
            </a:r>
          </a:p>
          <a:p>
            <a:pPr lvl="2">
              <a:lnSpc>
                <a:spcPct val="140000"/>
              </a:lnSpc>
            </a:pPr>
            <a:r>
              <a:rPr lang="en-GB" sz="6400" dirty="0"/>
              <a:t>Small number of active participants (especially Development Effectiveness WG</a:t>
            </a:r>
            <a:r>
              <a:rPr lang="en-GB" sz="6400" dirty="0" smtClean="0"/>
              <a:t>)</a:t>
            </a:r>
            <a:endParaRPr lang="en-GB" sz="6400" dirty="0"/>
          </a:p>
          <a:p>
            <a:pPr marL="0" indent="0">
              <a:lnSpc>
                <a:spcPct val="14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9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Network development (4/5)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8136904" cy="4680519"/>
          </a:xfrm>
        </p:spPr>
        <p:txBody>
          <a:bodyPr>
            <a:normAutofit/>
          </a:bodyPr>
          <a:lstStyle/>
          <a:p>
            <a:r>
              <a:rPr lang="en-GB" sz="2400" dirty="0" smtClean="0"/>
              <a:t>Good </a:t>
            </a:r>
            <a:r>
              <a:rPr lang="en-GB" sz="2400" dirty="0" smtClean="0">
                <a:solidFill>
                  <a:schemeClr val="accent4"/>
                </a:solidFill>
              </a:rPr>
              <a:t>communication </a:t>
            </a:r>
            <a:r>
              <a:rPr lang="en-GB" sz="2400" dirty="0">
                <a:solidFill>
                  <a:schemeClr val="accent4"/>
                </a:solidFill>
              </a:rPr>
              <a:t>and information </a:t>
            </a:r>
            <a:r>
              <a:rPr lang="en-GB" sz="2400" dirty="0" smtClean="0">
                <a:solidFill>
                  <a:schemeClr val="accent4"/>
                </a:solidFill>
              </a:rPr>
              <a:t>sharing</a:t>
            </a:r>
            <a:r>
              <a:rPr lang="en-GB" sz="2400" dirty="0" smtClean="0"/>
              <a:t> mechanisms in place</a:t>
            </a:r>
            <a:endParaRPr lang="en-GB" sz="2400" dirty="0"/>
          </a:p>
          <a:p>
            <a:pPr lvl="1"/>
            <a:r>
              <a:rPr lang="en-GB" sz="2000" dirty="0" smtClean="0"/>
              <a:t>TUDCN </a:t>
            </a:r>
            <a:r>
              <a:rPr lang="en-GB" sz="2000" dirty="0"/>
              <a:t>website, </a:t>
            </a:r>
            <a:r>
              <a:rPr lang="en-GB" sz="2000" dirty="0" smtClean="0"/>
              <a:t>monthly </a:t>
            </a:r>
            <a:r>
              <a:rPr lang="en-GB" sz="2000" dirty="0"/>
              <a:t>newsletter, projects </a:t>
            </a:r>
            <a:r>
              <a:rPr lang="en-GB" sz="2000" dirty="0" smtClean="0"/>
              <a:t>directory, position </a:t>
            </a:r>
            <a:r>
              <a:rPr lang="en-GB" sz="2000" dirty="0"/>
              <a:t>papers and briefing notes, </a:t>
            </a:r>
            <a:r>
              <a:rPr lang="en-GB" sz="2000" dirty="0" smtClean="0"/>
              <a:t>…</a:t>
            </a:r>
          </a:p>
          <a:p>
            <a:pPr lvl="1"/>
            <a:r>
              <a:rPr lang="en-GB" sz="2000" dirty="0" smtClean="0"/>
              <a:t>Highly appreciated: allow to remain informed on </a:t>
            </a:r>
            <a:r>
              <a:rPr lang="en-GB" sz="2000" dirty="0"/>
              <a:t>what is going on in the </a:t>
            </a:r>
            <a:r>
              <a:rPr lang="en-GB" sz="2000" dirty="0" smtClean="0"/>
              <a:t>network and </a:t>
            </a:r>
            <a:r>
              <a:rPr lang="en-GB" sz="2000" dirty="0"/>
              <a:t>on evolutions in the global development </a:t>
            </a:r>
            <a:r>
              <a:rPr lang="en-GB" sz="2000" dirty="0" smtClean="0"/>
              <a:t>agenda</a:t>
            </a:r>
          </a:p>
          <a:p>
            <a:pPr lvl="1"/>
            <a:r>
              <a:rPr lang="en-GB" sz="2000" dirty="0" smtClean="0"/>
              <a:t>Especially </a:t>
            </a:r>
            <a:r>
              <a:rPr lang="en-GB" sz="2000" dirty="0"/>
              <a:t>the newsletter and ITUC briefing notes considered highly </a:t>
            </a:r>
            <a:r>
              <a:rPr lang="en-GB" sz="2000" dirty="0" smtClean="0"/>
              <a:t>useful</a:t>
            </a:r>
          </a:p>
          <a:p>
            <a:pPr lvl="1"/>
            <a:r>
              <a:rPr lang="en-GB" sz="2000" dirty="0" smtClean="0"/>
              <a:t>Weaknesses: </a:t>
            </a:r>
          </a:p>
          <a:p>
            <a:pPr lvl="2"/>
            <a:r>
              <a:rPr lang="en-GB" sz="1800" dirty="0" smtClean="0"/>
              <a:t>Mailing list not up</a:t>
            </a:r>
            <a:r>
              <a:rPr lang="en-GB" sz="1800" dirty="0"/>
              <a:t>-to-date. </a:t>
            </a:r>
            <a:endParaRPr lang="en-GB" sz="1800" dirty="0" smtClean="0"/>
          </a:p>
          <a:p>
            <a:pPr lvl="2"/>
            <a:r>
              <a:rPr lang="en-GB" sz="1800" dirty="0" smtClean="0"/>
              <a:t>Member participation in communication is low</a:t>
            </a:r>
            <a:r>
              <a:rPr lang="en-GB" sz="1800" dirty="0"/>
              <a:t>, </a:t>
            </a:r>
            <a:r>
              <a:rPr lang="en-GB" sz="1800" dirty="0" smtClean="0"/>
              <a:t>mainly due to time constraints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TUDCN external evaluation</a:t>
            </a:r>
            <a:endParaRPr lang="nl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816D08-06B3-4DCC-9F0B-CBD25349734F}" type="slidenum">
              <a:rPr lang="nl-BE" smtClean="0"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33169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Network development (</a:t>
            </a:r>
            <a:r>
              <a:rPr lang="nl-BE" dirty="0"/>
              <a:t>5</a:t>
            </a:r>
            <a:r>
              <a:rPr lang="nl-BE" dirty="0" smtClean="0"/>
              <a:t>/5)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8136904" cy="489654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GB" sz="2000" dirty="0" smtClean="0"/>
              <a:t>Major constraint: </a:t>
            </a:r>
            <a:r>
              <a:rPr lang="en-GB" sz="2000" dirty="0" smtClean="0">
                <a:solidFill>
                  <a:srgbClr val="8E0036"/>
                </a:solidFill>
              </a:rPr>
              <a:t>weak </a:t>
            </a:r>
            <a:r>
              <a:rPr lang="en-GB" sz="2000" dirty="0">
                <a:solidFill>
                  <a:srgbClr val="8E0036"/>
                </a:solidFill>
              </a:rPr>
              <a:t>institutionalisation within </a:t>
            </a:r>
            <a:r>
              <a:rPr lang="en-GB" sz="2000" dirty="0" smtClean="0">
                <a:solidFill>
                  <a:srgbClr val="8E0036"/>
                </a:solidFill>
              </a:rPr>
              <a:t>the </a:t>
            </a:r>
            <a:r>
              <a:rPr lang="en-GB" sz="2000" dirty="0">
                <a:solidFill>
                  <a:srgbClr val="8E0036"/>
                </a:solidFill>
              </a:rPr>
              <a:t>ITUC </a:t>
            </a:r>
            <a:r>
              <a:rPr lang="en-GB" sz="2000" dirty="0" smtClean="0">
                <a:solidFill>
                  <a:schemeClr val="accent4"/>
                </a:solidFill>
              </a:rPr>
              <a:t>+ </a:t>
            </a:r>
            <a:r>
              <a:rPr lang="en-GB" sz="2000" dirty="0">
                <a:solidFill>
                  <a:schemeClr val="accent4"/>
                </a:solidFill>
              </a:rPr>
              <a:t>w</a:t>
            </a:r>
            <a:r>
              <a:rPr lang="en-GB" sz="2000" dirty="0" smtClean="0">
                <a:solidFill>
                  <a:schemeClr val="accent4"/>
                </a:solidFill>
              </a:rPr>
              <a:t>eak </a:t>
            </a:r>
            <a:r>
              <a:rPr lang="en-GB" sz="2000" dirty="0">
                <a:solidFill>
                  <a:schemeClr val="accent4"/>
                </a:solidFill>
              </a:rPr>
              <a:t>political </a:t>
            </a:r>
            <a:r>
              <a:rPr lang="en-GB" sz="2000" dirty="0" smtClean="0">
                <a:solidFill>
                  <a:schemeClr val="accent4"/>
                </a:solidFill>
              </a:rPr>
              <a:t>support </a:t>
            </a:r>
            <a:r>
              <a:rPr lang="en-GB" sz="2000" dirty="0" smtClean="0"/>
              <a:t>for the network</a:t>
            </a:r>
            <a:endParaRPr lang="nl-NL" sz="2000" dirty="0"/>
          </a:p>
          <a:p>
            <a:pPr lvl="1">
              <a:lnSpc>
                <a:spcPct val="120000"/>
              </a:lnSpc>
            </a:pPr>
            <a:r>
              <a:rPr lang="en-GB" sz="1800" dirty="0"/>
              <a:t>TUDCN seen as a project, not as an intrinsic part of the work of the ITUC </a:t>
            </a:r>
            <a:endParaRPr lang="nl-NL" sz="1800" dirty="0"/>
          </a:p>
          <a:p>
            <a:pPr lvl="1">
              <a:lnSpc>
                <a:spcPct val="120000"/>
              </a:lnSpc>
            </a:pPr>
            <a:r>
              <a:rPr lang="en-GB" sz="1800" dirty="0" smtClean="0"/>
              <a:t>Poor understanding of: (1) development cooperation; (2) the role </a:t>
            </a:r>
            <a:r>
              <a:rPr lang="en-GB" sz="1800" dirty="0"/>
              <a:t>and added value of TUDCN </a:t>
            </a:r>
            <a:endParaRPr lang="nl-NL" sz="1800" dirty="0"/>
          </a:p>
          <a:p>
            <a:pPr lvl="1">
              <a:lnSpc>
                <a:spcPct val="120000"/>
              </a:lnSpc>
            </a:pPr>
            <a:r>
              <a:rPr lang="en-GB" sz="1800" dirty="0"/>
              <a:t>Consequences: </a:t>
            </a:r>
            <a:endParaRPr lang="nl-NL" sz="1800" dirty="0"/>
          </a:p>
          <a:p>
            <a:pPr lvl="2">
              <a:lnSpc>
                <a:spcPct val="120000"/>
              </a:lnSpc>
            </a:pPr>
            <a:r>
              <a:rPr lang="en-GB" sz="1600" dirty="0" smtClean="0"/>
              <a:t>Legitimacy </a:t>
            </a:r>
            <a:r>
              <a:rPr lang="en-GB" sz="1600" dirty="0"/>
              <a:t>and sustainability of the </a:t>
            </a:r>
            <a:r>
              <a:rPr lang="en-GB" sz="1600" smtClean="0"/>
              <a:t>network affected</a:t>
            </a:r>
            <a:endParaRPr lang="nl-NL" sz="1600" dirty="0"/>
          </a:p>
          <a:p>
            <a:pPr lvl="2">
              <a:lnSpc>
                <a:spcPct val="120000"/>
              </a:lnSpc>
            </a:pPr>
            <a:r>
              <a:rPr lang="en-GB" sz="1600" dirty="0"/>
              <a:t>Missed opportunities (e.g. in terms of advocacy)</a:t>
            </a:r>
            <a:endParaRPr lang="nl-NL" sz="1600" dirty="0"/>
          </a:p>
          <a:p>
            <a:pPr lvl="1">
              <a:lnSpc>
                <a:spcPct val="120000"/>
              </a:lnSpc>
            </a:pPr>
            <a:r>
              <a:rPr lang="en-GB" sz="1900" dirty="0" smtClean="0"/>
              <a:t>Needed:</a:t>
            </a:r>
          </a:p>
          <a:p>
            <a:pPr lvl="2">
              <a:lnSpc>
                <a:spcPct val="120000"/>
              </a:lnSpc>
            </a:pPr>
            <a:r>
              <a:rPr lang="en-GB" sz="1600" dirty="0" smtClean="0"/>
              <a:t>Political </a:t>
            </a:r>
            <a:r>
              <a:rPr lang="en-GB" sz="1600" dirty="0"/>
              <a:t>recognition </a:t>
            </a:r>
            <a:r>
              <a:rPr lang="en-GB" sz="1600" dirty="0" smtClean="0"/>
              <a:t>of TUDCN</a:t>
            </a:r>
          </a:p>
          <a:p>
            <a:pPr lvl="2">
              <a:lnSpc>
                <a:spcPct val="120000"/>
              </a:lnSpc>
            </a:pPr>
            <a:r>
              <a:rPr lang="en-GB" sz="1600" dirty="0" smtClean="0"/>
              <a:t>Political </a:t>
            </a:r>
            <a:r>
              <a:rPr lang="en-GB" sz="1600" dirty="0"/>
              <a:t>decision to support the </a:t>
            </a:r>
            <a:r>
              <a:rPr lang="en-GB" sz="1600" dirty="0" smtClean="0"/>
              <a:t>further institutional </a:t>
            </a:r>
            <a:r>
              <a:rPr lang="en-GB" sz="1600" dirty="0"/>
              <a:t>development of TUDCN </a:t>
            </a:r>
            <a:endParaRPr lang="nl-NL" sz="1600" dirty="0"/>
          </a:p>
          <a:p>
            <a:pPr lvl="2">
              <a:lnSpc>
                <a:spcPct val="120000"/>
              </a:lnSpc>
            </a:pPr>
            <a:r>
              <a:rPr lang="nl-NL" sz="1600" dirty="0" smtClean="0"/>
              <a:t>But: </a:t>
            </a:r>
            <a:r>
              <a:rPr lang="en-GB" sz="1600" dirty="0" smtClean="0"/>
              <a:t>some </a:t>
            </a:r>
            <a:r>
              <a:rPr lang="en-GB" sz="1600" dirty="0"/>
              <a:t>degree of independency </a:t>
            </a:r>
            <a:r>
              <a:rPr lang="en-GB" sz="1600" dirty="0" smtClean="0"/>
              <a:t>needed due to the network character of TUDCN</a:t>
            </a:r>
            <a:endParaRPr lang="nl-NL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TUDCN external evaluation</a:t>
            </a:r>
            <a:endParaRPr lang="nl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816D08-06B3-4DCC-9F0B-CBD25349734F}" type="slidenum">
              <a:rPr lang="nl-BE" smtClean="0"/>
              <a:t>14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942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Internal achievements (1/2)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8003232" cy="446449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</a:pPr>
            <a:r>
              <a:rPr lang="en-GB" sz="2600" dirty="0">
                <a:solidFill>
                  <a:srgbClr val="8E0036"/>
                </a:solidFill>
              </a:rPr>
              <a:t>S</a:t>
            </a:r>
            <a:r>
              <a:rPr lang="en-GB" sz="2600" dirty="0" smtClean="0">
                <a:solidFill>
                  <a:srgbClr val="8E0036"/>
                </a:solidFill>
              </a:rPr>
              <a:t>trengthened views </a:t>
            </a:r>
            <a:r>
              <a:rPr lang="en-GB" sz="2600" dirty="0" smtClean="0"/>
              <a:t>on development cooperation and practices, among others via ‘TU principles and Guidelines’:</a:t>
            </a:r>
          </a:p>
          <a:p>
            <a:pPr lvl="1">
              <a:lnSpc>
                <a:spcPct val="160000"/>
              </a:lnSpc>
            </a:pPr>
            <a:r>
              <a:rPr lang="en-GB" sz="2200" dirty="0" smtClean="0">
                <a:sym typeface="Wingdings"/>
              </a:rPr>
              <a:t>better positioning within CSO community</a:t>
            </a:r>
          </a:p>
          <a:p>
            <a:pPr lvl="1">
              <a:lnSpc>
                <a:spcPct val="160000"/>
              </a:lnSpc>
            </a:pPr>
            <a:r>
              <a:rPr lang="en-GB" sz="2200" dirty="0" smtClean="0">
                <a:sym typeface="Wingdings"/>
              </a:rPr>
              <a:t>better articulating of own identity</a:t>
            </a:r>
          </a:p>
          <a:p>
            <a:pPr>
              <a:lnSpc>
                <a:spcPct val="160000"/>
              </a:lnSpc>
            </a:pPr>
            <a:r>
              <a:rPr lang="en-GB" sz="2600" dirty="0" smtClean="0">
                <a:sym typeface="Wingdings"/>
              </a:rPr>
              <a:t>TUs opening up for development cooperation issues to some degree, but all-in-all still rather shallow levels of inclusion and ownership of development cooperation in TUs</a:t>
            </a:r>
          </a:p>
          <a:p>
            <a:pPr marL="0" indent="0">
              <a:lnSpc>
                <a:spcPct val="160000"/>
              </a:lnSpc>
              <a:buNone/>
            </a:pPr>
            <a:endParaRPr lang="nl-NL" dirty="0" smtClean="0"/>
          </a:p>
          <a:p>
            <a:pPr marL="0" indent="0">
              <a:lnSpc>
                <a:spcPct val="160000"/>
              </a:lnSpc>
              <a:buNone/>
            </a:pPr>
            <a:endParaRPr lang="nl-BE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TUDCN external evaluation</a:t>
            </a:r>
            <a:endParaRPr lang="nl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816D08-06B3-4DCC-9F0B-CBD25349734F}" type="slidenum">
              <a:rPr lang="nl-BE" smtClean="0"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41198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Internal achievements (2/2)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8003232" cy="4464495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60000"/>
              </a:lnSpc>
            </a:pPr>
            <a:r>
              <a:rPr lang="en-GB" dirty="0" smtClean="0">
                <a:solidFill>
                  <a:srgbClr val="8E0036"/>
                </a:solidFill>
              </a:rPr>
              <a:t>Increased </a:t>
            </a:r>
            <a:r>
              <a:rPr lang="en-GB" dirty="0">
                <a:solidFill>
                  <a:srgbClr val="8E0036"/>
                </a:solidFill>
              </a:rPr>
              <a:t>coordination and coherence </a:t>
            </a:r>
            <a:r>
              <a:rPr lang="en-GB" dirty="0"/>
              <a:t>of TU development </a:t>
            </a:r>
            <a:r>
              <a:rPr lang="en-GB" dirty="0" smtClean="0"/>
              <a:t>cooperation</a:t>
            </a:r>
          </a:p>
          <a:p>
            <a:pPr lvl="1">
              <a:lnSpc>
                <a:spcPct val="160000"/>
              </a:lnSpc>
            </a:pPr>
            <a:r>
              <a:rPr lang="en-GB" sz="3300" dirty="0" smtClean="0"/>
              <a:t>Before </a:t>
            </a:r>
            <a:r>
              <a:rPr lang="en-GB" sz="3300" dirty="0"/>
              <a:t>TUDCN: much inefficiency, duplication, </a:t>
            </a:r>
            <a:r>
              <a:rPr lang="en-GB" sz="3300" dirty="0" smtClean="0"/>
              <a:t>competition </a:t>
            </a:r>
          </a:p>
          <a:p>
            <a:pPr lvl="1">
              <a:lnSpc>
                <a:spcPct val="160000"/>
              </a:lnSpc>
            </a:pPr>
            <a:r>
              <a:rPr lang="en-GB" sz="3300" dirty="0"/>
              <a:t>C</a:t>
            </a:r>
            <a:r>
              <a:rPr lang="en-GB" sz="3300" dirty="0" smtClean="0"/>
              <a:t>reation </a:t>
            </a:r>
            <a:r>
              <a:rPr lang="en-GB" sz="3300" dirty="0"/>
              <a:t>of TUDCN filled in an important </a:t>
            </a:r>
            <a:r>
              <a:rPr lang="en-GB" sz="3300" dirty="0" smtClean="0"/>
              <a:t>void </a:t>
            </a:r>
          </a:p>
          <a:p>
            <a:pPr lvl="1">
              <a:lnSpc>
                <a:spcPct val="160000"/>
              </a:lnSpc>
            </a:pPr>
            <a:r>
              <a:rPr lang="en-GB" sz="3300" dirty="0" smtClean="0"/>
              <a:t>Important </a:t>
            </a:r>
            <a:r>
              <a:rPr lang="en-GB" sz="3300" dirty="0"/>
              <a:t>challenges remain, in particular in the South: cooperation in Southern countries and South – South cooperation still </a:t>
            </a:r>
            <a:r>
              <a:rPr lang="en-GB" sz="3300" dirty="0" smtClean="0"/>
              <a:t>weak</a:t>
            </a:r>
          </a:p>
          <a:p>
            <a:pPr>
              <a:lnSpc>
                <a:spcPct val="160000"/>
              </a:lnSpc>
            </a:pPr>
            <a:r>
              <a:rPr lang="en-GB" dirty="0">
                <a:solidFill>
                  <a:srgbClr val="8E0036"/>
                </a:solidFill>
              </a:rPr>
              <a:t>I</a:t>
            </a:r>
            <a:r>
              <a:rPr lang="en-GB" dirty="0" smtClean="0">
                <a:solidFill>
                  <a:srgbClr val="8E0036"/>
                </a:solidFill>
              </a:rPr>
              <a:t>ncreased </a:t>
            </a:r>
            <a:r>
              <a:rPr lang="en-GB" dirty="0">
                <a:solidFill>
                  <a:srgbClr val="8E0036"/>
                </a:solidFill>
              </a:rPr>
              <a:t>TU capacity and effectiveness </a:t>
            </a:r>
            <a:r>
              <a:rPr lang="en-GB" dirty="0"/>
              <a:t>for development </a:t>
            </a:r>
            <a:r>
              <a:rPr lang="en-GB" dirty="0" smtClean="0"/>
              <a:t>cooperation</a:t>
            </a:r>
          </a:p>
          <a:p>
            <a:pPr lvl="1">
              <a:lnSpc>
                <a:spcPct val="160000"/>
              </a:lnSpc>
            </a:pPr>
            <a:r>
              <a:rPr lang="en-GB" sz="3300" dirty="0" smtClean="0"/>
              <a:t>via </a:t>
            </a:r>
            <a:r>
              <a:rPr lang="en-GB" sz="3300" dirty="0"/>
              <a:t>‘technical’ </a:t>
            </a:r>
            <a:r>
              <a:rPr lang="en-GB" sz="3300" dirty="0" smtClean="0"/>
              <a:t>activities:</a:t>
            </a:r>
          </a:p>
          <a:p>
            <a:pPr lvl="2">
              <a:lnSpc>
                <a:spcPct val="160000"/>
              </a:lnSpc>
            </a:pPr>
            <a:r>
              <a:rPr lang="en-GB" sz="2900" dirty="0" smtClean="0"/>
              <a:t>TUDEP</a:t>
            </a:r>
          </a:p>
          <a:p>
            <a:pPr lvl="2">
              <a:lnSpc>
                <a:spcPct val="160000"/>
              </a:lnSpc>
            </a:pPr>
            <a:r>
              <a:rPr lang="en-GB" sz="2900" dirty="0" smtClean="0"/>
              <a:t>guidance </a:t>
            </a:r>
            <a:r>
              <a:rPr lang="en-GB" sz="2900" dirty="0"/>
              <a:t>note on M&amp;E (in process</a:t>
            </a:r>
            <a:r>
              <a:rPr lang="en-GB" sz="2900" dirty="0" smtClean="0"/>
              <a:t>)</a:t>
            </a:r>
          </a:p>
          <a:p>
            <a:pPr lvl="1">
              <a:lnSpc>
                <a:spcPct val="160000"/>
              </a:lnSpc>
            </a:pPr>
            <a:r>
              <a:rPr lang="en-GB" sz="3300" dirty="0" smtClean="0"/>
              <a:t>but </a:t>
            </a:r>
            <a:r>
              <a:rPr lang="en-GB" sz="3300" dirty="0"/>
              <a:t>here also, actual use </a:t>
            </a:r>
            <a:r>
              <a:rPr lang="en-GB" sz="3300" i="1" dirty="0"/>
              <a:t>within</a:t>
            </a:r>
            <a:r>
              <a:rPr lang="en-GB" sz="3300" dirty="0"/>
              <a:t> organisations remains a challenge</a:t>
            </a:r>
          </a:p>
          <a:p>
            <a:pPr marL="0" indent="0">
              <a:lnSpc>
                <a:spcPct val="160000"/>
              </a:lnSpc>
              <a:buNone/>
            </a:pPr>
            <a:endParaRPr lang="nl-NL" dirty="0" smtClean="0"/>
          </a:p>
          <a:p>
            <a:pPr marL="0" indent="0">
              <a:lnSpc>
                <a:spcPct val="160000"/>
              </a:lnSpc>
              <a:buNone/>
            </a:pPr>
            <a:endParaRPr lang="nl-BE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TUDCN external evaluation</a:t>
            </a:r>
            <a:endParaRPr lang="nl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816D08-06B3-4DCC-9F0B-CBD25349734F}" type="slidenum">
              <a:rPr lang="nl-BE" smtClean="0"/>
              <a:t>16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550059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External achievements (1/2)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992888" cy="460851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40000"/>
              </a:lnSpc>
            </a:pPr>
            <a:r>
              <a:rPr lang="en-GB" dirty="0" smtClean="0">
                <a:solidFill>
                  <a:srgbClr val="8E0036"/>
                </a:solidFill>
              </a:rPr>
              <a:t>Significant</a:t>
            </a:r>
            <a:r>
              <a:rPr lang="en-GB" dirty="0" smtClean="0"/>
              <a:t> </a:t>
            </a:r>
            <a:r>
              <a:rPr lang="en-GB" dirty="0">
                <a:solidFill>
                  <a:srgbClr val="8E0036"/>
                </a:solidFill>
              </a:rPr>
              <a:t>contribution to common TU positions </a:t>
            </a:r>
            <a:r>
              <a:rPr lang="en-GB" dirty="0"/>
              <a:t>with regard to development and development </a:t>
            </a:r>
            <a:r>
              <a:rPr lang="en-GB" dirty="0" smtClean="0"/>
              <a:t>cooperation</a:t>
            </a:r>
          </a:p>
          <a:p>
            <a:pPr lvl="1">
              <a:lnSpc>
                <a:spcPct val="140000"/>
              </a:lnSpc>
            </a:pPr>
            <a:r>
              <a:rPr lang="en-GB" sz="3300" dirty="0"/>
              <a:t>S</a:t>
            </a:r>
            <a:r>
              <a:rPr lang="en-GB" sz="3300" dirty="0" smtClean="0"/>
              <a:t>o </a:t>
            </a:r>
            <a:r>
              <a:rPr lang="en-GB" sz="3300" dirty="0"/>
              <a:t>far, relatively easy to develop such common </a:t>
            </a:r>
            <a:r>
              <a:rPr lang="en-GB" sz="3300" dirty="0" smtClean="0"/>
              <a:t>positions</a:t>
            </a:r>
          </a:p>
          <a:p>
            <a:pPr lvl="1">
              <a:lnSpc>
                <a:spcPct val="140000"/>
              </a:lnSpc>
            </a:pPr>
            <a:r>
              <a:rPr lang="en-GB" sz="3300" dirty="0"/>
              <a:t>C</a:t>
            </a:r>
            <a:r>
              <a:rPr lang="en-GB" sz="3300" dirty="0" smtClean="0"/>
              <a:t>hallenge </a:t>
            </a:r>
            <a:r>
              <a:rPr lang="en-GB" sz="3300" dirty="0"/>
              <a:t>for the future: </a:t>
            </a:r>
            <a:r>
              <a:rPr lang="en-GB" sz="3300" b="1" dirty="0">
                <a:solidFill>
                  <a:schemeClr val="accent1">
                    <a:lumMod val="75000"/>
                  </a:schemeClr>
                </a:solidFill>
              </a:rPr>
              <a:t>representation issue </a:t>
            </a:r>
            <a:r>
              <a:rPr lang="en-GB" sz="3300" dirty="0" smtClean="0"/>
              <a:t>- way </a:t>
            </a:r>
            <a:r>
              <a:rPr lang="en-GB" sz="3300" dirty="0"/>
              <a:t>of organising internal consultation (mainly Secretariat that takes initiative – </a:t>
            </a:r>
            <a:r>
              <a:rPr lang="en-GB" sz="3300" dirty="0" smtClean="0"/>
              <a:t>no </a:t>
            </a:r>
            <a:r>
              <a:rPr lang="en-GB" sz="3300" dirty="0"/>
              <a:t>bottom-up approach to derive messages from members</a:t>
            </a:r>
            <a:r>
              <a:rPr lang="en-GB" sz="3300" dirty="0" smtClean="0"/>
              <a:t>)</a:t>
            </a:r>
          </a:p>
          <a:p>
            <a:pPr>
              <a:lnSpc>
                <a:spcPct val="140000"/>
              </a:lnSpc>
            </a:pPr>
            <a:r>
              <a:rPr lang="en-GB" dirty="0" smtClean="0">
                <a:solidFill>
                  <a:schemeClr val="accent4"/>
                </a:solidFill>
              </a:rPr>
              <a:t>Increased visibility and recognition </a:t>
            </a:r>
            <a:r>
              <a:rPr lang="en-GB" dirty="0" smtClean="0"/>
              <a:t>of </a:t>
            </a:r>
            <a:r>
              <a:rPr lang="en-GB" dirty="0"/>
              <a:t>TUs as development actors in their own </a:t>
            </a:r>
            <a:r>
              <a:rPr lang="en-GB" dirty="0" smtClean="0"/>
              <a:t>right</a:t>
            </a:r>
          </a:p>
          <a:p>
            <a:pPr lvl="1">
              <a:lnSpc>
                <a:spcPct val="140000"/>
              </a:lnSpc>
            </a:pPr>
            <a:r>
              <a:rPr lang="en-GB" sz="3300" dirty="0" smtClean="0"/>
              <a:t>continuous </a:t>
            </a:r>
            <a:r>
              <a:rPr lang="en-GB" sz="3300" dirty="0"/>
              <a:t>and skilful involvement in key CSO platforms (Development Effectiveness debate, EU structured dialogue) as main </a:t>
            </a:r>
            <a:r>
              <a:rPr lang="en-GB" sz="3300" dirty="0" smtClean="0"/>
              <a:t>trigger</a:t>
            </a:r>
          </a:p>
          <a:p>
            <a:pPr lvl="1">
              <a:lnSpc>
                <a:spcPct val="140000"/>
              </a:lnSpc>
            </a:pPr>
            <a:r>
              <a:rPr lang="en-GB" sz="3300" dirty="0" smtClean="0"/>
              <a:t>increased </a:t>
            </a:r>
            <a:r>
              <a:rPr lang="en-GB" sz="3300" dirty="0"/>
              <a:t>visibility and recognition at regional level: not </a:t>
            </a:r>
            <a:r>
              <a:rPr lang="en-GB" sz="3300" dirty="0" smtClean="0"/>
              <a:t>clear</a:t>
            </a:r>
          </a:p>
          <a:p>
            <a:pPr lvl="1">
              <a:lnSpc>
                <a:spcPct val="140000"/>
              </a:lnSpc>
            </a:pPr>
            <a:r>
              <a:rPr lang="en-GB" sz="3300" dirty="0" smtClean="0"/>
              <a:t>here </a:t>
            </a:r>
            <a:r>
              <a:rPr lang="en-GB" sz="3300" dirty="0"/>
              <a:t>also future challenge related to representation</a:t>
            </a:r>
          </a:p>
          <a:p>
            <a:pPr marL="0" indent="0">
              <a:lnSpc>
                <a:spcPct val="140000"/>
              </a:lnSpc>
              <a:buNone/>
            </a:pPr>
            <a:endParaRPr lang="nl-NL" dirty="0" smtClean="0"/>
          </a:p>
          <a:p>
            <a:pPr marL="0" indent="0">
              <a:lnSpc>
                <a:spcPct val="140000"/>
              </a:lnSpc>
              <a:buNone/>
            </a:pPr>
            <a:endParaRPr lang="nl-BE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TUDCN external evaluation</a:t>
            </a:r>
            <a:endParaRPr lang="nl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816D08-06B3-4DCC-9F0B-CBD25349734F}" type="slidenum">
              <a:rPr lang="nl-BE" smtClean="0"/>
              <a:t>17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21097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External achievements (2/2)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992888" cy="4608512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60000"/>
              </a:lnSpc>
            </a:pPr>
            <a:r>
              <a:rPr lang="en-GB" sz="3800" dirty="0"/>
              <a:t>E</a:t>
            </a:r>
            <a:r>
              <a:rPr lang="en-GB" sz="3800" dirty="0" smtClean="0"/>
              <a:t>nhanced </a:t>
            </a:r>
            <a:r>
              <a:rPr lang="en-GB" sz="3800" dirty="0">
                <a:solidFill>
                  <a:schemeClr val="accent4"/>
                </a:solidFill>
              </a:rPr>
              <a:t>TU contributions in development debates and </a:t>
            </a:r>
            <a:r>
              <a:rPr lang="en-GB" sz="3800" dirty="0" smtClean="0">
                <a:solidFill>
                  <a:schemeClr val="accent4"/>
                </a:solidFill>
              </a:rPr>
              <a:t>policies</a:t>
            </a:r>
            <a:r>
              <a:rPr lang="en-GB" sz="3800" dirty="0" smtClean="0"/>
              <a:t>:</a:t>
            </a:r>
          </a:p>
          <a:p>
            <a:pPr lvl="1">
              <a:lnSpc>
                <a:spcPct val="160000"/>
              </a:lnSpc>
            </a:pPr>
            <a:r>
              <a:rPr lang="en-GB" sz="3300" dirty="0" smtClean="0"/>
              <a:t>closely </a:t>
            </a:r>
            <a:r>
              <a:rPr lang="en-GB" sz="3300" dirty="0"/>
              <a:t>linked to previous achievement (visibility and recognition</a:t>
            </a:r>
            <a:r>
              <a:rPr lang="en-GB" sz="3300" dirty="0" smtClean="0"/>
              <a:t>)</a:t>
            </a:r>
          </a:p>
          <a:p>
            <a:pPr lvl="1">
              <a:lnSpc>
                <a:spcPct val="160000"/>
              </a:lnSpc>
            </a:pPr>
            <a:r>
              <a:rPr lang="en-GB" sz="3300" dirty="0" smtClean="0"/>
              <a:t>several </a:t>
            </a:r>
            <a:r>
              <a:rPr lang="en-GB" sz="3300" dirty="0"/>
              <a:t>success stories at national level (extent of changes at this level not clear</a:t>
            </a:r>
            <a:r>
              <a:rPr lang="en-GB" sz="3300" dirty="0" smtClean="0"/>
              <a:t>)</a:t>
            </a:r>
          </a:p>
          <a:p>
            <a:pPr>
              <a:lnSpc>
                <a:spcPct val="160000"/>
              </a:lnSpc>
            </a:pPr>
            <a:r>
              <a:rPr lang="en-GB" sz="3800" dirty="0"/>
              <a:t>T</a:t>
            </a:r>
            <a:r>
              <a:rPr lang="en-GB" sz="3800" dirty="0" smtClean="0"/>
              <a:t>his ‘</a:t>
            </a:r>
            <a:r>
              <a:rPr lang="en-GB" sz="3800" dirty="0"/>
              <a:t>must’ have led to </a:t>
            </a:r>
            <a:r>
              <a:rPr lang="en-GB" sz="3800" dirty="0">
                <a:solidFill>
                  <a:srgbClr val="8E0036"/>
                </a:solidFill>
              </a:rPr>
              <a:t>‘some influence’ on outcomes of development </a:t>
            </a:r>
            <a:r>
              <a:rPr lang="en-GB" sz="3800" dirty="0" smtClean="0">
                <a:solidFill>
                  <a:srgbClr val="8E0036"/>
                </a:solidFill>
              </a:rPr>
              <a:t>debates </a:t>
            </a:r>
            <a:r>
              <a:rPr lang="en-GB" sz="3800" dirty="0" smtClean="0"/>
              <a:t>- typical </a:t>
            </a:r>
            <a:r>
              <a:rPr lang="en-GB" sz="3800" dirty="0"/>
              <a:t>TU preoccupations (decent work, ...) brought </a:t>
            </a:r>
            <a:r>
              <a:rPr lang="en-GB" sz="3800" dirty="0" smtClean="0"/>
              <a:t>in. But:</a:t>
            </a:r>
          </a:p>
          <a:p>
            <a:pPr lvl="1">
              <a:lnSpc>
                <a:spcPct val="160000"/>
              </a:lnSpc>
            </a:pPr>
            <a:r>
              <a:rPr lang="en-GB" sz="3300" dirty="0" smtClean="0"/>
              <a:t>TUDCN </a:t>
            </a:r>
            <a:r>
              <a:rPr lang="en-GB" sz="3300" dirty="0"/>
              <a:t>acting rather reactively than proactively </a:t>
            </a:r>
            <a:endParaRPr lang="en-GB" sz="3300" dirty="0" smtClean="0"/>
          </a:p>
          <a:p>
            <a:pPr lvl="1">
              <a:lnSpc>
                <a:spcPct val="160000"/>
              </a:lnSpc>
            </a:pPr>
            <a:r>
              <a:rPr lang="en-GB" sz="3300" dirty="0" smtClean="0"/>
              <a:t>High </a:t>
            </a:r>
            <a:r>
              <a:rPr lang="en-GB" sz="3300" dirty="0"/>
              <a:t>quality inputs in debates seen by some as not sufficiently complemented by comprehensive campaigning </a:t>
            </a:r>
            <a:r>
              <a:rPr lang="en-GB" sz="3300" dirty="0" smtClean="0"/>
              <a:t>strategy</a:t>
            </a:r>
          </a:p>
          <a:p>
            <a:pPr>
              <a:lnSpc>
                <a:spcPct val="160000"/>
              </a:lnSpc>
            </a:pPr>
            <a:r>
              <a:rPr lang="en-GB" sz="3800" dirty="0">
                <a:solidFill>
                  <a:schemeClr val="accent4"/>
                </a:solidFill>
              </a:rPr>
              <a:t>I</a:t>
            </a:r>
            <a:r>
              <a:rPr lang="en-GB" sz="3800" dirty="0" smtClean="0">
                <a:solidFill>
                  <a:schemeClr val="accent4"/>
                </a:solidFill>
              </a:rPr>
              <a:t>mproved </a:t>
            </a:r>
            <a:r>
              <a:rPr lang="en-GB" sz="3800" dirty="0">
                <a:solidFill>
                  <a:schemeClr val="accent4"/>
                </a:solidFill>
              </a:rPr>
              <a:t>networking and cooperation </a:t>
            </a:r>
            <a:endParaRPr lang="en-GB" sz="3800" dirty="0" smtClean="0"/>
          </a:p>
          <a:p>
            <a:pPr lvl="1">
              <a:lnSpc>
                <a:spcPct val="160000"/>
              </a:lnSpc>
            </a:pPr>
            <a:r>
              <a:rPr lang="en-GB" sz="3300" dirty="0" smtClean="0"/>
              <a:t>TUs </a:t>
            </a:r>
            <a:r>
              <a:rPr lang="en-GB" sz="3300" dirty="0"/>
              <a:t>now occupying important position in many CSO platforms (with positive effect on representation and legitimacy of these platforms)</a:t>
            </a:r>
          </a:p>
          <a:p>
            <a:pPr marL="0" indent="0">
              <a:lnSpc>
                <a:spcPct val="160000"/>
              </a:lnSpc>
              <a:buNone/>
            </a:pPr>
            <a:endParaRPr lang="nl-BE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TUDCN external evaluation</a:t>
            </a:r>
            <a:endParaRPr lang="nl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816D08-06B3-4DCC-9F0B-CBD25349734F}" type="slidenum">
              <a:rPr lang="nl-BE" smtClean="0"/>
              <a:t>18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920602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895080"/>
            <a:ext cx="7772400" cy="1830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5400" cap="small" dirty="0" smtClean="0"/>
              <a:t>III. Conclusions &amp; Lessons learned</a:t>
            </a:r>
            <a:endParaRPr lang="nl-BE" sz="5400" cap="small" dirty="0"/>
          </a:p>
        </p:txBody>
      </p:sp>
    </p:spTree>
    <p:extLst>
      <p:ext uri="{BB962C8B-B14F-4D97-AF65-F5344CB8AC3E}">
        <p14:creationId xmlns:p14="http://schemas.microsoft.com/office/powerpoint/2010/main" val="1612701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Contents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9"/>
            <a:ext cx="8064896" cy="4536503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nl-BE" sz="2200" dirty="0" smtClean="0"/>
              <a:t>Evaluation characteristics</a:t>
            </a:r>
          </a:p>
          <a:p>
            <a:pPr lvl="1">
              <a:lnSpc>
                <a:spcPct val="130000"/>
              </a:lnSpc>
            </a:pPr>
            <a:r>
              <a:rPr lang="nl-BE" sz="2000" dirty="0" smtClean="0"/>
              <a:t>Evaluation aims, background &amp; scope</a:t>
            </a:r>
          </a:p>
          <a:p>
            <a:pPr lvl="1">
              <a:lnSpc>
                <a:spcPct val="130000"/>
              </a:lnSpc>
            </a:pPr>
            <a:r>
              <a:rPr lang="nl-BE" sz="2000" dirty="0" smtClean="0"/>
              <a:t>Evaluation approach &amp; methodology</a:t>
            </a:r>
          </a:p>
          <a:p>
            <a:pPr>
              <a:lnSpc>
                <a:spcPct val="130000"/>
              </a:lnSpc>
            </a:pPr>
            <a:r>
              <a:rPr lang="nl-BE" sz="2200" dirty="0" smtClean="0"/>
              <a:t>Findings: TUDCN key achievements (2011-2012)</a:t>
            </a:r>
          </a:p>
          <a:p>
            <a:pPr lvl="1">
              <a:lnSpc>
                <a:spcPct val="130000"/>
              </a:lnSpc>
            </a:pPr>
            <a:r>
              <a:rPr lang="nl-BE" sz="2000" dirty="0" smtClean="0"/>
              <a:t>Network development</a:t>
            </a:r>
          </a:p>
          <a:p>
            <a:pPr lvl="1">
              <a:lnSpc>
                <a:spcPct val="130000"/>
              </a:lnSpc>
            </a:pPr>
            <a:r>
              <a:rPr lang="nl-BE" sz="2000" dirty="0" smtClean="0"/>
              <a:t>Internal achievements</a:t>
            </a:r>
          </a:p>
          <a:p>
            <a:pPr lvl="1">
              <a:lnSpc>
                <a:spcPct val="130000"/>
              </a:lnSpc>
            </a:pPr>
            <a:r>
              <a:rPr lang="nl-BE" sz="2000" dirty="0" smtClean="0"/>
              <a:t>External achievements</a:t>
            </a:r>
          </a:p>
          <a:p>
            <a:pPr>
              <a:lnSpc>
                <a:spcPct val="130000"/>
              </a:lnSpc>
            </a:pPr>
            <a:r>
              <a:rPr lang="nl-BE" sz="2200" dirty="0" smtClean="0"/>
              <a:t>Conclusions &amp; lessons learned</a:t>
            </a:r>
          </a:p>
          <a:p>
            <a:pPr>
              <a:lnSpc>
                <a:spcPct val="130000"/>
              </a:lnSpc>
            </a:pPr>
            <a:r>
              <a:rPr lang="nl-BE" sz="2200" dirty="0" smtClean="0"/>
              <a:t>Recommendations</a:t>
            </a:r>
          </a:p>
          <a:p>
            <a:pPr marL="0" indent="0">
              <a:lnSpc>
                <a:spcPct val="130000"/>
              </a:lnSpc>
              <a:buNone/>
            </a:pPr>
            <a:endParaRPr lang="nl-BE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TUDCN external evaluation</a:t>
            </a:r>
            <a:endParaRPr lang="nl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816D08-06B3-4DCC-9F0B-CBD25349734F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14567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(1/2)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TUDCN external evaluation</a:t>
            </a:r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816D08-06B3-4DCC-9F0B-CBD25349734F}" type="slidenum">
              <a:rPr lang="nl-BE" smtClean="0"/>
              <a:t>20</a:t>
            </a:fld>
            <a:endParaRPr lang="nl-B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GB" sz="2000" dirty="0" smtClean="0"/>
              <a:t>TUDCN succeeded </a:t>
            </a:r>
            <a:r>
              <a:rPr lang="en-GB" sz="2000" dirty="0"/>
              <a:t>to develop itself into a network that is fairly stable, inclusive, representative and </a:t>
            </a:r>
            <a:r>
              <a:rPr lang="en-GB" sz="2000" dirty="0" smtClean="0"/>
              <a:t>legitimate </a:t>
            </a:r>
          </a:p>
          <a:p>
            <a:pPr>
              <a:lnSpc>
                <a:spcPct val="120000"/>
              </a:lnSpc>
            </a:pPr>
            <a:r>
              <a:rPr lang="en-GB" sz="2000" dirty="0" smtClean="0"/>
              <a:t>TUDCN clearly </a:t>
            </a:r>
            <a:r>
              <a:rPr lang="en-GB" sz="2000" dirty="0"/>
              <a:t>worked along its mandate </a:t>
            </a:r>
            <a:r>
              <a:rPr lang="en-GB" sz="2000" dirty="0" smtClean="0"/>
              <a:t>of improving TU development </a:t>
            </a:r>
            <a:r>
              <a:rPr lang="en-GB" sz="2000" dirty="0"/>
              <a:t>effectiveness </a:t>
            </a:r>
            <a:r>
              <a:rPr lang="en-GB" sz="2000" dirty="0" smtClean="0"/>
              <a:t>and ensuring input </a:t>
            </a:r>
            <a:r>
              <a:rPr lang="en-GB" sz="2000" dirty="0"/>
              <a:t>of TU views in development policy </a:t>
            </a:r>
            <a:r>
              <a:rPr lang="en-GB" sz="2000" dirty="0" smtClean="0"/>
              <a:t>debates</a:t>
            </a:r>
          </a:p>
          <a:p>
            <a:pPr>
              <a:lnSpc>
                <a:spcPct val="120000"/>
              </a:lnSpc>
            </a:pPr>
            <a:r>
              <a:rPr lang="en-GB" sz="2000" dirty="0" smtClean="0"/>
              <a:t>Clear </a:t>
            </a:r>
            <a:r>
              <a:rPr lang="en-GB" sz="2000" dirty="0"/>
              <a:t>signs that TUDCN’s work in these areas has been effective to an important </a:t>
            </a:r>
            <a:r>
              <a:rPr lang="en-GB" sz="2000" dirty="0" smtClean="0"/>
              <a:t>degree</a:t>
            </a:r>
            <a:endParaRPr lang="nl-NL" sz="2000" dirty="0"/>
          </a:p>
          <a:p>
            <a:pPr>
              <a:lnSpc>
                <a:spcPct val="120000"/>
              </a:lnSpc>
            </a:pPr>
            <a:r>
              <a:rPr lang="en-GB" sz="2000" dirty="0" smtClean="0"/>
              <a:t>TUDCN has </a:t>
            </a:r>
            <a:r>
              <a:rPr lang="en-GB" sz="2000" dirty="0"/>
              <a:t>the possibility to further </a:t>
            </a:r>
            <a:r>
              <a:rPr lang="en-GB" sz="2000" dirty="0" smtClean="0"/>
              <a:t>develop the </a:t>
            </a:r>
            <a:r>
              <a:rPr lang="en-GB" sz="2000" dirty="0"/>
              <a:t>considerable potential of </a:t>
            </a:r>
            <a:r>
              <a:rPr lang="en-GB" sz="2000" dirty="0" smtClean="0"/>
              <a:t>TU involvement in </a:t>
            </a:r>
            <a:r>
              <a:rPr lang="en-GB" sz="2000" dirty="0"/>
              <a:t>development cooperation and, more generally, in promoting a more equal, democratic and sustainable </a:t>
            </a:r>
            <a:r>
              <a:rPr lang="en-GB" sz="2000" dirty="0" smtClean="0"/>
              <a:t>development</a:t>
            </a:r>
            <a:endParaRPr lang="nl-NL" sz="2000" dirty="0"/>
          </a:p>
          <a:p>
            <a:pPr>
              <a:lnSpc>
                <a:spcPct val="12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294992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(2/2)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TUDCN external evaluation</a:t>
            </a:r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816D08-06B3-4DCC-9F0B-CBD25349734F}" type="slidenum">
              <a:rPr lang="nl-BE" smtClean="0"/>
              <a:t>21</a:t>
            </a:fld>
            <a:endParaRPr lang="nl-B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3568" y="1600201"/>
            <a:ext cx="8003232" cy="4709119"/>
          </a:xfrm>
        </p:spPr>
        <p:txBody>
          <a:bodyPr>
            <a:normAutofit fontScale="85000" lnSpcReduction="10000"/>
          </a:bodyPr>
          <a:lstStyle/>
          <a:p>
            <a:pPr lvl="0">
              <a:lnSpc>
                <a:spcPct val="130000"/>
              </a:lnSpc>
            </a:pPr>
            <a:r>
              <a:rPr lang="en-GB" sz="3300" dirty="0" smtClean="0"/>
              <a:t>Challenges:</a:t>
            </a:r>
          </a:p>
          <a:p>
            <a:pPr lvl="1">
              <a:lnSpc>
                <a:spcPct val="130000"/>
              </a:lnSpc>
            </a:pPr>
            <a:r>
              <a:rPr lang="en-GB" dirty="0"/>
              <a:t>S</a:t>
            </a:r>
            <a:r>
              <a:rPr lang="en-GB" dirty="0" smtClean="0"/>
              <a:t>ustainability </a:t>
            </a:r>
            <a:r>
              <a:rPr lang="en-GB" dirty="0"/>
              <a:t>of the </a:t>
            </a:r>
            <a:r>
              <a:rPr lang="en-GB" dirty="0" smtClean="0"/>
              <a:t>network: not </a:t>
            </a:r>
            <a:r>
              <a:rPr lang="en-GB" dirty="0"/>
              <a:t>yet </a:t>
            </a:r>
            <a:r>
              <a:rPr lang="en-GB" dirty="0" smtClean="0"/>
              <a:t>guaranteed </a:t>
            </a:r>
          </a:p>
          <a:p>
            <a:pPr lvl="2">
              <a:lnSpc>
                <a:spcPct val="130000"/>
              </a:lnSpc>
            </a:pPr>
            <a:r>
              <a:rPr lang="en-GB" dirty="0" smtClean="0"/>
              <a:t>‘</a:t>
            </a:r>
            <a:r>
              <a:rPr lang="en-GB" dirty="0"/>
              <a:t>S</a:t>
            </a:r>
            <a:r>
              <a:rPr lang="en-GB" dirty="0" smtClean="0"/>
              <a:t>ustainability</a:t>
            </a:r>
            <a:r>
              <a:rPr lang="en-GB" dirty="0"/>
              <a:t>’ has not really been an issue in the </a:t>
            </a:r>
            <a:r>
              <a:rPr lang="en-GB" dirty="0" smtClean="0"/>
              <a:t>networ</a:t>
            </a:r>
            <a:r>
              <a:rPr lang="en-GB" dirty="0"/>
              <a:t>k</a:t>
            </a:r>
            <a:endParaRPr lang="en-GB" dirty="0" smtClean="0"/>
          </a:p>
          <a:p>
            <a:pPr lvl="2">
              <a:lnSpc>
                <a:spcPct val="130000"/>
              </a:lnSpc>
            </a:pPr>
            <a:r>
              <a:rPr lang="en-GB" dirty="0" smtClean="0"/>
              <a:t>Main challenges: </a:t>
            </a:r>
          </a:p>
          <a:p>
            <a:pPr lvl="3">
              <a:lnSpc>
                <a:spcPct val="130000"/>
              </a:lnSpc>
            </a:pPr>
            <a:r>
              <a:rPr lang="en-GB" sz="2100" dirty="0" smtClean="0"/>
              <a:t>Dependence </a:t>
            </a:r>
            <a:r>
              <a:rPr lang="en-GB" sz="2100" dirty="0"/>
              <a:t>on external </a:t>
            </a:r>
            <a:r>
              <a:rPr lang="en-GB" sz="2100" dirty="0" smtClean="0"/>
              <a:t>grants</a:t>
            </a:r>
          </a:p>
          <a:p>
            <a:pPr lvl="3">
              <a:lnSpc>
                <a:spcPct val="130000"/>
              </a:lnSpc>
            </a:pPr>
            <a:r>
              <a:rPr lang="en-GB" sz="2100" dirty="0" smtClean="0"/>
              <a:t>TUDCN’s  unclear </a:t>
            </a:r>
            <a:r>
              <a:rPr lang="en-GB" sz="2100" dirty="0"/>
              <a:t>position under the ITUC </a:t>
            </a:r>
            <a:r>
              <a:rPr lang="en-GB" sz="2100" dirty="0" smtClean="0"/>
              <a:t>umbrella</a:t>
            </a:r>
            <a:endParaRPr lang="nl-NL" sz="2100" dirty="0"/>
          </a:p>
          <a:p>
            <a:pPr lvl="1">
              <a:lnSpc>
                <a:spcPct val="130000"/>
              </a:lnSpc>
            </a:pPr>
            <a:r>
              <a:rPr lang="en-GB" dirty="0"/>
              <a:t>High level of dependence on </a:t>
            </a:r>
            <a:r>
              <a:rPr lang="en-GB" dirty="0" smtClean="0"/>
              <a:t>individuals</a:t>
            </a:r>
          </a:p>
          <a:p>
            <a:pPr lvl="1">
              <a:lnSpc>
                <a:spcPct val="130000"/>
              </a:lnSpc>
            </a:pPr>
            <a:r>
              <a:rPr lang="en-GB" dirty="0" smtClean="0"/>
              <a:t>Representation </a:t>
            </a:r>
            <a:r>
              <a:rPr lang="en-GB" dirty="0"/>
              <a:t>and </a:t>
            </a:r>
            <a:r>
              <a:rPr lang="en-GB" dirty="0" smtClean="0"/>
              <a:t>legitimacy</a:t>
            </a:r>
          </a:p>
          <a:p>
            <a:pPr lvl="2">
              <a:lnSpc>
                <a:spcPct val="130000"/>
              </a:lnSpc>
            </a:pPr>
            <a:r>
              <a:rPr lang="en-GB" dirty="0" smtClean="0"/>
              <a:t>Might increasingly become under scrutiny by both  external and internal partners</a:t>
            </a:r>
            <a:endParaRPr lang="nl-NL" dirty="0" smtClean="0"/>
          </a:p>
          <a:p>
            <a:pPr>
              <a:lnSpc>
                <a:spcPct val="13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3704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TUDCN external evaluation</a:t>
            </a:r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816D08-06B3-4DCC-9F0B-CBD25349734F}" type="slidenum">
              <a:rPr lang="nl-BE" smtClean="0"/>
              <a:t>22</a:t>
            </a:fld>
            <a:endParaRPr lang="nl-B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40000"/>
              </a:lnSpc>
            </a:pPr>
            <a:r>
              <a:rPr lang="en-GB" sz="2000" dirty="0"/>
              <a:t>E</a:t>
            </a:r>
            <a:r>
              <a:rPr lang="en-GB" sz="2000" dirty="0" smtClean="0"/>
              <a:t>ffective network development:</a:t>
            </a:r>
          </a:p>
          <a:p>
            <a:pPr lvl="1">
              <a:lnSpc>
                <a:spcPct val="140000"/>
              </a:lnSpc>
            </a:pPr>
            <a:r>
              <a:rPr lang="en-GB" sz="1800" dirty="0" smtClean="0"/>
              <a:t>Is a complicated </a:t>
            </a:r>
            <a:r>
              <a:rPr lang="en-GB" sz="1800" dirty="0"/>
              <a:t>process </a:t>
            </a:r>
            <a:endParaRPr lang="en-GB" sz="1800" dirty="0" smtClean="0"/>
          </a:p>
          <a:p>
            <a:pPr lvl="1">
              <a:lnSpc>
                <a:spcPct val="140000"/>
              </a:lnSpc>
            </a:pPr>
            <a:r>
              <a:rPr lang="en-GB" sz="1800" dirty="0"/>
              <a:t>N</a:t>
            </a:r>
            <a:r>
              <a:rPr lang="en-GB" sz="1800" dirty="0" smtClean="0"/>
              <a:t>eeds </a:t>
            </a:r>
            <a:r>
              <a:rPr lang="en-GB" sz="1800" dirty="0"/>
              <a:t>time, resources </a:t>
            </a:r>
            <a:r>
              <a:rPr lang="en-GB" sz="1800" dirty="0" smtClean="0"/>
              <a:t>and strategic </a:t>
            </a:r>
            <a:r>
              <a:rPr lang="en-GB" sz="1800" dirty="0"/>
              <a:t>competence and </a:t>
            </a:r>
            <a:r>
              <a:rPr lang="en-GB" sz="1800" dirty="0" smtClean="0"/>
              <a:t>direction </a:t>
            </a:r>
          </a:p>
          <a:p>
            <a:pPr lvl="0">
              <a:lnSpc>
                <a:spcPct val="140000"/>
              </a:lnSpc>
            </a:pPr>
            <a:r>
              <a:rPr lang="en-GB" sz="2000" dirty="0" smtClean="0"/>
              <a:t>Combination between internal and external objectives is possible</a:t>
            </a:r>
          </a:p>
          <a:p>
            <a:pPr lvl="1">
              <a:lnSpc>
                <a:spcPct val="140000"/>
              </a:lnSpc>
            </a:pPr>
            <a:r>
              <a:rPr lang="en-GB" sz="1800" dirty="0"/>
              <a:t>S</a:t>
            </a:r>
            <a:r>
              <a:rPr lang="en-GB" sz="1800" dirty="0" smtClean="0"/>
              <a:t>ynergic </a:t>
            </a:r>
            <a:r>
              <a:rPr lang="en-GB" sz="1800" dirty="0"/>
              <a:t>effects </a:t>
            </a:r>
            <a:r>
              <a:rPr lang="en-GB" sz="1800" dirty="0" smtClean="0"/>
              <a:t>can be produced</a:t>
            </a:r>
          </a:p>
          <a:p>
            <a:pPr lvl="1">
              <a:lnSpc>
                <a:spcPct val="140000"/>
              </a:lnSpc>
            </a:pPr>
            <a:r>
              <a:rPr lang="en-GB" sz="1800" dirty="0" smtClean="0"/>
              <a:t>But: requires permanent </a:t>
            </a:r>
            <a:r>
              <a:rPr lang="en-GB" sz="1800" dirty="0"/>
              <a:t>balancing between </a:t>
            </a:r>
            <a:r>
              <a:rPr lang="en-GB" sz="1800" dirty="0" smtClean="0"/>
              <a:t>both types of objectives</a:t>
            </a:r>
            <a:endParaRPr lang="nl-NL" sz="1800" dirty="0"/>
          </a:p>
          <a:p>
            <a:pPr>
              <a:lnSpc>
                <a:spcPct val="140000"/>
              </a:lnSpc>
            </a:pPr>
            <a:r>
              <a:rPr lang="en-GB" sz="2000" dirty="0"/>
              <a:t>K</a:t>
            </a:r>
            <a:r>
              <a:rPr lang="en-GB" sz="2000" dirty="0" smtClean="0"/>
              <a:t>ey </a:t>
            </a:r>
            <a:r>
              <a:rPr lang="en-GB" sz="2000" dirty="0"/>
              <a:t>factor </a:t>
            </a:r>
            <a:r>
              <a:rPr lang="en-GB" sz="2000" dirty="0" smtClean="0"/>
              <a:t>(so far) for </a:t>
            </a:r>
            <a:r>
              <a:rPr lang="en-GB" sz="2000" dirty="0"/>
              <a:t>success and recognition </a:t>
            </a:r>
            <a:r>
              <a:rPr lang="en-GB" sz="2000" dirty="0" smtClean="0"/>
              <a:t>= the quality </a:t>
            </a:r>
            <a:r>
              <a:rPr lang="en-GB" sz="2000" dirty="0"/>
              <a:t>and consistency of </a:t>
            </a:r>
            <a:r>
              <a:rPr lang="en-GB" sz="2000" dirty="0" smtClean="0"/>
              <a:t>contributions </a:t>
            </a:r>
            <a:r>
              <a:rPr lang="en-GB" sz="2000" dirty="0"/>
              <a:t>of network representatives </a:t>
            </a:r>
            <a:r>
              <a:rPr lang="en-GB" sz="2000" dirty="0" smtClean="0"/>
              <a:t>(rather than the fact that they represent </a:t>
            </a:r>
            <a:r>
              <a:rPr lang="en-GB" sz="2000" dirty="0"/>
              <a:t>powerful mass </a:t>
            </a:r>
            <a:r>
              <a:rPr lang="en-GB" sz="2000" dirty="0" smtClean="0"/>
              <a:t>organisations)</a:t>
            </a:r>
            <a:r>
              <a:rPr lang="nl-NL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203848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895080"/>
            <a:ext cx="7772400" cy="1830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5400" cap="small" dirty="0" smtClean="0"/>
              <a:t>IV. Recommendations</a:t>
            </a:r>
            <a:endParaRPr lang="nl-BE" sz="5400" cap="small" dirty="0"/>
          </a:p>
        </p:txBody>
      </p:sp>
    </p:spTree>
    <p:extLst>
      <p:ext uri="{BB962C8B-B14F-4D97-AF65-F5344CB8AC3E}">
        <p14:creationId xmlns:p14="http://schemas.microsoft.com/office/powerpoint/2010/main" val="1726149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Recommendations (1/4)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TUDCN external evaluation</a:t>
            </a:r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816D08-06B3-4DCC-9F0B-CBD25349734F}" type="slidenum">
              <a:rPr lang="nl-BE" smtClean="0"/>
              <a:t>24</a:t>
            </a:fld>
            <a:endParaRPr lang="nl-B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0000"/>
              </a:lnSpc>
              <a:buFont typeface="+mj-lt"/>
              <a:buAutoNum type="arabicPeriod"/>
            </a:pPr>
            <a:r>
              <a:rPr lang="en-GB" sz="2000" dirty="0">
                <a:solidFill>
                  <a:srgbClr val="8E0036"/>
                </a:solidFill>
              </a:rPr>
              <a:t>Continue + strategically expand + (in some cases) redirect existing efforts </a:t>
            </a:r>
            <a:r>
              <a:rPr lang="en-GB" sz="2000" dirty="0"/>
              <a:t>=&gt; to maintain the momentum gained and to safeguard the achievements of the </a:t>
            </a:r>
            <a:r>
              <a:rPr lang="en-GB" sz="2000" dirty="0" smtClean="0"/>
              <a:t>past</a:t>
            </a:r>
          </a:p>
          <a:p>
            <a:pPr lvl="0">
              <a:lnSpc>
                <a:spcPct val="110000"/>
              </a:lnSpc>
            </a:pPr>
            <a:endParaRPr lang="en-GB" sz="1800" dirty="0" smtClean="0">
              <a:solidFill>
                <a:srgbClr val="8E0036"/>
              </a:solidFill>
            </a:endParaRPr>
          </a:p>
          <a:p>
            <a:pPr lvl="0">
              <a:lnSpc>
                <a:spcPct val="110000"/>
              </a:lnSpc>
              <a:buFont typeface="+mj-lt"/>
              <a:buAutoNum type="arabicPeriod"/>
            </a:pPr>
            <a:r>
              <a:rPr lang="en-GB" sz="2000" dirty="0" smtClean="0">
                <a:solidFill>
                  <a:srgbClr val="8E0036"/>
                </a:solidFill>
              </a:rPr>
              <a:t>Increase </a:t>
            </a:r>
            <a:r>
              <a:rPr lang="en-GB" sz="2000" dirty="0">
                <a:solidFill>
                  <a:srgbClr val="8E0036"/>
                </a:solidFill>
              </a:rPr>
              <a:t>southern </a:t>
            </a:r>
            <a:r>
              <a:rPr lang="en-GB" sz="2000" dirty="0" smtClean="0">
                <a:solidFill>
                  <a:srgbClr val="8E0036"/>
                </a:solidFill>
              </a:rPr>
              <a:t>membership, incl.:</a:t>
            </a:r>
          </a:p>
          <a:p>
            <a:pPr lvl="1">
              <a:lnSpc>
                <a:spcPct val="110000"/>
              </a:lnSpc>
            </a:pPr>
            <a:r>
              <a:rPr lang="en-GB" sz="1800" dirty="0" smtClean="0"/>
              <a:t>Measures to make voice </a:t>
            </a:r>
            <a:r>
              <a:rPr lang="en-GB" sz="1800" dirty="0"/>
              <a:t>of the </a:t>
            </a:r>
            <a:r>
              <a:rPr lang="en-GB" sz="1800" dirty="0" smtClean="0"/>
              <a:t>South more </a:t>
            </a:r>
            <a:r>
              <a:rPr lang="en-GB" sz="1800" dirty="0"/>
              <a:t>consistently </a:t>
            </a:r>
            <a:r>
              <a:rPr lang="en-GB" sz="1800" dirty="0" smtClean="0"/>
              <a:t>heard</a:t>
            </a:r>
          </a:p>
          <a:p>
            <a:pPr lvl="1">
              <a:lnSpc>
                <a:spcPct val="110000"/>
              </a:lnSpc>
            </a:pPr>
            <a:r>
              <a:rPr lang="en-GB" sz="1800" dirty="0"/>
              <a:t>M</a:t>
            </a:r>
            <a:r>
              <a:rPr lang="en-GB" sz="1800" dirty="0" smtClean="0"/>
              <a:t>echanisms to </a:t>
            </a:r>
            <a:r>
              <a:rPr lang="en-GB" sz="1800" dirty="0"/>
              <a:t>bring southern concerns and priorities more systematically on the </a:t>
            </a:r>
            <a:r>
              <a:rPr lang="en-GB" sz="1800" dirty="0" smtClean="0"/>
              <a:t>advocacy agenda</a:t>
            </a:r>
            <a:endParaRPr lang="nl-NL" sz="1800" dirty="0" smtClean="0"/>
          </a:p>
          <a:p>
            <a:pPr>
              <a:lnSpc>
                <a:spcPct val="110000"/>
              </a:lnSpc>
              <a:buFont typeface="+mj-lt"/>
              <a:buAutoNum type="arabicPeriod"/>
            </a:pPr>
            <a:r>
              <a:rPr lang="en-GB" sz="2000" dirty="0" smtClean="0"/>
              <a:t>Address </a:t>
            </a:r>
            <a:r>
              <a:rPr lang="en-GB" sz="2000" dirty="0" smtClean="0">
                <a:solidFill>
                  <a:srgbClr val="8E0036"/>
                </a:solidFill>
              </a:rPr>
              <a:t>representation </a:t>
            </a:r>
            <a:r>
              <a:rPr lang="en-GB" sz="2000" dirty="0">
                <a:solidFill>
                  <a:srgbClr val="8E0036"/>
                </a:solidFill>
              </a:rPr>
              <a:t>and </a:t>
            </a:r>
            <a:r>
              <a:rPr lang="en-GB" sz="2000" dirty="0" smtClean="0">
                <a:solidFill>
                  <a:srgbClr val="8E0036"/>
                </a:solidFill>
              </a:rPr>
              <a:t>legitimacy</a:t>
            </a:r>
            <a:r>
              <a:rPr lang="en-GB" sz="2000" dirty="0">
                <a:solidFill>
                  <a:srgbClr val="8E0036"/>
                </a:solidFill>
              </a:rPr>
              <a:t> </a:t>
            </a:r>
            <a:r>
              <a:rPr lang="en-GB" sz="2000" dirty="0"/>
              <a:t>more </a:t>
            </a:r>
            <a:r>
              <a:rPr lang="en-GB" sz="2000" dirty="0" smtClean="0"/>
              <a:t>systematically:  </a:t>
            </a:r>
          </a:p>
          <a:p>
            <a:pPr lvl="1">
              <a:lnSpc>
                <a:spcPct val="110000"/>
              </a:lnSpc>
            </a:pPr>
            <a:r>
              <a:rPr lang="en-GB" sz="1800" dirty="0" smtClean="0"/>
              <a:t>Increase southern participation </a:t>
            </a:r>
          </a:p>
          <a:p>
            <a:pPr lvl="1">
              <a:lnSpc>
                <a:spcPct val="110000"/>
              </a:lnSpc>
            </a:pPr>
            <a:r>
              <a:rPr lang="en-GB" sz="1800" dirty="0" smtClean="0"/>
              <a:t>Optimise internal consultation and representation mechanisms </a:t>
            </a:r>
          </a:p>
          <a:p>
            <a:pPr lvl="1">
              <a:lnSpc>
                <a:spcPct val="110000"/>
              </a:lnSpc>
            </a:pPr>
            <a:r>
              <a:rPr lang="en-GB" sz="1800" dirty="0" smtClean="0"/>
              <a:t>Explore possibilities to increase GUF participation</a:t>
            </a:r>
            <a:endParaRPr lang="nl-NL" sz="1800" dirty="0" smtClean="0"/>
          </a:p>
          <a:p>
            <a:pPr lvl="0">
              <a:lnSpc>
                <a:spcPct val="110000"/>
              </a:lnSpc>
            </a:pPr>
            <a:endParaRPr lang="nl-NL" sz="2000" dirty="0"/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3059832" y="2780928"/>
            <a:ext cx="576064" cy="28803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624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Recommendations </a:t>
            </a:r>
            <a:r>
              <a:rPr lang="nl-BE" dirty="0" smtClean="0"/>
              <a:t>(2/</a:t>
            </a:r>
            <a:r>
              <a:rPr lang="nl-BE" dirty="0"/>
              <a:t>4)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TUDCN external evaluation</a:t>
            </a:r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816D08-06B3-4DCC-9F0B-CBD25349734F}" type="slidenum">
              <a:rPr lang="nl-BE" smtClean="0"/>
              <a:t>25</a:t>
            </a:fld>
            <a:endParaRPr lang="nl-B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1560" y="1628800"/>
            <a:ext cx="8280920" cy="4525963"/>
          </a:xfrm>
        </p:spPr>
        <p:txBody>
          <a:bodyPr>
            <a:noAutofit/>
          </a:bodyPr>
          <a:lstStyle/>
          <a:p>
            <a:pPr marL="529200" lvl="0">
              <a:lnSpc>
                <a:spcPct val="120000"/>
              </a:lnSpc>
              <a:buFont typeface="+mj-lt"/>
              <a:buAutoNum type="arabicPeriod" startAt="4"/>
            </a:pPr>
            <a:r>
              <a:rPr lang="en-GB" sz="2000" dirty="0">
                <a:solidFill>
                  <a:schemeClr val="accent4"/>
                </a:solidFill>
              </a:rPr>
              <a:t>S</a:t>
            </a:r>
            <a:r>
              <a:rPr lang="en-GB" sz="2000" dirty="0" smtClean="0">
                <a:solidFill>
                  <a:schemeClr val="accent4"/>
                </a:solidFill>
              </a:rPr>
              <a:t>ustain</a:t>
            </a:r>
            <a:r>
              <a:rPr lang="en-GB" sz="2000" dirty="0">
                <a:solidFill>
                  <a:schemeClr val="accent4"/>
                </a:solidFill>
              </a:rPr>
              <a:t>, via TUDCN, the </a:t>
            </a:r>
            <a:r>
              <a:rPr lang="en-GB" sz="2000" dirty="0" smtClean="0">
                <a:solidFill>
                  <a:schemeClr val="accent4"/>
                </a:solidFill>
              </a:rPr>
              <a:t>TUs’ </a:t>
            </a:r>
            <a:r>
              <a:rPr lang="en-GB" sz="2000" dirty="0">
                <a:solidFill>
                  <a:schemeClr val="accent4"/>
                </a:solidFill>
              </a:rPr>
              <a:t>dynamic engagement and leadership role in the CSO forums and </a:t>
            </a:r>
            <a:r>
              <a:rPr lang="en-GB" sz="2000" dirty="0" smtClean="0">
                <a:solidFill>
                  <a:schemeClr val="accent4"/>
                </a:solidFill>
              </a:rPr>
              <a:t>platforms:</a:t>
            </a:r>
            <a:endParaRPr lang="en-US" sz="2000" dirty="0" smtClean="0">
              <a:solidFill>
                <a:schemeClr val="accent4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GB" sz="1800" dirty="0"/>
              <a:t>C</a:t>
            </a:r>
            <a:r>
              <a:rPr lang="en-GB" sz="1800" dirty="0" smtClean="0"/>
              <a:t>ontinue </a:t>
            </a:r>
            <a:r>
              <a:rPr lang="en-GB" sz="1800" dirty="0"/>
              <a:t>to engage in issues that come up via international </a:t>
            </a:r>
            <a:r>
              <a:rPr lang="en-GB" sz="1800" dirty="0" smtClean="0"/>
              <a:t>dynamics, but become </a:t>
            </a:r>
            <a:r>
              <a:rPr lang="en-GB" sz="1800" dirty="0"/>
              <a:t>somewhat </a:t>
            </a:r>
            <a:r>
              <a:rPr lang="en-GB" sz="1800" dirty="0">
                <a:solidFill>
                  <a:srgbClr val="648B0A"/>
                </a:solidFill>
              </a:rPr>
              <a:t>more proactive </a:t>
            </a:r>
            <a:r>
              <a:rPr lang="en-GB" sz="1800" dirty="0" smtClean="0"/>
              <a:t>here</a:t>
            </a:r>
          </a:p>
          <a:p>
            <a:pPr lvl="1">
              <a:lnSpc>
                <a:spcPct val="120000"/>
              </a:lnSpc>
            </a:pPr>
            <a:r>
              <a:rPr lang="en-GB" sz="1800" dirty="0"/>
              <a:t>E</a:t>
            </a:r>
            <a:r>
              <a:rPr lang="en-GB" sz="1800" dirty="0" smtClean="0"/>
              <a:t>ngage </a:t>
            </a:r>
            <a:r>
              <a:rPr lang="en-GB" sz="1800" dirty="0"/>
              <a:t>more </a:t>
            </a:r>
            <a:r>
              <a:rPr lang="en-GB" sz="1800" dirty="0" smtClean="0"/>
              <a:t>consistently in </a:t>
            </a:r>
            <a:r>
              <a:rPr lang="en-GB" sz="1800" dirty="0">
                <a:solidFill>
                  <a:schemeClr val="accent1">
                    <a:lumMod val="75000"/>
                  </a:schemeClr>
                </a:solidFill>
              </a:rPr>
              <a:t>in-country level work</a:t>
            </a:r>
            <a:r>
              <a:rPr lang="en-GB" sz="1800" dirty="0"/>
              <a:t> (via </a:t>
            </a:r>
            <a:r>
              <a:rPr lang="en-GB" sz="1800" dirty="0" smtClean="0"/>
              <a:t>members)</a:t>
            </a:r>
            <a:endParaRPr lang="en-GB" sz="1800" dirty="0"/>
          </a:p>
          <a:p>
            <a:pPr lvl="1">
              <a:lnSpc>
                <a:spcPct val="120000"/>
              </a:lnSpc>
            </a:pPr>
            <a:r>
              <a:rPr lang="en-GB" sz="1800" dirty="0" smtClean="0">
                <a:solidFill>
                  <a:srgbClr val="648B0A"/>
                </a:solidFill>
              </a:rPr>
              <a:t>Critical</a:t>
            </a:r>
            <a:r>
              <a:rPr lang="en-GB" sz="1800" dirty="0" smtClean="0"/>
              <a:t> </a:t>
            </a:r>
            <a:r>
              <a:rPr lang="en-GB" sz="1800" dirty="0">
                <a:solidFill>
                  <a:srgbClr val="648B0A"/>
                </a:solidFill>
              </a:rPr>
              <a:t>analysis and identification of the issues and forums </a:t>
            </a:r>
            <a:r>
              <a:rPr lang="en-GB" sz="1800" dirty="0"/>
              <a:t>TUDCN should concentrate </a:t>
            </a:r>
            <a:r>
              <a:rPr lang="en-GB" sz="1800" dirty="0" smtClean="0"/>
              <a:t>on. Hereby: </a:t>
            </a:r>
          </a:p>
          <a:p>
            <a:pPr lvl="2">
              <a:lnSpc>
                <a:spcPct val="120000"/>
              </a:lnSpc>
            </a:pPr>
            <a:r>
              <a:rPr lang="en-GB" sz="1600" dirty="0" smtClean="0"/>
              <a:t>Broaden the institutional </a:t>
            </a:r>
            <a:r>
              <a:rPr lang="en-GB" sz="1600" dirty="0"/>
              <a:t>targets (aside from the EU and the post-</a:t>
            </a:r>
            <a:r>
              <a:rPr lang="en-GB" sz="1600" dirty="0" err="1"/>
              <a:t>Busan</a:t>
            </a:r>
            <a:r>
              <a:rPr lang="en-GB" sz="1600" dirty="0"/>
              <a:t> process</a:t>
            </a:r>
            <a:r>
              <a:rPr lang="en-GB" sz="1600" dirty="0" smtClean="0"/>
              <a:t>)</a:t>
            </a:r>
          </a:p>
          <a:p>
            <a:pPr lvl="2">
              <a:lnSpc>
                <a:spcPct val="120000"/>
              </a:lnSpc>
            </a:pPr>
            <a:r>
              <a:rPr lang="en-GB" sz="1600" dirty="0"/>
              <a:t>F</a:t>
            </a:r>
            <a:r>
              <a:rPr lang="en-GB" sz="1600" dirty="0" smtClean="0"/>
              <a:t>ocus on </a:t>
            </a:r>
            <a:r>
              <a:rPr lang="en-GB" sz="1600" dirty="0"/>
              <a:t>advocacy issues </a:t>
            </a:r>
            <a:r>
              <a:rPr lang="en-GB" sz="1600" dirty="0" smtClean="0"/>
              <a:t>close </a:t>
            </a:r>
            <a:r>
              <a:rPr lang="en-GB" sz="1600" dirty="0"/>
              <a:t>to the core of TUDCN as a </a:t>
            </a:r>
            <a:r>
              <a:rPr lang="en-GB" sz="1600" i="1" dirty="0"/>
              <a:t>TU</a:t>
            </a:r>
            <a:r>
              <a:rPr lang="en-GB" sz="1600" dirty="0"/>
              <a:t> </a:t>
            </a:r>
            <a:r>
              <a:rPr lang="en-GB" sz="1600" dirty="0" smtClean="0"/>
              <a:t>network </a:t>
            </a:r>
            <a:endParaRPr lang="en-GB" sz="1600" dirty="0"/>
          </a:p>
          <a:p>
            <a:pPr marL="529200" lvl="0">
              <a:lnSpc>
                <a:spcPct val="120000"/>
              </a:lnSpc>
              <a:buFont typeface="+mj-lt"/>
              <a:buAutoNum type="arabicPeriod" startAt="4"/>
            </a:pPr>
            <a:r>
              <a:rPr lang="en-GB" sz="2000" dirty="0" smtClean="0"/>
              <a:t>Give </a:t>
            </a:r>
            <a:r>
              <a:rPr lang="en-GB" sz="2000" dirty="0"/>
              <a:t>p</a:t>
            </a:r>
            <a:r>
              <a:rPr lang="en-GB" sz="2000" dirty="0" smtClean="0"/>
              <a:t>roportionally more </a:t>
            </a:r>
            <a:r>
              <a:rPr lang="en-GB" sz="2000" dirty="0"/>
              <a:t>attention to </a:t>
            </a:r>
            <a:r>
              <a:rPr lang="en-GB" sz="2000" dirty="0">
                <a:solidFill>
                  <a:schemeClr val="accent4"/>
                </a:solidFill>
              </a:rPr>
              <a:t>internal capacity </a:t>
            </a:r>
            <a:r>
              <a:rPr lang="en-GB" sz="2000" dirty="0" smtClean="0">
                <a:solidFill>
                  <a:schemeClr val="accent4"/>
                </a:solidFill>
              </a:rPr>
              <a:t>building </a:t>
            </a:r>
          </a:p>
          <a:p>
            <a:pPr lvl="1">
              <a:lnSpc>
                <a:spcPct val="120000"/>
              </a:lnSpc>
            </a:pPr>
            <a:r>
              <a:rPr lang="en-GB" sz="1800" dirty="0" smtClean="0"/>
              <a:t>Incl.: support members to mainstream </a:t>
            </a:r>
            <a:r>
              <a:rPr lang="en-GB" sz="1800" dirty="0"/>
              <a:t>and/or diffuse </a:t>
            </a:r>
            <a:r>
              <a:rPr lang="en-GB" sz="1800" dirty="0" smtClean="0"/>
              <a:t>tools &amp; approaches </a:t>
            </a:r>
            <a:r>
              <a:rPr lang="en-GB" sz="1800" dirty="0"/>
              <a:t>in their organisations, partnerships and </a:t>
            </a:r>
            <a:r>
              <a:rPr lang="en-GB" sz="1800" dirty="0" smtClean="0"/>
              <a:t>projects</a:t>
            </a:r>
            <a:endParaRPr lang="nl-NL" sz="1800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17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Recommendations (3/4)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TUDCN external evaluation</a:t>
            </a:r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816D08-06B3-4DCC-9F0B-CBD25349734F}" type="slidenum">
              <a:rPr lang="nl-BE" smtClean="0"/>
              <a:t>26</a:t>
            </a:fld>
            <a:endParaRPr lang="nl-B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3568" y="1600201"/>
            <a:ext cx="8280920" cy="4525963"/>
          </a:xfrm>
        </p:spPr>
        <p:txBody>
          <a:bodyPr>
            <a:noAutofit/>
          </a:bodyPr>
          <a:lstStyle/>
          <a:p>
            <a:pPr marL="529200" lvl="0">
              <a:lnSpc>
                <a:spcPct val="130000"/>
              </a:lnSpc>
              <a:buFont typeface="+mj-lt"/>
              <a:buAutoNum type="arabicPeriod" startAt="6"/>
            </a:pPr>
            <a:r>
              <a:rPr lang="en-GB" sz="2000" dirty="0"/>
              <a:t>Develop a comprehensive </a:t>
            </a:r>
            <a:r>
              <a:rPr lang="en-GB" sz="2000" dirty="0">
                <a:solidFill>
                  <a:schemeClr val="accent4"/>
                </a:solidFill>
              </a:rPr>
              <a:t>sustainability strategy</a:t>
            </a:r>
            <a:r>
              <a:rPr lang="en-GB" sz="2000" dirty="0"/>
              <a:t>, addressing</a:t>
            </a:r>
            <a:r>
              <a:rPr lang="en-GB" sz="2000" dirty="0" smtClean="0"/>
              <a:t>:</a:t>
            </a:r>
            <a:endParaRPr lang="en-US" sz="2000" dirty="0" smtClean="0"/>
          </a:p>
          <a:p>
            <a:pPr lvl="1">
              <a:lnSpc>
                <a:spcPct val="130000"/>
              </a:lnSpc>
            </a:pPr>
            <a:r>
              <a:rPr lang="en-GB" sz="1800" dirty="0">
                <a:solidFill>
                  <a:srgbClr val="648B0A"/>
                </a:solidFill>
              </a:rPr>
              <a:t>O</a:t>
            </a:r>
            <a:r>
              <a:rPr lang="en-GB" sz="1800" dirty="0" smtClean="0">
                <a:solidFill>
                  <a:srgbClr val="648B0A"/>
                </a:solidFill>
              </a:rPr>
              <a:t>rganisational sustainability</a:t>
            </a:r>
            <a:r>
              <a:rPr lang="en-GB" sz="1800" dirty="0" smtClean="0"/>
              <a:t>: </a:t>
            </a:r>
          </a:p>
          <a:p>
            <a:pPr lvl="2">
              <a:lnSpc>
                <a:spcPct val="130000"/>
              </a:lnSpc>
            </a:pPr>
            <a:r>
              <a:rPr lang="en-GB" sz="1600" dirty="0"/>
              <a:t> F</a:t>
            </a:r>
            <a:r>
              <a:rPr lang="en-GB" sz="1600" dirty="0" smtClean="0"/>
              <a:t>urther consolidation of </a:t>
            </a:r>
            <a:r>
              <a:rPr lang="en-GB" sz="1600" dirty="0"/>
              <a:t>the </a:t>
            </a:r>
            <a:r>
              <a:rPr lang="en-GB" sz="1600" dirty="0" smtClean="0"/>
              <a:t>network</a:t>
            </a:r>
          </a:p>
          <a:p>
            <a:pPr lvl="2">
              <a:lnSpc>
                <a:spcPct val="130000"/>
              </a:lnSpc>
            </a:pPr>
            <a:r>
              <a:rPr lang="en-GB" sz="1600" dirty="0" smtClean="0"/>
              <a:t> Particular </a:t>
            </a:r>
            <a:r>
              <a:rPr lang="en-GB" sz="1600" dirty="0"/>
              <a:t>attention to the present over-dependence on </a:t>
            </a:r>
            <a:r>
              <a:rPr lang="en-GB" sz="1600" dirty="0" smtClean="0"/>
              <a:t>individuals </a:t>
            </a:r>
          </a:p>
          <a:p>
            <a:pPr lvl="1">
              <a:lnSpc>
                <a:spcPct val="130000"/>
              </a:lnSpc>
            </a:pPr>
            <a:r>
              <a:rPr lang="en-GB" sz="1800" dirty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nstitutional </a:t>
            </a:r>
            <a:r>
              <a:rPr lang="en-GB" sz="1800" dirty="0">
                <a:solidFill>
                  <a:schemeClr val="accent1">
                    <a:lumMod val="75000"/>
                  </a:schemeClr>
                </a:solidFill>
              </a:rPr>
              <a:t>sustainability</a:t>
            </a:r>
            <a:r>
              <a:rPr lang="en-GB" sz="1800" dirty="0" smtClean="0"/>
              <a:t>: clarify position </a:t>
            </a:r>
            <a:r>
              <a:rPr lang="en-GB" sz="1800" dirty="0"/>
              <a:t>towards and within the </a:t>
            </a:r>
            <a:r>
              <a:rPr lang="en-GB" sz="1800" dirty="0" smtClean="0"/>
              <a:t>ITUC</a:t>
            </a:r>
            <a:endParaRPr lang="en-GB" sz="1800" dirty="0"/>
          </a:p>
          <a:p>
            <a:pPr lvl="1">
              <a:lnSpc>
                <a:spcPct val="130000"/>
              </a:lnSpc>
            </a:pPr>
            <a:r>
              <a:rPr lang="en-GB" sz="1800" dirty="0" smtClean="0">
                <a:solidFill>
                  <a:srgbClr val="648B0A"/>
                </a:solidFill>
              </a:rPr>
              <a:t>Financial </a:t>
            </a:r>
            <a:r>
              <a:rPr lang="en-GB" sz="1800" dirty="0">
                <a:solidFill>
                  <a:srgbClr val="648B0A"/>
                </a:solidFill>
              </a:rPr>
              <a:t>sustainability</a:t>
            </a:r>
            <a:r>
              <a:rPr lang="en-GB" sz="1800" dirty="0" smtClean="0"/>
              <a:t>: develop </a:t>
            </a:r>
            <a:r>
              <a:rPr lang="en-GB" sz="1800" dirty="0"/>
              <a:t>a strategy </a:t>
            </a:r>
            <a:r>
              <a:rPr lang="en-GB" sz="1800" dirty="0" smtClean="0"/>
              <a:t>to </a:t>
            </a:r>
            <a:r>
              <a:rPr lang="en-GB" sz="1800" dirty="0"/>
              <a:t>gradually become less dependent on external </a:t>
            </a:r>
            <a:r>
              <a:rPr lang="en-GB" sz="1800" dirty="0" smtClean="0"/>
              <a:t>funding</a:t>
            </a:r>
            <a:endParaRPr lang="nl-NL" sz="1800" dirty="0"/>
          </a:p>
          <a:p>
            <a:pPr lvl="0">
              <a:lnSpc>
                <a:spcPct val="130000"/>
              </a:lnSpc>
              <a:buFont typeface="+mj-lt"/>
              <a:buAutoNum type="arabicPeriod" startAt="6"/>
            </a:pPr>
            <a:r>
              <a:rPr lang="en-GB" sz="2000" dirty="0"/>
              <a:t>D</a:t>
            </a:r>
            <a:r>
              <a:rPr lang="en-GB" sz="2000" dirty="0" smtClean="0"/>
              <a:t>evelop </a:t>
            </a:r>
            <a:r>
              <a:rPr lang="en-GB" sz="2000" dirty="0"/>
              <a:t>a </a:t>
            </a:r>
            <a:r>
              <a:rPr lang="en-GB" sz="2000" dirty="0" smtClean="0">
                <a:solidFill>
                  <a:srgbClr val="8E0036"/>
                </a:solidFill>
              </a:rPr>
              <a:t>campaigning </a:t>
            </a:r>
            <a:r>
              <a:rPr lang="en-GB" sz="2000" dirty="0">
                <a:solidFill>
                  <a:srgbClr val="8E0036"/>
                </a:solidFill>
              </a:rPr>
              <a:t>approach and </a:t>
            </a:r>
            <a:r>
              <a:rPr lang="en-GB" sz="2000" dirty="0" smtClean="0">
                <a:solidFill>
                  <a:srgbClr val="8E0036"/>
                </a:solidFill>
              </a:rPr>
              <a:t>strategy</a:t>
            </a:r>
            <a:r>
              <a:rPr lang="en-GB" sz="2000" dirty="0" smtClean="0"/>
              <a:t>, </a:t>
            </a:r>
            <a:r>
              <a:rPr lang="en-GB" sz="2000" dirty="0"/>
              <a:t>to make better use of the potential of </a:t>
            </a:r>
            <a:r>
              <a:rPr lang="en-GB" sz="2000" dirty="0" smtClean="0"/>
              <a:t>the members </a:t>
            </a:r>
            <a:r>
              <a:rPr lang="en-GB" sz="2000" dirty="0"/>
              <a:t>in </a:t>
            </a:r>
            <a:r>
              <a:rPr lang="en-GB" sz="2000" dirty="0" smtClean="0"/>
              <a:t>advocacy</a:t>
            </a:r>
            <a:endParaRPr lang="nl-NL" sz="2000" dirty="0"/>
          </a:p>
          <a:p>
            <a:pPr lvl="0">
              <a:lnSpc>
                <a:spcPct val="130000"/>
              </a:lnSpc>
              <a:buFont typeface="+mj-lt"/>
              <a:buAutoNum type="arabicPeriod" startAt="6"/>
            </a:pPr>
            <a:r>
              <a:rPr lang="en-GB" sz="2000" dirty="0" smtClean="0"/>
              <a:t>Open the </a:t>
            </a:r>
            <a:r>
              <a:rPr lang="en-GB" sz="2000" dirty="0" smtClean="0">
                <a:solidFill>
                  <a:srgbClr val="8E0036"/>
                </a:solidFill>
              </a:rPr>
              <a:t>debate on the specific nature and interests of TUs within the broader CSO family</a:t>
            </a:r>
            <a:endParaRPr lang="nl-NL" sz="2000" dirty="0" smtClean="0"/>
          </a:p>
          <a:p>
            <a:pPr>
              <a:lnSpc>
                <a:spcPct val="13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53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Recommendations </a:t>
            </a:r>
            <a:r>
              <a:rPr lang="nl-BE" dirty="0" smtClean="0"/>
              <a:t>(4/</a:t>
            </a:r>
            <a:r>
              <a:rPr lang="nl-BE" dirty="0"/>
              <a:t>4)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TUDCN external evaluation</a:t>
            </a:r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816D08-06B3-4DCC-9F0B-CBD25349734F}" type="slidenum">
              <a:rPr lang="nl-BE" smtClean="0"/>
              <a:t>27</a:t>
            </a:fld>
            <a:endParaRPr lang="nl-B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3568" y="1600201"/>
            <a:ext cx="8280920" cy="4525963"/>
          </a:xfrm>
        </p:spPr>
        <p:txBody>
          <a:bodyPr>
            <a:noAutofit/>
          </a:bodyPr>
          <a:lstStyle/>
          <a:p>
            <a:pPr marL="529200" lvl="0">
              <a:lnSpc>
                <a:spcPct val="130000"/>
              </a:lnSpc>
              <a:buFont typeface="+mj-lt"/>
              <a:buAutoNum type="arabicPeriod" startAt="9"/>
            </a:pPr>
            <a:r>
              <a:rPr lang="en-GB" sz="2000" dirty="0" smtClean="0">
                <a:solidFill>
                  <a:schemeClr val="accent4"/>
                </a:solidFill>
              </a:rPr>
              <a:t>Further </a:t>
            </a:r>
            <a:r>
              <a:rPr lang="en-GB" sz="2000" dirty="0">
                <a:solidFill>
                  <a:schemeClr val="accent4"/>
                </a:solidFill>
              </a:rPr>
              <a:t>consolidate and develop the network internally</a:t>
            </a:r>
            <a:r>
              <a:rPr lang="en-GB" sz="2000" dirty="0" smtClean="0"/>
              <a:t>:</a:t>
            </a:r>
            <a:endParaRPr lang="en-US" sz="2000" dirty="0" smtClean="0"/>
          </a:p>
          <a:p>
            <a:pPr lvl="1">
              <a:lnSpc>
                <a:spcPct val="130000"/>
              </a:lnSpc>
            </a:pPr>
            <a:r>
              <a:rPr lang="en-GB" sz="1800" dirty="0"/>
              <a:t>O</a:t>
            </a:r>
            <a:r>
              <a:rPr lang="en-GB" sz="1800" dirty="0" smtClean="0"/>
              <a:t>ptimise </a:t>
            </a:r>
            <a:r>
              <a:rPr lang="en-GB" sz="1800" dirty="0"/>
              <a:t>and diversify </a:t>
            </a:r>
            <a:r>
              <a:rPr lang="en-GB" sz="1800" dirty="0" smtClean="0"/>
              <a:t>consultation </a:t>
            </a:r>
            <a:r>
              <a:rPr lang="en-GB" sz="1800" dirty="0"/>
              <a:t>and participation </a:t>
            </a:r>
            <a:r>
              <a:rPr lang="en-GB" sz="1800" dirty="0" smtClean="0"/>
              <a:t>mechanisms</a:t>
            </a:r>
          </a:p>
          <a:p>
            <a:pPr lvl="1">
              <a:lnSpc>
                <a:spcPct val="130000"/>
              </a:lnSpc>
            </a:pPr>
            <a:r>
              <a:rPr lang="en-GB" sz="1800" dirty="0"/>
              <a:t>U</a:t>
            </a:r>
            <a:r>
              <a:rPr lang="en-GB" sz="1800" dirty="0" smtClean="0"/>
              <a:t>se </a:t>
            </a:r>
            <a:r>
              <a:rPr lang="en-GB" sz="1800" dirty="0"/>
              <a:t>General Meetings as a means to more actively engage </a:t>
            </a:r>
            <a:r>
              <a:rPr lang="en-GB" sz="1800" dirty="0" smtClean="0"/>
              <a:t>members</a:t>
            </a:r>
          </a:p>
          <a:p>
            <a:pPr lvl="1">
              <a:lnSpc>
                <a:spcPct val="130000"/>
              </a:lnSpc>
            </a:pPr>
            <a:r>
              <a:rPr lang="en-GB" sz="1800" dirty="0" smtClean="0"/>
              <a:t>Strengthen the FSG </a:t>
            </a:r>
          </a:p>
          <a:p>
            <a:pPr lvl="1">
              <a:lnSpc>
                <a:spcPct val="130000"/>
              </a:lnSpc>
            </a:pPr>
            <a:r>
              <a:rPr lang="en-GB" sz="1800" dirty="0"/>
              <a:t>B</a:t>
            </a:r>
            <a:r>
              <a:rPr lang="en-GB" sz="1800" dirty="0" smtClean="0"/>
              <a:t>e </a:t>
            </a:r>
            <a:r>
              <a:rPr lang="en-GB" sz="1800" dirty="0"/>
              <a:t>a </a:t>
            </a:r>
            <a:r>
              <a:rPr lang="en-GB" sz="1800" dirty="0" smtClean="0"/>
              <a:t>more </a:t>
            </a:r>
            <a:r>
              <a:rPr lang="en-GB" sz="1800" dirty="0"/>
              <a:t>formal in membership </a:t>
            </a:r>
            <a:r>
              <a:rPr lang="en-GB" sz="1800" dirty="0" smtClean="0"/>
              <a:t>management</a:t>
            </a:r>
            <a:endParaRPr lang="en-GB" sz="1800" dirty="0"/>
          </a:p>
          <a:p>
            <a:pPr lvl="1">
              <a:lnSpc>
                <a:spcPct val="130000"/>
              </a:lnSpc>
            </a:pPr>
            <a:r>
              <a:rPr lang="en-GB" sz="1800" dirty="0" smtClean="0"/>
              <a:t>Make mailing </a:t>
            </a:r>
            <a:r>
              <a:rPr lang="en-GB" sz="1800" dirty="0"/>
              <a:t>list up-to-</a:t>
            </a:r>
            <a:r>
              <a:rPr lang="en-GB" sz="1800" dirty="0" smtClean="0"/>
              <a:t>date </a:t>
            </a:r>
          </a:p>
          <a:p>
            <a:pPr lvl="1">
              <a:lnSpc>
                <a:spcPct val="130000"/>
              </a:lnSpc>
            </a:pPr>
            <a:r>
              <a:rPr lang="en-GB" sz="1800" dirty="0"/>
              <a:t>C</a:t>
            </a:r>
            <a:r>
              <a:rPr lang="en-GB" sz="1800" dirty="0" smtClean="0"/>
              <a:t>ontinue </a:t>
            </a:r>
            <a:r>
              <a:rPr lang="en-GB" sz="1800" dirty="0"/>
              <a:t>to use short briefing papers to diffuse important </a:t>
            </a:r>
            <a:r>
              <a:rPr lang="en-GB" sz="1800" dirty="0" smtClean="0"/>
              <a:t>messages</a:t>
            </a:r>
          </a:p>
          <a:p>
            <a:pPr lvl="1">
              <a:lnSpc>
                <a:spcPct val="130000"/>
              </a:lnSpc>
            </a:pPr>
            <a:r>
              <a:rPr lang="en-GB" sz="1800" dirty="0"/>
              <a:t>G</a:t>
            </a:r>
            <a:r>
              <a:rPr lang="en-GB" sz="1800" dirty="0" smtClean="0"/>
              <a:t>ive </a:t>
            </a:r>
            <a:r>
              <a:rPr lang="en-GB" sz="1800" dirty="0"/>
              <a:t>more attention to </a:t>
            </a:r>
            <a:r>
              <a:rPr lang="en-GB" sz="1800" dirty="0" smtClean="0"/>
              <a:t>internal capitalisation </a:t>
            </a:r>
            <a:r>
              <a:rPr lang="en-GB" sz="1800" dirty="0"/>
              <a:t>of experiences </a:t>
            </a:r>
            <a:endParaRPr lang="en-GB" sz="1800" dirty="0" smtClean="0"/>
          </a:p>
          <a:p>
            <a:pPr lvl="1">
              <a:lnSpc>
                <a:spcPct val="130000"/>
              </a:lnSpc>
            </a:pPr>
            <a:r>
              <a:rPr lang="en-GB" sz="1800" dirty="0" smtClean="0"/>
              <a:t>Discuss on </a:t>
            </a:r>
            <a:r>
              <a:rPr lang="en-GB" sz="1800" dirty="0"/>
              <a:t>how to further proceed with the work </a:t>
            </a:r>
            <a:r>
              <a:rPr lang="en-GB" sz="1800" dirty="0" smtClean="0"/>
              <a:t>on M&amp;E</a:t>
            </a:r>
          </a:p>
          <a:p>
            <a:pPr marL="0" lvl="0" indent="529200">
              <a:lnSpc>
                <a:spcPct val="130000"/>
              </a:lnSpc>
              <a:buFont typeface="+mj-lt"/>
              <a:buAutoNum type="arabicPeriod" startAt="9"/>
            </a:pPr>
            <a:r>
              <a:rPr lang="en-GB" sz="2000" dirty="0">
                <a:solidFill>
                  <a:srgbClr val="8E0036"/>
                </a:solidFill>
              </a:rPr>
              <a:t>I</a:t>
            </a:r>
            <a:r>
              <a:rPr lang="en-GB" sz="2000" dirty="0" smtClean="0">
                <a:solidFill>
                  <a:srgbClr val="8E0036"/>
                </a:solidFill>
              </a:rPr>
              <a:t>ncrease </a:t>
            </a:r>
            <a:r>
              <a:rPr lang="en-GB" sz="2000" dirty="0">
                <a:solidFill>
                  <a:srgbClr val="8E0036"/>
                </a:solidFill>
              </a:rPr>
              <a:t>the resources of the </a:t>
            </a:r>
            <a:r>
              <a:rPr lang="en-GB" sz="2000" dirty="0" smtClean="0">
                <a:solidFill>
                  <a:srgbClr val="8E0036"/>
                </a:solidFill>
              </a:rPr>
              <a:t>network</a:t>
            </a:r>
            <a:r>
              <a:rPr lang="en-GB" sz="2000" dirty="0"/>
              <a:t> </a:t>
            </a:r>
            <a:r>
              <a:rPr lang="en-GB" sz="2000" dirty="0" smtClean="0"/>
              <a:t>(incl.: expansion </a:t>
            </a:r>
            <a:r>
              <a:rPr lang="en-GB" sz="2000" dirty="0"/>
              <a:t>of the </a:t>
            </a:r>
            <a:r>
              <a:rPr lang="en-GB" sz="2000" dirty="0" smtClean="0"/>
              <a:t>secretariat)</a:t>
            </a:r>
            <a:endParaRPr lang="nl-NL" sz="2000" dirty="0"/>
          </a:p>
          <a:p>
            <a:pPr marL="342900" indent="-342900">
              <a:lnSpc>
                <a:spcPct val="130000"/>
              </a:lnSpc>
              <a:buFont typeface="+mj-lt"/>
              <a:buAutoNum type="arabicPeriod" startAt="9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5131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15816" y="2708921"/>
            <a:ext cx="3384376" cy="3168352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endParaRPr lang="nl-BE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3383868" y="4581129"/>
            <a:ext cx="2448272" cy="18002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fontScale="92500" lnSpcReduction="20000"/>
          </a:bodyPr>
          <a:lstStyle/>
          <a:p>
            <a:r>
              <a:rPr lang="nl-BE" sz="1300" dirty="0" smtClean="0">
                <a:solidFill>
                  <a:schemeClr val="accent3"/>
                </a:solidFill>
                <a:latin typeface="Century Gothic" pitchFamily="34" charset="0"/>
              </a:rPr>
              <a:t>South Research CVBA - VSO</a:t>
            </a:r>
          </a:p>
          <a:p>
            <a:r>
              <a:rPr lang="nl-BE" sz="1300" dirty="0" smtClean="0">
                <a:solidFill>
                  <a:schemeClr val="accent3"/>
                </a:solidFill>
                <a:latin typeface="Century Gothic" pitchFamily="34" charset="0"/>
              </a:rPr>
              <a:t>Leuvensestraat  5/2</a:t>
            </a:r>
          </a:p>
          <a:p>
            <a:r>
              <a:rPr lang="nl-BE" sz="1300" dirty="0" smtClean="0">
                <a:solidFill>
                  <a:schemeClr val="accent3"/>
                </a:solidFill>
                <a:latin typeface="Century Gothic" pitchFamily="34" charset="0"/>
              </a:rPr>
              <a:t>B - 3010    Kessel </a:t>
            </a:r>
            <a:r>
              <a:rPr lang="nl-BE" sz="1300" dirty="0">
                <a:solidFill>
                  <a:schemeClr val="accent3"/>
                </a:solidFill>
                <a:latin typeface="Century Gothic" pitchFamily="34" charset="0"/>
              </a:rPr>
              <a:t>-</a:t>
            </a:r>
            <a:r>
              <a:rPr lang="nl-BE" sz="1300" dirty="0" smtClean="0">
                <a:solidFill>
                  <a:schemeClr val="accent3"/>
                </a:solidFill>
                <a:latin typeface="Century Gothic" pitchFamily="34" charset="0"/>
              </a:rPr>
              <a:t> Lo</a:t>
            </a:r>
          </a:p>
          <a:p>
            <a:r>
              <a:rPr lang="nl-BE" sz="1300" dirty="0" smtClean="0">
                <a:solidFill>
                  <a:schemeClr val="accent3"/>
                </a:solidFill>
                <a:latin typeface="Century Gothic" pitchFamily="34" charset="0"/>
              </a:rPr>
              <a:t>Belgium</a:t>
            </a:r>
          </a:p>
          <a:p>
            <a:r>
              <a:rPr lang="nl-BE" sz="1300" dirty="0" smtClean="0">
                <a:solidFill>
                  <a:schemeClr val="accent3"/>
                </a:solidFill>
                <a:latin typeface="Century Gothic" pitchFamily="34" charset="0"/>
              </a:rPr>
              <a:t>T +32 (0) 16 49 83 16</a:t>
            </a:r>
          </a:p>
          <a:p>
            <a:r>
              <a:rPr lang="nl-BE" sz="1300" dirty="0" smtClean="0">
                <a:solidFill>
                  <a:schemeClr val="accent3"/>
                </a:solidFill>
                <a:latin typeface="Century Gothic" pitchFamily="34" charset="0"/>
              </a:rPr>
              <a:t>F +32 (0) 16 49 83 19</a:t>
            </a:r>
          </a:p>
          <a:p>
            <a:r>
              <a:rPr lang="nl-BE" sz="1300" dirty="0" smtClean="0">
                <a:solidFill>
                  <a:schemeClr val="accent3"/>
                </a:solidFill>
                <a:latin typeface="Century Gothic" pitchFamily="34" charset="0"/>
              </a:rPr>
              <a:t>BE 0429 809 077</a:t>
            </a:r>
          </a:p>
          <a:p>
            <a:r>
              <a:rPr lang="nl-BE" sz="1300" dirty="0" smtClean="0">
                <a:solidFill>
                  <a:schemeClr val="accent3"/>
                </a:solidFill>
                <a:latin typeface="Century Gothic" pitchFamily="34" charset="0"/>
              </a:rPr>
              <a:t>RPR Leuven</a:t>
            </a:r>
          </a:p>
          <a:p>
            <a:endParaRPr lang="nl-BE" sz="1300" dirty="0">
              <a:solidFill>
                <a:schemeClr val="accent3"/>
              </a:solidFill>
              <a:latin typeface="Century Gothic" pitchFamily="34" charset="0"/>
            </a:endParaRPr>
          </a:p>
          <a:p>
            <a:r>
              <a:rPr lang="nl-BE" sz="1300" dirty="0">
                <a:latin typeface="Century Gothic" pitchFamily="34" charset="0"/>
                <a:hlinkClick r:id="rId2"/>
              </a:rPr>
              <a:t>www.southresearch.be</a:t>
            </a:r>
            <a:r>
              <a:rPr lang="nl-BE" sz="1300" dirty="0">
                <a:latin typeface="Century Gothic" pitchFamily="34" charset="0"/>
              </a:rPr>
              <a:t>	</a:t>
            </a:r>
          </a:p>
          <a:p>
            <a:r>
              <a:rPr lang="nl-BE" sz="1300" dirty="0">
                <a:latin typeface="Century Gothic" pitchFamily="34" charset="0"/>
                <a:hlinkClick r:id="rId3"/>
              </a:rPr>
              <a:t>info@southresearch.be</a:t>
            </a:r>
            <a:endParaRPr lang="nl-BE" sz="1300" dirty="0">
              <a:latin typeface="Century Gothic" pitchFamily="34" charset="0"/>
            </a:endParaRPr>
          </a:p>
          <a:p>
            <a:endParaRPr lang="nl-BE" sz="1200" dirty="0" smtClean="0">
              <a:solidFill>
                <a:schemeClr val="accent3"/>
              </a:solidFill>
              <a:latin typeface="Century Gothic" pitchFamily="34" charset="0"/>
            </a:endParaRPr>
          </a:p>
          <a:p>
            <a:endParaRPr lang="nl-BE" sz="1200" dirty="0">
              <a:solidFill>
                <a:schemeClr val="accent3"/>
              </a:solidFill>
              <a:latin typeface="Century Gothic" pitchFamily="34" charset="0"/>
            </a:endParaRPr>
          </a:p>
          <a:p>
            <a:endParaRPr lang="nl-BE" sz="1200" dirty="0" smtClean="0">
              <a:solidFill>
                <a:schemeClr val="accent3"/>
              </a:solidFill>
              <a:latin typeface="Century Gothic" pitchFamily="34" charset="0"/>
            </a:endParaRPr>
          </a:p>
          <a:p>
            <a:endParaRPr lang="nl-BE" sz="1200" dirty="0" smtClean="0">
              <a:solidFill>
                <a:schemeClr val="accent3"/>
              </a:solidFill>
              <a:latin typeface="Century Gothic" pitchFamily="34" charset="0"/>
            </a:endParaRPr>
          </a:p>
          <a:p>
            <a:endParaRPr lang="nl-BE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811" y="2755472"/>
            <a:ext cx="2447317" cy="164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69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5080"/>
            <a:ext cx="7772400" cy="1830064"/>
          </a:xfrm>
        </p:spPr>
        <p:txBody>
          <a:bodyPr>
            <a:normAutofit/>
          </a:bodyPr>
          <a:lstStyle/>
          <a:p>
            <a:r>
              <a:rPr lang="nl-BE" sz="5400" cap="small" dirty="0" smtClean="0"/>
              <a:t>I. Evaluation </a:t>
            </a:r>
            <a:br>
              <a:rPr lang="nl-BE" sz="5400" cap="small" dirty="0" smtClean="0"/>
            </a:br>
            <a:r>
              <a:rPr lang="nl-BE" sz="5400" cap="small" dirty="0" smtClean="0"/>
              <a:t>Characteristics</a:t>
            </a:r>
            <a:endParaRPr lang="nl-BE" sz="5400" cap="small" dirty="0"/>
          </a:p>
        </p:txBody>
      </p:sp>
    </p:spTree>
    <p:extLst>
      <p:ext uri="{BB962C8B-B14F-4D97-AF65-F5344CB8AC3E}">
        <p14:creationId xmlns:p14="http://schemas.microsoft.com/office/powerpoint/2010/main" val="2951449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Evaluation object &amp; scope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TUDCN external evaluation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816D08-06B3-4DCC-9F0B-CBD25349734F}" type="slidenum">
              <a:rPr lang="nl-BE" smtClean="0"/>
              <a:t>4</a:t>
            </a:fld>
            <a:endParaRPr lang="nl-B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3568" y="1639342"/>
            <a:ext cx="8003232" cy="4525963"/>
          </a:xfrm>
        </p:spPr>
        <p:txBody>
          <a:bodyPr>
            <a:normAutofit/>
          </a:bodyPr>
          <a:lstStyle/>
          <a:p>
            <a:pPr>
              <a:lnSpc>
                <a:spcPts val="4080"/>
              </a:lnSpc>
            </a:pPr>
            <a:r>
              <a:rPr lang="nl-BE" sz="2400" dirty="0" smtClean="0">
                <a:solidFill>
                  <a:schemeClr val="accent1">
                    <a:lumMod val="75000"/>
                  </a:schemeClr>
                </a:solidFill>
              </a:rPr>
              <a:t>Object of the evaluation: </a:t>
            </a:r>
            <a:endParaRPr lang="nl-BE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lnSpc>
                <a:spcPts val="4080"/>
              </a:lnSpc>
            </a:pPr>
            <a:r>
              <a:rPr lang="nl-BE" sz="2000" dirty="0" smtClean="0"/>
              <a:t>TUDCN 2011-2012 project, funded by the EU </a:t>
            </a:r>
          </a:p>
          <a:p>
            <a:pPr lvl="2">
              <a:lnSpc>
                <a:spcPts val="4080"/>
              </a:lnSpc>
            </a:pPr>
            <a:r>
              <a:rPr lang="en-US" sz="1800" dirty="0" smtClean="0"/>
              <a:t>Where necessary: taking into account evolutions of the network since 2006 </a:t>
            </a:r>
            <a:endParaRPr lang="nl-NL" sz="1800" dirty="0" smtClean="0"/>
          </a:p>
          <a:p>
            <a:pPr lvl="1">
              <a:lnSpc>
                <a:spcPts val="4080"/>
              </a:lnSpc>
              <a:spcAft>
                <a:spcPts val="600"/>
              </a:spcAft>
            </a:pPr>
            <a:r>
              <a:rPr lang="en-US" sz="2000" dirty="0" smtClean="0"/>
              <a:t>With special </a:t>
            </a:r>
            <a:r>
              <a:rPr lang="en-US" sz="2000" dirty="0"/>
              <a:t>attention </a:t>
            </a:r>
            <a:r>
              <a:rPr lang="en-US" sz="2000" dirty="0" smtClean="0"/>
              <a:t>to the functioning of the network as the chosen working modality for </a:t>
            </a:r>
            <a:r>
              <a:rPr lang="en-US" sz="2000" dirty="0"/>
              <a:t>the </a:t>
            </a:r>
            <a:r>
              <a:rPr lang="en-US" sz="2000" dirty="0" smtClean="0"/>
              <a:t>TU Development Cooperation</a:t>
            </a:r>
            <a:endParaRPr lang="nl-NL" sz="2000" dirty="0"/>
          </a:p>
          <a:p>
            <a:pPr marL="457200" lvl="1" indent="0">
              <a:lnSpc>
                <a:spcPts val="408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6532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E</a:t>
            </a:r>
            <a:r>
              <a:rPr lang="nl-BE" dirty="0" smtClean="0"/>
              <a:t>valuation aims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TUDCN external evaluation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816D08-06B3-4DCC-9F0B-CBD25349734F}" type="slidenum">
              <a:rPr lang="nl-BE" smtClean="0"/>
              <a:t>5</a:t>
            </a:fld>
            <a:endParaRPr lang="nl-B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55576" y="1639341"/>
            <a:ext cx="7776864" cy="4525963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ts val="24"/>
              </a:spcBef>
              <a:spcAft>
                <a:spcPts val="600"/>
              </a:spcAft>
            </a:pPr>
            <a:r>
              <a:rPr lang="en-GB" sz="2000" dirty="0"/>
              <a:t>T</a:t>
            </a:r>
            <a:r>
              <a:rPr lang="en-GB" sz="2000" dirty="0" smtClean="0"/>
              <a:t>o </a:t>
            </a:r>
            <a:r>
              <a:rPr lang="en-GB" sz="2000" i="1" dirty="0">
                <a:solidFill>
                  <a:srgbClr val="8E0036"/>
                </a:solidFill>
              </a:rPr>
              <a:t>demonstrate to which extent the TUDCN has been able to produce a </a:t>
            </a:r>
            <a:r>
              <a:rPr lang="en-GB" sz="2000" i="1" dirty="0">
                <a:solidFill>
                  <a:schemeClr val="accent4"/>
                </a:solidFill>
              </a:rPr>
              <a:t>specific added value </a:t>
            </a:r>
            <a:r>
              <a:rPr lang="en-GB" sz="2000" dirty="0"/>
              <a:t>and has the potential to continue doing so in the </a:t>
            </a:r>
            <a:r>
              <a:rPr lang="en-GB" sz="2000" dirty="0" smtClean="0"/>
              <a:t>future;</a:t>
            </a:r>
            <a:r>
              <a:rPr lang="nl-NL" sz="2000" dirty="0" smtClean="0"/>
              <a:t> 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GB" sz="2000" dirty="0" smtClean="0"/>
              <a:t>To </a:t>
            </a:r>
            <a:r>
              <a:rPr lang="en-GB" sz="2000" i="1" dirty="0">
                <a:solidFill>
                  <a:srgbClr val="8E0036"/>
                </a:solidFill>
              </a:rPr>
              <a:t>account for the use of the </a:t>
            </a:r>
            <a:r>
              <a:rPr lang="en-GB" sz="2000" i="1" dirty="0" smtClean="0">
                <a:solidFill>
                  <a:srgbClr val="8E0036"/>
                </a:solidFill>
              </a:rPr>
              <a:t>resources</a:t>
            </a:r>
            <a:r>
              <a:rPr lang="en-GB" sz="2000" dirty="0" smtClean="0"/>
              <a:t> towards </a:t>
            </a:r>
            <a:r>
              <a:rPr lang="en-GB" sz="2000" dirty="0"/>
              <a:t>the TUDCN member organisations, the ITUC, donors and the public at large;</a:t>
            </a:r>
            <a:endParaRPr lang="nl-NL" sz="2000" dirty="0"/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GB" sz="2000" dirty="0"/>
              <a:t>T</a:t>
            </a:r>
            <a:r>
              <a:rPr lang="en-GB" sz="2000" dirty="0" smtClean="0"/>
              <a:t>o </a:t>
            </a:r>
            <a:r>
              <a:rPr lang="en-GB" sz="2000" i="1" dirty="0" smtClean="0">
                <a:solidFill>
                  <a:schemeClr val="accent4"/>
                </a:solidFill>
              </a:rPr>
              <a:t>learn lessons </a:t>
            </a:r>
            <a:r>
              <a:rPr lang="en-GB" sz="2000" dirty="0" smtClean="0"/>
              <a:t>from the TUDCN activities, approach and results achieved</a:t>
            </a:r>
          </a:p>
          <a:p>
            <a:pPr marL="457200" lvl="1" indent="0">
              <a:lnSpc>
                <a:spcPct val="130000"/>
              </a:lnSpc>
              <a:spcAft>
                <a:spcPts val="600"/>
              </a:spcAft>
              <a:buNone/>
            </a:pPr>
            <a:r>
              <a:rPr lang="en-GB" sz="2000" dirty="0" smtClean="0"/>
              <a:t> =&gt; improvement of the future performance of the network (in particular in relation to the next project that will start in April 2013). </a:t>
            </a:r>
            <a:endParaRPr lang="nl-NL" sz="2000" dirty="0" smtClean="0"/>
          </a:p>
          <a:p>
            <a:pPr lvl="1">
              <a:lnSpc>
                <a:spcPct val="13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10058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dirty="0"/>
              <a:t>E</a:t>
            </a:r>
            <a:r>
              <a:rPr lang="nl-BE" dirty="0" smtClean="0"/>
              <a:t>valuation methodology (1)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TUDCN external evaluation</a:t>
            </a:r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816D08-06B3-4DCC-9F0B-CBD25349734F}" type="slidenum">
              <a:rPr lang="nl-BE" smtClean="0"/>
              <a:t>6</a:t>
            </a:fld>
            <a:endParaRPr lang="nl-B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3568" y="1556792"/>
            <a:ext cx="8003232" cy="4968552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</a:pPr>
            <a:r>
              <a:rPr lang="nl-BE" sz="1800" dirty="0" smtClean="0"/>
              <a:t>Inception phase (November – December): </a:t>
            </a:r>
          </a:p>
          <a:p>
            <a:pPr lvl="1">
              <a:lnSpc>
                <a:spcPct val="120000"/>
              </a:lnSpc>
            </a:pPr>
            <a:r>
              <a:rPr lang="en-GB" sz="1600" dirty="0" smtClean="0"/>
              <a:t>Initial </a:t>
            </a:r>
            <a:r>
              <a:rPr lang="en-GB" sz="1600" dirty="0"/>
              <a:t>contacts and discussions </a:t>
            </a:r>
            <a:r>
              <a:rPr lang="en-GB" sz="1600" dirty="0" smtClean="0"/>
              <a:t>with </a:t>
            </a:r>
            <a:r>
              <a:rPr lang="en-GB" sz="1600" dirty="0"/>
              <a:t>the TUDCN secretariat</a:t>
            </a:r>
            <a:r>
              <a:rPr lang="nl-NL" sz="1600" dirty="0"/>
              <a:t> </a:t>
            </a:r>
            <a:endParaRPr lang="nl-NL" sz="1600" dirty="0" smtClean="0"/>
          </a:p>
          <a:p>
            <a:pPr lvl="1">
              <a:lnSpc>
                <a:spcPct val="120000"/>
              </a:lnSpc>
            </a:pPr>
            <a:r>
              <a:rPr lang="en-US" sz="1600" dirty="0" smtClean="0"/>
              <a:t>Participation (as observer) in the General Meeting in Paris (November 2012)</a:t>
            </a:r>
            <a:endParaRPr lang="nl-NL" sz="1600" dirty="0"/>
          </a:p>
          <a:p>
            <a:pPr lvl="0">
              <a:lnSpc>
                <a:spcPct val="120000"/>
              </a:lnSpc>
            </a:pPr>
            <a:r>
              <a:rPr lang="nl-BE" sz="1800" dirty="0" smtClean="0"/>
              <a:t>Implementation phase (January – March): </a:t>
            </a:r>
            <a:endParaRPr lang="nl-BE" sz="1800" dirty="0"/>
          </a:p>
          <a:p>
            <a:pPr lvl="1">
              <a:lnSpc>
                <a:spcPct val="120000"/>
              </a:lnSpc>
            </a:pPr>
            <a:r>
              <a:rPr lang="en-US" sz="1600" dirty="0" smtClean="0"/>
              <a:t>Documentary analysis</a:t>
            </a:r>
          </a:p>
          <a:p>
            <a:pPr lvl="1">
              <a:lnSpc>
                <a:spcPct val="120000"/>
              </a:lnSpc>
            </a:pPr>
            <a:r>
              <a:rPr lang="en-US" sz="1600" dirty="0" smtClean="0"/>
              <a:t>Electronic survey, sent to 245 members</a:t>
            </a:r>
          </a:p>
          <a:p>
            <a:pPr lvl="1">
              <a:lnSpc>
                <a:spcPct val="120000"/>
              </a:lnSpc>
            </a:pPr>
            <a:r>
              <a:rPr lang="en-US" sz="1600" dirty="0" smtClean="0"/>
              <a:t>Interviews with internal and external stakeholders</a:t>
            </a:r>
          </a:p>
          <a:p>
            <a:pPr lvl="1">
              <a:lnSpc>
                <a:spcPct val="120000"/>
              </a:lnSpc>
            </a:pPr>
            <a:r>
              <a:rPr lang="en-US" sz="1600" dirty="0" smtClean="0"/>
              <a:t>Presentation of intermediary findings to the FSG (January 2013)</a:t>
            </a:r>
            <a:endParaRPr lang="nl-NL" sz="1600" dirty="0" smtClean="0"/>
          </a:p>
          <a:p>
            <a:pPr lvl="0">
              <a:lnSpc>
                <a:spcPct val="120000"/>
              </a:lnSpc>
            </a:pPr>
            <a:r>
              <a:rPr lang="nl-BE" sz="1800" dirty="0" smtClean="0"/>
              <a:t>Synthesis phase (March – April)</a:t>
            </a:r>
          </a:p>
          <a:p>
            <a:pPr lvl="1">
              <a:lnSpc>
                <a:spcPct val="120000"/>
              </a:lnSpc>
            </a:pPr>
            <a:r>
              <a:rPr lang="en-GB" sz="1600" dirty="0" smtClean="0"/>
              <a:t>Analysis and triangulation of findings </a:t>
            </a:r>
          </a:p>
          <a:p>
            <a:pPr lvl="1">
              <a:lnSpc>
                <a:spcPct val="120000"/>
              </a:lnSpc>
            </a:pPr>
            <a:r>
              <a:rPr lang="en-GB" sz="1600" dirty="0"/>
              <a:t>E</a:t>
            </a:r>
            <a:r>
              <a:rPr lang="en-GB" sz="1600" dirty="0" smtClean="0"/>
              <a:t>valuation report</a:t>
            </a:r>
          </a:p>
          <a:p>
            <a:pPr lvl="2">
              <a:lnSpc>
                <a:spcPct val="120000"/>
              </a:lnSpc>
            </a:pPr>
            <a:r>
              <a:rPr lang="en-GB" sz="1400" dirty="0" smtClean="0"/>
              <a:t>Draft version =&gt; sent to the FSG (March 25)</a:t>
            </a:r>
          </a:p>
          <a:p>
            <a:pPr lvl="2">
              <a:lnSpc>
                <a:spcPct val="120000"/>
              </a:lnSpc>
            </a:pPr>
            <a:r>
              <a:rPr lang="en-GB" sz="1400" dirty="0" smtClean="0"/>
              <a:t>Presentation at the GM</a:t>
            </a:r>
          </a:p>
          <a:p>
            <a:pPr lvl="2">
              <a:lnSpc>
                <a:spcPct val="120000"/>
              </a:lnSpc>
            </a:pPr>
            <a:r>
              <a:rPr lang="en-GB" sz="1400" dirty="0" smtClean="0"/>
              <a:t>Final evaluation report</a:t>
            </a:r>
          </a:p>
        </p:txBody>
      </p:sp>
    </p:spTree>
    <p:extLst>
      <p:ext uri="{BB962C8B-B14F-4D97-AF65-F5344CB8AC3E}">
        <p14:creationId xmlns:p14="http://schemas.microsoft.com/office/powerpoint/2010/main" val="2334133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dirty="0"/>
              <a:t>E</a:t>
            </a:r>
            <a:r>
              <a:rPr lang="nl-BE" dirty="0" smtClean="0"/>
              <a:t>valuation methodology (2)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dirty="0" smtClean="0"/>
              <a:t>TUDCN external evaluation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816D08-06B3-4DCC-9F0B-CBD25349734F}" type="slidenum">
              <a:rPr lang="nl-BE" smtClean="0"/>
              <a:t>7</a:t>
            </a:fld>
            <a:endParaRPr lang="nl-B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3568" y="1556792"/>
            <a:ext cx="8003232" cy="4608511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sz="2400" dirty="0"/>
              <a:t>M</a:t>
            </a:r>
            <a:r>
              <a:rPr lang="en-US" sz="2400" dirty="0" smtClean="0"/>
              <a:t>easures </a:t>
            </a:r>
            <a:r>
              <a:rPr lang="en-US" sz="2400" dirty="0"/>
              <a:t>to ensure evaluation </a:t>
            </a:r>
            <a:r>
              <a:rPr lang="en-US" sz="2400" dirty="0" smtClean="0"/>
              <a:t>utilization:</a:t>
            </a:r>
            <a:endParaRPr lang="nl-NL" sz="2000" dirty="0"/>
          </a:p>
          <a:p>
            <a:pPr lvl="1">
              <a:lnSpc>
                <a:spcPct val="150000"/>
              </a:lnSpc>
            </a:pPr>
            <a:r>
              <a:rPr lang="en-US" sz="2000" dirty="0"/>
              <a:t>E</a:t>
            </a:r>
            <a:r>
              <a:rPr lang="en-US" sz="2000" dirty="0" smtClean="0"/>
              <a:t>xecutive summary in English, French, Spanish</a:t>
            </a:r>
            <a:endParaRPr lang="nl-NL" sz="2000" dirty="0"/>
          </a:p>
          <a:p>
            <a:pPr lvl="1">
              <a:lnSpc>
                <a:spcPct val="150000"/>
              </a:lnSpc>
              <a:spcAft>
                <a:spcPts val="1800"/>
              </a:spcAft>
            </a:pPr>
            <a:r>
              <a:rPr lang="en-US" sz="2000" dirty="0" smtClean="0">
                <a:solidFill>
                  <a:srgbClr val="FF0000"/>
                </a:solidFill>
              </a:rPr>
              <a:t>Publication </a:t>
            </a:r>
            <a:r>
              <a:rPr lang="en-US" sz="2000" dirty="0">
                <a:solidFill>
                  <a:srgbClr val="FF0000"/>
                </a:solidFill>
              </a:rPr>
              <a:t>as </a:t>
            </a:r>
            <a:r>
              <a:rPr lang="en-US" sz="2000" dirty="0" smtClean="0">
                <a:solidFill>
                  <a:srgbClr val="FF0000"/>
                </a:solidFill>
              </a:rPr>
              <a:t>‘Development Paper’ on TUDCN’s website</a:t>
            </a:r>
            <a:endParaRPr lang="nl-NL" sz="2000" dirty="0">
              <a:solidFill>
                <a:srgbClr val="FF00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nl-BE" sz="2400" dirty="0" smtClean="0"/>
              <a:t>Methodological challenges:</a:t>
            </a:r>
            <a:endParaRPr lang="nl-BE" sz="2400" dirty="0"/>
          </a:p>
          <a:p>
            <a:pPr lvl="1">
              <a:lnSpc>
                <a:spcPct val="150000"/>
              </a:lnSpc>
            </a:pPr>
            <a:r>
              <a:rPr lang="en-GB" sz="2000" dirty="0"/>
              <a:t>N</a:t>
            </a:r>
            <a:r>
              <a:rPr lang="en-GB" sz="2000" dirty="0" smtClean="0"/>
              <a:t>ature </a:t>
            </a:r>
            <a:r>
              <a:rPr lang="en-GB" sz="2000" dirty="0"/>
              <a:t>of TUCDN </a:t>
            </a:r>
            <a:r>
              <a:rPr lang="en-GB" sz="2000" dirty="0" smtClean="0"/>
              <a:t>as </a:t>
            </a:r>
            <a:r>
              <a:rPr lang="en-GB" sz="2000" dirty="0"/>
              <a:t>a worldwide network </a:t>
            </a:r>
            <a:endParaRPr lang="en-GB" sz="2000" dirty="0" smtClean="0"/>
          </a:p>
          <a:p>
            <a:pPr lvl="1">
              <a:lnSpc>
                <a:spcPct val="150000"/>
              </a:lnSpc>
            </a:pPr>
            <a:r>
              <a:rPr lang="en-GB" sz="2000" dirty="0"/>
              <a:t>P</a:t>
            </a:r>
            <a:r>
              <a:rPr lang="en-GB" sz="2000" dirty="0" smtClean="0"/>
              <a:t>oor </a:t>
            </a:r>
            <a:r>
              <a:rPr lang="en-GB" sz="2000" dirty="0"/>
              <a:t>response rate </a:t>
            </a:r>
            <a:r>
              <a:rPr lang="en-GB" sz="2000" dirty="0" smtClean="0"/>
              <a:t>to </a:t>
            </a:r>
            <a:r>
              <a:rPr lang="en-GB" sz="2000" dirty="0"/>
              <a:t>the </a:t>
            </a:r>
            <a:r>
              <a:rPr lang="en-GB" sz="2000" dirty="0" smtClean="0"/>
              <a:t>survey (8.6</a:t>
            </a:r>
            <a:r>
              <a:rPr lang="en-GB" sz="2000" dirty="0"/>
              <a:t>%</a:t>
            </a:r>
            <a:r>
              <a:rPr lang="en-GB" sz="2000" dirty="0" smtClean="0"/>
              <a:t>)</a:t>
            </a:r>
            <a:r>
              <a:rPr lang="nl-NL" sz="2000" dirty="0"/>
              <a:t> </a:t>
            </a:r>
            <a:r>
              <a:rPr lang="nl-NL" sz="2000" dirty="0" smtClean="0"/>
              <a:t>=&gt; </a:t>
            </a:r>
            <a:r>
              <a:rPr lang="en-GB" sz="2000" dirty="0" smtClean="0"/>
              <a:t>the </a:t>
            </a:r>
            <a:r>
              <a:rPr lang="en-GB" sz="2000" dirty="0"/>
              <a:t>results obtained </a:t>
            </a:r>
            <a:r>
              <a:rPr lang="en-GB" sz="2000" dirty="0" smtClean="0"/>
              <a:t>might not be representative </a:t>
            </a:r>
            <a:r>
              <a:rPr lang="en-GB" sz="2000" dirty="0"/>
              <a:t>for the </a:t>
            </a:r>
            <a:r>
              <a:rPr lang="en-GB" sz="2000" dirty="0" smtClean="0"/>
              <a:t>network</a:t>
            </a:r>
          </a:p>
        </p:txBody>
      </p:sp>
    </p:spTree>
    <p:extLst>
      <p:ext uri="{BB962C8B-B14F-4D97-AF65-F5344CB8AC3E}">
        <p14:creationId xmlns:p14="http://schemas.microsoft.com/office/powerpoint/2010/main" val="3761341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895080"/>
            <a:ext cx="7772400" cy="2046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5000" cap="small" dirty="0" smtClean="0"/>
              <a:t>II. Findings: TUDCN key achievements (2011-2012)</a:t>
            </a:r>
            <a:endParaRPr lang="nl-BE" sz="5000" cap="small" dirty="0"/>
          </a:p>
        </p:txBody>
      </p:sp>
    </p:spTree>
    <p:extLst>
      <p:ext uri="{BB962C8B-B14F-4D97-AF65-F5344CB8AC3E}">
        <p14:creationId xmlns:p14="http://schemas.microsoft.com/office/powerpoint/2010/main" val="806629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TUDCN external evaluation</a:t>
            </a:r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816D08-06B3-4DCC-9F0B-CBD25349734F}" type="slidenum">
              <a:rPr lang="nl-BE" smtClean="0"/>
              <a:t>9</a:t>
            </a:fld>
            <a:endParaRPr lang="nl-BE"/>
          </a:p>
        </p:txBody>
      </p:sp>
      <p:grpSp>
        <p:nvGrpSpPr>
          <p:cNvPr id="6" name="Group 5"/>
          <p:cNvGrpSpPr/>
          <p:nvPr/>
        </p:nvGrpSpPr>
        <p:grpSpPr>
          <a:xfrm>
            <a:off x="899592" y="1988840"/>
            <a:ext cx="7560840" cy="3528392"/>
            <a:chOff x="0" y="0"/>
            <a:chExt cx="4572000" cy="1897380"/>
          </a:xfrm>
        </p:grpSpPr>
        <p:sp>
          <p:nvSpPr>
            <p:cNvPr id="7" name="Afgeronde rechthoek 1"/>
            <p:cNvSpPr/>
            <p:nvPr/>
          </p:nvSpPr>
          <p:spPr>
            <a:xfrm>
              <a:off x="0" y="0"/>
              <a:ext cx="1828800" cy="89154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1000"/>
                </a:spcAft>
              </a:pPr>
              <a:r>
                <a:rPr lang="nl-BE" sz="3200" spc="300" dirty="0">
                  <a:solidFill>
                    <a:schemeClr val="accent1"/>
                  </a:solidFill>
                  <a:effectLst/>
                  <a:ea typeface="ＭＳ 明朝"/>
                  <a:cs typeface="Times New Roman"/>
                </a:rPr>
                <a:t>Internal</a:t>
              </a:r>
              <a:r>
                <a:rPr lang="nl-BE" sz="3200" dirty="0">
                  <a:solidFill>
                    <a:schemeClr val="accent1"/>
                  </a:solidFill>
                  <a:effectLst/>
                  <a:ea typeface="ＭＳ 明朝"/>
                  <a:cs typeface="Times New Roman"/>
                </a:rPr>
                <a:t> </a:t>
              </a:r>
              <a:r>
                <a:rPr lang="nl-BE" sz="3000" spc="300" dirty="0">
                  <a:solidFill>
                    <a:schemeClr val="accent1"/>
                  </a:solidFill>
                  <a:effectLst/>
                  <a:ea typeface="ＭＳ 明朝"/>
                  <a:cs typeface="Times New Roman"/>
                </a:rPr>
                <a:t>achievements</a:t>
              </a:r>
              <a:endParaRPr lang="nl-NL" sz="3000" spc="300" dirty="0">
                <a:solidFill>
                  <a:schemeClr val="accent1"/>
                </a:solidFill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8" name="Afgeronde rechthoek 2"/>
            <p:cNvSpPr/>
            <p:nvPr/>
          </p:nvSpPr>
          <p:spPr>
            <a:xfrm>
              <a:off x="2743200" y="0"/>
              <a:ext cx="1828800" cy="89154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1000"/>
                </a:spcAft>
              </a:pPr>
              <a:r>
                <a:rPr lang="nl-BE" sz="3000" spc="300" dirty="0">
                  <a:solidFill>
                    <a:srgbClr val="85BA0D"/>
                  </a:solidFill>
                  <a:effectLst/>
                  <a:ea typeface="ＭＳ 明朝"/>
                  <a:cs typeface="Times New Roman"/>
                </a:rPr>
                <a:t>External</a:t>
              </a:r>
              <a:r>
                <a:rPr lang="nl-BE" sz="3000" spc="300" dirty="0">
                  <a:effectLst/>
                  <a:ea typeface="ＭＳ 明朝"/>
                  <a:cs typeface="Times New Roman"/>
                </a:rPr>
                <a:t> </a:t>
              </a:r>
              <a:r>
                <a:rPr lang="nl-BE" sz="3000" spc="300" dirty="0">
                  <a:solidFill>
                    <a:srgbClr val="85BA0D"/>
                  </a:solidFill>
                  <a:effectLst/>
                  <a:ea typeface="ＭＳ 明朝"/>
                  <a:cs typeface="Times New Roman"/>
                </a:rPr>
                <a:t>achievements</a:t>
              </a:r>
              <a:endParaRPr lang="nl-NL" sz="3000" spc="300" dirty="0">
                <a:solidFill>
                  <a:srgbClr val="85BA0D"/>
                </a:solidFill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9" name="Afgeronde rechthoek 3"/>
            <p:cNvSpPr/>
            <p:nvPr/>
          </p:nvSpPr>
          <p:spPr>
            <a:xfrm>
              <a:off x="622300" y="1391920"/>
              <a:ext cx="3200400" cy="50546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1000"/>
                </a:spcAft>
              </a:pPr>
              <a:r>
                <a:rPr lang="nl-BE" sz="3000" spc="300" dirty="0">
                  <a:solidFill>
                    <a:srgbClr val="85BA0D"/>
                  </a:solidFill>
                  <a:effectLst/>
                  <a:ea typeface="ＭＳ 明朝"/>
                  <a:cs typeface="Times New Roman"/>
                </a:rPr>
                <a:t>Network development</a:t>
              </a:r>
              <a:endParaRPr lang="nl-NL" sz="3000" spc="300" dirty="0">
                <a:solidFill>
                  <a:srgbClr val="85BA0D"/>
                </a:solidFill>
                <a:effectLst/>
                <a:ea typeface="ＭＳ 明朝"/>
                <a:cs typeface="Times New Roman"/>
              </a:endParaRPr>
            </a:p>
          </p:txBody>
        </p:sp>
        <p:cxnSp>
          <p:nvCxnSpPr>
            <p:cNvPr id="10" name="Rechte verbindingslijn met pijl 5"/>
            <p:cNvCxnSpPr/>
            <p:nvPr/>
          </p:nvCxnSpPr>
          <p:spPr>
            <a:xfrm>
              <a:off x="1951990" y="264160"/>
              <a:ext cx="685800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1" name="Rechte verbindingslijn met pijl 6"/>
            <p:cNvCxnSpPr/>
            <p:nvPr/>
          </p:nvCxnSpPr>
          <p:spPr>
            <a:xfrm flipH="1">
              <a:off x="1951990" y="505460"/>
              <a:ext cx="685800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2" name="Rechte verbindingslijn met pijl 7"/>
            <p:cNvCxnSpPr/>
            <p:nvPr/>
          </p:nvCxnSpPr>
          <p:spPr>
            <a:xfrm>
              <a:off x="984250" y="965200"/>
              <a:ext cx="0" cy="3429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3" name="Rechte verbindingslijn met pijl 8"/>
            <p:cNvCxnSpPr/>
            <p:nvPr/>
          </p:nvCxnSpPr>
          <p:spPr>
            <a:xfrm>
              <a:off x="3303270" y="975360"/>
              <a:ext cx="0" cy="3429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" name="Rechte verbindingslijn met pijl 9"/>
            <p:cNvCxnSpPr/>
            <p:nvPr/>
          </p:nvCxnSpPr>
          <p:spPr>
            <a:xfrm flipV="1">
              <a:off x="1212850" y="965200"/>
              <a:ext cx="0" cy="3429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" name="Rechte verbindingslijn met pijl 10"/>
            <p:cNvCxnSpPr/>
            <p:nvPr/>
          </p:nvCxnSpPr>
          <p:spPr>
            <a:xfrm flipV="1">
              <a:off x="3531870" y="975360"/>
              <a:ext cx="0" cy="3429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748464" cy="1143000"/>
          </a:xfrm>
        </p:spPr>
        <p:txBody>
          <a:bodyPr>
            <a:noAutofit/>
          </a:bodyPr>
          <a:lstStyle/>
          <a:p>
            <a:r>
              <a:rPr lang="nl-BE" sz="3600" dirty="0" smtClean="0"/>
              <a:t>Three related categories of achievements</a:t>
            </a:r>
            <a:endParaRPr lang="nl-BE" sz="3600" dirty="0"/>
          </a:p>
        </p:txBody>
      </p:sp>
    </p:spTree>
    <p:extLst>
      <p:ext uri="{BB962C8B-B14F-4D97-AF65-F5344CB8AC3E}">
        <p14:creationId xmlns:p14="http://schemas.microsoft.com/office/powerpoint/2010/main" val="1109527942"/>
      </p:ext>
    </p:extLst>
  </p:cSld>
  <p:clrMapOvr>
    <a:masterClrMapping/>
  </p:clrMapOvr>
</p:sld>
</file>

<file path=ppt/theme/theme1.xml><?xml version="1.0" encoding="utf-8"?>
<a:theme xmlns:a="http://schemas.openxmlformats.org/drawingml/2006/main" name="SR_presentatie">
  <a:themeElements>
    <a:clrScheme name="South Research">
      <a:dk1>
        <a:sysClr val="windowText" lastClr="000000"/>
      </a:dk1>
      <a:lt1>
        <a:sysClr val="window" lastClr="FFFFFF"/>
      </a:lt1>
      <a:dk2>
        <a:srgbClr val="624B3D"/>
      </a:dk2>
      <a:lt2>
        <a:srgbClr val="FFFFFF"/>
      </a:lt2>
      <a:accent1>
        <a:srgbClr val="85BA0D"/>
      </a:accent1>
      <a:accent2>
        <a:srgbClr val="A2938D"/>
      </a:accent2>
      <a:accent3>
        <a:srgbClr val="624B3D"/>
      </a:accent3>
      <a:accent4>
        <a:srgbClr val="8E0036"/>
      </a:accent4>
      <a:accent5>
        <a:srgbClr val="CBD400"/>
      </a:accent5>
      <a:accent6>
        <a:srgbClr val="7D7DBB"/>
      </a:accent6>
      <a:hlink>
        <a:srgbClr val="0000FF"/>
      </a:hlink>
      <a:folHlink>
        <a:srgbClr val="800080"/>
      </a:folHlink>
    </a:clrScheme>
    <a:fontScheme name="South Research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3_Custom Design">
  <a:themeElements>
    <a:clrScheme name="South Research">
      <a:dk1>
        <a:sysClr val="windowText" lastClr="000000"/>
      </a:dk1>
      <a:lt1>
        <a:sysClr val="window" lastClr="FFFFFF"/>
      </a:lt1>
      <a:dk2>
        <a:srgbClr val="624B3D"/>
      </a:dk2>
      <a:lt2>
        <a:srgbClr val="FFFFFF"/>
      </a:lt2>
      <a:accent1>
        <a:srgbClr val="85BA0D"/>
      </a:accent1>
      <a:accent2>
        <a:srgbClr val="A2938D"/>
      </a:accent2>
      <a:accent3>
        <a:srgbClr val="624B3D"/>
      </a:accent3>
      <a:accent4>
        <a:srgbClr val="0000FF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South Research">
      <a:dk1>
        <a:sysClr val="windowText" lastClr="000000"/>
      </a:dk1>
      <a:lt1>
        <a:sysClr val="window" lastClr="FFFFFF"/>
      </a:lt1>
      <a:dk2>
        <a:srgbClr val="624B3D"/>
      </a:dk2>
      <a:lt2>
        <a:srgbClr val="FFFFFF"/>
      </a:lt2>
      <a:accent1>
        <a:srgbClr val="85BA0D"/>
      </a:accent1>
      <a:accent2>
        <a:srgbClr val="A2938D"/>
      </a:accent2>
      <a:accent3>
        <a:srgbClr val="624B3D"/>
      </a:accent3>
      <a:accent4>
        <a:srgbClr val="0000FF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SR_presentatie.potx</Template>
  <TotalTime>522</TotalTime>
  <Words>1940</Words>
  <Application>Microsoft Office PowerPoint</Application>
  <PresentationFormat>On-screen Show (4:3)</PresentationFormat>
  <Paragraphs>250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SR_presentatie</vt:lpstr>
      <vt:lpstr>3_Custom Design</vt:lpstr>
      <vt:lpstr>1_Custom Design</vt:lpstr>
      <vt:lpstr>TUDCN 2011-12 external evaluation </vt:lpstr>
      <vt:lpstr>Contents</vt:lpstr>
      <vt:lpstr>I. Evaluation  Characteristics</vt:lpstr>
      <vt:lpstr>Evaluation object &amp; scope</vt:lpstr>
      <vt:lpstr>Evaluation aims</vt:lpstr>
      <vt:lpstr>Evaluation methodology (1)</vt:lpstr>
      <vt:lpstr>Evaluation methodology (2)</vt:lpstr>
      <vt:lpstr>PowerPoint Presentation</vt:lpstr>
      <vt:lpstr>Three related categories of achievements</vt:lpstr>
      <vt:lpstr>Network development (1/5)</vt:lpstr>
      <vt:lpstr>Network development (2/5)</vt:lpstr>
      <vt:lpstr>Network development (3/5)</vt:lpstr>
      <vt:lpstr>Network development (4/5)</vt:lpstr>
      <vt:lpstr>Network development (5/5)</vt:lpstr>
      <vt:lpstr>Internal achievements (1/2)</vt:lpstr>
      <vt:lpstr>Internal achievements (2/2)</vt:lpstr>
      <vt:lpstr>External achievements (1/2)</vt:lpstr>
      <vt:lpstr>External achievements (2/2)</vt:lpstr>
      <vt:lpstr>PowerPoint Presentation</vt:lpstr>
      <vt:lpstr>Conclusions (1/2)</vt:lpstr>
      <vt:lpstr>Conclusions (2/2)</vt:lpstr>
      <vt:lpstr>Lessons learned</vt:lpstr>
      <vt:lpstr>PowerPoint Presentation</vt:lpstr>
      <vt:lpstr>Recommendations (1/4)</vt:lpstr>
      <vt:lpstr>Recommendations (2/4)</vt:lpstr>
      <vt:lpstr>Recommendations (3/4)</vt:lpstr>
      <vt:lpstr>Recommendations (4/4)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Nele</dc:creator>
  <cp:lastModifiedBy>Paola Simonetti</cp:lastModifiedBy>
  <cp:revision>70</cp:revision>
  <cp:lastPrinted>2013-04-15T09:57:38Z</cp:lastPrinted>
  <dcterms:created xsi:type="dcterms:W3CDTF">2012-07-02T13:26:01Z</dcterms:created>
  <dcterms:modified xsi:type="dcterms:W3CDTF">2013-04-16T07:00:11Z</dcterms:modified>
</cp:coreProperties>
</file>