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92958-0DE5-4180-B6BC-3F675DE79F7B}" type="datetimeFigureOut">
              <a:rPr lang="es-ES" smtClean="0"/>
              <a:pPr/>
              <a:t>30/08/2012</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D6C1E-3505-4D82-B053-5B99C1E9CB94}" type="slidenum">
              <a:rPr lang="es-ES" smtClean="0"/>
              <a:pPr/>
              <a:t>‹nº›</a:t>
            </a:fld>
            <a:endParaRPr lang="es-ES"/>
          </a:p>
        </p:txBody>
      </p:sp>
    </p:spTree>
    <p:extLst>
      <p:ext uri="{BB962C8B-B14F-4D97-AF65-F5344CB8AC3E}">
        <p14:creationId xmlns="" xmlns:p14="http://schemas.microsoft.com/office/powerpoint/2010/main" val="349582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7C1110-328A-4F6D-96A8-39B2A12D0E38}" type="datetime2">
              <a:rPr lang="fr-CA" smtClean="0"/>
              <a:pPr/>
              <a:t>jeudi, 30 août 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‹nº›</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A050F5-3EB2-4F1E-A3D8-2768856D6557}" type="datetime2">
              <a:rPr lang="fr-CA" smtClean="0"/>
              <a:pPr/>
              <a:t>jeudi, 30 août 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7886AB-9BE4-44E8-B171-AE05B5694A79}" type="datetime2">
              <a:rPr lang="fr-CA" smtClean="0"/>
              <a:pPr/>
              <a:t>jeudi, 30 août 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98F3A0-AF7D-4504-8865-D264C107DA22}" type="datetime2">
              <a:rPr lang="fr-CA" smtClean="0"/>
              <a:pPr/>
              <a:t>jeudi, 30 août 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‹nº›</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9CA8B3-3EC8-49D6-8DF1-A90466280450}" type="datetime2">
              <a:rPr lang="fr-CA" smtClean="0"/>
              <a:pPr/>
              <a:t>jeudi, 30 août 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‹nº›</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F81E403-F198-4B1C-AB0A-428268794773}" type="datetime2">
              <a:rPr lang="fr-CA" smtClean="0"/>
              <a:pPr/>
              <a:t>jeudi, 30 août 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‹nº›</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D296C0C-646C-4CD3-9273-3CE80AFB3C7E}" type="datetime2">
              <a:rPr lang="fr-CA" smtClean="0"/>
              <a:pPr/>
              <a:t>jeudi, 30 août 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‹nº›</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24D5C6-BC7D-4896-B0AE-DE67E2102C9C}" type="datetime2">
              <a:rPr lang="fr-CA" smtClean="0"/>
              <a:pPr/>
              <a:t>jeudi, 30 août 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87881-657A-4A20-854E-5A54EFEECD91}" type="datetime2">
              <a:rPr lang="fr-CA" smtClean="0"/>
              <a:pPr/>
              <a:t>jeudi, 30 août 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4782B2-4593-4BC2-A19C-055CD43D4FA1}" type="datetime2">
              <a:rPr lang="fr-CA" smtClean="0"/>
              <a:pPr/>
              <a:t>jeudi, 30 août 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‹nº›</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4918B5-E68A-4910-838A-1AD361027CF3}" type="datetime2">
              <a:rPr lang="fr-CA" smtClean="0"/>
              <a:pPr/>
              <a:t>jeudi, 30 août 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‹nº›</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BD357937-E300-4E30-BEF0-6C052D2B40A7}" type="datetime2">
              <a:rPr lang="fr-CA" smtClean="0"/>
              <a:pPr algn="r" eaLnBrk="1" latinLnBrk="0" hangingPunct="1"/>
              <a:t>jeudi, 30 août 2012</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‹nº›</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3200400"/>
            <a:ext cx="6400800" cy="1600200"/>
          </a:xfrm>
        </p:spPr>
        <p:txBody>
          <a:bodyPr/>
          <a:lstStyle/>
          <a:p>
            <a:r>
              <a:rPr lang="es-ES" sz="3600" dirty="0" err="1" smtClean="0"/>
              <a:t>Elements</a:t>
            </a:r>
            <a:r>
              <a:rPr lang="es-ES" sz="3600" dirty="0" smtClean="0"/>
              <a:t> </a:t>
            </a:r>
            <a:r>
              <a:rPr lang="es-ES" sz="3600" dirty="0" err="1" smtClean="0"/>
              <a:t>for</a:t>
            </a:r>
            <a:r>
              <a:rPr lang="es-ES" sz="3600" dirty="0" smtClean="0"/>
              <a:t> </a:t>
            </a:r>
            <a:r>
              <a:rPr lang="es-ES" sz="3600" dirty="0" err="1" smtClean="0"/>
              <a:t>the</a:t>
            </a:r>
            <a:r>
              <a:rPr lang="es-ES" sz="3600" dirty="0" smtClean="0"/>
              <a:t> debate</a:t>
            </a:r>
          </a:p>
          <a:p>
            <a:r>
              <a:rPr lang="es-ES" dirty="0" smtClean="0"/>
              <a:t>Florianópolis, 30/08/2012</a:t>
            </a:r>
          </a:p>
          <a:p>
            <a:endParaRPr lang="es-ES" dirty="0"/>
          </a:p>
        </p:txBody>
      </p:sp>
      <p:sp>
        <p:nvSpPr>
          <p:cNvPr id="3" name="Title 2"/>
          <p:cNvSpPr>
            <a:spLocks noGrp="1"/>
          </p:cNvSpPr>
          <p:nvPr>
            <p:ph type="ctrTitle"/>
          </p:nvPr>
        </p:nvSpPr>
        <p:spPr/>
        <p:txBody>
          <a:bodyPr/>
          <a:lstStyle/>
          <a:p>
            <a:r>
              <a:rPr lang="es-ES" dirty="0" err="1" smtClean="0"/>
              <a:t>Towards</a:t>
            </a:r>
            <a:r>
              <a:rPr lang="es-ES" dirty="0" smtClean="0"/>
              <a:t> </a:t>
            </a:r>
            <a:r>
              <a:rPr lang="es-ES" dirty="0" err="1" smtClean="0"/>
              <a:t>solidary</a:t>
            </a:r>
            <a:r>
              <a:rPr lang="es-ES" dirty="0" smtClean="0"/>
              <a:t> </a:t>
            </a:r>
            <a:r>
              <a:rPr lang="es-ES" dirty="0" err="1" smtClean="0"/>
              <a:t>cooperation</a:t>
            </a:r>
            <a:endParaRPr lang="es-ES" dirty="0"/>
          </a:p>
        </p:txBody>
      </p:sp>
      <p:sp>
        <p:nvSpPr>
          <p:cNvPr id="4" name="TextBox 3"/>
          <p:cNvSpPr txBox="1"/>
          <p:nvPr/>
        </p:nvSpPr>
        <p:spPr>
          <a:xfrm>
            <a:off x="4191000" y="5715000"/>
            <a:ext cx="4419600" cy="369332"/>
          </a:xfrm>
          <a:prstGeom prst="rect">
            <a:avLst/>
          </a:prstGeom>
          <a:noFill/>
        </p:spPr>
        <p:txBody>
          <a:bodyPr wrap="square" rtlCol="0">
            <a:spAutoFit/>
          </a:bodyPr>
          <a:lstStyle/>
          <a:p>
            <a:r>
              <a:rPr lang="es-ES" dirty="0" smtClean="0"/>
              <a:t>Provisional </a:t>
            </a:r>
            <a:r>
              <a:rPr lang="es-ES" dirty="0" err="1" smtClean="0"/>
              <a:t>translation</a:t>
            </a:r>
            <a:endParaRPr lang="es-ES" dirty="0"/>
          </a:p>
        </p:txBody>
      </p:sp>
    </p:spTree>
    <p:extLst>
      <p:ext uri="{BB962C8B-B14F-4D97-AF65-F5344CB8AC3E}">
        <p14:creationId xmlns="" xmlns:p14="http://schemas.microsoft.com/office/powerpoint/2010/main" val="298301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CO-OPERATION</a:t>
            </a:r>
            <a:endParaRPr lang="es-ES" dirty="0"/>
          </a:p>
        </p:txBody>
      </p:sp>
      <p:sp>
        <p:nvSpPr>
          <p:cNvPr id="3" name="Content Placeholder 2"/>
          <p:cNvSpPr>
            <a:spLocks noGrp="1"/>
          </p:cNvSpPr>
          <p:nvPr>
            <p:ph sz="quarter" idx="1"/>
          </p:nvPr>
        </p:nvSpPr>
        <p:spPr/>
        <p:txBody>
          <a:bodyPr/>
          <a:lstStyle/>
          <a:p>
            <a:r>
              <a:rPr lang="en-GB" dirty="0" smtClean="0"/>
              <a:t>There is no distinction per se between South-South co-operation and traditional Co-operation, rather between a just co-operation based on solidarity and an interest based </a:t>
            </a:r>
            <a:r>
              <a:rPr lang="en-GB" dirty="0" err="1" smtClean="0"/>
              <a:t>assistentialist</a:t>
            </a:r>
            <a:r>
              <a:rPr lang="en-GB" dirty="0" smtClean="0"/>
              <a:t> aid with dependents</a:t>
            </a:r>
            <a:br>
              <a:rPr lang="en-GB" dirty="0" smtClean="0"/>
            </a:br>
            <a:endParaRPr lang="en-GB" dirty="0" smtClean="0"/>
          </a:p>
          <a:p>
            <a:r>
              <a:rPr lang="en-GB" dirty="0" smtClean="0"/>
              <a:t>The debates on South-South co-operation is an opportunity to question traditional development co-operation.</a:t>
            </a:r>
            <a:r>
              <a:rPr lang="en-GB" dirty="0"/>
              <a:t/>
            </a:r>
            <a:br>
              <a:rPr lang="en-GB" dirty="0"/>
            </a:br>
            <a:r>
              <a:rPr lang="en-GB" dirty="0"/>
              <a:t/>
            </a:r>
            <a:br>
              <a:rPr lang="en-GB" dirty="0"/>
            </a:br>
            <a:endParaRPr lang="es-ES" dirty="0"/>
          </a:p>
        </p:txBody>
      </p:sp>
      <p:sp>
        <p:nvSpPr>
          <p:cNvPr id="4" name="Date Placeholder 3"/>
          <p:cNvSpPr>
            <a:spLocks noGrp="1"/>
          </p:cNvSpPr>
          <p:nvPr>
            <p:ph type="dt" sz="half" idx="10"/>
          </p:nvPr>
        </p:nvSpPr>
        <p:spPr/>
        <p:txBody>
          <a:bodyPr/>
          <a:lstStyle/>
          <a:p>
            <a:fld id="{E096E613-3724-4BA6-B613-99EF25F2F5BC}"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2</a:t>
            </a:fld>
            <a:endParaRPr kumimoji="0" lang="en-US"/>
          </a:p>
        </p:txBody>
      </p:sp>
    </p:spTree>
    <p:extLst>
      <p:ext uri="{BB962C8B-B14F-4D97-AF65-F5344CB8AC3E}">
        <p14:creationId xmlns="" xmlns:p14="http://schemas.microsoft.com/office/powerpoint/2010/main" val="103607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Governmental development co-operation should </a:t>
            </a:r>
            <a:endParaRPr lang="es-ES" dirty="0"/>
          </a:p>
        </p:txBody>
      </p:sp>
      <p:sp>
        <p:nvSpPr>
          <p:cNvPr id="3" name="Content Placeholder 2"/>
          <p:cNvSpPr>
            <a:spLocks noGrp="1"/>
          </p:cNvSpPr>
          <p:nvPr>
            <p:ph sz="quarter" idx="1"/>
          </p:nvPr>
        </p:nvSpPr>
        <p:spPr/>
        <p:txBody>
          <a:bodyPr>
            <a:normAutofit fontScale="85000" lnSpcReduction="20000"/>
          </a:bodyPr>
          <a:lstStyle/>
          <a:p>
            <a:r>
              <a:rPr lang="en-GB" dirty="0" smtClean="0"/>
              <a:t>Should address the causes and not the consequences of bad development, apply an endogenous approach in function of local needs</a:t>
            </a:r>
            <a:endParaRPr lang="en-GB" dirty="0"/>
          </a:p>
          <a:p>
            <a:r>
              <a:rPr lang="en-GB" dirty="0" smtClean="0"/>
              <a:t>Promote democracy, decent work (the right to work, </a:t>
            </a:r>
            <a:r>
              <a:rPr lang="en-GB" dirty="0" smtClean="0"/>
              <a:t>labour &amp; </a:t>
            </a:r>
            <a:r>
              <a:rPr lang="en-GB" b="1" dirty="0" smtClean="0">
                <a:solidFill>
                  <a:srgbClr val="FF0000"/>
                </a:solidFill>
              </a:rPr>
              <a:t>HUMAN </a:t>
            </a:r>
            <a:r>
              <a:rPr lang="en-GB" dirty="0" smtClean="0"/>
              <a:t>rights, social security and protection and social dialogue)</a:t>
            </a:r>
          </a:p>
          <a:p>
            <a:r>
              <a:rPr lang="en-GB" dirty="0" smtClean="0"/>
              <a:t>Integrate the fight for gender equality</a:t>
            </a:r>
          </a:p>
          <a:p>
            <a:r>
              <a:rPr lang="en-GB" dirty="0" smtClean="0"/>
              <a:t>Aim for a sustainable development model and formalisation of work</a:t>
            </a:r>
          </a:p>
          <a:p>
            <a:r>
              <a:rPr lang="en-GB" dirty="0" smtClean="0"/>
              <a:t>Strengthen disadvantaged groups and communities</a:t>
            </a:r>
          </a:p>
          <a:p>
            <a:r>
              <a:rPr lang="en-GB" dirty="0" smtClean="0"/>
              <a:t>Acknowledge/</a:t>
            </a:r>
            <a:r>
              <a:rPr lang="en-GB" b="1" dirty="0" smtClean="0">
                <a:solidFill>
                  <a:srgbClr val="FF0000"/>
                </a:solidFill>
              </a:rPr>
              <a:t>RESPECT</a:t>
            </a:r>
            <a:r>
              <a:rPr lang="en-GB" dirty="0" smtClean="0"/>
              <a:t> </a:t>
            </a:r>
            <a:r>
              <a:rPr lang="en-GB" dirty="0" smtClean="0"/>
              <a:t>the equality and </a:t>
            </a:r>
            <a:r>
              <a:rPr lang="en-GB" dirty="0" err="1" smtClean="0"/>
              <a:t>souvereignty</a:t>
            </a:r>
            <a:r>
              <a:rPr lang="en-GB" dirty="0" smtClean="0"/>
              <a:t> of partners </a:t>
            </a:r>
          </a:p>
          <a:p>
            <a:r>
              <a:rPr lang="en-GB" dirty="0" smtClean="0"/>
              <a:t>Subscribe to the principles and values of development co-operation effectiveness (</a:t>
            </a:r>
            <a:r>
              <a:rPr lang="en-GB" dirty="0"/>
              <a:t>Paris, Accra, </a:t>
            </a:r>
            <a:r>
              <a:rPr lang="en-GB" dirty="0" err="1" smtClean="0"/>
              <a:t>Busan</a:t>
            </a:r>
            <a:r>
              <a:rPr lang="en-GB" dirty="0" smtClean="0"/>
              <a:t>)</a:t>
            </a:r>
          </a:p>
          <a:p>
            <a:r>
              <a:rPr lang="en-GB" dirty="0" smtClean="0"/>
              <a:t>Ensure coherence in commercial, economic and financial </a:t>
            </a:r>
            <a:r>
              <a:rPr lang="en-GB" dirty="0" smtClean="0"/>
              <a:t>relation</a:t>
            </a:r>
            <a:r>
              <a:rPr lang="en-GB" b="1" dirty="0" smtClean="0">
                <a:solidFill>
                  <a:srgbClr val="FF0000"/>
                </a:solidFill>
              </a:rPr>
              <a:t>s (respect for local labour laws, international labour laws – labour standards)</a:t>
            </a:r>
            <a:endParaRPr lang="en-GB" b="1" dirty="0" smtClean="0">
              <a:solidFill>
                <a:srgbClr val="FF0000"/>
              </a:solidFill>
            </a:endParaRPr>
          </a:p>
          <a:p>
            <a:r>
              <a:rPr lang="en-GB" dirty="0" smtClean="0"/>
              <a:t>Favour fiscal justice systems and income redistribution</a:t>
            </a:r>
            <a:endParaRPr lang="es-ES" dirty="0"/>
          </a:p>
        </p:txBody>
      </p:sp>
      <p:sp>
        <p:nvSpPr>
          <p:cNvPr id="4" name="Date Placeholder 3"/>
          <p:cNvSpPr>
            <a:spLocks noGrp="1"/>
          </p:cNvSpPr>
          <p:nvPr>
            <p:ph type="dt" sz="half" idx="10"/>
          </p:nvPr>
        </p:nvSpPr>
        <p:spPr/>
        <p:txBody>
          <a:bodyPr/>
          <a:lstStyle/>
          <a:p>
            <a:fld id="{7BFF39A1-A4FE-4248-83E7-5BF7AF676360}"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3</a:t>
            </a:fld>
            <a:endParaRPr kumimoji="0" lang="en-US"/>
          </a:p>
        </p:txBody>
      </p:sp>
    </p:spTree>
    <p:extLst>
      <p:ext uri="{BB962C8B-B14F-4D97-AF65-F5344CB8AC3E}">
        <p14:creationId xmlns="" xmlns:p14="http://schemas.microsoft.com/office/powerpoint/2010/main" val="297132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858962"/>
          </a:xfrm>
        </p:spPr>
        <p:txBody>
          <a:bodyPr>
            <a:noAutofit/>
          </a:bodyPr>
          <a:lstStyle/>
          <a:p>
            <a:r>
              <a:rPr lang="fr-FR" sz="2800" dirty="0" smtClean="0"/>
              <a:t>Trade unions are development co-operation actors and have the (collective) responsibility to participate, monitor and influence the gouvernmental policies regarding development co-operation to:</a:t>
            </a:r>
            <a:endParaRPr lang="es-ES" sz="2800" dirty="0"/>
          </a:p>
        </p:txBody>
      </p:sp>
      <p:sp>
        <p:nvSpPr>
          <p:cNvPr id="3" name="Content Placeholder 2"/>
          <p:cNvSpPr>
            <a:spLocks noGrp="1"/>
          </p:cNvSpPr>
          <p:nvPr>
            <p:ph sz="quarter" idx="1"/>
          </p:nvPr>
        </p:nvSpPr>
        <p:spPr>
          <a:xfrm>
            <a:off x="914400" y="2209800"/>
            <a:ext cx="7772400" cy="4114800"/>
          </a:xfrm>
        </p:spPr>
        <p:txBody>
          <a:bodyPr>
            <a:normAutofit lnSpcReduction="10000"/>
          </a:bodyPr>
          <a:lstStyle/>
          <a:p>
            <a:r>
              <a:rPr lang="fr-FR" dirty="0" smtClean="0"/>
              <a:t>Combat aid dependency and unilateral gains</a:t>
            </a:r>
          </a:p>
          <a:p>
            <a:r>
              <a:rPr lang="en-GB" dirty="0" smtClean="0"/>
              <a:t>Combat the </a:t>
            </a:r>
            <a:r>
              <a:rPr lang="en-GB" dirty="0" err="1" smtClean="0"/>
              <a:t>instrumentalisation</a:t>
            </a:r>
            <a:r>
              <a:rPr lang="en-GB" dirty="0" smtClean="0"/>
              <a:t> of co-operation  for private interests and of national and multinational enterprises (“private sector”) and promote, through involvement of trade unions and respecting regulatory frameworks, the contribution of companies to sustainable development</a:t>
            </a:r>
          </a:p>
          <a:p>
            <a:r>
              <a:rPr lang="en-GB" dirty="0" smtClean="0"/>
              <a:t>Fight corruption and promote transparency</a:t>
            </a:r>
          </a:p>
          <a:p>
            <a:r>
              <a:rPr lang="en-GB" dirty="0" smtClean="0"/>
              <a:t>Propose/</a:t>
            </a:r>
            <a:r>
              <a:rPr lang="en-GB" b="1" dirty="0" smtClean="0">
                <a:solidFill>
                  <a:srgbClr val="FF0000"/>
                </a:solidFill>
              </a:rPr>
              <a:t>DEMAND</a:t>
            </a:r>
            <a:r>
              <a:rPr lang="en-GB" dirty="0" smtClean="0"/>
              <a:t> </a:t>
            </a:r>
            <a:r>
              <a:rPr lang="en-GB" dirty="0" smtClean="0"/>
              <a:t>and act on opportunities  </a:t>
            </a:r>
            <a:r>
              <a:rPr lang="en-GB" dirty="0" smtClean="0"/>
              <a:t>for </a:t>
            </a:r>
            <a:r>
              <a:rPr lang="en-GB" b="1" dirty="0" smtClean="0">
                <a:solidFill>
                  <a:srgbClr val="FF0000"/>
                </a:solidFill>
              </a:rPr>
              <a:t>permanent</a:t>
            </a:r>
            <a:r>
              <a:rPr lang="en-GB" dirty="0" smtClean="0"/>
              <a:t> </a:t>
            </a:r>
            <a:r>
              <a:rPr lang="en-GB" dirty="0" smtClean="0"/>
              <a:t>dialogue on development cooperation policies and practices</a:t>
            </a:r>
            <a:endParaRPr lang="es-ES" dirty="0"/>
          </a:p>
        </p:txBody>
      </p:sp>
      <p:sp>
        <p:nvSpPr>
          <p:cNvPr id="4" name="Date Placeholder 3"/>
          <p:cNvSpPr>
            <a:spLocks noGrp="1"/>
          </p:cNvSpPr>
          <p:nvPr>
            <p:ph type="dt" sz="half" idx="10"/>
          </p:nvPr>
        </p:nvSpPr>
        <p:spPr/>
        <p:txBody>
          <a:bodyPr/>
          <a:lstStyle/>
          <a:p>
            <a:fld id="{8D992610-3987-42EB-A704-DB6BC28DB01E}"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4</a:t>
            </a:fld>
            <a:endParaRPr kumimoji="0" lang="en-US"/>
          </a:p>
        </p:txBody>
      </p:sp>
    </p:spTree>
    <p:extLst>
      <p:ext uri="{BB962C8B-B14F-4D97-AF65-F5344CB8AC3E}">
        <p14:creationId xmlns="" xmlns:p14="http://schemas.microsoft.com/office/powerpoint/2010/main" val="426476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normAutofit fontScale="92500" lnSpcReduction="20000"/>
          </a:bodyPr>
          <a:lstStyle/>
          <a:p>
            <a:r>
              <a:rPr lang="en-GB" dirty="0" smtClean="0"/>
              <a:t>Promote </a:t>
            </a:r>
            <a:r>
              <a:rPr lang="en-GB" b="1" dirty="0" smtClean="0"/>
              <a:t>coherence</a:t>
            </a:r>
            <a:r>
              <a:rPr lang="en-GB" dirty="0" smtClean="0"/>
              <a:t> between international human, labour and gender rights standards, the environment and sustainable development, and </a:t>
            </a:r>
            <a:r>
              <a:rPr lang="en-GB" dirty="0" err="1" smtClean="0"/>
              <a:t>gouvernmental</a:t>
            </a:r>
            <a:r>
              <a:rPr lang="en-GB" dirty="0" smtClean="0"/>
              <a:t> </a:t>
            </a:r>
            <a:r>
              <a:rPr lang="en-GB" b="1" dirty="0" smtClean="0">
                <a:solidFill>
                  <a:srgbClr val="FF0000"/>
                </a:solidFill>
              </a:rPr>
              <a:t>(national and international)</a:t>
            </a:r>
            <a:r>
              <a:rPr lang="en-GB" dirty="0" smtClean="0"/>
              <a:t> </a:t>
            </a:r>
            <a:r>
              <a:rPr lang="en-GB" dirty="0" smtClean="0"/>
              <a:t>development co-operation</a:t>
            </a:r>
          </a:p>
          <a:p>
            <a:r>
              <a:rPr lang="en-GB" dirty="0" smtClean="0"/>
              <a:t>Negotiate framework agreements that guarantee the respect workers’ rights, including collective bargaining and social </a:t>
            </a:r>
            <a:r>
              <a:rPr lang="en-GB" dirty="0" smtClean="0"/>
              <a:t>dialogue (</a:t>
            </a:r>
            <a:r>
              <a:rPr lang="en-GB" b="1" dirty="0" smtClean="0">
                <a:solidFill>
                  <a:srgbClr val="FF0000"/>
                </a:solidFill>
              </a:rPr>
              <a:t>Decent Work Agenda</a:t>
            </a:r>
            <a:r>
              <a:rPr lang="en-GB" dirty="0" smtClean="0"/>
              <a:t>)</a:t>
            </a:r>
            <a:endParaRPr lang="en-GB" dirty="0" smtClean="0"/>
          </a:p>
          <a:p>
            <a:r>
              <a:rPr lang="en-GB" dirty="0" smtClean="0"/>
              <a:t>Strengthen local actors and communities</a:t>
            </a:r>
          </a:p>
          <a:p>
            <a:r>
              <a:rPr lang="en-GB" dirty="0" smtClean="0"/>
              <a:t>Build </a:t>
            </a:r>
            <a:r>
              <a:rPr lang="en-GB" dirty="0" smtClean="0"/>
              <a:t>capacity </a:t>
            </a:r>
            <a:r>
              <a:rPr lang="en-GB" b="1" dirty="0" smtClean="0">
                <a:solidFill>
                  <a:srgbClr val="FF0000"/>
                </a:solidFill>
              </a:rPr>
              <a:t>for all stakeholders</a:t>
            </a:r>
            <a:r>
              <a:rPr lang="en-GB" dirty="0" smtClean="0"/>
              <a:t> </a:t>
            </a:r>
            <a:r>
              <a:rPr lang="en-GB" dirty="0" smtClean="0"/>
              <a:t>to be acknowledged, participate and be represented with voice on national, regional </a:t>
            </a:r>
            <a:r>
              <a:rPr lang="en-GB" dirty="0" err="1" smtClean="0"/>
              <a:t>intergouvernmental</a:t>
            </a:r>
            <a:r>
              <a:rPr lang="en-GB" dirty="0" smtClean="0"/>
              <a:t> systems (UN) and promote multilateral mechanisms</a:t>
            </a:r>
          </a:p>
          <a:p>
            <a:r>
              <a:rPr lang="en-GB" dirty="0" smtClean="0"/>
              <a:t>Act for effective implementation of international development co-operation effectiveness principles </a:t>
            </a:r>
            <a:r>
              <a:rPr lang="en-GB" dirty="0"/>
              <a:t/>
            </a:r>
            <a:br>
              <a:rPr lang="en-GB" dirty="0"/>
            </a:br>
            <a:endParaRPr lang="en-GB" dirty="0"/>
          </a:p>
          <a:p>
            <a:endParaRPr lang="es-ES" dirty="0"/>
          </a:p>
        </p:txBody>
      </p:sp>
      <p:sp>
        <p:nvSpPr>
          <p:cNvPr id="4" name="Date Placeholder 3"/>
          <p:cNvSpPr>
            <a:spLocks noGrp="1"/>
          </p:cNvSpPr>
          <p:nvPr>
            <p:ph type="dt" sz="half" idx="10"/>
          </p:nvPr>
        </p:nvSpPr>
        <p:spPr/>
        <p:txBody>
          <a:bodyPr/>
          <a:lstStyle/>
          <a:p>
            <a:fld id="{49C467EC-2C9A-4B4B-879F-FC32F6D9B0BB}"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5</a:t>
            </a:fld>
            <a:endParaRPr kumimoji="0" lang="en-US"/>
          </a:p>
        </p:txBody>
      </p:sp>
    </p:spTree>
    <p:extLst>
      <p:ext uri="{BB962C8B-B14F-4D97-AF65-F5344CB8AC3E}">
        <p14:creationId xmlns="" xmlns:p14="http://schemas.microsoft.com/office/powerpoint/2010/main" val="44877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err="1" smtClean="0"/>
              <a:t>Trade</a:t>
            </a:r>
            <a:r>
              <a:rPr lang="es-ES" dirty="0" smtClean="0"/>
              <a:t> </a:t>
            </a:r>
            <a:r>
              <a:rPr lang="es-ES" dirty="0" err="1" smtClean="0"/>
              <a:t>union</a:t>
            </a:r>
            <a:r>
              <a:rPr lang="es-ES" dirty="0" smtClean="0"/>
              <a:t> </a:t>
            </a:r>
            <a:r>
              <a:rPr lang="es-ES" dirty="0" err="1" smtClean="0"/>
              <a:t>co-operation</a:t>
            </a:r>
            <a:endParaRPr lang="es-ES" dirty="0"/>
          </a:p>
        </p:txBody>
      </p:sp>
      <p:sp>
        <p:nvSpPr>
          <p:cNvPr id="3" name="Content Placeholder 2"/>
          <p:cNvSpPr>
            <a:spLocks noGrp="1"/>
          </p:cNvSpPr>
          <p:nvPr>
            <p:ph sz="quarter" idx="1"/>
          </p:nvPr>
        </p:nvSpPr>
        <p:spPr/>
        <p:txBody>
          <a:bodyPr>
            <a:normAutofit/>
          </a:bodyPr>
          <a:lstStyle/>
          <a:p>
            <a:endParaRPr lang="fr-FR" dirty="0" smtClean="0"/>
          </a:p>
          <a:p>
            <a:endParaRPr lang="fr-FR" dirty="0"/>
          </a:p>
          <a:p>
            <a:r>
              <a:rPr lang="fr-FR" sz="2800" dirty="0" smtClean="0"/>
              <a:t>The difference between South-South co-operation and traditional trade union co-operation is only based on situational (economical, political, cultural,...) and geographical proximity </a:t>
            </a:r>
            <a:r>
              <a:rPr lang="fr-FR" sz="2800" dirty="0" smtClean="0">
                <a:solidFill>
                  <a:srgbClr val="FF0000"/>
                </a:solidFill>
              </a:rPr>
              <a:t>(if agreed upon)</a:t>
            </a:r>
            <a:r>
              <a:rPr lang="fr-FR" sz="2800" dirty="0" smtClean="0"/>
              <a:t>.</a:t>
            </a:r>
            <a:r>
              <a:rPr lang="fr-FR" sz="2800" dirty="0"/>
              <a:t/>
            </a:r>
            <a:br>
              <a:rPr lang="fr-FR" sz="2800" dirty="0"/>
            </a:br>
            <a:endParaRPr lang="en-GB" sz="2800" dirty="0"/>
          </a:p>
        </p:txBody>
      </p:sp>
      <p:sp>
        <p:nvSpPr>
          <p:cNvPr id="4" name="Date Placeholder 3"/>
          <p:cNvSpPr>
            <a:spLocks noGrp="1"/>
          </p:cNvSpPr>
          <p:nvPr>
            <p:ph type="dt" sz="half" idx="10"/>
          </p:nvPr>
        </p:nvSpPr>
        <p:spPr/>
        <p:txBody>
          <a:bodyPr/>
          <a:lstStyle/>
          <a:p>
            <a:fld id="{1F5B91A5-7503-4DD9-9A00-824B553585C9}"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6</a:t>
            </a:fld>
            <a:endParaRPr kumimoji="0" lang="en-US"/>
          </a:p>
        </p:txBody>
      </p:sp>
    </p:spTree>
    <p:extLst>
      <p:ext uri="{BB962C8B-B14F-4D97-AF65-F5344CB8AC3E}">
        <p14:creationId xmlns="" xmlns:p14="http://schemas.microsoft.com/office/powerpoint/2010/main" val="5551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Solidary</a:t>
            </a:r>
            <a:r>
              <a:rPr lang="es-ES" dirty="0" smtClean="0"/>
              <a:t> </a:t>
            </a:r>
            <a:r>
              <a:rPr lang="es-ES" dirty="0" err="1" smtClean="0"/>
              <a:t>trade</a:t>
            </a:r>
            <a:r>
              <a:rPr lang="es-ES" dirty="0" smtClean="0"/>
              <a:t> </a:t>
            </a:r>
            <a:r>
              <a:rPr lang="es-ES" dirty="0" err="1" smtClean="0"/>
              <a:t>union</a:t>
            </a:r>
            <a:r>
              <a:rPr lang="es-ES" dirty="0" smtClean="0"/>
              <a:t> </a:t>
            </a:r>
            <a:r>
              <a:rPr lang="es-ES" dirty="0" err="1" smtClean="0"/>
              <a:t>co-operation</a:t>
            </a:r>
            <a:endParaRPr lang="es-ES" dirty="0"/>
          </a:p>
        </p:txBody>
      </p:sp>
      <p:sp>
        <p:nvSpPr>
          <p:cNvPr id="3" name="Content Placeholder 2"/>
          <p:cNvSpPr>
            <a:spLocks noGrp="1"/>
          </p:cNvSpPr>
          <p:nvPr>
            <p:ph sz="quarter" idx="1"/>
          </p:nvPr>
        </p:nvSpPr>
        <p:spPr/>
        <p:txBody>
          <a:bodyPr>
            <a:normAutofit fontScale="92500"/>
          </a:bodyPr>
          <a:lstStyle/>
          <a:p>
            <a:r>
              <a:rPr lang="en-GB" dirty="0" smtClean="0"/>
              <a:t>The trade union cooperation principles should not be differentiated and be based on solidarity and the other principles of the Trade Union Development Co-operation (TUDCN) Autonomy (ownership), partnership, transparency, “accountability” (between partners and towards members), coherence, equity and social inclusion, sustainability.</a:t>
            </a:r>
            <a:r>
              <a:rPr lang="en-GB" dirty="0"/>
              <a:t/>
            </a:r>
            <a:br>
              <a:rPr lang="en-GB" dirty="0"/>
            </a:br>
            <a:endParaRPr lang="en-GB" dirty="0" smtClean="0"/>
          </a:p>
          <a:p>
            <a:r>
              <a:rPr lang="en-GB" dirty="0" smtClean="0"/>
              <a:t>Trade union co-operation wants to realise decent work, be a counterweight to multinational companies, promote ILO principles and conventions, make the society more participative and democratic in order to increase social justice. </a:t>
            </a:r>
            <a:r>
              <a:rPr lang="en-GB" dirty="0"/>
              <a:t/>
            </a:r>
            <a:br>
              <a:rPr lang="en-GB" dirty="0"/>
            </a:br>
            <a:endParaRPr lang="en-GB" dirty="0"/>
          </a:p>
        </p:txBody>
      </p:sp>
      <p:sp>
        <p:nvSpPr>
          <p:cNvPr id="4" name="Date Placeholder 3"/>
          <p:cNvSpPr>
            <a:spLocks noGrp="1"/>
          </p:cNvSpPr>
          <p:nvPr>
            <p:ph type="dt" sz="half" idx="10"/>
          </p:nvPr>
        </p:nvSpPr>
        <p:spPr/>
        <p:txBody>
          <a:bodyPr/>
          <a:lstStyle/>
          <a:p>
            <a:fld id="{8768447B-3F67-45D4-90BF-CC6B210CB6DE}"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7</a:t>
            </a:fld>
            <a:endParaRPr kumimoji="0" lang="en-US"/>
          </a:p>
        </p:txBody>
      </p:sp>
    </p:spTree>
    <p:extLst>
      <p:ext uri="{BB962C8B-B14F-4D97-AF65-F5344CB8AC3E}">
        <p14:creationId xmlns="" xmlns:p14="http://schemas.microsoft.com/office/powerpoint/2010/main" val="226697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Solidary</a:t>
            </a:r>
            <a:r>
              <a:rPr lang="es-ES" dirty="0" smtClean="0"/>
              <a:t> </a:t>
            </a:r>
            <a:r>
              <a:rPr lang="es-ES" dirty="0" err="1" smtClean="0"/>
              <a:t>trade</a:t>
            </a:r>
            <a:r>
              <a:rPr lang="es-ES" dirty="0" smtClean="0"/>
              <a:t> </a:t>
            </a:r>
            <a:r>
              <a:rPr lang="es-ES" dirty="0" err="1" smtClean="0"/>
              <a:t>union</a:t>
            </a:r>
            <a:r>
              <a:rPr lang="es-ES" dirty="0" smtClean="0"/>
              <a:t> </a:t>
            </a:r>
            <a:r>
              <a:rPr lang="es-ES" dirty="0" err="1" smtClean="0"/>
              <a:t>co-operation</a:t>
            </a:r>
            <a:endParaRPr lang="es-ES" dirty="0"/>
          </a:p>
        </p:txBody>
      </p:sp>
      <p:sp>
        <p:nvSpPr>
          <p:cNvPr id="3" name="Content Placeholder 2"/>
          <p:cNvSpPr>
            <a:spLocks noGrp="1"/>
          </p:cNvSpPr>
          <p:nvPr>
            <p:ph sz="quarter" idx="1"/>
          </p:nvPr>
        </p:nvSpPr>
        <p:spPr/>
        <p:txBody>
          <a:bodyPr>
            <a:normAutofit fontScale="92500" lnSpcReduction="10000"/>
          </a:bodyPr>
          <a:lstStyle/>
          <a:p>
            <a:r>
              <a:rPr lang="en-GB" dirty="0" smtClean="0"/>
              <a:t>Trade union co-operation can improve coordination of trade union action and policy, the exchange of trade union experience and lessons learned, and promote education of members and leadership in political, technical and organisational </a:t>
            </a:r>
            <a:r>
              <a:rPr lang="en-GB" dirty="0" smtClean="0"/>
              <a:t>matters </a:t>
            </a:r>
            <a:r>
              <a:rPr lang="en-GB" b="1" dirty="0" smtClean="0">
                <a:solidFill>
                  <a:srgbClr val="FF0000"/>
                </a:solidFill>
              </a:rPr>
              <a:t>for the improvement of workers rights</a:t>
            </a:r>
            <a:r>
              <a:rPr lang="en-GB" dirty="0" smtClean="0"/>
              <a:t>. </a:t>
            </a:r>
            <a:r>
              <a:rPr lang="en-GB" dirty="0"/>
              <a:t/>
            </a:r>
            <a:br>
              <a:rPr lang="en-GB" dirty="0"/>
            </a:br>
            <a:endParaRPr lang="en-GB" dirty="0" smtClean="0"/>
          </a:p>
          <a:p>
            <a:r>
              <a:rPr lang="en-GB" dirty="0" smtClean="0"/>
              <a:t>Trade union co-operation should be acknowledged as a strategic approach, essential to any sustainable development strategy </a:t>
            </a:r>
            <a:r>
              <a:rPr lang="en-GB" dirty="0"/>
              <a:t/>
            </a:r>
            <a:br>
              <a:rPr lang="en-GB" dirty="0"/>
            </a:br>
            <a:endParaRPr lang="en-GB" dirty="0" smtClean="0"/>
          </a:p>
          <a:p>
            <a:r>
              <a:rPr lang="en-GB" dirty="0" smtClean="0"/>
              <a:t>Triangular trade union cooperation could help overcome the limitations of bilateral cooperation and of bilateralism in international relations. </a:t>
            </a:r>
            <a:endParaRPr lang="en-GB" dirty="0"/>
          </a:p>
          <a:p>
            <a:endParaRPr lang="es-ES" dirty="0"/>
          </a:p>
        </p:txBody>
      </p:sp>
      <p:sp>
        <p:nvSpPr>
          <p:cNvPr id="4" name="Date Placeholder 3"/>
          <p:cNvSpPr>
            <a:spLocks noGrp="1"/>
          </p:cNvSpPr>
          <p:nvPr>
            <p:ph type="dt" sz="half" idx="10"/>
          </p:nvPr>
        </p:nvSpPr>
        <p:spPr/>
        <p:txBody>
          <a:bodyPr/>
          <a:lstStyle/>
          <a:p>
            <a:fld id="{DD223A9C-4FDB-4B1A-B374-7C4B87D12D5C}" type="datetime2">
              <a:rPr lang="fr-CA" smtClean="0"/>
              <a:pPr/>
              <a:t>jeudi, 30 août 2012</a:t>
            </a:fld>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8</a:t>
            </a:fld>
            <a:endParaRPr kumimoji="0" lang="en-US"/>
          </a:p>
        </p:txBody>
      </p:sp>
    </p:spTree>
    <p:extLst>
      <p:ext uri="{BB962C8B-B14F-4D97-AF65-F5344CB8AC3E}">
        <p14:creationId xmlns="" xmlns:p14="http://schemas.microsoft.com/office/powerpoint/2010/main" val="5151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Question of budget</a:t>
            </a:r>
            <a:endParaRPr lang="pt-BR" dirty="0"/>
          </a:p>
        </p:txBody>
      </p:sp>
      <p:sp>
        <p:nvSpPr>
          <p:cNvPr id="3" name="Espaço Reservado para Texto 2"/>
          <p:cNvSpPr>
            <a:spLocks noGrp="1"/>
          </p:cNvSpPr>
          <p:nvPr>
            <p:ph type="body" idx="1"/>
          </p:nvPr>
        </p:nvSpPr>
        <p:spPr/>
        <p:txBody>
          <a:bodyPr>
            <a:normAutofit fontScale="92500" lnSpcReduction="20000"/>
          </a:bodyPr>
          <a:lstStyle/>
          <a:p>
            <a:r>
              <a:rPr lang="es-AR" dirty="0" smtClean="0"/>
              <a:t>SSC will for the current moment not replace traditional cooperation: focus towards SSC&amp;T</a:t>
            </a:r>
          </a:p>
          <a:p>
            <a:r>
              <a:rPr lang="es-AR" smtClean="0"/>
              <a:t>TU in emerging countries should try to establish a development cooperation frame with their government, without losing our autonomy  </a:t>
            </a:r>
            <a:endParaRPr lang="pt-BR" dirty="0"/>
          </a:p>
        </p:txBody>
      </p:sp>
      <p:sp>
        <p:nvSpPr>
          <p:cNvPr id="4" name="Espaço Reservado para Data 3"/>
          <p:cNvSpPr>
            <a:spLocks noGrp="1"/>
          </p:cNvSpPr>
          <p:nvPr>
            <p:ph type="dt" sz="half" idx="10"/>
          </p:nvPr>
        </p:nvSpPr>
        <p:spPr/>
        <p:txBody>
          <a:bodyPr/>
          <a:lstStyle/>
          <a:p>
            <a:fld id="{C19CA8B3-3EC8-49D6-8DF1-A90466280450}" type="datetime2">
              <a:rPr lang="fr-CA" smtClean="0"/>
              <a:pPr/>
              <a:t>jeudi, 30 août 2012</a:t>
            </a:fld>
            <a:endParaRPr lang="en-US"/>
          </a:p>
        </p:txBody>
      </p:sp>
      <p:sp>
        <p:nvSpPr>
          <p:cNvPr id="5" name="Espaço Reservado para Número de Slide 4"/>
          <p:cNvSpPr>
            <a:spLocks noGrp="1"/>
          </p:cNvSpPr>
          <p:nvPr>
            <p:ph type="sldNum" sz="quarter" idx="12"/>
          </p:nvPr>
        </p:nvSpPr>
        <p:spPr/>
        <p:txBody>
          <a:bodyPr/>
          <a:lstStyle/>
          <a:p>
            <a:fld id="{6F42FDE4-A7DD-41A7-A0A6-9B649FB43336}" type="slidenum">
              <a:rPr kumimoji="0" lang="en-US" smtClean="0"/>
              <a:pPr/>
              <a:t>9</a:t>
            </a:fld>
            <a:endParaRPr kumimoji="0"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137</TotalTime>
  <Words>540</Words>
  <Application>Microsoft Office PowerPoint</Application>
  <PresentationFormat>Apresentação na tela (4:3)</PresentationFormat>
  <Paragraphs>57</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Equity</vt:lpstr>
      <vt:lpstr>Towards solidary cooperation</vt:lpstr>
      <vt:lpstr>CO-OPERATION</vt:lpstr>
      <vt:lpstr>Governmental development co-operation should </vt:lpstr>
      <vt:lpstr>Trade unions are development co-operation actors and have the (collective) responsibility to participate, monitor and influence the gouvernmental policies regarding development co-operation to:</vt:lpstr>
      <vt:lpstr>Slide 5</vt:lpstr>
      <vt:lpstr>Trade union co-operation</vt:lpstr>
      <vt:lpstr>Solidary trade union co-operation</vt:lpstr>
      <vt:lpstr>Solidary trade union co-operation</vt:lpstr>
      <vt:lpstr>Question of budget</vt:lpstr>
    </vt:vector>
  </TitlesOfParts>
  <Company>International Trade Union Confederation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une coopération solidaire</dc:title>
  <dc:creator>Jan Dereymaeker</dc:creator>
  <cp:lastModifiedBy>Orit</cp:lastModifiedBy>
  <cp:revision>22</cp:revision>
  <dcterms:created xsi:type="dcterms:W3CDTF">2012-08-30T10:25:04Z</dcterms:created>
  <dcterms:modified xsi:type="dcterms:W3CDTF">2012-08-30T13:50:06Z</dcterms:modified>
</cp:coreProperties>
</file>