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08"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8159EF-2CDB-4A98-BFB9-299E5FBC8824}" type="datetimeFigureOut">
              <a:rPr lang="en-GB" smtClean="0"/>
              <a:t>23/11/2015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31FD9-54F6-42C6-894D-EADCDF7752A7}" type="slidenum">
              <a:rPr lang="en-GB" smtClean="0"/>
              <a:t>‹#›</a:t>
            </a:fld>
            <a:endParaRPr lang="en-GB"/>
          </a:p>
        </p:txBody>
      </p:sp>
    </p:spTree>
    <p:extLst>
      <p:ext uri="{BB962C8B-B14F-4D97-AF65-F5344CB8AC3E}">
        <p14:creationId xmlns:p14="http://schemas.microsoft.com/office/powerpoint/2010/main" val="4125823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5A31FD9-54F6-42C6-894D-EADCDF7752A7}" type="slidenum">
              <a:rPr lang="en-GB" smtClean="0"/>
              <a:t>1</a:t>
            </a:fld>
            <a:endParaRPr lang="en-GB"/>
          </a:p>
        </p:txBody>
      </p:sp>
    </p:spTree>
    <p:extLst>
      <p:ext uri="{BB962C8B-B14F-4D97-AF65-F5344CB8AC3E}">
        <p14:creationId xmlns:p14="http://schemas.microsoft.com/office/powerpoint/2010/main" val="200995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5A31FD9-54F6-42C6-894D-EADCDF7752A7}" type="slidenum">
              <a:rPr lang="en-GB" smtClean="0"/>
              <a:t>2</a:t>
            </a:fld>
            <a:endParaRPr lang="en-GB"/>
          </a:p>
        </p:txBody>
      </p:sp>
    </p:spTree>
    <p:extLst>
      <p:ext uri="{BB962C8B-B14F-4D97-AF65-F5344CB8AC3E}">
        <p14:creationId xmlns:p14="http://schemas.microsoft.com/office/powerpoint/2010/main" val="155062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7FF825-10A7-4718-A1A2-9DB35330D723}"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815568-3419-4593-87B1-743C663CFF48}"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EC03F-171D-4AC1-92BD-6F0450C78E6E}"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B58D35F-C6D3-471A-9C2F-E0B0AEE9C435}"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01B67D1-6DA4-4FD8-8286-43C57DD96F40}"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5BB5885-7DFE-4119-A46A-B4A9264FC3A4}"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506C21-5147-4970-8D65-5E378B0AD89C}"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6D0711-26C4-42F6-A2F0-6082F19BA1F8}"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EBABD1-BD6E-40DC-84AA-A4B062F3268D}"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6C03F0-31C5-4A70-BAAD-653E5AE3EFC9}"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C46441-905D-43E4-8C1B-61BA6DDA123D}"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99F225-9139-4399-8436-1672C0FC693B}" type="datetime1">
              <a:rPr lang="en-US" smtClean="0"/>
              <a:t>11/23/2015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F8154E-7F4B-40AE-9122-392FA715C47F}" type="datetime1">
              <a:rPr lang="en-US" smtClean="0"/>
              <a:t>11/23/2015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EEAED-5E48-44B9-8377-C28D9A0ACEFD}" type="datetime1">
              <a:rPr lang="en-US" smtClean="0"/>
              <a:t>11/23/2015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C7C2D6-748D-4C12-B47A-1D9FA24B12B4}"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8B36C-3AE1-43CA-9103-DFE62DE52C9B}"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3771929-12F9-4147-8F89-D404AB9A36B5}" type="datetime1">
              <a:rPr lang="en-US" smtClean="0"/>
              <a:t>11/23/2015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ilo.org/dyn/normlex/en/f?p=NORMLEXPUB:12100:0::NO:12100:P12100_INSTRUMENT_ID:312283:NO" TargetMode="External"/><Relationship Id="rId3" Type="http://schemas.openxmlformats.org/officeDocument/2006/relationships/hyperlink" Target="http://www.ilo.org/dyn/normlex/en/f?p=NORMLEXPUB:12100:0::NO:12100:P12100_INSTRUMENT_ID:312232:NO" TargetMode="External"/><Relationship Id="rId7" Type="http://schemas.openxmlformats.org/officeDocument/2006/relationships/hyperlink" Target="http://www.ilo.org/dyn/normlex/en/f?p=NORMLEXPUB:12100:0::NO:12100:P12100_INSTRUMENT_ID:312256:NO" TargetMode="External"/><Relationship Id="rId2" Type="http://schemas.openxmlformats.org/officeDocument/2006/relationships/hyperlink" Target="http://www.ilo.org/dyn/normlex/en/f?p=NORMLEXPUB:12100:0::NO:12100:P12100_INSTRUMENT_ID:312174:NO" TargetMode="External"/><Relationship Id="rId1" Type="http://schemas.openxmlformats.org/officeDocument/2006/relationships/slideLayout" Target="../slideLayouts/slideLayout2.xml"/><Relationship Id="rId6" Type="http://schemas.openxmlformats.org/officeDocument/2006/relationships/hyperlink" Target="http://www.ilo.org/dyn/normlex/en/f?p=NORMLEXPUB:12100:0::NO:12100:P12100_INSTRUMENT_ID:312250:NO" TargetMode="External"/><Relationship Id="rId5" Type="http://schemas.openxmlformats.org/officeDocument/2006/relationships/hyperlink" Target="http://www.ilo.org/dyn/normlex/en/f?p=NORMLEXPUB:12100:0::NO:12100:P12100_INSTRUMENT_ID:312245:NO" TargetMode="External"/><Relationship Id="rId4" Type="http://schemas.openxmlformats.org/officeDocument/2006/relationships/hyperlink" Target="http://www.ilo.org/dyn/normlex/en/f?p=NORMLEXPUB:12100:0::NO:12100:P12100_INSTRUMENT_ID:312243:NO" TargetMode="External"/><Relationship Id="rId9" Type="http://schemas.openxmlformats.org/officeDocument/2006/relationships/hyperlink" Target="http://www.ilo.org/dyn/normlex/en/f?p=NORMLEXPUB:12100:0::NO:12100:P12100_INSTRUMENT_ID:312327:NO"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6225" y="1275009"/>
            <a:ext cx="9508387" cy="2021983"/>
          </a:xfrm>
        </p:spPr>
        <p:txBody>
          <a:bodyPr>
            <a:noAutofit/>
          </a:bodyPr>
          <a:lstStyle/>
          <a:p>
            <a:r>
              <a:rPr lang="en-GB" sz="4400" dirty="0" smtClean="0"/>
              <a:t>The use of Official Development Assistance (ODA) in the Development of Public Private Partnership(PPP) Projects</a:t>
            </a:r>
            <a:endParaRPr lang="en-GB" sz="4400" dirty="0"/>
          </a:p>
        </p:txBody>
      </p:sp>
      <p:sp>
        <p:nvSpPr>
          <p:cNvPr id="3" name="Subtitle 2"/>
          <p:cNvSpPr>
            <a:spLocks noGrp="1"/>
          </p:cNvSpPr>
          <p:nvPr>
            <p:ph type="subTitle" idx="1"/>
          </p:nvPr>
        </p:nvSpPr>
        <p:spPr>
          <a:xfrm>
            <a:off x="2112135" y="3451538"/>
            <a:ext cx="9392477" cy="3406461"/>
          </a:xfrm>
        </p:spPr>
        <p:txBody>
          <a:bodyPr>
            <a:normAutofit fontScale="32500" lnSpcReduction="20000"/>
          </a:bodyPr>
          <a:lstStyle/>
          <a:p>
            <a:endParaRPr lang="en-GB" sz="7600" dirty="0" smtClean="0"/>
          </a:p>
          <a:p>
            <a:r>
              <a:rPr lang="en-GB" sz="12800" b="1" dirty="0" smtClean="0"/>
              <a:t>The Case of Zambia</a:t>
            </a:r>
          </a:p>
          <a:p>
            <a:endParaRPr lang="en-GB" sz="5600" b="1" dirty="0" smtClean="0"/>
          </a:p>
          <a:p>
            <a:r>
              <a:rPr lang="en-GB" sz="5600" b="1" dirty="0" smtClean="0"/>
              <a:t>A presentation made at a workshop on “African trade unions as actors in development”</a:t>
            </a:r>
          </a:p>
          <a:p>
            <a:r>
              <a:rPr lang="en-GB" sz="5600" b="1" dirty="0" smtClean="0"/>
              <a:t>Dakar, Senegal, 23 November 2015.</a:t>
            </a:r>
          </a:p>
          <a:p>
            <a:endParaRPr lang="en-GB" sz="5600" dirty="0" smtClean="0"/>
          </a:p>
          <a:p>
            <a:r>
              <a:rPr lang="en-GB" sz="5600" b="1" dirty="0" smtClean="0"/>
              <a:t>By Grayson </a:t>
            </a:r>
            <a:r>
              <a:rPr lang="en-GB" sz="5600" b="1" dirty="0" err="1" smtClean="0"/>
              <a:t>Koyi</a:t>
            </a:r>
            <a:endParaRPr lang="en-GB" sz="5600" b="1" dirty="0" smtClean="0"/>
          </a:p>
          <a:p>
            <a:r>
              <a:rPr lang="en-GB" sz="5600" dirty="0" smtClean="0"/>
              <a:t>Institute of Economic and S</a:t>
            </a:r>
            <a:r>
              <a:rPr lang="en-GB" sz="5600" dirty="0"/>
              <a:t>o</a:t>
            </a:r>
            <a:r>
              <a:rPr lang="en-GB" sz="5600" dirty="0" smtClean="0"/>
              <a:t>cial Research, University of Zambia.</a:t>
            </a:r>
            <a:endParaRPr lang="en-GB" sz="5600" dirty="0"/>
          </a:p>
        </p:txBody>
      </p:sp>
    </p:spTree>
    <p:extLst>
      <p:ext uri="{BB962C8B-B14F-4D97-AF65-F5344CB8AC3E}">
        <p14:creationId xmlns:p14="http://schemas.microsoft.com/office/powerpoint/2010/main" val="4010730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407" y="624110"/>
            <a:ext cx="9740206" cy="1280890"/>
          </a:xfrm>
        </p:spPr>
        <p:txBody>
          <a:bodyPr/>
          <a:lstStyle/>
          <a:p>
            <a:r>
              <a:rPr lang="en-GB" dirty="0" smtClean="0"/>
              <a:t>Case study preliminary findings</a:t>
            </a:r>
            <a:endParaRPr lang="en-GB" dirty="0"/>
          </a:p>
        </p:txBody>
      </p:sp>
      <p:sp>
        <p:nvSpPr>
          <p:cNvPr id="3" name="Content Placeholder 2"/>
          <p:cNvSpPr>
            <a:spLocks noGrp="1"/>
          </p:cNvSpPr>
          <p:nvPr>
            <p:ph idx="1"/>
          </p:nvPr>
        </p:nvSpPr>
        <p:spPr>
          <a:xfrm>
            <a:off x="1326524" y="1506828"/>
            <a:ext cx="10178088" cy="5035640"/>
          </a:xfrm>
        </p:spPr>
        <p:txBody>
          <a:bodyPr>
            <a:noAutofit/>
          </a:bodyPr>
          <a:lstStyle/>
          <a:p>
            <a:r>
              <a:rPr lang="en-GB" b="1" dirty="0" smtClean="0"/>
              <a:t>Case description</a:t>
            </a:r>
          </a:p>
          <a:p>
            <a:pPr lvl="1"/>
            <a:r>
              <a:rPr lang="en-GB" sz="1800" dirty="0"/>
              <a:t>African Banking Corporation Zambia (</a:t>
            </a:r>
            <a:r>
              <a:rPr lang="en-GB" sz="1800" dirty="0" err="1"/>
              <a:t>BancABC</a:t>
            </a:r>
            <a:r>
              <a:rPr lang="en-GB" sz="1800" dirty="0"/>
              <a:t>) is a retail bank operating in the financial services sector with more than 50,000 clients and about 200 employees</a:t>
            </a:r>
            <a:r>
              <a:rPr lang="en-GB" sz="1800" dirty="0" smtClean="0"/>
              <a:t>.</a:t>
            </a:r>
          </a:p>
          <a:p>
            <a:pPr lvl="2"/>
            <a:r>
              <a:rPr lang="en-GB" sz="1800" dirty="0" smtClean="0"/>
              <a:t>It is a foreign owned bank operating in Zambia and across a number of countries in Africa</a:t>
            </a:r>
          </a:p>
          <a:p>
            <a:pPr lvl="3"/>
            <a:r>
              <a:rPr lang="en-GB" sz="1800" dirty="0" smtClean="0"/>
              <a:t>It’s headquarters are in Botswana </a:t>
            </a:r>
          </a:p>
          <a:p>
            <a:pPr lvl="1"/>
            <a:r>
              <a:rPr lang="en-GB" sz="1800" dirty="0" smtClean="0"/>
              <a:t>The </a:t>
            </a:r>
            <a:r>
              <a:rPr lang="en-GB" sz="1800" dirty="0"/>
              <a:t>bank is a beneficiary of an investment loan from Norway's </a:t>
            </a:r>
            <a:r>
              <a:rPr lang="en-GB" sz="1800" dirty="0" err="1"/>
              <a:t>Norfund</a:t>
            </a:r>
            <a:r>
              <a:rPr lang="en-GB" sz="1800" dirty="0"/>
              <a:t>. </a:t>
            </a:r>
            <a:endParaRPr lang="en-GB" sz="1800" dirty="0" smtClean="0"/>
          </a:p>
          <a:p>
            <a:pPr lvl="2"/>
            <a:r>
              <a:rPr lang="en-GB" sz="1800" dirty="0" smtClean="0"/>
              <a:t>The </a:t>
            </a:r>
            <a:r>
              <a:rPr lang="en-GB" sz="1800" dirty="0"/>
              <a:t>five-year loan agreement to the tune of NOK 29.9 million (i.e. USD 5.3 million) was signed on 1st December, 2011. </a:t>
            </a:r>
            <a:endParaRPr lang="en-GB" sz="1800" dirty="0" smtClean="0"/>
          </a:p>
          <a:p>
            <a:pPr lvl="1"/>
            <a:r>
              <a:rPr lang="en-GB" sz="1800" dirty="0" smtClean="0"/>
              <a:t>The </a:t>
            </a:r>
            <a:r>
              <a:rPr lang="en-GB" sz="1800" dirty="0"/>
              <a:t>loan facility was approved after a full on-site credit review performed by </a:t>
            </a:r>
            <a:r>
              <a:rPr lang="en-GB" sz="1800" dirty="0" err="1"/>
              <a:t>Norfund</a:t>
            </a:r>
            <a:r>
              <a:rPr lang="en-GB" sz="1800" dirty="0"/>
              <a:t> in May 2011. </a:t>
            </a:r>
            <a:endParaRPr lang="en-GB" sz="1800" dirty="0" smtClean="0"/>
          </a:p>
          <a:p>
            <a:pPr lvl="2"/>
            <a:r>
              <a:rPr lang="en-GB" sz="1800" dirty="0" smtClean="0"/>
              <a:t>The full scope of the review still being examined to determine whether it included labour dimensions</a:t>
            </a:r>
            <a:endParaRPr lang="en-GB" sz="1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166925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859" y="624110"/>
            <a:ext cx="9894753" cy="1280890"/>
          </a:xfrm>
        </p:spPr>
        <p:txBody>
          <a:bodyPr/>
          <a:lstStyle/>
          <a:p>
            <a:r>
              <a:rPr lang="en-GB" dirty="0"/>
              <a:t>Case study preliminary findings</a:t>
            </a:r>
          </a:p>
        </p:txBody>
      </p:sp>
      <p:sp>
        <p:nvSpPr>
          <p:cNvPr id="3" name="Content Placeholder 2"/>
          <p:cNvSpPr>
            <a:spLocks noGrp="1"/>
          </p:cNvSpPr>
          <p:nvPr>
            <p:ph idx="1"/>
          </p:nvPr>
        </p:nvSpPr>
        <p:spPr>
          <a:xfrm>
            <a:off x="1249251" y="2133600"/>
            <a:ext cx="10255361" cy="4331594"/>
          </a:xfrm>
        </p:spPr>
        <p:txBody>
          <a:bodyPr>
            <a:normAutofit/>
          </a:bodyPr>
          <a:lstStyle/>
          <a:p>
            <a:r>
              <a:rPr lang="en-GB" sz="2800" b="1" dirty="0" smtClean="0"/>
              <a:t>Case study justification</a:t>
            </a:r>
          </a:p>
          <a:p>
            <a:pPr lvl="1"/>
            <a:r>
              <a:rPr lang="en-GB" sz="2400" dirty="0"/>
              <a:t>The project has been running for over four years</a:t>
            </a:r>
            <a:r>
              <a:rPr lang="en-GB" sz="2400" dirty="0" smtClean="0"/>
              <a:t>.</a:t>
            </a:r>
          </a:p>
          <a:p>
            <a:pPr lvl="2"/>
            <a:r>
              <a:rPr lang="en-GB" sz="2000" dirty="0" smtClean="0"/>
              <a:t> </a:t>
            </a:r>
            <a:r>
              <a:rPr lang="en-GB" sz="2000" dirty="0"/>
              <a:t>This enables ample time to relate to possible impacts and interact with various dimensions of the current debate. </a:t>
            </a:r>
            <a:endParaRPr lang="en-GB" sz="2000" dirty="0" smtClean="0"/>
          </a:p>
          <a:p>
            <a:pPr lvl="1"/>
            <a:r>
              <a:rPr lang="en-GB" sz="2400" dirty="0"/>
              <a:t>T</a:t>
            </a:r>
            <a:r>
              <a:rPr lang="en-GB" sz="2400" dirty="0" smtClean="0"/>
              <a:t>he </a:t>
            </a:r>
            <a:r>
              <a:rPr lang="en-GB" sz="2400" dirty="0"/>
              <a:t>project qualifies as a PPP using ODA funds</a:t>
            </a:r>
            <a:r>
              <a:rPr lang="en-GB" sz="2400" dirty="0" smtClean="0"/>
              <a:t>.</a:t>
            </a:r>
          </a:p>
          <a:p>
            <a:pPr lvl="3"/>
            <a:r>
              <a:rPr lang="en-GB" sz="1800" dirty="0" smtClean="0"/>
              <a:t> </a:t>
            </a:r>
            <a:r>
              <a:rPr lang="en-GB" sz="1800" dirty="0"/>
              <a:t>It is a recipient of a </a:t>
            </a:r>
            <a:r>
              <a:rPr lang="en-GB" sz="1800" dirty="0" err="1"/>
              <a:t>Norfund</a:t>
            </a:r>
            <a:r>
              <a:rPr lang="en-GB" sz="1800" dirty="0"/>
              <a:t> loan. </a:t>
            </a:r>
            <a:endParaRPr lang="en-GB" sz="1800" dirty="0" smtClean="0"/>
          </a:p>
          <a:p>
            <a:pPr lvl="1"/>
            <a:r>
              <a:rPr lang="en-GB" sz="2400" dirty="0" smtClean="0"/>
              <a:t>The amount of the investment loan is sizeable, US$5.3 million</a:t>
            </a:r>
          </a:p>
          <a:p>
            <a:pPr lvl="1"/>
            <a:r>
              <a:rPr lang="en-GB" sz="2400" dirty="0" smtClean="0"/>
              <a:t>The </a:t>
            </a:r>
            <a:r>
              <a:rPr lang="en-GB" sz="2400" dirty="0"/>
              <a:t>bank also has a nation spread </a:t>
            </a:r>
            <a:endParaRPr lang="en-GB" sz="2400" dirty="0" smtClean="0"/>
          </a:p>
          <a:p>
            <a:pPr lvl="3"/>
            <a:r>
              <a:rPr lang="en-GB" sz="2000" dirty="0" smtClean="0"/>
              <a:t>this </a:t>
            </a:r>
            <a:r>
              <a:rPr lang="en-GB" sz="2000" dirty="0"/>
              <a:t>enable an appreciation of its </a:t>
            </a:r>
            <a:r>
              <a:rPr lang="en-GB" sz="2000" dirty="0" smtClean="0"/>
              <a:t>national development </a:t>
            </a:r>
            <a:r>
              <a:rPr lang="en-GB" sz="2000" dirty="0"/>
              <a:t>impacts </a:t>
            </a:r>
          </a:p>
          <a:p>
            <a:pPr lvl="1"/>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976517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 preliminary findings</a:t>
            </a:r>
          </a:p>
        </p:txBody>
      </p:sp>
      <p:sp>
        <p:nvSpPr>
          <p:cNvPr id="3" name="Content Placeholder 2"/>
          <p:cNvSpPr>
            <a:spLocks noGrp="1"/>
          </p:cNvSpPr>
          <p:nvPr>
            <p:ph idx="1"/>
          </p:nvPr>
        </p:nvSpPr>
        <p:spPr>
          <a:xfrm>
            <a:off x="2589212" y="1532586"/>
            <a:ext cx="8915400" cy="4378636"/>
          </a:xfrm>
        </p:spPr>
        <p:txBody>
          <a:bodyPr/>
          <a:lstStyle/>
          <a:p>
            <a:r>
              <a:rPr lang="en-GB" b="1" dirty="0" smtClean="0"/>
              <a:t>Employment creation</a:t>
            </a:r>
          </a:p>
          <a:p>
            <a:pPr lvl="1"/>
            <a:r>
              <a:rPr lang="en-GB" sz="2000" dirty="0" smtClean="0"/>
              <a:t>The Bank </a:t>
            </a:r>
            <a:r>
              <a:rPr lang="en-GB" sz="2000" dirty="0"/>
              <a:t>reports a workforce of about 200 </a:t>
            </a:r>
            <a:r>
              <a:rPr lang="en-GB" sz="2000" dirty="0" smtClean="0"/>
              <a:t>nation-wide</a:t>
            </a:r>
          </a:p>
          <a:p>
            <a:pPr lvl="1"/>
            <a:r>
              <a:rPr lang="en-GB" sz="2000" dirty="0" smtClean="0"/>
              <a:t>An assessment of how employment dynamics have changed due to </a:t>
            </a:r>
            <a:r>
              <a:rPr lang="en-GB" sz="2000" dirty="0" err="1"/>
              <a:t>N</a:t>
            </a:r>
            <a:r>
              <a:rPr lang="en-GB" sz="2000" dirty="0" err="1" smtClean="0"/>
              <a:t>orfund</a:t>
            </a:r>
            <a:r>
              <a:rPr lang="en-GB" sz="2000" dirty="0" smtClean="0"/>
              <a:t> loan investment yet to be determined</a:t>
            </a:r>
          </a:p>
          <a:p>
            <a:pPr lvl="2"/>
            <a:r>
              <a:rPr lang="en-GB" sz="2000" dirty="0" smtClean="0"/>
              <a:t>Challenges being experienced with access to this dataset</a:t>
            </a:r>
          </a:p>
          <a:p>
            <a:pPr lvl="3"/>
            <a:r>
              <a:rPr lang="en-GB" sz="2000" dirty="0" smtClean="0"/>
              <a:t>Secrecy issues</a:t>
            </a:r>
          </a:p>
          <a:p>
            <a:pPr marL="0" indent="0">
              <a:buNone/>
            </a:pPr>
            <a:endParaRPr lang="en-GB" sz="2600" dirty="0" smtClean="0"/>
          </a:p>
          <a:p>
            <a:pPr marL="457200" lvl="1" indent="0">
              <a:buNone/>
            </a:pPr>
            <a:endParaRPr lang="en-GB" sz="2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63521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859" y="624110"/>
            <a:ext cx="9894753" cy="1280890"/>
          </a:xfrm>
        </p:spPr>
        <p:txBody>
          <a:bodyPr/>
          <a:lstStyle/>
          <a:p>
            <a:r>
              <a:rPr lang="en-GB" dirty="0"/>
              <a:t>Case study preliminary findings</a:t>
            </a:r>
          </a:p>
        </p:txBody>
      </p:sp>
      <p:sp>
        <p:nvSpPr>
          <p:cNvPr id="3" name="Content Placeholder 2"/>
          <p:cNvSpPr>
            <a:spLocks noGrp="1"/>
          </p:cNvSpPr>
          <p:nvPr>
            <p:ph idx="1"/>
          </p:nvPr>
        </p:nvSpPr>
        <p:spPr>
          <a:xfrm>
            <a:off x="489397" y="2133599"/>
            <a:ext cx="11015215" cy="4486141"/>
          </a:xfrm>
        </p:spPr>
        <p:txBody>
          <a:bodyPr>
            <a:normAutofit fontScale="92500" lnSpcReduction="20000"/>
          </a:bodyPr>
          <a:lstStyle/>
          <a:p>
            <a:r>
              <a:rPr lang="en-GB" b="1" dirty="0" smtClean="0"/>
              <a:t>Employment relations</a:t>
            </a:r>
          </a:p>
          <a:p>
            <a:pPr lvl="1"/>
            <a:r>
              <a:rPr lang="en-GB" sz="1800" dirty="0"/>
              <a:t>Until September 2015, the basis of employment relations was the Human Capital Manual. </a:t>
            </a:r>
            <a:endParaRPr lang="en-GB" sz="1800" dirty="0" smtClean="0"/>
          </a:p>
          <a:p>
            <a:pPr lvl="2"/>
            <a:r>
              <a:rPr lang="en-GB" sz="1800" dirty="0" smtClean="0"/>
              <a:t>However</a:t>
            </a:r>
            <a:r>
              <a:rPr lang="en-GB" sz="1800" dirty="0"/>
              <a:t>, with the recent change in the shareholding structure, the new owners have assumed an open door policy towards collectivised employee </a:t>
            </a:r>
            <a:r>
              <a:rPr lang="en-GB" sz="1800" dirty="0" smtClean="0"/>
              <a:t>relations</a:t>
            </a:r>
          </a:p>
          <a:p>
            <a:pPr lvl="2"/>
            <a:r>
              <a:rPr lang="en-GB" sz="1800" dirty="0"/>
              <a:t>T</a:t>
            </a:r>
            <a:r>
              <a:rPr lang="en-GB" sz="1800" dirty="0" smtClean="0"/>
              <a:t>he new management has </a:t>
            </a:r>
            <a:r>
              <a:rPr lang="en-GB" sz="1800" dirty="0"/>
              <a:t>since September 2015 signed a recognition agreement with the Zambia Union of Financial and Allied Workers Union (ZUFIAW ). </a:t>
            </a:r>
            <a:endParaRPr lang="en-GB" sz="1800" dirty="0" smtClean="0"/>
          </a:p>
          <a:p>
            <a:pPr lvl="3"/>
            <a:r>
              <a:rPr lang="en-GB" sz="1800" dirty="0" smtClean="0"/>
              <a:t>Union has already prepared their claims and demands for improved terms and conditions </a:t>
            </a:r>
          </a:p>
          <a:p>
            <a:pPr lvl="3"/>
            <a:r>
              <a:rPr lang="en-GB" sz="1800" dirty="0" smtClean="0"/>
              <a:t>Proposals for improving the Human Capital </a:t>
            </a:r>
            <a:r>
              <a:rPr lang="en-GB" sz="1800" dirty="0"/>
              <a:t>M</a:t>
            </a:r>
            <a:r>
              <a:rPr lang="en-GB" sz="1800" dirty="0" smtClean="0"/>
              <a:t>anual have also been made</a:t>
            </a:r>
          </a:p>
          <a:p>
            <a:pPr lvl="2"/>
            <a:r>
              <a:rPr lang="en-GB" sz="1800" dirty="0"/>
              <a:t>W</a:t>
            </a:r>
            <a:r>
              <a:rPr lang="en-GB" sz="1800" dirty="0" smtClean="0"/>
              <a:t>ith </a:t>
            </a:r>
            <a:r>
              <a:rPr lang="en-GB" sz="1800" dirty="0"/>
              <a:t>the absence of a collective bargaining mechanism, salaries remain an individual secret for </a:t>
            </a:r>
            <a:r>
              <a:rPr lang="en-GB" sz="1800" dirty="0" smtClean="0"/>
              <a:t>workers.</a:t>
            </a:r>
            <a:endParaRPr lang="en-GB" sz="1800" b="1" dirty="0"/>
          </a:p>
          <a:p>
            <a:pPr lvl="3"/>
            <a:r>
              <a:rPr lang="en-GB" sz="1800" dirty="0" smtClean="0"/>
              <a:t>What </a:t>
            </a:r>
            <a:r>
              <a:rPr lang="en-GB" sz="1800" dirty="0"/>
              <a:t>was apparent was that terms and conditions of service were individualised to the point where employees performing similar functions and with similar qualifications did not necessarily earn similar wages nor served on similar conditions of service. </a:t>
            </a:r>
            <a:endParaRPr lang="en-GB" sz="1800" dirty="0" smtClean="0"/>
          </a:p>
          <a:p>
            <a:pPr lvl="4"/>
            <a:r>
              <a:rPr lang="en-GB" sz="1800" dirty="0" smtClean="0"/>
              <a:t>This </a:t>
            </a:r>
            <a:r>
              <a:rPr lang="en-GB" sz="1800" dirty="0"/>
              <a:t>leaves workers vulnerable to exploitation . </a:t>
            </a:r>
          </a:p>
          <a:p>
            <a:pPr lvl="2"/>
            <a:endParaRPr lang="en-GB" sz="1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863612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649" y="624110"/>
            <a:ext cx="9765964" cy="895597"/>
          </a:xfrm>
        </p:spPr>
        <p:txBody>
          <a:bodyPr/>
          <a:lstStyle/>
          <a:p>
            <a:r>
              <a:rPr lang="en-GB" dirty="0"/>
              <a:t>Case study preliminary findings</a:t>
            </a:r>
          </a:p>
        </p:txBody>
      </p:sp>
      <p:sp>
        <p:nvSpPr>
          <p:cNvPr id="3" name="Content Placeholder 2"/>
          <p:cNvSpPr>
            <a:spLocks noGrp="1"/>
          </p:cNvSpPr>
          <p:nvPr>
            <p:ph idx="1"/>
          </p:nvPr>
        </p:nvSpPr>
        <p:spPr>
          <a:xfrm>
            <a:off x="978794" y="1648496"/>
            <a:ext cx="10525818" cy="4262726"/>
          </a:xfrm>
        </p:spPr>
        <p:txBody>
          <a:bodyPr/>
          <a:lstStyle/>
          <a:p>
            <a:r>
              <a:rPr lang="en-GB" b="1" dirty="0" smtClean="0"/>
              <a:t>Respect for International labour standards</a:t>
            </a:r>
          </a:p>
          <a:p>
            <a:pPr lvl="1"/>
            <a:r>
              <a:rPr lang="en-GB" sz="2000" dirty="0"/>
              <a:t>Until September 2015, workers in the bank did not enjoy some fundamental principles and rights at work as enshrined in International Labour Standards, </a:t>
            </a:r>
            <a:endParaRPr lang="en-GB" sz="2000" dirty="0" smtClean="0"/>
          </a:p>
          <a:p>
            <a:pPr lvl="2"/>
            <a:r>
              <a:rPr lang="en-GB" sz="2000" dirty="0" smtClean="0"/>
              <a:t>particularly </a:t>
            </a:r>
            <a:r>
              <a:rPr lang="en-GB" sz="2000" dirty="0"/>
              <a:t>ILO Convention No. 87 (freedom of association and protection of the right to organise Convention, 1948) and </a:t>
            </a:r>
            <a:endParaRPr lang="en-GB" sz="2000" dirty="0" smtClean="0"/>
          </a:p>
          <a:p>
            <a:pPr lvl="2"/>
            <a:r>
              <a:rPr lang="en-GB" sz="2000" dirty="0" smtClean="0"/>
              <a:t>Convention </a:t>
            </a:r>
            <a:r>
              <a:rPr lang="en-GB" sz="2000" dirty="0"/>
              <a:t>No.98 (right to organise and collective bargaining convention, 1949). </a:t>
            </a:r>
            <a:endParaRPr lang="en-GB" sz="2000" dirty="0" smtClean="0"/>
          </a:p>
          <a:p>
            <a:pPr lvl="3"/>
            <a:r>
              <a:rPr lang="en-GB" sz="2000" dirty="0" smtClean="0"/>
              <a:t>Table 2 on the next slide </a:t>
            </a:r>
            <a:r>
              <a:rPr lang="en-GB" sz="2000" dirty="0"/>
              <a:t>illustrates the extent to which the company has been in compliance with the eight fundamental ILO Conventions that Zambia has since ratified and are in force .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531209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5" y="624110"/>
            <a:ext cx="9830358" cy="625141"/>
          </a:xfrm>
        </p:spPr>
        <p:txBody>
          <a:bodyPr>
            <a:normAutofit fontScale="90000"/>
          </a:bodyPr>
          <a:lstStyle/>
          <a:p>
            <a:r>
              <a:rPr lang="en-GB" dirty="0"/>
              <a:t>Case study preliminary findings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3285241"/>
              </p:ext>
            </p:extLst>
          </p:nvPr>
        </p:nvGraphicFramePr>
        <p:xfrm>
          <a:off x="708338" y="1584100"/>
          <a:ext cx="10796275" cy="5973255"/>
        </p:xfrm>
        <a:graphic>
          <a:graphicData uri="http://schemas.openxmlformats.org/drawingml/2006/table">
            <a:tbl>
              <a:tblPr firstRow="1" bandRow="1">
                <a:tableStyleId>{5C22544A-7EE6-4342-B048-85BDC9FD1C3A}</a:tableStyleId>
              </a:tblPr>
              <a:tblGrid>
                <a:gridCol w="394673"/>
                <a:gridCol w="3923837"/>
                <a:gridCol w="1064859"/>
                <a:gridCol w="1162768"/>
                <a:gridCol w="4250138"/>
              </a:tblGrid>
              <a:tr h="540020">
                <a:tc>
                  <a:txBody>
                    <a:bodyPr/>
                    <a:lstStyle/>
                    <a:p>
                      <a:pPr>
                        <a:lnSpc>
                          <a:spcPct val="107000"/>
                        </a:lnSpc>
                        <a:spcAft>
                          <a:spcPts val="0"/>
                        </a:spcAft>
                      </a:pPr>
                      <a:r>
                        <a:rPr lang="en-GB" sz="1600" b="1" dirty="0">
                          <a:effectLst/>
                          <a:latin typeface="+mn-lt"/>
                          <a:ea typeface="Calibri" panose="020F0502020204030204" pitchFamily="34" charset="0"/>
                          <a:cs typeface="Times New Roman" panose="02020603050405020304" pitchFamily="18" charset="0"/>
                        </a:rPr>
                        <a:t> </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1" dirty="0">
                          <a:effectLst/>
                          <a:latin typeface="+mn-lt"/>
                          <a:ea typeface="Calibri" panose="020F0502020204030204" pitchFamily="34" charset="0"/>
                          <a:cs typeface="Times New Roman" panose="02020603050405020304" pitchFamily="18" charset="0"/>
                        </a:rPr>
                        <a:t>Conventions</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Date Ratified</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Status</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Bank Compliance</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r>
              <a:tr h="540020">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1</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u="none" strike="noStrike" dirty="0">
                          <a:solidFill>
                            <a:schemeClr val="tx1"/>
                          </a:solidFill>
                          <a:effectLst/>
                          <a:latin typeface="+mn-lt"/>
                          <a:ea typeface="Calibri" panose="020F0502020204030204" pitchFamily="34" charset="0"/>
                          <a:cs typeface="Times New Roman" panose="02020603050405020304" pitchFamily="18" charset="0"/>
                          <a:hlinkClick r:id="rId2"/>
                        </a:rPr>
                        <a:t>C029 - Forced Labour Convention, 1930 (No. 29)</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02 Dec 1964</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In force</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Yes</a:t>
                      </a:r>
                    </a:p>
                  </a:txBody>
                  <a:tcPr marL="68580" marR="68580" marT="0" marB="0"/>
                </a:tc>
              </a:tr>
              <a:tr h="569795">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2</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u="none" strike="noStrike" dirty="0">
                          <a:solidFill>
                            <a:schemeClr val="tx1"/>
                          </a:solidFill>
                          <a:effectLst/>
                          <a:latin typeface="+mn-lt"/>
                          <a:ea typeface="Calibri" panose="020F0502020204030204" pitchFamily="34" charset="0"/>
                          <a:cs typeface="Times New Roman" panose="02020603050405020304" pitchFamily="18" charset="0"/>
                          <a:hlinkClick r:id="rId3"/>
                        </a:rPr>
                        <a:t>C087 - Freedom of Association and Protection of the Right to Organise Convention, 1948 (No. 87)</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02 Sep 1996</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In force</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Yes, Recognition agreement granted to the union in September 2015</a:t>
                      </a:r>
                    </a:p>
                  </a:txBody>
                  <a:tcPr marL="68580" marR="68580" marT="0" marB="0"/>
                </a:tc>
              </a:tr>
              <a:tr h="569795">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3</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u="none" strike="noStrike" dirty="0">
                          <a:solidFill>
                            <a:schemeClr val="tx1"/>
                          </a:solidFill>
                          <a:effectLst/>
                          <a:latin typeface="+mn-lt"/>
                          <a:ea typeface="Calibri" panose="020F0502020204030204" pitchFamily="34" charset="0"/>
                          <a:cs typeface="Times New Roman" panose="02020603050405020304" pitchFamily="18" charset="0"/>
                          <a:hlinkClick r:id="rId4"/>
                        </a:rPr>
                        <a:t>C098 - Right to Organise and Collective Bargaining Convention, 1949 (No. 98)</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02 Sep 1996</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In force</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No, currently no collective bargaining taking place. Preparation to commerce first ever negotiation underway.</a:t>
                      </a:r>
                    </a:p>
                  </a:txBody>
                  <a:tcPr marL="68580" marR="68580" marT="0" marB="0"/>
                </a:tc>
              </a:tr>
              <a:tr h="540020">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4</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u="none" strike="noStrike" dirty="0">
                          <a:solidFill>
                            <a:schemeClr val="tx1"/>
                          </a:solidFill>
                          <a:effectLst/>
                          <a:latin typeface="+mn-lt"/>
                          <a:ea typeface="Calibri" panose="020F0502020204030204" pitchFamily="34" charset="0"/>
                          <a:cs typeface="Times New Roman" panose="02020603050405020304" pitchFamily="18" charset="0"/>
                          <a:hlinkClick r:id="rId5"/>
                        </a:rPr>
                        <a:t>C100 - Equal Remuneration Convention, 1951 (No. 100)</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20 Jun 1972</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In force</a:t>
                      </a:r>
                    </a:p>
                  </a:txBody>
                  <a:tcPr marL="68580" marR="68580" marT="0" marB="0"/>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Yes, though issues of transparency around </a:t>
                      </a:r>
                      <a:r>
                        <a:rPr lang="en-GB" sz="1600" dirty="0" smtClean="0">
                          <a:effectLst/>
                          <a:latin typeface="+mn-lt"/>
                          <a:ea typeface="Calibri" panose="020F0502020204030204" pitchFamily="34" charset="0"/>
                          <a:cs typeface="Times New Roman" panose="02020603050405020304" pitchFamily="18" charset="0"/>
                        </a:rPr>
                        <a:t>salaries and other decision making processes </a:t>
                      </a:r>
                      <a:r>
                        <a:rPr lang="en-GB" sz="1600" u="sng" dirty="0">
                          <a:solidFill>
                            <a:srgbClr val="0563C1"/>
                          </a:solidFill>
                          <a:effectLst/>
                          <a:latin typeface="+mn-lt"/>
                          <a:ea typeface="Calibri" panose="020F0502020204030204" pitchFamily="34" charset="0"/>
                          <a:cs typeface="Times New Roman" panose="02020603050405020304" pitchFamily="18" charset="0"/>
                        </a:rPr>
                        <a:t>remain</a:t>
                      </a:r>
                      <a:r>
                        <a:rPr lang="en-GB" sz="1600" dirty="0">
                          <a:effectLst/>
                          <a:latin typeface="+mn-lt"/>
                          <a:ea typeface="Calibri" panose="020F0502020204030204" pitchFamily="34" charset="0"/>
                          <a:cs typeface="Times New Roman" panose="02020603050405020304" pitchFamily="18" charset="0"/>
                        </a:rPr>
                        <a:t> </a:t>
                      </a:r>
                    </a:p>
                  </a:txBody>
                  <a:tcPr marL="68580" marR="68580" marT="0" marB="0"/>
                </a:tc>
              </a:tr>
              <a:tr h="540020">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5</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u="none" strike="noStrike" dirty="0">
                          <a:solidFill>
                            <a:schemeClr val="tx1"/>
                          </a:solidFill>
                          <a:effectLst/>
                          <a:latin typeface="+mn-lt"/>
                          <a:ea typeface="Calibri" panose="020F0502020204030204" pitchFamily="34" charset="0"/>
                          <a:cs typeface="Times New Roman" panose="02020603050405020304" pitchFamily="18" charset="0"/>
                          <a:hlinkClick r:id="rId6"/>
                        </a:rPr>
                        <a:t>C105 - Abolition of Forced Labour Convention, 1957 (No. 105)</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22 Feb 1965</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In force</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Yes</a:t>
                      </a:r>
                    </a:p>
                  </a:txBody>
                  <a:tcPr marL="68580" marR="68580" marT="0" marB="0"/>
                </a:tc>
              </a:tr>
              <a:tr h="540020">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6</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u="none" strike="noStrike" dirty="0">
                          <a:solidFill>
                            <a:schemeClr val="tx1"/>
                          </a:solidFill>
                          <a:effectLst/>
                          <a:latin typeface="+mn-lt"/>
                          <a:ea typeface="Calibri" panose="020F0502020204030204" pitchFamily="34" charset="0"/>
                          <a:cs typeface="Times New Roman" panose="02020603050405020304" pitchFamily="18" charset="0"/>
                          <a:hlinkClick r:id="rId7"/>
                        </a:rPr>
                        <a:t>C111 - Discrimination (Employment and Occupation) Convention, 1958 (No. 111)</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23 Oct 1979</a:t>
                      </a:r>
                    </a:p>
                  </a:txBody>
                  <a:tcPr marL="68580" marR="68580" marT="0" marB="0"/>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In force</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Yes</a:t>
                      </a:r>
                    </a:p>
                  </a:txBody>
                  <a:tcPr marL="68580" marR="68580" marT="0" marB="0"/>
                </a:tc>
              </a:tr>
              <a:tr h="540020">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7</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u="none" strike="noStrike" dirty="0">
                          <a:solidFill>
                            <a:schemeClr val="tx1"/>
                          </a:solidFill>
                          <a:effectLst/>
                          <a:latin typeface="+mn-lt"/>
                          <a:ea typeface="Calibri" panose="020F0502020204030204" pitchFamily="34" charset="0"/>
                          <a:cs typeface="Times New Roman" panose="02020603050405020304" pitchFamily="18" charset="0"/>
                          <a:hlinkClick r:id="rId8"/>
                        </a:rPr>
                        <a:t>C138 - Minimum Age Convention, 1973 (No. 138)</a:t>
                      </a:r>
                      <a:r>
                        <a:rPr lang="en-GB" sz="1600" i="1" dirty="0">
                          <a:solidFill>
                            <a:schemeClr val="tx1"/>
                          </a:solidFill>
                          <a:effectLst/>
                          <a:latin typeface="+mn-lt"/>
                          <a:ea typeface="Calibri" panose="020F0502020204030204" pitchFamily="34" charset="0"/>
                          <a:cs typeface="Times New Roman" panose="02020603050405020304" pitchFamily="18" charset="0"/>
                        </a:rPr>
                        <a:t>Minimum age specified: 15 years</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09 Feb 1976</a:t>
                      </a:r>
                    </a:p>
                  </a:txBody>
                  <a:tcPr marL="68580" marR="68580" marT="0" marB="0"/>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In force</a:t>
                      </a:r>
                    </a:p>
                  </a:txBody>
                  <a:tcPr marL="68580" marR="68580" marT="0" marB="0"/>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Yes</a:t>
                      </a:r>
                    </a:p>
                  </a:txBody>
                  <a:tcPr marL="68580" marR="68580" marT="0" marB="0"/>
                </a:tc>
              </a:tr>
              <a:tr h="540020">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8</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u="none" strike="noStrike">
                          <a:solidFill>
                            <a:srgbClr val="0563C1"/>
                          </a:solidFill>
                          <a:effectLst/>
                          <a:latin typeface="+mn-lt"/>
                          <a:ea typeface="Calibri" panose="020F0502020204030204" pitchFamily="34" charset="0"/>
                          <a:cs typeface="Times New Roman" panose="02020603050405020304" pitchFamily="18" charset="0"/>
                          <a:hlinkClick r:id="rId9"/>
                        </a:rPr>
                        <a:t>C182 - Worst Forms of Child Labour Convention, 1999 (No. 182)</a:t>
                      </a:r>
                      <a:endParaRPr lang="en-GB"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10 Dec 2001</a:t>
                      </a:r>
                    </a:p>
                  </a:txBody>
                  <a:tcPr marL="68580" marR="68580" marT="0" marB="0"/>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In force</a:t>
                      </a:r>
                    </a:p>
                  </a:txBody>
                  <a:tcPr marL="68580" marR="68580" marT="0" marB="0"/>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Yes</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794723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981" y="624110"/>
            <a:ext cx="9907632" cy="1280890"/>
          </a:xfrm>
        </p:spPr>
        <p:txBody>
          <a:bodyPr/>
          <a:lstStyle/>
          <a:p>
            <a:r>
              <a:rPr lang="en-GB" dirty="0" smtClean="0"/>
              <a:t>Preliminary Conclusions</a:t>
            </a:r>
            <a:endParaRPr lang="en-GB" dirty="0"/>
          </a:p>
        </p:txBody>
      </p:sp>
      <p:sp>
        <p:nvSpPr>
          <p:cNvPr id="3" name="Content Placeholder 2"/>
          <p:cNvSpPr>
            <a:spLocks noGrp="1"/>
          </p:cNvSpPr>
          <p:nvPr>
            <p:ph idx="1"/>
          </p:nvPr>
        </p:nvSpPr>
        <p:spPr>
          <a:xfrm>
            <a:off x="927279" y="1326524"/>
            <a:ext cx="10577333" cy="5177307"/>
          </a:xfrm>
        </p:spPr>
        <p:txBody>
          <a:bodyPr>
            <a:noAutofit/>
          </a:bodyPr>
          <a:lstStyle/>
          <a:p>
            <a:pPr marL="742950" lvl="2" indent="-342900" algn="just"/>
            <a:r>
              <a:rPr lang="en-GB" sz="2000" dirty="0" smtClean="0"/>
              <a:t>After a preliminary analysis, the study found </a:t>
            </a:r>
            <a:r>
              <a:rPr lang="en-GB" sz="2000" dirty="0"/>
              <a:t>no evidence of </a:t>
            </a:r>
            <a:r>
              <a:rPr lang="en-GB" sz="2000" dirty="0" smtClean="0"/>
              <a:t>improved employment outcomes due to </a:t>
            </a:r>
            <a:r>
              <a:rPr lang="en-GB" sz="2000" dirty="0" err="1" smtClean="0"/>
              <a:t>Norfund’s</a:t>
            </a:r>
            <a:r>
              <a:rPr lang="en-GB" sz="2000" dirty="0" smtClean="0"/>
              <a:t> investment loan to African Banking </a:t>
            </a:r>
            <a:r>
              <a:rPr lang="en-GB" sz="2000" dirty="0"/>
              <a:t>C</a:t>
            </a:r>
            <a:r>
              <a:rPr lang="en-GB" sz="2000" dirty="0" smtClean="0"/>
              <a:t>orporation Zambia (</a:t>
            </a:r>
            <a:r>
              <a:rPr lang="en-GB" sz="2000" dirty="0" err="1" smtClean="0"/>
              <a:t>BancABC</a:t>
            </a:r>
            <a:r>
              <a:rPr lang="en-GB" sz="2000" dirty="0" smtClean="0"/>
              <a:t> Zambia). Further analysis of existing datasets may be necessary to establish clear evidence of employment and national tax revenue impact, however.</a:t>
            </a:r>
          </a:p>
          <a:p>
            <a:pPr marL="742950" lvl="2" indent="-342900" algn="just"/>
            <a:r>
              <a:rPr lang="en-GB" sz="2000" dirty="0"/>
              <a:t>A</a:t>
            </a:r>
            <a:r>
              <a:rPr lang="en-GB" sz="2000" dirty="0" smtClean="0"/>
              <a:t>vailable data and analysis on employment relations pointed to recent improvements but also uncovered failure to respect the international labour standard on collective bargaining since collective bargaining negotiation was yet to be operationalized.</a:t>
            </a:r>
          </a:p>
          <a:p>
            <a:pPr lvl="1" algn="just"/>
            <a:r>
              <a:rPr lang="en-GB" sz="2000" dirty="0" smtClean="0"/>
              <a:t>Available data and analysis also established that the </a:t>
            </a:r>
            <a:r>
              <a:rPr lang="en-GB" sz="2000" dirty="0"/>
              <a:t>trade </a:t>
            </a:r>
            <a:r>
              <a:rPr lang="en-GB" sz="2000" dirty="0" smtClean="0"/>
              <a:t>unions have not been </a:t>
            </a:r>
            <a:r>
              <a:rPr lang="en-GB" sz="2000" dirty="0"/>
              <a:t>involved in decision-making on PPPs in </a:t>
            </a:r>
            <a:r>
              <a:rPr lang="en-GB" sz="2000" dirty="0" smtClean="0"/>
              <a:t>development.</a:t>
            </a:r>
          </a:p>
          <a:p>
            <a:pPr lvl="1" algn="just"/>
            <a:r>
              <a:rPr lang="en-GB" sz="2000" dirty="0" smtClean="0"/>
              <a:t>Against these findings, the paper reaches a preliminary conclusion that development impacts of this project are unclear and that the trade union capacity to understand and participate in decision-making process on PPPs needs to be enhanced.</a:t>
            </a:r>
          </a:p>
          <a:p>
            <a:pPr marL="857250" lvl="3" indent="0" algn="just">
              <a:buNone/>
            </a:pPr>
            <a:endParaRPr lang="en-GB"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670219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649" y="624110"/>
            <a:ext cx="9765964" cy="1280890"/>
          </a:xfrm>
        </p:spPr>
        <p:txBody>
          <a:bodyPr/>
          <a:lstStyle/>
          <a:p>
            <a:r>
              <a:rPr lang="en-GB" dirty="0" smtClean="0"/>
              <a:t>Preliminary Recommendations</a:t>
            </a:r>
            <a:endParaRPr lang="en-GB" dirty="0"/>
          </a:p>
        </p:txBody>
      </p:sp>
      <p:sp>
        <p:nvSpPr>
          <p:cNvPr id="3" name="Content Placeholder 2"/>
          <p:cNvSpPr>
            <a:spLocks noGrp="1"/>
          </p:cNvSpPr>
          <p:nvPr>
            <p:ph idx="1"/>
          </p:nvPr>
        </p:nvSpPr>
        <p:spPr>
          <a:xfrm>
            <a:off x="824248" y="1416676"/>
            <a:ext cx="10680364" cy="4958366"/>
          </a:xfrm>
        </p:spPr>
        <p:txBody>
          <a:bodyPr>
            <a:normAutofit lnSpcReduction="10000"/>
          </a:bodyPr>
          <a:lstStyle/>
          <a:p>
            <a:r>
              <a:rPr lang="en-GB" dirty="0" smtClean="0"/>
              <a:t>To Government</a:t>
            </a:r>
          </a:p>
          <a:p>
            <a:pPr lvl="1"/>
            <a:r>
              <a:rPr lang="en-GB" b="1" dirty="0" smtClean="0"/>
              <a:t>Strengthen the PPP legal framework to make it response to the ODA financed PPPs</a:t>
            </a:r>
          </a:p>
          <a:p>
            <a:r>
              <a:rPr lang="en-GB" dirty="0" smtClean="0"/>
              <a:t>To DFIs/development partners,</a:t>
            </a:r>
          </a:p>
          <a:p>
            <a:pPr lvl="1"/>
            <a:r>
              <a:rPr lang="en-GB" b="1" dirty="0"/>
              <a:t>Align development finance to developing countries’ investment priorities</a:t>
            </a:r>
            <a:r>
              <a:rPr lang="en-GB" b="1" dirty="0" smtClean="0"/>
              <a:t>.</a:t>
            </a:r>
          </a:p>
          <a:p>
            <a:pPr lvl="1"/>
            <a:r>
              <a:rPr lang="en-GB" b="1" dirty="0"/>
              <a:t>Make development outcomes the overriding criteria for project selection and </a:t>
            </a:r>
            <a:r>
              <a:rPr lang="en-GB" b="1" dirty="0" smtClean="0"/>
              <a:t>evaluation</a:t>
            </a:r>
            <a:endParaRPr lang="en-GB" b="1" dirty="0"/>
          </a:p>
          <a:p>
            <a:pPr lvl="1"/>
            <a:r>
              <a:rPr lang="en-GB" b="1" dirty="0"/>
              <a:t>Target </a:t>
            </a:r>
            <a:r>
              <a:rPr lang="en-GB" b="1" dirty="0" smtClean="0"/>
              <a:t>domestically-owned </a:t>
            </a:r>
            <a:r>
              <a:rPr lang="en-GB" b="1" dirty="0"/>
              <a:t>companies as a preferred </a:t>
            </a:r>
            <a:r>
              <a:rPr lang="en-GB" b="1" dirty="0" smtClean="0"/>
              <a:t>option for ODA financed private investment whenever possible</a:t>
            </a:r>
            <a:endParaRPr lang="en-GB" dirty="0"/>
          </a:p>
          <a:p>
            <a:pPr lvl="1"/>
            <a:r>
              <a:rPr lang="en-GB" b="1" dirty="0" smtClean="0"/>
              <a:t>Set clear transparency and accountability targets for ensuring  monitoring </a:t>
            </a:r>
            <a:r>
              <a:rPr lang="en-GB" b="1" dirty="0"/>
              <a:t>and accountability to local </a:t>
            </a:r>
            <a:r>
              <a:rPr lang="en-GB" b="1" dirty="0" smtClean="0"/>
              <a:t>stakeholders</a:t>
            </a:r>
          </a:p>
          <a:p>
            <a:r>
              <a:rPr lang="en-GB" dirty="0" smtClean="0"/>
              <a:t>To trade unions</a:t>
            </a:r>
          </a:p>
          <a:p>
            <a:pPr lvl="1"/>
            <a:r>
              <a:rPr lang="en-GB" b="1" dirty="0" smtClean="0"/>
              <a:t>Undertake a pro-active agenda towards the use of ODA in PPPs</a:t>
            </a:r>
          </a:p>
          <a:p>
            <a:pPr lvl="1"/>
            <a:r>
              <a:rPr lang="en-GB" b="1" dirty="0" smtClean="0"/>
              <a:t>Demand for space and involvement in the PPP institutional framework in Zambia</a:t>
            </a:r>
          </a:p>
          <a:p>
            <a:pPr lvl="1"/>
            <a:r>
              <a:rPr lang="en-GB" b="1" dirty="0" smtClean="0"/>
              <a:t>Raise awareness around the rights of workers, including the right to collective bargaining for </a:t>
            </a:r>
            <a:r>
              <a:rPr lang="en-GB" b="1" dirty="0" err="1" smtClean="0"/>
              <a:t>BankABC</a:t>
            </a:r>
            <a:r>
              <a:rPr lang="en-GB" b="1" dirty="0" smtClean="0"/>
              <a:t> employees</a:t>
            </a:r>
          </a:p>
          <a:p>
            <a:pPr lvl="1"/>
            <a:r>
              <a:rPr lang="en-GB" b="1" dirty="0" smtClean="0"/>
              <a:t>Establish union structures across all </a:t>
            </a:r>
            <a:r>
              <a:rPr lang="en-GB" b="1" dirty="0" err="1" smtClean="0"/>
              <a:t>BancABC</a:t>
            </a:r>
            <a:r>
              <a:rPr lang="en-GB" b="1" dirty="0" smtClean="0"/>
              <a:t> outlets</a:t>
            </a:r>
          </a:p>
          <a:p>
            <a:pPr lvl="1"/>
            <a:endParaRPr lang="en-GB" b="1" dirty="0" smtClean="0"/>
          </a:p>
          <a:p>
            <a:pPr lvl="1"/>
            <a:endParaRPr lang="en-GB" b="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092545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 of Presentation</a:t>
            </a:r>
            <a:endParaRPr lang="en-GB" dirty="0"/>
          </a:p>
        </p:txBody>
      </p:sp>
      <p:sp>
        <p:nvSpPr>
          <p:cNvPr id="3" name="Content Placeholder 2"/>
          <p:cNvSpPr>
            <a:spLocks noGrp="1"/>
          </p:cNvSpPr>
          <p:nvPr>
            <p:ph idx="1"/>
          </p:nvPr>
        </p:nvSpPr>
        <p:spPr>
          <a:xfrm>
            <a:off x="1300766" y="1326523"/>
            <a:ext cx="10203846" cy="5357612"/>
          </a:xfrm>
        </p:spPr>
        <p:txBody>
          <a:bodyPr>
            <a:noAutofit/>
          </a:bodyPr>
          <a:lstStyle/>
          <a:p>
            <a:r>
              <a:rPr lang="en-GB" sz="2400" dirty="0" smtClean="0"/>
              <a:t>Introduction</a:t>
            </a:r>
          </a:p>
          <a:p>
            <a:r>
              <a:rPr lang="en-GB" sz="2400" dirty="0" smtClean="0"/>
              <a:t>Country Development Context</a:t>
            </a:r>
          </a:p>
          <a:p>
            <a:r>
              <a:rPr lang="en-GB" sz="2400" dirty="0" smtClean="0"/>
              <a:t>Institutional and legal Framework for PPPs in Zambia</a:t>
            </a:r>
          </a:p>
          <a:p>
            <a:r>
              <a:rPr lang="en-GB" sz="2400" dirty="0" smtClean="0"/>
              <a:t>ODA Flows to Zambia</a:t>
            </a:r>
          </a:p>
          <a:p>
            <a:r>
              <a:rPr lang="en-GB" sz="2400" dirty="0" smtClean="0"/>
              <a:t>Case study: preliminary findings</a:t>
            </a:r>
          </a:p>
          <a:p>
            <a:pPr lvl="1"/>
            <a:r>
              <a:rPr lang="en-GB" sz="2000" dirty="0" smtClean="0"/>
              <a:t>Case description</a:t>
            </a:r>
          </a:p>
          <a:p>
            <a:pPr lvl="1"/>
            <a:r>
              <a:rPr lang="en-GB" sz="2000" dirty="0" smtClean="0"/>
              <a:t>Case justification</a:t>
            </a:r>
          </a:p>
          <a:p>
            <a:pPr lvl="1"/>
            <a:r>
              <a:rPr lang="en-GB" sz="2000" dirty="0" smtClean="0"/>
              <a:t>Employment creation</a:t>
            </a:r>
          </a:p>
          <a:p>
            <a:pPr lvl="1"/>
            <a:r>
              <a:rPr lang="en-GB" sz="2000" dirty="0" smtClean="0"/>
              <a:t>Employment relations</a:t>
            </a:r>
          </a:p>
          <a:p>
            <a:pPr lvl="1"/>
            <a:r>
              <a:rPr lang="en-GB" sz="2000" dirty="0" smtClean="0"/>
              <a:t>Respect of international labour standards</a:t>
            </a:r>
          </a:p>
          <a:p>
            <a:pPr lvl="1"/>
            <a:r>
              <a:rPr lang="en-GB" sz="2000" dirty="0" smtClean="0"/>
              <a:t>Respect of national labour laws</a:t>
            </a:r>
          </a:p>
          <a:p>
            <a:r>
              <a:rPr lang="en-GB" sz="2400" dirty="0" smtClean="0"/>
              <a:t>Preliminary conclusion and recommendations</a:t>
            </a:r>
          </a:p>
          <a:p>
            <a:pPr lvl="1"/>
            <a:endParaRPr lang="en-GB" sz="2000" dirty="0" smtClean="0"/>
          </a:p>
          <a:p>
            <a:pPr lvl="1"/>
            <a:endParaRPr lang="en-GB"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56564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6073" y="624110"/>
            <a:ext cx="9598539" cy="1280890"/>
          </a:xfrm>
        </p:spPr>
        <p:txBody>
          <a:bodyPr/>
          <a:lstStyle/>
          <a:p>
            <a:r>
              <a:rPr lang="en-GB" dirty="0" smtClean="0"/>
              <a:t>Introduction</a:t>
            </a:r>
            <a:endParaRPr lang="en-GB" dirty="0"/>
          </a:p>
        </p:txBody>
      </p:sp>
      <p:sp>
        <p:nvSpPr>
          <p:cNvPr id="3" name="Content Placeholder 2"/>
          <p:cNvSpPr>
            <a:spLocks noGrp="1"/>
          </p:cNvSpPr>
          <p:nvPr>
            <p:ph idx="1"/>
          </p:nvPr>
        </p:nvSpPr>
        <p:spPr>
          <a:xfrm>
            <a:off x="1287887" y="1262130"/>
            <a:ext cx="10406130" cy="5409126"/>
          </a:xfrm>
        </p:spPr>
        <p:txBody>
          <a:bodyPr>
            <a:normAutofit fontScale="70000" lnSpcReduction="20000"/>
          </a:bodyPr>
          <a:lstStyle/>
          <a:p>
            <a:r>
              <a:rPr lang="en-GB" sz="2900" dirty="0"/>
              <a:t>T</a:t>
            </a:r>
            <a:r>
              <a:rPr lang="en-GB" sz="2900" dirty="0" smtClean="0"/>
              <a:t>he </a:t>
            </a:r>
            <a:r>
              <a:rPr lang="en-GB" sz="2900" dirty="0"/>
              <a:t>development of public-private partnerships is increasingly been seen as a way of ensuring that private sector can contribute </a:t>
            </a:r>
            <a:endParaRPr lang="en-GB" sz="2900" dirty="0" smtClean="0"/>
          </a:p>
          <a:p>
            <a:pPr lvl="1"/>
            <a:r>
              <a:rPr lang="en-GB" sz="2600" dirty="0" smtClean="0"/>
              <a:t>both </a:t>
            </a:r>
            <a:r>
              <a:rPr lang="en-GB" sz="2600" dirty="0"/>
              <a:t>directly and indirect to poverty reduction, job creation and national development (OECD, 2015). </a:t>
            </a:r>
            <a:endParaRPr lang="en-GB" sz="2600" dirty="0" smtClean="0"/>
          </a:p>
          <a:p>
            <a:pPr lvl="2"/>
            <a:r>
              <a:rPr lang="en-GB" sz="2300" dirty="0" smtClean="0"/>
              <a:t> 	focus of ODA </a:t>
            </a:r>
            <a:r>
              <a:rPr lang="en-GB" sz="2300" dirty="0"/>
              <a:t>is being shifted from the public to the private sector </a:t>
            </a:r>
            <a:r>
              <a:rPr lang="en-GB" sz="2300" dirty="0" smtClean="0"/>
              <a:t>through finance </a:t>
            </a:r>
            <a:r>
              <a:rPr lang="en-GB" sz="2300" dirty="0"/>
              <a:t>blending mechanisms.</a:t>
            </a:r>
          </a:p>
          <a:p>
            <a:r>
              <a:rPr lang="en-GB" sz="2900" dirty="0"/>
              <a:t>Public Private Partnerships (PPPs) may be considered </a:t>
            </a:r>
            <a:r>
              <a:rPr lang="en-GB" sz="2900" dirty="0" smtClean="0"/>
              <a:t>as </a:t>
            </a:r>
            <a:r>
              <a:rPr lang="en-GB" sz="2900" dirty="0"/>
              <a:t>a new concept in Zambia, </a:t>
            </a:r>
            <a:endParaRPr lang="en-GB" sz="2900" dirty="0" smtClean="0"/>
          </a:p>
          <a:p>
            <a:pPr lvl="1"/>
            <a:r>
              <a:rPr lang="en-GB" sz="2600" dirty="0" smtClean="0"/>
              <a:t>But, </a:t>
            </a:r>
            <a:r>
              <a:rPr lang="en-GB" sz="2600" dirty="0"/>
              <a:t>the country has progressed quite early </a:t>
            </a:r>
          </a:p>
          <a:p>
            <a:pPr lvl="2"/>
            <a:r>
              <a:rPr lang="en-GB" sz="2600" dirty="0" smtClean="0"/>
              <a:t>launching </a:t>
            </a:r>
            <a:r>
              <a:rPr lang="en-GB" sz="2600" dirty="0"/>
              <a:t>a PPP Policy in 2008 </a:t>
            </a:r>
          </a:p>
          <a:p>
            <a:pPr lvl="2"/>
            <a:r>
              <a:rPr lang="en-GB" sz="2600" dirty="0" smtClean="0"/>
              <a:t>enacting </a:t>
            </a:r>
            <a:r>
              <a:rPr lang="en-GB" sz="2600" dirty="0"/>
              <a:t>an Act of Parliament in </a:t>
            </a:r>
            <a:r>
              <a:rPr lang="en-GB" sz="2600" dirty="0" smtClean="0"/>
              <a:t>2009.</a:t>
            </a:r>
          </a:p>
          <a:p>
            <a:r>
              <a:rPr lang="en-GB" sz="2900" dirty="0" smtClean="0"/>
              <a:t>Several </a:t>
            </a:r>
            <a:r>
              <a:rPr lang="en-GB" sz="2900" dirty="0"/>
              <a:t>PPP projects have already been implemented in various </a:t>
            </a:r>
            <a:r>
              <a:rPr lang="en-GB" sz="2900" dirty="0" smtClean="0"/>
              <a:t>sectors</a:t>
            </a:r>
          </a:p>
          <a:p>
            <a:pPr lvl="1"/>
            <a:r>
              <a:rPr lang="en-GB" sz="2600" dirty="0" smtClean="0"/>
              <a:t> mainly in agriculture</a:t>
            </a:r>
            <a:r>
              <a:rPr lang="en-GB" sz="2600" dirty="0"/>
              <a:t>, </a:t>
            </a:r>
            <a:r>
              <a:rPr lang="en-GB" sz="2600" dirty="0" smtClean="0"/>
              <a:t>health, transport </a:t>
            </a:r>
            <a:r>
              <a:rPr lang="en-GB" sz="2600" dirty="0"/>
              <a:t>and </a:t>
            </a:r>
            <a:r>
              <a:rPr lang="en-GB" sz="2600" dirty="0" smtClean="0"/>
              <a:t>energy. </a:t>
            </a:r>
          </a:p>
          <a:p>
            <a:r>
              <a:rPr lang="en-GB" sz="2900" dirty="0" smtClean="0"/>
              <a:t>The particular </a:t>
            </a:r>
            <a:r>
              <a:rPr lang="en-GB" sz="2900" dirty="0"/>
              <a:t>interest </a:t>
            </a:r>
            <a:r>
              <a:rPr lang="en-GB" sz="2900" dirty="0" smtClean="0"/>
              <a:t>of </a:t>
            </a:r>
            <a:r>
              <a:rPr lang="en-GB" sz="2900" dirty="0"/>
              <a:t>this </a:t>
            </a:r>
            <a:r>
              <a:rPr lang="en-GB" sz="2900" dirty="0" smtClean="0"/>
              <a:t>study, </a:t>
            </a:r>
            <a:r>
              <a:rPr lang="en-GB" sz="2900" dirty="0"/>
              <a:t>however, </a:t>
            </a:r>
            <a:r>
              <a:rPr lang="en-GB" sz="2900" dirty="0" smtClean="0"/>
              <a:t>was:</a:t>
            </a:r>
          </a:p>
          <a:p>
            <a:pPr lvl="1"/>
            <a:r>
              <a:rPr lang="en-GB" sz="2600" dirty="0" smtClean="0"/>
              <a:t> </a:t>
            </a:r>
            <a:r>
              <a:rPr lang="en-GB" sz="2600" dirty="0"/>
              <a:t>PPPs that are beneficiaries of ODA </a:t>
            </a:r>
            <a:r>
              <a:rPr lang="en-GB" sz="2600" dirty="0" smtClean="0"/>
              <a:t>.</a:t>
            </a:r>
          </a:p>
          <a:p>
            <a:pPr marL="0" indent="0">
              <a:buNone/>
            </a:pPr>
            <a:r>
              <a:rPr lang="en-GB" sz="2400" dirty="0" smtClean="0"/>
              <a:t> </a:t>
            </a:r>
            <a:r>
              <a:rPr lang="en-GB" sz="2400" dirty="0"/>
              <a:t> </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736000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1519707" y="1120462"/>
            <a:ext cx="9984905" cy="5512157"/>
          </a:xfrm>
        </p:spPr>
        <p:txBody>
          <a:bodyPr>
            <a:noAutofit/>
          </a:bodyPr>
          <a:lstStyle/>
          <a:p>
            <a:r>
              <a:rPr lang="en-GB" sz="2400" dirty="0"/>
              <a:t>The case study discussed </a:t>
            </a:r>
            <a:r>
              <a:rPr lang="en-GB" sz="2400" dirty="0" smtClean="0"/>
              <a:t>offers </a:t>
            </a:r>
            <a:r>
              <a:rPr lang="en-GB" sz="2400" dirty="0"/>
              <a:t>evidence from a </a:t>
            </a:r>
            <a:r>
              <a:rPr lang="en-GB" sz="2400" dirty="0" smtClean="0"/>
              <a:t>developing </a:t>
            </a:r>
            <a:r>
              <a:rPr lang="en-GB" sz="2400" dirty="0"/>
              <a:t>country context </a:t>
            </a:r>
            <a:r>
              <a:rPr lang="en-GB" sz="2400" dirty="0" smtClean="0"/>
              <a:t>of </a:t>
            </a:r>
            <a:r>
              <a:rPr lang="en-GB" sz="2400" dirty="0"/>
              <a:t>experiences with </a:t>
            </a:r>
            <a:r>
              <a:rPr lang="en-GB" sz="2400" dirty="0" smtClean="0"/>
              <a:t>ODA financed PPPs.</a:t>
            </a:r>
          </a:p>
          <a:p>
            <a:r>
              <a:rPr lang="en-GB" sz="2400" dirty="0" smtClean="0"/>
              <a:t> </a:t>
            </a:r>
            <a:r>
              <a:rPr lang="en-GB" sz="2400" dirty="0"/>
              <a:t>It focusses on African Banking Corporation Zambia (</a:t>
            </a:r>
            <a:r>
              <a:rPr lang="en-GB" sz="2400" dirty="0" err="1"/>
              <a:t>BancABC</a:t>
            </a:r>
            <a:r>
              <a:rPr lang="en-GB" sz="2400" dirty="0" smtClean="0"/>
              <a:t>)</a:t>
            </a:r>
          </a:p>
          <a:p>
            <a:pPr lvl="1"/>
            <a:r>
              <a:rPr lang="en-GB" sz="2000" dirty="0" smtClean="0"/>
              <a:t>A banking firm in the financial services sector in Zambia that received a US$3.5 million equity investment from </a:t>
            </a:r>
            <a:r>
              <a:rPr lang="en-GB" sz="2000" dirty="0" err="1" smtClean="0"/>
              <a:t>Norfund</a:t>
            </a:r>
            <a:r>
              <a:rPr lang="en-GB" sz="2000" dirty="0" smtClean="0"/>
              <a:t> in 2011.</a:t>
            </a:r>
          </a:p>
          <a:p>
            <a:r>
              <a:rPr lang="en-GB" sz="2400" b="1" dirty="0" smtClean="0"/>
              <a:t>Key guiding questions:</a:t>
            </a:r>
          </a:p>
          <a:p>
            <a:pPr lvl="1"/>
            <a:r>
              <a:rPr lang="en-GB" sz="2000" dirty="0" smtClean="0"/>
              <a:t> To </a:t>
            </a:r>
            <a:r>
              <a:rPr lang="en-GB" sz="2000" dirty="0"/>
              <a:t>what </a:t>
            </a:r>
            <a:r>
              <a:rPr lang="en-GB" sz="2000" dirty="0" smtClean="0"/>
              <a:t>extent has </a:t>
            </a:r>
            <a:r>
              <a:rPr lang="en-GB" sz="2000" dirty="0" err="1"/>
              <a:t>Norfund’s</a:t>
            </a:r>
            <a:r>
              <a:rPr lang="en-GB" sz="2000" dirty="0"/>
              <a:t> loan facility to the </a:t>
            </a:r>
            <a:r>
              <a:rPr lang="en-GB" sz="2000" dirty="0" smtClean="0"/>
              <a:t>bank contributed to employment creation and respect of labour rights and compliance with national labour laws and </a:t>
            </a:r>
            <a:r>
              <a:rPr lang="en-GB" sz="2000" dirty="0"/>
              <a:t>International labour </a:t>
            </a:r>
            <a:r>
              <a:rPr lang="en-GB" sz="2000" dirty="0" smtClean="0"/>
              <a:t>standards by the beneficiary firm?</a:t>
            </a:r>
          </a:p>
          <a:p>
            <a:pPr lvl="1"/>
            <a:r>
              <a:rPr lang="en-GB" sz="2000" dirty="0" smtClean="0"/>
              <a:t>What have been </a:t>
            </a:r>
            <a:r>
              <a:rPr lang="en-GB" sz="2000" dirty="0"/>
              <a:t>the overall development results and impacts </a:t>
            </a:r>
            <a:r>
              <a:rPr lang="en-GB" sz="2000" dirty="0" smtClean="0"/>
              <a:t>on </a:t>
            </a:r>
            <a:r>
              <a:rPr lang="en-GB" sz="2000" dirty="0"/>
              <a:t>communities </a:t>
            </a:r>
            <a:r>
              <a:rPr lang="en-GB" sz="2000" dirty="0" smtClean="0"/>
              <a:t>of this ODA-PPP project? </a:t>
            </a:r>
            <a:endParaRPr lang="en-GB" sz="2000" dirty="0"/>
          </a:p>
          <a:p>
            <a:pPr lvl="1"/>
            <a:r>
              <a:rPr lang="en-GB" sz="2000" dirty="0" smtClean="0"/>
              <a:t>To what extent have trade unions being involved in decision-making on PPPs in development and how can that role be enhanced? </a:t>
            </a:r>
            <a:endParaRPr lang="en-GB"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22578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011" y="624110"/>
            <a:ext cx="9804601" cy="715293"/>
          </a:xfrm>
        </p:spPr>
        <p:txBody>
          <a:bodyPr>
            <a:normAutofit fontScale="90000"/>
          </a:bodyPr>
          <a:lstStyle/>
          <a:p>
            <a:r>
              <a:rPr lang="en-GB" dirty="0" smtClean="0"/>
              <a:t>Country context: </a:t>
            </a:r>
            <a:r>
              <a:rPr lang="en-GB" sz="3100" dirty="0"/>
              <a:t>P</a:t>
            </a:r>
            <a:r>
              <a:rPr lang="en-GB" sz="3100" dirty="0" smtClean="0"/>
              <a:t>ositive Macroeconomic Trends </a:t>
            </a:r>
            <a:endParaRPr lang="en-GB" sz="3100" dirty="0"/>
          </a:p>
        </p:txBody>
      </p:sp>
      <p:pic>
        <p:nvPicPr>
          <p:cNvPr id="8" name="Content Placeholder 7"/>
          <p:cNvPicPr>
            <a:picLocks noGrp="1" noChangeAspect="1"/>
          </p:cNvPicPr>
          <p:nvPr>
            <p:ph idx="1"/>
          </p:nvPr>
        </p:nvPicPr>
        <p:blipFill>
          <a:blip r:embed="rId2"/>
          <a:stretch>
            <a:fillRect/>
          </a:stretch>
        </p:blipFill>
        <p:spPr>
          <a:xfrm>
            <a:off x="450761" y="1339403"/>
            <a:ext cx="11436439" cy="5280338"/>
          </a:xfrm>
          <a:prstGeom prst="rect">
            <a:avLst/>
          </a:prstGeom>
        </p:spPr>
      </p:pic>
      <p:sp>
        <p:nvSpPr>
          <p:cNvPr id="9" name="Slide Number Placeholder 8"/>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11596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859" y="624110"/>
            <a:ext cx="9894753" cy="1280890"/>
          </a:xfrm>
        </p:spPr>
        <p:txBody>
          <a:bodyPr/>
          <a:lstStyle/>
          <a:p>
            <a:r>
              <a:rPr lang="en-GB" dirty="0" smtClean="0"/>
              <a:t>Country Context: High Rural Poverty </a:t>
            </a:r>
            <a:endParaRPr lang="en-GB" dirty="0"/>
          </a:p>
        </p:txBody>
      </p:sp>
      <p:pic>
        <p:nvPicPr>
          <p:cNvPr id="4" name="Content Placeholder 3"/>
          <p:cNvPicPr>
            <a:picLocks noGrp="1" noChangeAspect="1"/>
          </p:cNvPicPr>
          <p:nvPr>
            <p:ph idx="1"/>
          </p:nvPr>
        </p:nvPicPr>
        <p:blipFill>
          <a:blip r:embed="rId2"/>
          <a:stretch>
            <a:fillRect/>
          </a:stretch>
        </p:blipFill>
        <p:spPr>
          <a:xfrm>
            <a:off x="257577" y="1378039"/>
            <a:ext cx="11247035" cy="5479961"/>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495085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and legal framework</a:t>
            </a:r>
            <a:endParaRPr lang="en-GB" dirty="0"/>
          </a:p>
        </p:txBody>
      </p:sp>
      <p:sp>
        <p:nvSpPr>
          <p:cNvPr id="3" name="Content Placeholder 2"/>
          <p:cNvSpPr>
            <a:spLocks noGrp="1"/>
          </p:cNvSpPr>
          <p:nvPr>
            <p:ph idx="1"/>
          </p:nvPr>
        </p:nvSpPr>
        <p:spPr>
          <a:xfrm>
            <a:off x="772733" y="1352282"/>
            <a:ext cx="10731880" cy="5331853"/>
          </a:xfrm>
        </p:spPr>
        <p:txBody>
          <a:bodyPr>
            <a:normAutofit/>
          </a:bodyPr>
          <a:lstStyle/>
          <a:p>
            <a:r>
              <a:rPr lang="en-GB" dirty="0"/>
              <a:t>The 2009 PPP Act determines and establishes a number of institutions to be involved in various processes of PPPs. </a:t>
            </a:r>
          </a:p>
          <a:p>
            <a:pPr lvl="1"/>
            <a:r>
              <a:rPr lang="en-GB" dirty="0" smtClean="0"/>
              <a:t>PPP Unit </a:t>
            </a:r>
            <a:r>
              <a:rPr lang="en-GB" dirty="0"/>
              <a:t>at the Ministry of Finance and National </a:t>
            </a:r>
            <a:r>
              <a:rPr lang="en-GB" dirty="0" smtClean="0"/>
              <a:t>Planning is </a:t>
            </a:r>
            <a:r>
              <a:rPr lang="en-GB" dirty="0"/>
              <a:t>in charge of the implementation of PPPs, </a:t>
            </a:r>
            <a:endParaRPr lang="en-GB" dirty="0" smtClean="0"/>
          </a:p>
          <a:p>
            <a:pPr lvl="1"/>
            <a:r>
              <a:rPr lang="en-GB" dirty="0" smtClean="0"/>
              <a:t>The PPP </a:t>
            </a:r>
            <a:r>
              <a:rPr lang="en-GB" dirty="0"/>
              <a:t>Council </a:t>
            </a:r>
            <a:r>
              <a:rPr lang="en-GB" dirty="0" smtClean="0"/>
              <a:t>formulate </a:t>
            </a:r>
            <a:r>
              <a:rPr lang="en-GB" dirty="0"/>
              <a:t>policies relating to PPPs and </a:t>
            </a:r>
            <a:r>
              <a:rPr lang="en-GB" dirty="0" smtClean="0"/>
              <a:t>is an </a:t>
            </a:r>
            <a:r>
              <a:rPr lang="en-GB" dirty="0"/>
              <a:t>approval body for PPP projects</a:t>
            </a:r>
            <a:r>
              <a:rPr lang="en-GB" dirty="0" smtClean="0"/>
              <a:t>.</a:t>
            </a:r>
          </a:p>
          <a:p>
            <a:pPr lvl="1"/>
            <a:r>
              <a:rPr lang="en-GB" dirty="0" smtClean="0"/>
              <a:t>A Technical </a:t>
            </a:r>
            <a:r>
              <a:rPr lang="en-GB" dirty="0"/>
              <a:t>Committee </a:t>
            </a:r>
            <a:r>
              <a:rPr lang="en-GB" dirty="0" smtClean="0"/>
              <a:t>exists, </a:t>
            </a:r>
            <a:r>
              <a:rPr lang="en-GB" dirty="0"/>
              <a:t>plays an advisory role to the Council on technical matters. </a:t>
            </a:r>
            <a:endParaRPr lang="en-GB" dirty="0" smtClean="0"/>
          </a:p>
          <a:p>
            <a:pPr lvl="2"/>
            <a:r>
              <a:rPr lang="en-GB" dirty="0" smtClean="0"/>
              <a:t>Composition of technical committee includes government departments and representatives from professional bodies</a:t>
            </a:r>
          </a:p>
          <a:p>
            <a:pPr lvl="2"/>
            <a:r>
              <a:rPr lang="en-GB" dirty="0" smtClean="0"/>
              <a:t>There is no representation of labour on the technical committee, however.</a:t>
            </a:r>
          </a:p>
          <a:p>
            <a:r>
              <a:rPr lang="en-GB" dirty="0" smtClean="0"/>
              <a:t>A legal framework exists</a:t>
            </a:r>
          </a:p>
          <a:p>
            <a:pPr lvl="1"/>
            <a:r>
              <a:rPr lang="en-GB" dirty="0" smtClean="0"/>
              <a:t>The </a:t>
            </a:r>
            <a:r>
              <a:rPr lang="en-GB" dirty="0"/>
              <a:t>PPP Act No. 14 of 2009 regulates not only matters on the institutional structure related to PPPs, but deals with issues governing project identification and feasibility studies as well as the competitive selection </a:t>
            </a:r>
            <a:r>
              <a:rPr lang="en-GB" dirty="0" smtClean="0"/>
              <a:t>process</a:t>
            </a:r>
          </a:p>
          <a:p>
            <a:pPr lvl="1"/>
            <a:r>
              <a:rPr lang="en-GB" dirty="0" smtClean="0"/>
              <a:t>Scope of legal framework limited, however.</a:t>
            </a:r>
          </a:p>
          <a:p>
            <a:pPr lvl="2"/>
            <a:r>
              <a:rPr lang="en-GB" dirty="0" smtClean="0"/>
              <a:t>Appears non-responsive to ODA financed PPP</a:t>
            </a:r>
          </a:p>
          <a:p>
            <a:pPr lvl="2"/>
            <a:r>
              <a:rPr lang="en-GB" dirty="0" smtClean="0"/>
              <a:t>Institutional capacity to ensure its enforcement remain weak</a:t>
            </a:r>
            <a:endParaRPr lang="en-GB" dirty="0"/>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946891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649" y="624110"/>
            <a:ext cx="9765964" cy="1280890"/>
          </a:xfrm>
        </p:spPr>
        <p:txBody>
          <a:bodyPr>
            <a:normAutofit/>
          </a:bodyPr>
          <a:lstStyle/>
          <a:p>
            <a:r>
              <a:rPr lang="en-GB" sz="2800" dirty="0" smtClean="0"/>
              <a:t>ODA flows to Zambia declining but remains significant</a:t>
            </a:r>
            <a:endParaRPr lang="en-GB" sz="2800" dirty="0"/>
          </a:p>
        </p:txBody>
      </p:sp>
      <p:pic>
        <p:nvPicPr>
          <p:cNvPr id="4" name="Content Placeholder 3"/>
          <p:cNvPicPr>
            <a:picLocks noGrp="1" noChangeAspect="1"/>
          </p:cNvPicPr>
          <p:nvPr>
            <p:ph idx="1"/>
          </p:nvPr>
        </p:nvPicPr>
        <p:blipFill>
          <a:blip r:embed="rId2"/>
          <a:stretch>
            <a:fillRect/>
          </a:stretch>
        </p:blipFill>
        <p:spPr>
          <a:xfrm>
            <a:off x="373487" y="1429554"/>
            <a:ext cx="11131125" cy="5087155"/>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329757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465" y="624110"/>
            <a:ext cx="9959147" cy="1280890"/>
          </a:xfrm>
        </p:spPr>
        <p:txBody>
          <a:bodyPr>
            <a:normAutofit/>
          </a:bodyPr>
          <a:lstStyle/>
          <a:p>
            <a:r>
              <a:rPr lang="en-GB" sz="2800" dirty="0" smtClean="0"/>
              <a:t>ODA received as percentage of government expenses has declined steeply</a:t>
            </a:r>
            <a:endParaRPr lang="en-GB" sz="2800" dirty="0"/>
          </a:p>
        </p:txBody>
      </p:sp>
      <p:pic>
        <p:nvPicPr>
          <p:cNvPr id="4" name="Content Placeholder 3"/>
          <p:cNvPicPr>
            <a:picLocks noGrp="1" noChangeAspect="1"/>
          </p:cNvPicPr>
          <p:nvPr>
            <p:ph idx="1"/>
          </p:nvPr>
        </p:nvPicPr>
        <p:blipFill>
          <a:blip r:embed="rId2"/>
          <a:stretch>
            <a:fillRect/>
          </a:stretch>
        </p:blipFill>
        <p:spPr>
          <a:xfrm>
            <a:off x="425003" y="1905000"/>
            <a:ext cx="11079609" cy="4547315"/>
          </a:xfrm>
          <a:prstGeom prst="rect">
            <a:avLst/>
          </a:prstGeom>
        </p:spPr>
      </p:pic>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835673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217</TotalTime>
  <Words>1236</Words>
  <Application>Microsoft Office PowerPoint</Application>
  <PresentationFormat>Custom</PresentationFormat>
  <Paragraphs>181</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Wisp</vt:lpstr>
      <vt:lpstr>The use of Official Development Assistance (ODA) in the Development of Public Private Partnership(PPP) Projects</vt:lpstr>
      <vt:lpstr>Structure of Presentation</vt:lpstr>
      <vt:lpstr>Introduction</vt:lpstr>
      <vt:lpstr>Introduction</vt:lpstr>
      <vt:lpstr>Country context: Positive Macroeconomic Trends </vt:lpstr>
      <vt:lpstr>Country Context: High Rural Poverty </vt:lpstr>
      <vt:lpstr>Institutional and legal framework</vt:lpstr>
      <vt:lpstr>ODA flows to Zambia declining but remains significant</vt:lpstr>
      <vt:lpstr>ODA received as percentage of government expenses has declined steeply</vt:lpstr>
      <vt:lpstr>Case study preliminary findings</vt:lpstr>
      <vt:lpstr>Case study preliminary findings</vt:lpstr>
      <vt:lpstr>Case study preliminary findings</vt:lpstr>
      <vt:lpstr>Case study preliminary findings</vt:lpstr>
      <vt:lpstr>Case study preliminary findings</vt:lpstr>
      <vt:lpstr>Case study preliminary findings</vt:lpstr>
      <vt:lpstr>Preliminary Conclusions</vt:lpstr>
      <vt:lpstr>Preliminary Recommendations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Official Development Assistance (ODA) in the Development of Public Private Partnership(PPP) Projects</dc:title>
  <dc:creator>gkoyi</dc:creator>
  <cp:lastModifiedBy>Simonetti, Paola</cp:lastModifiedBy>
  <cp:revision>27</cp:revision>
  <dcterms:created xsi:type="dcterms:W3CDTF">2015-11-23T03:53:59Z</dcterms:created>
  <dcterms:modified xsi:type="dcterms:W3CDTF">2015-11-23T12:31:55Z</dcterms:modified>
</cp:coreProperties>
</file>