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5" r:id="rId3"/>
    <p:sldId id="257" r:id="rId4"/>
    <p:sldId id="258" r:id="rId5"/>
    <p:sldId id="269" r:id="rId6"/>
    <p:sldId id="270" r:id="rId7"/>
    <p:sldId id="271" r:id="rId8"/>
    <p:sldId id="272" r:id="rId9"/>
    <p:sldId id="273" r:id="rId10"/>
    <p:sldId id="259" r:id="rId11"/>
    <p:sldId id="263" r:id="rId12"/>
    <p:sldId id="275" r:id="rId13"/>
    <p:sldId id="260" r:id="rId14"/>
    <p:sldId id="276" r:id="rId15"/>
    <p:sldId id="261" r:id="rId16"/>
    <p:sldId id="274" r:id="rId17"/>
    <p:sldId id="262" r:id="rId18"/>
    <p:sldId id="277" r:id="rId19"/>
    <p:sldId id="278" r:id="rId20"/>
    <p:sldId id="264" r:id="rId21"/>
    <p:sldId id="265" r:id="rId22"/>
    <p:sldId id="286" r:id="rId23"/>
    <p:sldId id="287" r:id="rId24"/>
    <p:sldId id="266" r:id="rId25"/>
    <p:sldId id="279" r:id="rId26"/>
    <p:sldId id="280" r:id="rId27"/>
    <p:sldId id="267" r:id="rId28"/>
    <p:sldId id="281" r:id="rId29"/>
    <p:sldId id="268" r:id="rId30"/>
    <p:sldId id="282" r:id="rId31"/>
    <p:sldId id="283" r:id="rId32"/>
    <p:sldId id="284" r:id="rId33"/>
    <p:sldId id="288"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811BCB-007B-409B-B7EA-8D8AFD88E543}" type="datetimeFigureOut">
              <a:rPr lang="fr-FR" smtClean="0"/>
              <a:t>23/11/2015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4D79E9-5D83-4F0A-A400-D84ED92373E2}" type="slidenum">
              <a:rPr lang="fr-FR" smtClean="0"/>
              <a:t>‹#›</a:t>
            </a:fld>
            <a:endParaRPr lang="fr-FR"/>
          </a:p>
        </p:txBody>
      </p:sp>
    </p:spTree>
    <p:extLst>
      <p:ext uri="{BB962C8B-B14F-4D97-AF65-F5344CB8AC3E}">
        <p14:creationId xmlns:p14="http://schemas.microsoft.com/office/powerpoint/2010/main" val="1825991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A984961-424A-4D3E-8AB3-4906D499C95C}" type="datetime1">
              <a:rPr lang="fr-FR" smtClean="0"/>
              <a:t>23/11/2015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D1170D-1621-49B8-BFF2-003A6297FCD2}" type="slidenum">
              <a:rPr lang="fr-FR" smtClean="0"/>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0ED16BE-DA00-451D-9401-BAF564E373B5}" type="datetime1">
              <a:rPr lang="fr-FR" smtClean="0"/>
              <a:t>23/11/2015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D1170D-1621-49B8-BFF2-003A6297FCD2}"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4B1D150-F8CC-4299-8A72-402258630A5D}" type="datetime1">
              <a:rPr lang="fr-FR" smtClean="0"/>
              <a:t>23/11/2015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D1170D-1621-49B8-BFF2-003A6297FCD2}"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B9B52C6-5B67-4D8D-A519-7EF1A2ED184F}" type="datetime1">
              <a:rPr lang="fr-FR" smtClean="0"/>
              <a:t>23/11/2015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D1170D-1621-49B8-BFF2-003A6297FCD2}"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A2087B9-EE71-4E7F-A685-9969690940DD}" type="datetime1">
              <a:rPr lang="fr-FR" smtClean="0"/>
              <a:t>23/11/2015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D1170D-1621-49B8-BFF2-003A6297FCD2}" type="slidenum">
              <a:rPr lang="fr-FR" smtClean="0"/>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5449ABD-5AF5-4039-A02C-655EC07AE62D}" type="datetime1">
              <a:rPr lang="fr-FR" smtClean="0"/>
              <a:t>23/11/2015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3D1170D-1621-49B8-BFF2-003A6297FCD2}" type="slidenum">
              <a:rPr lang="fr-FR" smtClean="0"/>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FDF35F1-69C8-4706-96B7-7FCCD1EEFF6F}" type="datetime1">
              <a:rPr lang="fr-FR" smtClean="0"/>
              <a:t>23/11/2015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3D1170D-1621-49B8-BFF2-003A6297FCD2}"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EF790410-0112-4996-BA4E-3439D6DC3FAB}" type="datetime1">
              <a:rPr lang="fr-FR" smtClean="0"/>
              <a:t>23/11/2015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3D1170D-1621-49B8-BFF2-003A6297FCD2}"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D129DDF-6039-4F66-AC39-93FAFCF9C01D}" type="datetime1">
              <a:rPr lang="fr-FR" smtClean="0"/>
              <a:t>23/11/2015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3D1170D-1621-49B8-BFF2-003A6297FCD2}"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08988DD-11C3-4FC4-A929-7079E1266A01}" type="datetime1">
              <a:rPr lang="fr-FR" smtClean="0"/>
              <a:t>23/11/2015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3D1170D-1621-49B8-BFF2-003A6297FCD2}"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D475ED8-D2C0-4810-808A-78110A9B4661}" type="datetime1">
              <a:rPr lang="fr-FR" smtClean="0"/>
              <a:t>23/11/2015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3D1170D-1621-49B8-BFF2-003A6297FCD2}"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DC8801-EF2F-4CC1-B8DE-EBE0C9303C40}" type="datetime1">
              <a:rPr lang="fr-FR" smtClean="0"/>
              <a:t>23/11/2015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D1170D-1621-49B8-BFF2-003A6297FCD2}"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en-US" b="1" i="1" dirty="0"/>
              <a:t>The Use of Official Development AID (ODA) in the development of Public Private Partnership (PPPs) </a:t>
            </a:r>
            <a:r>
              <a:rPr lang="en-US" b="1" i="1" dirty="0" smtClean="0"/>
              <a:t>Projects</a:t>
            </a:r>
            <a:br>
              <a:rPr lang="en-US" b="1" i="1" dirty="0" smtClean="0"/>
            </a:br>
            <a:endParaRPr lang="fr-FR" i="1" dirty="0"/>
          </a:p>
        </p:txBody>
      </p:sp>
      <p:sp>
        <p:nvSpPr>
          <p:cNvPr id="3" name="Sous-titre 2"/>
          <p:cNvSpPr>
            <a:spLocks noGrp="1"/>
          </p:cNvSpPr>
          <p:nvPr>
            <p:ph type="subTitle" idx="1"/>
          </p:nvPr>
        </p:nvSpPr>
        <p:spPr/>
        <p:txBody>
          <a:bodyPr/>
          <a:lstStyle/>
          <a:p>
            <a:r>
              <a:rPr lang="en-US" b="1" dirty="0"/>
              <a:t>Case study of </a:t>
            </a:r>
            <a:r>
              <a:rPr lang="en-US" b="1" dirty="0" smtClean="0"/>
              <a:t>Senegal</a:t>
            </a:r>
            <a:endParaRPr lang="fr-FR" b="1" dirty="0"/>
          </a:p>
          <a:p>
            <a:r>
              <a:rPr lang="fr-FR" dirty="0"/>
              <a:t>Omar GUEYE</a:t>
            </a:r>
          </a:p>
        </p:txBody>
      </p:sp>
      <p:sp>
        <p:nvSpPr>
          <p:cNvPr id="4" name="Espace réservé du numéro de diapositive 3"/>
          <p:cNvSpPr>
            <a:spLocks noGrp="1"/>
          </p:cNvSpPr>
          <p:nvPr>
            <p:ph type="sldNum" sz="quarter" idx="12"/>
          </p:nvPr>
        </p:nvSpPr>
        <p:spPr/>
        <p:txBody>
          <a:bodyPr/>
          <a:lstStyle/>
          <a:p>
            <a:fld id="{23D1170D-1621-49B8-BFF2-003A6297FCD2}" type="slidenum">
              <a:rPr lang="fr-FR" smtClean="0"/>
              <a:t>1</a:t>
            </a:fld>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Cadre légal du </a:t>
            </a:r>
            <a:r>
              <a:rPr lang="fr-FR" b="1" dirty="0" smtClean="0"/>
              <a:t>PPP et </a:t>
            </a:r>
            <a:r>
              <a:rPr lang="fr-FR" b="1" dirty="0"/>
              <a:t>de </a:t>
            </a:r>
            <a:r>
              <a:rPr lang="fr-FR" b="1" dirty="0" smtClean="0"/>
              <a:t>l’APD</a:t>
            </a:r>
            <a:endParaRPr lang="fr-FR" dirty="0"/>
          </a:p>
        </p:txBody>
      </p:sp>
      <p:sp>
        <p:nvSpPr>
          <p:cNvPr id="3" name="Espace réservé du contenu 2"/>
          <p:cNvSpPr>
            <a:spLocks noGrp="1"/>
          </p:cNvSpPr>
          <p:nvPr>
            <p:ph idx="1"/>
          </p:nvPr>
        </p:nvSpPr>
        <p:spPr/>
        <p:txBody>
          <a:bodyPr>
            <a:normAutofit fontScale="92500" lnSpcReduction="20000"/>
          </a:bodyPr>
          <a:lstStyle/>
          <a:p>
            <a:pPr algn="just"/>
            <a:r>
              <a:rPr lang="fr-FR" b="1" dirty="0"/>
              <a:t>Un nouvel environnement des </a:t>
            </a:r>
            <a:r>
              <a:rPr lang="fr-FR" b="1" dirty="0" smtClean="0"/>
              <a:t>affaires</a:t>
            </a:r>
          </a:p>
          <a:p>
            <a:pPr algn="just"/>
            <a:r>
              <a:rPr lang="fr-FR" dirty="0" smtClean="0"/>
              <a:t>Attirer les investissements privés dans des projets à fort impact social</a:t>
            </a:r>
          </a:p>
          <a:p>
            <a:pPr algn="just"/>
            <a:r>
              <a:rPr lang="fr-FR" dirty="0" smtClean="0"/>
              <a:t>Objectif : redynamiser </a:t>
            </a:r>
            <a:r>
              <a:rPr lang="fr-FR" dirty="0"/>
              <a:t>l’économie nationale par le recours aux capitaux disponibles sur tous les marchés financiers</a:t>
            </a:r>
            <a:endParaRPr lang="fr-FR" dirty="0" smtClean="0"/>
          </a:p>
          <a:p>
            <a:pPr algn="just"/>
            <a:r>
              <a:rPr lang="fr-FR" dirty="0"/>
              <a:t>Les ressources </a:t>
            </a:r>
            <a:r>
              <a:rPr lang="fr-FR" dirty="0" smtClean="0"/>
              <a:t>publiques insuffisantes pour atteindre </a:t>
            </a:r>
            <a:r>
              <a:rPr lang="fr-FR" dirty="0"/>
              <a:t>les objectifs </a:t>
            </a:r>
            <a:r>
              <a:rPr lang="fr-FR" dirty="0" smtClean="0"/>
              <a:t>: création </a:t>
            </a:r>
            <a:r>
              <a:rPr lang="fr-FR" dirty="0"/>
              <a:t>d’emplois, </a:t>
            </a:r>
            <a:r>
              <a:rPr lang="fr-FR" dirty="0" smtClean="0"/>
              <a:t>éradication </a:t>
            </a:r>
            <a:r>
              <a:rPr lang="fr-FR" dirty="0"/>
              <a:t>de la pauvreté </a:t>
            </a:r>
            <a:r>
              <a:rPr lang="fr-FR" dirty="0" smtClean="0"/>
              <a:t>réduction </a:t>
            </a:r>
            <a:r>
              <a:rPr lang="fr-FR" dirty="0"/>
              <a:t>des inégalités de mise en valeur du territoire </a:t>
            </a:r>
            <a:r>
              <a:rPr lang="fr-FR" dirty="0" smtClean="0"/>
              <a:t>national</a:t>
            </a:r>
          </a:p>
          <a:p>
            <a:pPr algn="just"/>
            <a:r>
              <a:rPr lang="fr-FR" dirty="0" smtClean="0"/>
              <a:t>Choix lié à l’efficacité jugée douteuse de l’APD</a:t>
            </a:r>
            <a:endParaRPr lang="fr-FR" dirty="0"/>
          </a:p>
          <a:p>
            <a:endParaRPr lang="fr-FR" b="1" dirty="0" smtClean="0"/>
          </a:p>
        </p:txBody>
      </p:sp>
      <p:sp>
        <p:nvSpPr>
          <p:cNvPr id="4" name="Espace réservé du numéro de diapositive 3"/>
          <p:cNvSpPr>
            <a:spLocks noGrp="1"/>
          </p:cNvSpPr>
          <p:nvPr>
            <p:ph type="sldNum" sz="quarter" idx="12"/>
          </p:nvPr>
        </p:nvSpPr>
        <p:spPr/>
        <p:txBody>
          <a:bodyPr/>
          <a:lstStyle/>
          <a:p>
            <a:fld id="{23D1170D-1621-49B8-BFF2-003A6297FCD2}" type="slidenum">
              <a:rPr lang="fr-FR" smtClean="0"/>
              <a:t>10</a:t>
            </a:fld>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SN" b="1" dirty="0" smtClean="0"/>
              <a:t>L’APD au Sénégal</a:t>
            </a:r>
            <a:endParaRPr lang="fr-FR" dirty="0"/>
          </a:p>
        </p:txBody>
      </p:sp>
      <p:sp>
        <p:nvSpPr>
          <p:cNvPr id="3" name="Espace réservé du contenu 2"/>
          <p:cNvSpPr>
            <a:spLocks noGrp="1"/>
          </p:cNvSpPr>
          <p:nvPr>
            <p:ph idx="1"/>
          </p:nvPr>
        </p:nvSpPr>
        <p:spPr/>
        <p:txBody>
          <a:bodyPr>
            <a:normAutofit/>
          </a:bodyPr>
          <a:lstStyle/>
          <a:p>
            <a:pPr algn="just"/>
            <a:r>
              <a:rPr lang="fr-FR" dirty="0" smtClean="0"/>
              <a:t>L’APD : environ 11% du PIB du Sénégal, un des pays les plus aidés en Afrique subsaharienne</a:t>
            </a:r>
          </a:p>
          <a:p>
            <a:pPr algn="just"/>
            <a:r>
              <a:rPr lang="fr-FR" dirty="0" smtClean="0"/>
              <a:t>l</a:t>
            </a:r>
            <a:r>
              <a:rPr lang="fr-SN" dirty="0" smtClean="0"/>
              <a:t>’APD diminue de plus en plus (7,28% entre 2011 et 2012)</a:t>
            </a:r>
            <a:r>
              <a:rPr lang="fr-FR" dirty="0"/>
              <a:t> </a:t>
            </a:r>
          </a:p>
          <a:p>
            <a:pPr algn="ctr"/>
            <a:r>
              <a:rPr lang="fr-FR" sz="1800" dirty="0" smtClean="0"/>
              <a:t>Sénégal: Evolution de l’aide publique nette au développement et aide publique reçue 2007/2013 (Dollars US courants)</a:t>
            </a:r>
            <a:endParaRPr lang="fr-SN" sz="1800" dirty="0" smtClean="0"/>
          </a:p>
          <a:p>
            <a:pPr algn="just"/>
            <a:endParaRPr lang="fr-FR" dirty="0"/>
          </a:p>
        </p:txBody>
      </p:sp>
      <p:graphicFrame>
        <p:nvGraphicFramePr>
          <p:cNvPr id="7" name="Tableau 6"/>
          <p:cNvGraphicFramePr>
            <a:graphicFrameLocks noGrp="1"/>
          </p:cNvGraphicFramePr>
          <p:nvPr/>
        </p:nvGraphicFramePr>
        <p:xfrm>
          <a:off x="857227" y="4357695"/>
          <a:ext cx="7429550" cy="1690168"/>
        </p:xfrm>
        <a:graphic>
          <a:graphicData uri="http://schemas.openxmlformats.org/drawingml/2006/table">
            <a:tbl>
              <a:tblPr firstRow="1" bandRow="1">
                <a:tableStyleId>{5C22544A-7EE6-4342-B048-85BDC9FD1C3A}</a:tableStyleId>
              </a:tblPr>
              <a:tblGrid>
                <a:gridCol w="928691"/>
                <a:gridCol w="997871"/>
                <a:gridCol w="1015832"/>
                <a:gridCol w="956279"/>
                <a:gridCol w="1101984"/>
                <a:gridCol w="957694"/>
                <a:gridCol w="1471199"/>
              </a:tblGrid>
              <a:tr h="627579">
                <a:tc>
                  <a:txBody>
                    <a:bodyPr/>
                    <a:lstStyle/>
                    <a:p>
                      <a:r>
                        <a:rPr lang="fr-FR" sz="1800" b="1" kern="1200" dirty="0" smtClean="0">
                          <a:solidFill>
                            <a:schemeClr val="lt1"/>
                          </a:solidFill>
                          <a:latin typeface="+mn-lt"/>
                          <a:ea typeface="+mn-ea"/>
                          <a:cs typeface="+mn-cs"/>
                        </a:rPr>
                        <a:t>2007</a:t>
                      </a:r>
                      <a:endParaRPr lang="fr-FR" dirty="0"/>
                    </a:p>
                  </a:txBody>
                  <a:tcPr/>
                </a:tc>
                <a:tc>
                  <a:txBody>
                    <a:bodyPr/>
                    <a:lstStyle/>
                    <a:p>
                      <a:r>
                        <a:rPr lang="fr-FR" sz="1800" b="1" kern="1200" dirty="0" smtClean="0">
                          <a:solidFill>
                            <a:schemeClr val="lt1"/>
                          </a:solidFill>
                          <a:latin typeface="+mn-lt"/>
                          <a:ea typeface="+mn-ea"/>
                          <a:cs typeface="+mn-cs"/>
                        </a:rPr>
                        <a:t>2008</a:t>
                      </a:r>
                      <a:endParaRPr lang="fr-FR" dirty="0"/>
                    </a:p>
                  </a:txBody>
                  <a:tcPr/>
                </a:tc>
                <a:tc>
                  <a:txBody>
                    <a:bodyPr/>
                    <a:lstStyle/>
                    <a:p>
                      <a:r>
                        <a:rPr lang="fr-FR" sz="1800" b="1" kern="1200" dirty="0" smtClean="0">
                          <a:solidFill>
                            <a:schemeClr val="lt1"/>
                          </a:solidFill>
                          <a:latin typeface="+mn-lt"/>
                          <a:ea typeface="+mn-ea"/>
                          <a:cs typeface="+mn-cs"/>
                        </a:rPr>
                        <a:t>2009</a:t>
                      </a:r>
                      <a:endParaRPr lang="fr-FR" dirty="0"/>
                    </a:p>
                  </a:txBody>
                  <a:tcPr/>
                </a:tc>
                <a:tc>
                  <a:txBody>
                    <a:bodyPr/>
                    <a:lstStyle/>
                    <a:p>
                      <a:r>
                        <a:rPr lang="fr-FR" sz="1800" b="1" kern="1200" dirty="0" smtClean="0">
                          <a:solidFill>
                            <a:schemeClr val="lt1"/>
                          </a:solidFill>
                          <a:latin typeface="+mn-lt"/>
                          <a:ea typeface="+mn-ea"/>
                          <a:cs typeface="+mn-cs"/>
                        </a:rPr>
                        <a:t>2010</a:t>
                      </a:r>
                      <a:endParaRPr lang="fr-FR" dirty="0"/>
                    </a:p>
                  </a:txBody>
                  <a:tcPr/>
                </a:tc>
                <a:tc>
                  <a:txBody>
                    <a:bodyPr/>
                    <a:lstStyle/>
                    <a:p>
                      <a:r>
                        <a:rPr lang="fr-FR" sz="1800" b="1" kern="1200" dirty="0" smtClean="0">
                          <a:solidFill>
                            <a:schemeClr val="lt1"/>
                          </a:solidFill>
                          <a:latin typeface="+mn-lt"/>
                          <a:ea typeface="+mn-ea"/>
                          <a:cs typeface="+mn-cs"/>
                        </a:rPr>
                        <a:t>2011</a:t>
                      </a:r>
                      <a:endParaRPr lang="fr-FR" dirty="0"/>
                    </a:p>
                  </a:txBody>
                  <a:tcPr/>
                </a:tc>
                <a:tc>
                  <a:txBody>
                    <a:bodyPr/>
                    <a:lstStyle/>
                    <a:p>
                      <a:r>
                        <a:rPr lang="fr-FR" sz="1800" b="1" kern="1200" dirty="0" smtClean="0">
                          <a:solidFill>
                            <a:schemeClr val="lt1"/>
                          </a:solidFill>
                          <a:latin typeface="+mn-lt"/>
                          <a:ea typeface="+mn-ea"/>
                          <a:cs typeface="+mn-cs"/>
                        </a:rPr>
                        <a:t>2012</a:t>
                      </a:r>
                      <a:endParaRPr lang="fr-FR" dirty="0"/>
                    </a:p>
                  </a:txBody>
                  <a:tcPr/>
                </a:tc>
                <a:tc>
                  <a:txBody>
                    <a:bodyPr/>
                    <a:lstStyle/>
                    <a:p>
                      <a:r>
                        <a:rPr lang="fr-FR" sz="1800" b="1" kern="1200" dirty="0" smtClean="0">
                          <a:solidFill>
                            <a:schemeClr val="lt1"/>
                          </a:solidFill>
                          <a:latin typeface="+mn-lt"/>
                          <a:ea typeface="+mn-ea"/>
                          <a:cs typeface="+mn-cs"/>
                        </a:rPr>
                        <a:t>2013</a:t>
                      </a:r>
                      <a:endParaRPr lang="fr-FR" dirty="0"/>
                    </a:p>
                  </a:txBody>
                  <a:tcPr/>
                </a:tc>
              </a:tr>
              <a:tr h="521547">
                <a:tc>
                  <a:txBody>
                    <a:bodyPr/>
                    <a:lstStyle/>
                    <a:p>
                      <a:r>
                        <a:rPr lang="fr-FR" sz="1800" kern="1200" dirty="0" smtClean="0">
                          <a:solidFill>
                            <a:schemeClr val="dk1"/>
                          </a:solidFill>
                          <a:latin typeface="+mn-lt"/>
                          <a:ea typeface="+mn-ea"/>
                          <a:cs typeface="+mn-cs"/>
                        </a:rPr>
                        <a:t>869</a:t>
                      </a:r>
                      <a:endParaRPr lang="fr-FR" dirty="0"/>
                    </a:p>
                  </a:txBody>
                  <a:tcPr/>
                </a:tc>
                <a:tc>
                  <a:txBody>
                    <a:bodyPr/>
                    <a:lstStyle/>
                    <a:p>
                      <a:r>
                        <a:rPr lang="fr-FR" sz="1800" kern="1200" dirty="0" smtClean="0">
                          <a:solidFill>
                            <a:schemeClr val="dk1"/>
                          </a:solidFill>
                          <a:latin typeface="+mn-lt"/>
                          <a:ea typeface="+mn-ea"/>
                          <a:cs typeface="+mn-cs"/>
                        </a:rPr>
                        <a:t>1068510 </a:t>
                      </a:r>
                      <a:endParaRPr lang="fr-FR" dirty="0"/>
                    </a:p>
                  </a:txBody>
                  <a:tcPr/>
                </a:tc>
                <a:tc>
                  <a:txBody>
                    <a:bodyPr/>
                    <a:lstStyle/>
                    <a:p>
                      <a:r>
                        <a:rPr lang="fr-FR" sz="1800" kern="1200" dirty="0" smtClean="0">
                          <a:solidFill>
                            <a:schemeClr val="dk1"/>
                          </a:solidFill>
                          <a:latin typeface="+mn-lt"/>
                          <a:ea typeface="+mn-ea"/>
                          <a:cs typeface="+mn-cs"/>
                        </a:rPr>
                        <a:t>1016230</a:t>
                      </a:r>
                      <a:endParaRPr lang="fr-FR" dirty="0"/>
                    </a:p>
                  </a:txBody>
                  <a:tcPr/>
                </a:tc>
                <a:tc>
                  <a:txBody>
                    <a:bodyPr/>
                    <a:lstStyle/>
                    <a:p>
                      <a:r>
                        <a:rPr lang="fr-FR" sz="1800" kern="1200" dirty="0" smtClean="0">
                          <a:solidFill>
                            <a:schemeClr val="dk1"/>
                          </a:solidFill>
                          <a:latin typeface="+mn-lt"/>
                          <a:ea typeface="+mn-ea"/>
                          <a:cs typeface="+mn-cs"/>
                        </a:rPr>
                        <a:t>927 680</a:t>
                      </a:r>
                      <a:endParaRPr lang="fr-FR" dirty="0"/>
                    </a:p>
                  </a:txBody>
                  <a:tcPr/>
                </a:tc>
                <a:tc>
                  <a:txBody>
                    <a:bodyPr/>
                    <a:lstStyle/>
                    <a:p>
                      <a:r>
                        <a:rPr lang="fr-FR" sz="1800" kern="1200" dirty="0" smtClean="0">
                          <a:solidFill>
                            <a:schemeClr val="dk1"/>
                          </a:solidFill>
                          <a:latin typeface="+mn-lt"/>
                          <a:ea typeface="+mn-ea"/>
                          <a:cs typeface="+mn-cs"/>
                        </a:rPr>
                        <a:t>1060 080</a:t>
                      </a:r>
                      <a:endParaRPr lang="fr-FR" dirty="0"/>
                    </a:p>
                  </a:txBody>
                  <a:tcPr/>
                </a:tc>
                <a:tc>
                  <a:txBody>
                    <a:bodyPr/>
                    <a:lstStyle/>
                    <a:p>
                      <a:r>
                        <a:rPr lang="fr-FR" sz="1800" kern="1200" dirty="0" smtClean="0">
                          <a:solidFill>
                            <a:schemeClr val="dk1"/>
                          </a:solidFill>
                          <a:latin typeface="+mn-lt"/>
                          <a:ea typeface="+mn-ea"/>
                          <a:cs typeface="+mn-cs"/>
                        </a:rPr>
                        <a:t>080 180</a:t>
                      </a:r>
                      <a:endParaRPr lang="fr-FR" dirty="0"/>
                    </a:p>
                  </a:txBody>
                  <a:tcPr/>
                </a:tc>
                <a:tc>
                  <a:txBody>
                    <a:bodyPr/>
                    <a:lstStyle/>
                    <a:p>
                      <a:r>
                        <a:rPr lang="fr-FR" sz="1800" kern="1200" dirty="0" smtClean="0">
                          <a:solidFill>
                            <a:schemeClr val="dk1"/>
                          </a:solidFill>
                          <a:latin typeface="+mn-lt"/>
                          <a:ea typeface="+mn-ea"/>
                          <a:cs typeface="+mn-cs"/>
                        </a:rPr>
                        <a:t>982 820</a:t>
                      </a:r>
                      <a:endParaRPr lang="fr-FR" dirty="0"/>
                    </a:p>
                  </a:txBody>
                  <a:tcPr/>
                </a:tc>
              </a:tr>
              <a:tr h="422509">
                <a:tc>
                  <a:txBody>
                    <a:bodyPr/>
                    <a:lstStyle/>
                    <a:p>
                      <a:r>
                        <a:rPr lang="fr-FR" sz="1800" kern="1200" dirty="0" smtClean="0">
                          <a:solidFill>
                            <a:schemeClr val="dk1"/>
                          </a:solidFill>
                          <a:latin typeface="+mn-lt"/>
                          <a:ea typeface="+mn-ea"/>
                          <a:cs typeface="+mn-cs"/>
                        </a:rPr>
                        <a:t>720000</a:t>
                      </a:r>
                      <a:endParaRPr lang="fr-FR" dirty="0"/>
                    </a:p>
                  </a:txBody>
                  <a:tcPr/>
                </a:tc>
                <a:tc>
                  <a:txBody>
                    <a:bodyPr/>
                    <a:lstStyle/>
                    <a:p>
                      <a:r>
                        <a:rPr lang="fr-FR" sz="1800" kern="1200" dirty="0" smtClean="0">
                          <a:solidFill>
                            <a:schemeClr val="dk1"/>
                          </a:solidFill>
                          <a:latin typeface="+mn-lt"/>
                          <a:ea typeface="+mn-ea"/>
                          <a:cs typeface="+mn-cs"/>
                        </a:rPr>
                        <a:t>000</a:t>
                      </a:r>
                      <a:endParaRPr lang="fr-FR" dirty="0"/>
                    </a:p>
                  </a:txBody>
                  <a:tcPr/>
                </a:tc>
                <a:tc>
                  <a:txBody>
                    <a:bodyPr/>
                    <a:lstStyle/>
                    <a:p>
                      <a:r>
                        <a:rPr lang="fr-FR" sz="1800" kern="1200" dirty="0" smtClean="0">
                          <a:solidFill>
                            <a:schemeClr val="dk1"/>
                          </a:solidFill>
                          <a:latin typeface="+mn-lt"/>
                          <a:ea typeface="+mn-ea"/>
                          <a:cs typeface="+mn-cs"/>
                        </a:rPr>
                        <a:t>000</a:t>
                      </a:r>
                      <a:endParaRPr lang="fr-FR" dirty="0"/>
                    </a:p>
                  </a:txBody>
                  <a:tcPr/>
                </a:tc>
                <a:tc>
                  <a:txBody>
                    <a:bodyPr/>
                    <a:lstStyle/>
                    <a:p>
                      <a:r>
                        <a:rPr lang="fr-FR" sz="1800" kern="1200" dirty="0" smtClean="0">
                          <a:solidFill>
                            <a:schemeClr val="dk1"/>
                          </a:solidFill>
                          <a:latin typeface="+mn-lt"/>
                          <a:ea typeface="+mn-ea"/>
                          <a:cs typeface="+mn-cs"/>
                        </a:rPr>
                        <a:t>000</a:t>
                      </a:r>
                      <a:endParaRPr lang="fr-FR" dirty="0"/>
                    </a:p>
                  </a:txBody>
                  <a:tcPr/>
                </a:tc>
                <a:tc>
                  <a:txBody>
                    <a:bodyPr/>
                    <a:lstStyle/>
                    <a:p>
                      <a:r>
                        <a:rPr lang="fr-FR" sz="1800" kern="1200" dirty="0" smtClean="0">
                          <a:solidFill>
                            <a:schemeClr val="dk1"/>
                          </a:solidFill>
                          <a:latin typeface="+mn-lt"/>
                          <a:ea typeface="+mn-ea"/>
                          <a:cs typeface="+mn-cs"/>
                        </a:rPr>
                        <a:t>000</a:t>
                      </a:r>
                      <a:endParaRPr lang="fr-FR" dirty="0"/>
                    </a:p>
                  </a:txBody>
                  <a:tcPr/>
                </a:tc>
                <a:tc>
                  <a:txBody>
                    <a:bodyPr/>
                    <a:lstStyle/>
                    <a:p>
                      <a:r>
                        <a:rPr lang="fr-FR" sz="1800" kern="1200" dirty="0" smtClean="0">
                          <a:solidFill>
                            <a:schemeClr val="dk1"/>
                          </a:solidFill>
                          <a:latin typeface="+mn-lt"/>
                          <a:ea typeface="+mn-ea"/>
                          <a:cs typeface="+mn-cs"/>
                        </a:rPr>
                        <a:t>000</a:t>
                      </a:r>
                      <a:endParaRPr lang="fr-FR" dirty="0"/>
                    </a:p>
                  </a:txBody>
                  <a:tcPr/>
                </a:tc>
                <a:tc>
                  <a:txBody>
                    <a:bodyPr/>
                    <a:lstStyle/>
                    <a:p>
                      <a:r>
                        <a:rPr lang="fr-FR" sz="1800" kern="1200" dirty="0" smtClean="0">
                          <a:solidFill>
                            <a:schemeClr val="dk1"/>
                          </a:solidFill>
                          <a:latin typeface="+mn-lt"/>
                          <a:ea typeface="+mn-ea"/>
                          <a:cs typeface="+mn-cs"/>
                        </a:rPr>
                        <a:t>000</a:t>
                      </a:r>
                      <a:endParaRPr lang="fr-FR" dirty="0"/>
                    </a:p>
                  </a:txBody>
                  <a:tcPr/>
                </a:tc>
              </a:tr>
            </a:tbl>
          </a:graphicData>
        </a:graphic>
      </p:graphicFrame>
      <p:sp>
        <p:nvSpPr>
          <p:cNvPr id="8" name="Espace réservé du numéro de diapositive 7"/>
          <p:cNvSpPr>
            <a:spLocks noGrp="1"/>
          </p:cNvSpPr>
          <p:nvPr>
            <p:ph type="sldNum" sz="quarter" idx="12"/>
          </p:nvPr>
        </p:nvSpPr>
        <p:spPr/>
        <p:txBody>
          <a:bodyPr/>
          <a:lstStyle/>
          <a:p>
            <a:fld id="{23D1170D-1621-49B8-BFF2-003A6297FCD2}" type="slidenum">
              <a:rPr lang="fr-FR" smtClean="0"/>
              <a:t>11</a:t>
            </a:fld>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SN" sz="4000" b="1" dirty="0" smtClean="0"/>
              <a:t>L’APD au Sénégal</a:t>
            </a:r>
            <a:endParaRPr lang="fr-FR" sz="4000" dirty="0"/>
          </a:p>
        </p:txBody>
      </p:sp>
      <p:sp>
        <p:nvSpPr>
          <p:cNvPr id="3" name="Espace réservé du contenu 2"/>
          <p:cNvSpPr>
            <a:spLocks noGrp="1"/>
          </p:cNvSpPr>
          <p:nvPr>
            <p:ph idx="1"/>
          </p:nvPr>
        </p:nvSpPr>
        <p:spPr/>
        <p:txBody>
          <a:bodyPr>
            <a:normAutofit fontScale="77500" lnSpcReduction="20000"/>
          </a:bodyPr>
          <a:lstStyle/>
          <a:p>
            <a:pPr algn="just"/>
            <a:r>
              <a:rPr lang="fr-FR" sz="3900" dirty="0" smtClean="0"/>
              <a:t>L’APD : environ 11% du PIB du Sénégal, un des pays les plus aidés en Afrique subsaharienne</a:t>
            </a:r>
          </a:p>
          <a:p>
            <a:pPr algn="just"/>
            <a:r>
              <a:rPr lang="fr-FR" sz="3900" dirty="0"/>
              <a:t>L</a:t>
            </a:r>
            <a:r>
              <a:rPr lang="fr-SN" sz="3900" dirty="0" smtClean="0"/>
              <a:t>’APD diminue de plus en plus (7,28% entre 2011 et 2012)</a:t>
            </a:r>
          </a:p>
          <a:p>
            <a:pPr algn="just"/>
            <a:r>
              <a:rPr lang="fr-SN" sz="3900" dirty="0"/>
              <a:t>L</a:t>
            </a:r>
            <a:r>
              <a:rPr lang="fr-SN" sz="3900" dirty="0" smtClean="0"/>
              <a:t>’APD n’est pas synonyme de croissance </a:t>
            </a:r>
            <a:r>
              <a:rPr lang="fr-SN" sz="3900" dirty="0"/>
              <a:t>du </a:t>
            </a:r>
            <a:r>
              <a:rPr lang="fr-SN" sz="3900" dirty="0" smtClean="0"/>
              <a:t>PIB</a:t>
            </a:r>
          </a:p>
          <a:p>
            <a:pPr algn="just"/>
            <a:r>
              <a:rPr lang="fr-SN" sz="3900" dirty="0" smtClean="0"/>
              <a:t>L’argent </a:t>
            </a:r>
            <a:r>
              <a:rPr lang="fr-SN" sz="3900" dirty="0"/>
              <a:t>ne parvient pas toujours à ceux qui en ont vraiment </a:t>
            </a:r>
            <a:r>
              <a:rPr lang="fr-SN" sz="3900" dirty="0" smtClean="0"/>
              <a:t>besoin</a:t>
            </a:r>
          </a:p>
          <a:p>
            <a:pPr algn="just"/>
            <a:r>
              <a:rPr lang="fr-SN" sz="3900" dirty="0"/>
              <a:t>au cours des deux dernières </a:t>
            </a:r>
            <a:r>
              <a:rPr lang="fr-SN" sz="3900" dirty="0" smtClean="0"/>
              <a:t>décennies, </a:t>
            </a:r>
            <a:r>
              <a:rPr lang="fr-SN" sz="3900" dirty="0"/>
              <a:t>les flux de capitaux privés ont davantage contribué à la croissance des économies que l’APD</a:t>
            </a:r>
            <a:endParaRPr lang="fr-SN" sz="3900" dirty="0" smtClean="0"/>
          </a:p>
          <a:p>
            <a:pPr algn="just"/>
            <a:endParaRPr lang="fr-FR" dirty="0"/>
          </a:p>
        </p:txBody>
      </p:sp>
      <p:sp>
        <p:nvSpPr>
          <p:cNvPr id="4" name="Espace réservé du numéro de diapositive 3"/>
          <p:cNvSpPr>
            <a:spLocks noGrp="1"/>
          </p:cNvSpPr>
          <p:nvPr>
            <p:ph type="sldNum" sz="quarter" idx="12"/>
          </p:nvPr>
        </p:nvSpPr>
        <p:spPr/>
        <p:txBody>
          <a:bodyPr/>
          <a:lstStyle/>
          <a:p>
            <a:fld id="{23D1170D-1621-49B8-BFF2-003A6297FCD2}" type="slidenum">
              <a:rPr lang="fr-FR" smtClean="0"/>
              <a:t>12</a:t>
            </a:fld>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Les PPP et la réforme de l’environnement des affaires</a:t>
            </a:r>
            <a:endParaRPr lang="fr-FR" dirty="0"/>
          </a:p>
        </p:txBody>
      </p:sp>
      <p:sp>
        <p:nvSpPr>
          <p:cNvPr id="3" name="Espace réservé du contenu 2"/>
          <p:cNvSpPr>
            <a:spLocks noGrp="1"/>
          </p:cNvSpPr>
          <p:nvPr>
            <p:ph idx="1"/>
          </p:nvPr>
        </p:nvSpPr>
        <p:spPr/>
        <p:txBody>
          <a:bodyPr>
            <a:noAutofit/>
          </a:bodyPr>
          <a:lstStyle/>
          <a:p>
            <a:pPr algn="just"/>
            <a:r>
              <a:rPr lang="fr-FR" sz="2400" b="1" dirty="0" smtClean="0"/>
              <a:t>Projet </a:t>
            </a:r>
            <a:r>
              <a:rPr lang="fr-FR" sz="2400" b="1" dirty="0"/>
              <a:t>de loi relative aux contrats de partenariat votée le 10 février </a:t>
            </a:r>
            <a:r>
              <a:rPr lang="fr-FR" sz="2400" b="1" dirty="0" smtClean="0"/>
              <a:t>2014</a:t>
            </a:r>
            <a:r>
              <a:rPr lang="fr-FR" sz="2400" dirty="0" smtClean="0"/>
              <a:t>: </a:t>
            </a:r>
          </a:p>
          <a:p>
            <a:pPr algn="just">
              <a:buNone/>
            </a:pPr>
            <a:r>
              <a:rPr lang="fr-FR" sz="2400" i="1" dirty="0" smtClean="0"/>
              <a:t>«</a:t>
            </a:r>
            <a:r>
              <a:rPr lang="fr-FR" sz="2400" i="1" dirty="0"/>
              <a:t> </a:t>
            </a:r>
            <a:r>
              <a:rPr lang="fr-SN" sz="2400" i="1" dirty="0"/>
              <a:t>Face à l’importance des investissements à réaliser, une baisse de l'aide au développement et une croissance insuffisante, le budget de l’Etat, comme principale source de financement des infrastructures, semble montrer ses limites. Dans ce contexte, un changement de paradigme dans la satisfaction des besoins de financement de l’économie nationale s’impose. Il s’agit de trouver des mécanismes de financement qui soulagent le budget de l’Etat. A cet égard, les nouvelles propositions mettent en exergue la nécessité de s'approprier les avantages qu’offrent les financements innovants»</a:t>
            </a:r>
            <a:r>
              <a:rPr lang="fr-SN" sz="2400" dirty="0"/>
              <a:t>.</a:t>
            </a:r>
            <a:endParaRPr lang="fr-FR" sz="2400" dirty="0"/>
          </a:p>
        </p:txBody>
      </p:sp>
      <p:sp>
        <p:nvSpPr>
          <p:cNvPr id="4" name="Espace réservé du numéro de diapositive 3"/>
          <p:cNvSpPr>
            <a:spLocks noGrp="1"/>
          </p:cNvSpPr>
          <p:nvPr>
            <p:ph type="sldNum" sz="quarter" idx="12"/>
          </p:nvPr>
        </p:nvSpPr>
        <p:spPr/>
        <p:txBody>
          <a:bodyPr/>
          <a:lstStyle/>
          <a:p>
            <a:fld id="{23D1170D-1621-49B8-BFF2-003A6297FCD2}" type="slidenum">
              <a:rPr lang="fr-FR" smtClean="0"/>
              <a:t>13</a:t>
            </a:fld>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Les PPP et la réforme de l’environnement des affaires</a:t>
            </a:r>
            <a:endParaRPr lang="fr-FR" dirty="0"/>
          </a:p>
        </p:txBody>
      </p:sp>
      <p:sp>
        <p:nvSpPr>
          <p:cNvPr id="3" name="Espace réservé du contenu 2"/>
          <p:cNvSpPr>
            <a:spLocks noGrp="1"/>
          </p:cNvSpPr>
          <p:nvPr>
            <p:ph idx="1"/>
          </p:nvPr>
        </p:nvSpPr>
        <p:spPr/>
        <p:txBody>
          <a:bodyPr>
            <a:normAutofit lnSpcReduction="10000"/>
          </a:bodyPr>
          <a:lstStyle/>
          <a:p>
            <a:pPr algn="just"/>
            <a:r>
              <a:rPr lang="fr-FR" dirty="0"/>
              <a:t>L</a:t>
            </a:r>
            <a:r>
              <a:rPr lang="fr-FR" dirty="0" smtClean="0"/>
              <a:t>oi </a:t>
            </a:r>
            <a:r>
              <a:rPr lang="fr-FR" dirty="0"/>
              <a:t>n°2004-14 du 1</a:t>
            </a:r>
            <a:r>
              <a:rPr lang="fr-FR" baseline="30000" dirty="0"/>
              <a:t>er</a:t>
            </a:r>
            <a:r>
              <a:rPr lang="fr-FR" dirty="0"/>
              <a:t> mars 2004 modifiée par la loi n°2009 -21 du </a:t>
            </a:r>
            <a:r>
              <a:rPr lang="fr-FR" dirty="0" smtClean="0"/>
              <a:t>mai 2009 : en matière d’investissements réunissant le public et le privé</a:t>
            </a:r>
          </a:p>
          <a:p>
            <a:pPr algn="just"/>
            <a:r>
              <a:rPr lang="fr-FR" dirty="0"/>
              <a:t>mise sur pied d’un Conseil des Infrastructures dite loi </a:t>
            </a:r>
            <a:r>
              <a:rPr lang="fr-FR" dirty="0" smtClean="0"/>
              <a:t>CET</a:t>
            </a:r>
          </a:p>
          <a:p>
            <a:pPr algn="just"/>
            <a:r>
              <a:rPr lang="fr-FR" dirty="0"/>
              <a:t>Commission d’Appel </a:t>
            </a:r>
            <a:r>
              <a:rPr lang="fr-FR" dirty="0" smtClean="0"/>
              <a:t>d’offres</a:t>
            </a:r>
          </a:p>
          <a:p>
            <a:pPr algn="just"/>
            <a:r>
              <a:rPr lang="fr-FR" dirty="0"/>
              <a:t>MEFP </a:t>
            </a:r>
            <a:r>
              <a:rPr lang="fr-FR" dirty="0" smtClean="0"/>
              <a:t>: </a:t>
            </a:r>
            <a:r>
              <a:rPr lang="fr-FR" dirty="0"/>
              <a:t>cheville ouvrière de la mise en pratique des projets PPP</a:t>
            </a:r>
          </a:p>
        </p:txBody>
      </p:sp>
      <p:sp>
        <p:nvSpPr>
          <p:cNvPr id="4" name="Espace réservé du numéro de diapositive 3"/>
          <p:cNvSpPr>
            <a:spLocks noGrp="1"/>
          </p:cNvSpPr>
          <p:nvPr>
            <p:ph type="sldNum" sz="quarter" idx="12"/>
          </p:nvPr>
        </p:nvSpPr>
        <p:spPr/>
        <p:txBody>
          <a:bodyPr/>
          <a:lstStyle/>
          <a:p>
            <a:fld id="{23D1170D-1621-49B8-BFF2-003A6297FCD2}" type="slidenum">
              <a:rPr lang="fr-FR" smtClean="0"/>
              <a:t>14</a:t>
            </a:fld>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Réalisations et projets PPP au Sénégal</a:t>
            </a:r>
            <a:endParaRPr lang="fr-FR" dirty="0"/>
          </a:p>
        </p:txBody>
      </p:sp>
      <p:sp>
        <p:nvSpPr>
          <p:cNvPr id="3" name="Espace réservé du contenu 2"/>
          <p:cNvSpPr>
            <a:spLocks noGrp="1"/>
          </p:cNvSpPr>
          <p:nvPr>
            <p:ph idx="1"/>
          </p:nvPr>
        </p:nvSpPr>
        <p:spPr/>
        <p:txBody>
          <a:bodyPr>
            <a:normAutofit/>
          </a:bodyPr>
          <a:lstStyle/>
          <a:p>
            <a:r>
              <a:rPr lang="fr-FR" dirty="0" smtClean="0"/>
              <a:t>Une </a:t>
            </a:r>
            <a:r>
              <a:rPr lang="fr-FR" dirty="0"/>
              <a:t>vingtaine de projets PPP </a:t>
            </a:r>
            <a:r>
              <a:rPr lang="fr-FR" dirty="0" smtClean="0"/>
              <a:t>dans </a:t>
            </a:r>
            <a:r>
              <a:rPr lang="fr-FR" dirty="0"/>
              <a:t>différents </a:t>
            </a:r>
            <a:r>
              <a:rPr lang="fr-FR" dirty="0" smtClean="0"/>
              <a:t>secteurs</a:t>
            </a:r>
          </a:p>
          <a:p>
            <a:r>
              <a:rPr lang="fr-FR" dirty="0" smtClean="0"/>
              <a:t>Montant </a:t>
            </a:r>
            <a:r>
              <a:rPr lang="fr-FR" dirty="0"/>
              <a:t>estimatif global </a:t>
            </a:r>
            <a:r>
              <a:rPr lang="fr-FR" dirty="0" smtClean="0"/>
              <a:t>des financements </a:t>
            </a:r>
            <a:r>
              <a:rPr lang="fr-FR" dirty="0"/>
              <a:t>1587 milliards </a:t>
            </a:r>
            <a:r>
              <a:rPr lang="fr-FR" dirty="0" smtClean="0"/>
              <a:t>FCFA</a:t>
            </a:r>
          </a:p>
          <a:p>
            <a:pPr>
              <a:buNone/>
            </a:pPr>
            <a:r>
              <a:rPr lang="fr-FR" dirty="0" smtClean="0"/>
              <a:t>    - Secteur </a:t>
            </a:r>
            <a:r>
              <a:rPr lang="fr-FR" dirty="0"/>
              <a:t>privé </a:t>
            </a:r>
            <a:r>
              <a:rPr lang="fr-FR" dirty="0" smtClean="0"/>
              <a:t>: 1111 </a:t>
            </a:r>
            <a:r>
              <a:rPr lang="fr-FR" dirty="0"/>
              <a:t>milliards de </a:t>
            </a:r>
            <a:r>
              <a:rPr lang="fr-FR" dirty="0" smtClean="0"/>
              <a:t>FCFA </a:t>
            </a:r>
          </a:p>
          <a:p>
            <a:pPr>
              <a:buNone/>
            </a:pPr>
            <a:r>
              <a:rPr lang="fr-FR" dirty="0" smtClean="0"/>
              <a:t>     - Etat </a:t>
            </a:r>
            <a:r>
              <a:rPr lang="fr-FR" dirty="0"/>
              <a:t>du Sénégal </a:t>
            </a:r>
            <a:r>
              <a:rPr lang="fr-FR" dirty="0" smtClean="0"/>
              <a:t>: 476 </a:t>
            </a:r>
            <a:r>
              <a:rPr lang="fr-FR" dirty="0"/>
              <a:t>milliards </a:t>
            </a:r>
            <a:r>
              <a:rPr lang="fr-FR" dirty="0" smtClean="0"/>
              <a:t>FCFA</a:t>
            </a:r>
            <a:endParaRPr lang="fr-FR" dirty="0"/>
          </a:p>
        </p:txBody>
      </p:sp>
      <p:sp>
        <p:nvSpPr>
          <p:cNvPr id="4" name="Espace réservé du numéro de diapositive 3"/>
          <p:cNvSpPr>
            <a:spLocks noGrp="1"/>
          </p:cNvSpPr>
          <p:nvPr>
            <p:ph type="sldNum" sz="quarter" idx="12"/>
          </p:nvPr>
        </p:nvSpPr>
        <p:spPr/>
        <p:txBody>
          <a:bodyPr/>
          <a:lstStyle/>
          <a:p>
            <a:fld id="{23D1170D-1621-49B8-BFF2-003A6297FCD2}" type="slidenum">
              <a:rPr lang="fr-FR" smtClean="0"/>
              <a:t>15</a:t>
            </a:fld>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Réalisations et projets PPP au Sénégal</a:t>
            </a:r>
            <a:endParaRPr lang="fr-FR" dirty="0"/>
          </a:p>
        </p:txBody>
      </p:sp>
      <p:sp>
        <p:nvSpPr>
          <p:cNvPr id="3" name="Espace réservé du contenu 2"/>
          <p:cNvSpPr>
            <a:spLocks noGrp="1"/>
          </p:cNvSpPr>
          <p:nvPr>
            <p:ph idx="1"/>
          </p:nvPr>
        </p:nvSpPr>
        <p:spPr/>
        <p:txBody>
          <a:bodyPr/>
          <a:lstStyle/>
          <a:p>
            <a:r>
              <a:rPr lang="fr-FR" dirty="0" smtClean="0"/>
              <a:t>SENPPP Finance - rencontre </a:t>
            </a:r>
            <a:r>
              <a:rPr lang="fr-FR" dirty="0"/>
              <a:t>à Dakar du 5 au 7 mai </a:t>
            </a:r>
            <a:r>
              <a:rPr lang="fr-FR" dirty="0" smtClean="0"/>
              <a:t>2015: </a:t>
            </a:r>
          </a:p>
          <a:p>
            <a:r>
              <a:rPr lang="fr-FR" i="1" dirty="0" smtClean="0"/>
              <a:t>«</a:t>
            </a:r>
            <a:r>
              <a:rPr lang="fr-FR" i="1" dirty="0"/>
              <a:t>présenter aux investisseurs, développeurs et financeurs, les projets du portefeuille PPP du Plan Sénégal Emergent et les projets du même type développés hors PSE par les collectivités publiques dans </a:t>
            </a:r>
            <a:r>
              <a:rPr lang="fr-FR" i="1" dirty="0" smtClean="0"/>
              <a:t>leur diversité »</a:t>
            </a:r>
            <a:endParaRPr lang="fr-FR" dirty="0"/>
          </a:p>
        </p:txBody>
      </p:sp>
      <p:sp>
        <p:nvSpPr>
          <p:cNvPr id="4" name="Espace réservé du numéro de diapositive 3"/>
          <p:cNvSpPr>
            <a:spLocks noGrp="1"/>
          </p:cNvSpPr>
          <p:nvPr>
            <p:ph type="sldNum" sz="quarter" idx="12"/>
          </p:nvPr>
        </p:nvSpPr>
        <p:spPr/>
        <p:txBody>
          <a:bodyPr/>
          <a:lstStyle/>
          <a:p>
            <a:fld id="{23D1170D-1621-49B8-BFF2-003A6297FCD2}" type="slidenum">
              <a:rPr lang="fr-FR" smtClean="0"/>
              <a:t>16</a:t>
            </a:fld>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Réalisations et projets PPP au Sénégal</a:t>
            </a:r>
            <a:endParaRPr lang="fr-FR" dirty="0"/>
          </a:p>
        </p:txBody>
      </p:sp>
      <p:sp>
        <p:nvSpPr>
          <p:cNvPr id="3" name="Espace réservé du contenu 2"/>
          <p:cNvSpPr>
            <a:spLocks noGrp="1"/>
          </p:cNvSpPr>
          <p:nvPr>
            <p:ph idx="1"/>
          </p:nvPr>
        </p:nvSpPr>
        <p:spPr/>
        <p:txBody>
          <a:bodyPr>
            <a:normAutofit fontScale="77500" lnSpcReduction="20000"/>
          </a:bodyPr>
          <a:lstStyle/>
          <a:p>
            <a:pPr lvl="0"/>
            <a:r>
              <a:rPr lang="fr-FR" dirty="0"/>
              <a:t>Construction du port sec de Kaolack pour 60 millions USD;</a:t>
            </a:r>
          </a:p>
          <a:p>
            <a:pPr lvl="0"/>
            <a:r>
              <a:rPr lang="fr-FR" dirty="0"/>
              <a:t>Tramway pour 734 millions USD;</a:t>
            </a:r>
          </a:p>
          <a:p>
            <a:pPr lvl="0"/>
            <a:r>
              <a:rPr lang="fr-FR" dirty="0"/>
              <a:t>Projet de minerai de fer de la Falémé pour 202 millions USD;</a:t>
            </a:r>
          </a:p>
          <a:p>
            <a:pPr lvl="0"/>
            <a:r>
              <a:rPr lang="fr-FR" dirty="0"/>
              <a:t>Deuxième Université de Dakar pour 200 millions USD;</a:t>
            </a:r>
          </a:p>
          <a:p>
            <a:pPr lvl="0"/>
            <a:r>
              <a:rPr lang="fr-FR" dirty="0"/>
              <a:t>Cité du Savoir pour 90 millions USD;</a:t>
            </a:r>
          </a:p>
          <a:p>
            <a:pPr lvl="0"/>
            <a:r>
              <a:rPr lang="fr-FR" dirty="0"/>
              <a:t>Instituts de formation professionnelle pour 160 millions d’USD;</a:t>
            </a:r>
          </a:p>
          <a:p>
            <a:pPr lvl="0"/>
            <a:r>
              <a:rPr lang="fr-FR" dirty="0"/>
              <a:t>Résidences universitaires pour 280 millions USD;</a:t>
            </a:r>
          </a:p>
          <a:p>
            <a:pPr lvl="0"/>
            <a:r>
              <a:rPr lang="fr-FR" dirty="0"/>
              <a:t>Reconstruction de l’hôpital Aristide Le </a:t>
            </a:r>
            <a:r>
              <a:rPr lang="fr-FR" dirty="0" err="1"/>
              <a:t>Dantec</a:t>
            </a:r>
            <a:r>
              <a:rPr lang="fr-FR" dirty="0"/>
              <a:t> pour 160 millions USD;</a:t>
            </a:r>
          </a:p>
          <a:p>
            <a:pPr lvl="0"/>
            <a:r>
              <a:rPr lang="fr-FR" dirty="0"/>
              <a:t>Centre de lutte contre le cancer pour 30 millions USD;</a:t>
            </a:r>
          </a:p>
          <a:p>
            <a:pPr lvl="0"/>
            <a:endParaRPr lang="fr-FR" dirty="0"/>
          </a:p>
        </p:txBody>
      </p:sp>
      <p:sp>
        <p:nvSpPr>
          <p:cNvPr id="4" name="Espace réservé du numéro de diapositive 3"/>
          <p:cNvSpPr>
            <a:spLocks noGrp="1"/>
          </p:cNvSpPr>
          <p:nvPr>
            <p:ph type="sldNum" sz="quarter" idx="12"/>
          </p:nvPr>
        </p:nvSpPr>
        <p:spPr/>
        <p:txBody>
          <a:bodyPr/>
          <a:lstStyle/>
          <a:p>
            <a:fld id="{23D1170D-1621-49B8-BFF2-003A6297FCD2}" type="slidenum">
              <a:rPr lang="fr-FR" smtClean="0"/>
              <a:t>17</a:t>
            </a:fld>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Réalisations et projets PPP au Sénégal</a:t>
            </a:r>
            <a:endParaRPr lang="fr-FR" dirty="0"/>
          </a:p>
        </p:txBody>
      </p:sp>
      <p:sp>
        <p:nvSpPr>
          <p:cNvPr id="3" name="Espace réservé du contenu 2"/>
          <p:cNvSpPr>
            <a:spLocks noGrp="1"/>
          </p:cNvSpPr>
          <p:nvPr>
            <p:ph idx="1"/>
          </p:nvPr>
        </p:nvSpPr>
        <p:spPr/>
        <p:txBody>
          <a:bodyPr>
            <a:normAutofit fontScale="77500" lnSpcReduction="20000"/>
          </a:bodyPr>
          <a:lstStyle/>
          <a:p>
            <a:pPr lvl="0"/>
            <a:r>
              <a:rPr lang="fr-FR" dirty="0" smtClean="0"/>
              <a:t>Irrigation, Agriculture pour 178 millions USD;</a:t>
            </a:r>
          </a:p>
          <a:p>
            <a:pPr lvl="0"/>
            <a:r>
              <a:rPr lang="fr-FR" dirty="0" smtClean="0"/>
              <a:t>Corridors céréaliers pour 620 millions USD;</a:t>
            </a:r>
          </a:p>
          <a:p>
            <a:pPr lvl="0"/>
            <a:r>
              <a:rPr lang="fr-FR" dirty="0" smtClean="0"/>
              <a:t>Unité de dessalement de l’eau de mer pour 80 millions USD;</a:t>
            </a:r>
          </a:p>
          <a:p>
            <a:pPr lvl="0"/>
            <a:r>
              <a:rPr lang="fr-FR" dirty="0" smtClean="0"/>
              <a:t>Aménagement des sites touristiques :  </a:t>
            </a:r>
          </a:p>
          <a:p>
            <a:pPr lvl="0">
              <a:buNone/>
            </a:pPr>
            <a:r>
              <a:rPr lang="fr-FR" dirty="0" smtClean="0"/>
              <a:t>     -  de </a:t>
            </a:r>
            <a:r>
              <a:rPr lang="fr-FR" dirty="0" err="1" smtClean="0"/>
              <a:t>Joal</a:t>
            </a:r>
            <a:r>
              <a:rPr lang="fr-FR" dirty="0" smtClean="0"/>
              <a:t>-</a:t>
            </a:r>
            <a:r>
              <a:rPr lang="fr-FR" dirty="0" err="1" smtClean="0"/>
              <a:t>Finio</a:t>
            </a:r>
            <a:r>
              <a:rPr lang="fr-FR" dirty="0" smtClean="0"/>
              <a:t> pour 16 millions USD</a:t>
            </a:r>
          </a:p>
          <a:p>
            <a:pPr lvl="0">
              <a:buNone/>
            </a:pPr>
            <a:r>
              <a:rPr lang="fr-FR" dirty="0" smtClean="0"/>
              <a:t>     -  de </a:t>
            </a:r>
            <a:r>
              <a:rPr lang="fr-FR" dirty="0" err="1" smtClean="0"/>
              <a:t>Mbodiène</a:t>
            </a:r>
            <a:r>
              <a:rPr lang="fr-FR" dirty="0" smtClean="0"/>
              <a:t> pour 406 millions USD</a:t>
            </a:r>
          </a:p>
          <a:p>
            <a:pPr lvl="0">
              <a:buNone/>
            </a:pPr>
            <a:r>
              <a:rPr lang="fr-FR" dirty="0"/>
              <a:t> </a:t>
            </a:r>
            <a:r>
              <a:rPr lang="fr-FR" dirty="0" smtClean="0"/>
              <a:t>    -  de Pointe </a:t>
            </a:r>
            <a:r>
              <a:rPr lang="fr-FR" dirty="0" err="1" smtClean="0"/>
              <a:t>Sarène</a:t>
            </a:r>
            <a:r>
              <a:rPr lang="fr-FR" dirty="0" smtClean="0"/>
              <a:t> pour 282 millions USD</a:t>
            </a:r>
          </a:p>
          <a:p>
            <a:pPr lvl="0"/>
            <a:r>
              <a:rPr lang="fr-FR" dirty="0" smtClean="0"/>
              <a:t>Zone économique spéciale intégrée pour 90 millions USD;</a:t>
            </a:r>
          </a:p>
          <a:p>
            <a:pPr lvl="0"/>
            <a:r>
              <a:rPr lang="fr-FR" dirty="0" smtClean="0"/>
              <a:t>Cité des Affaires pour 540 millions USD;</a:t>
            </a:r>
          </a:p>
          <a:p>
            <a:r>
              <a:rPr lang="fr-FR" dirty="0" smtClean="0"/>
              <a:t>Construction de logements sociaux pour 440 millions USD</a:t>
            </a:r>
            <a:endParaRPr lang="fr-FR" dirty="0"/>
          </a:p>
        </p:txBody>
      </p:sp>
      <p:sp>
        <p:nvSpPr>
          <p:cNvPr id="4" name="Espace réservé du numéro de diapositive 3"/>
          <p:cNvSpPr>
            <a:spLocks noGrp="1"/>
          </p:cNvSpPr>
          <p:nvPr>
            <p:ph type="sldNum" sz="quarter" idx="12"/>
          </p:nvPr>
        </p:nvSpPr>
        <p:spPr/>
        <p:txBody>
          <a:bodyPr/>
          <a:lstStyle/>
          <a:p>
            <a:fld id="{23D1170D-1621-49B8-BFF2-003A6297FCD2}" type="slidenum">
              <a:rPr lang="fr-FR" smtClean="0"/>
              <a:t>18</a:t>
            </a:fld>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Réserves </a:t>
            </a:r>
            <a:r>
              <a:rPr lang="fr-FR" b="1" dirty="0"/>
              <a:t>sur le mécanisme PPP</a:t>
            </a:r>
            <a:endParaRPr lang="fr-FR" dirty="0"/>
          </a:p>
        </p:txBody>
      </p:sp>
      <p:sp>
        <p:nvSpPr>
          <p:cNvPr id="3" name="Espace réservé du contenu 2"/>
          <p:cNvSpPr>
            <a:spLocks noGrp="1"/>
          </p:cNvSpPr>
          <p:nvPr>
            <p:ph idx="1"/>
          </p:nvPr>
        </p:nvSpPr>
        <p:spPr/>
        <p:txBody>
          <a:bodyPr>
            <a:normAutofit lnSpcReduction="10000"/>
          </a:bodyPr>
          <a:lstStyle/>
          <a:p>
            <a:pPr algn="just"/>
            <a:r>
              <a:rPr lang="fr-SN" dirty="0" smtClean="0"/>
              <a:t>Presque </a:t>
            </a:r>
            <a:r>
              <a:rPr lang="fr-SN" dirty="0"/>
              <a:t>réservé aux entreprises de grande taille, souvent des multinationales </a:t>
            </a:r>
            <a:r>
              <a:rPr lang="fr-SN" dirty="0" smtClean="0"/>
              <a:t>étrangères</a:t>
            </a:r>
          </a:p>
          <a:p>
            <a:pPr algn="just"/>
            <a:r>
              <a:rPr lang="fr-SN" dirty="0" smtClean="0"/>
              <a:t>Cette </a:t>
            </a:r>
            <a:r>
              <a:rPr lang="fr-SN" dirty="0"/>
              <a:t>orientation écarte </a:t>
            </a:r>
            <a:r>
              <a:rPr lang="fr-SN" dirty="0" smtClean="0"/>
              <a:t>et menace les </a:t>
            </a:r>
            <a:r>
              <a:rPr lang="fr-SN" dirty="0"/>
              <a:t>Petites et moyennes entreprises </a:t>
            </a:r>
            <a:r>
              <a:rPr lang="fr-SN" dirty="0" smtClean="0"/>
              <a:t>nationales</a:t>
            </a:r>
          </a:p>
          <a:p>
            <a:pPr algn="just"/>
            <a:r>
              <a:rPr lang="fr-SN" dirty="0" smtClean="0"/>
              <a:t>Les </a:t>
            </a:r>
            <a:r>
              <a:rPr lang="fr-SN" dirty="0"/>
              <a:t>emplois créés localement sont </a:t>
            </a:r>
            <a:r>
              <a:rPr lang="fr-SN" dirty="0" smtClean="0"/>
              <a:t>souvent </a:t>
            </a:r>
            <a:r>
              <a:rPr lang="fr-SN" dirty="0"/>
              <a:t>précaires, peu qualifiés et offrent peu de possibilités d’évolution aux </a:t>
            </a:r>
            <a:r>
              <a:rPr lang="fr-SN" dirty="0" smtClean="0"/>
              <a:t>salaires</a:t>
            </a:r>
          </a:p>
          <a:p>
            <a:pPr algn="just"/>
            <a:r>
              <a:rPr lang="fr-SN" dirty="0" smtClean="0"/>
              <a:t>Les </a:t>
            </a:r>
            <a:r>
              <a:rPr lang="fr-SN" dirty="0"/>
              <a:t>bénéfices réalisés par ces multinationales sont la plupart du temps rapatriés à </a:t>
            </a:r>
            <a:r>
              <a:rPr lang="fr-SN" dirty="0" smtClean="0"/>
              <a:t>l’étranger</a:t>
            </a:r>
          </a:p>
          <a:p>
            <a:endParaRPr lang="fr-SN" dirty="0" smtClean="0"/>
          </a:p>
          <a:p>
            <a:endParaRPr lang="fr-FR" dirty="0"/>
          </a:p>
        </p:txBody>
      </p:sp>
      <p:sp>
        <p:nvSpPr>
          <p:cNvPr id="4" name="Espace réservé du numéro de diapositive 3"/>
          <p:cNvSpPr>
            <a:spLocks noGrp="1"/>
          </p:cNvSpPr>
          <p:nvPr>
            <p:ph type="sldNum" sz="quarter" idx="12"/>
          </p:nvPr>
        </p:nvSpPr>
        <p:spPr/>
        <p:txBody>
          <a:bodyPr/>
          <a:lstStyle/>
          <a:p>
            <a:fld id="{23D1170D-1621-49B8-BFF2-003A6297FCD2}" type="slidenum">
              <a:rPr lang="fr-FR" smtClean="0"/>
              <a:t>19</a:t>
            </a:fld>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4000" b="1" dirty="0" smtClean="0"/>
              <a:t>Case study of Senegal</a:t>
            </a:r>
            <a:endParaRPr lang="fr-FR" sz="4000" dirty="0"/>
          </a:p>
        </p:txBody>
      </p:sp>
      <p:sp>
        <p:nvSpPr>
          <p:cNvPr id="4" name="Espace réservé du numéro de diapositive 3"/>
          <p:cNvSpPr>
            <a:spLocks noGrp="1"/>
          </p:cNvSpPr>
          <p:nvPr>
            <p:ph type="sldNum" sz="quarter" idx="12"/>
          </p:nvPr>
        </p:nvSpPr>
        <p:spPr/>
        <p:txBody>
          <a:bodyPr/>
          <a:lstStyle/>
          <a:p>
            <a:fld id="{23D1170D-1621-49B8-BFF2-003A6297FCD2}" type="slidenum">
              <a:rPr lang="fr-FR" smtClean="0"/>
              <a:t>2</a:t>
            </a:fld>
            <a:endParaRPr lang="fr-F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3435" y="1600200"/>
            <a:ext cx="5857129"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Etude de cas:</a:t>
            </a:r>
            <a:r>
              <a:rPr lang="fr-FR" b="1" dirty="0" smtClean="0"/>
              <a:t> «financement de logements à bas prix»</a:t>
            </a:r>
            <a:endParaRPr lang="fr-FR" dirty="0"/>
          </a:p>
        </p:txBody>
      </p:sp>
      <p:sp>
        <p:nvSpPr>
          <p:cNvPr id="3" name="Espace réservé du contenu 2"/>
          <p:cNvSpPr>
            <a:spLocks noGrp="1"/>
          </p:cNvSpPr>
          <p:nvPr>
            <p:ph idx="1"/>
          </p:nvPr>
        </p:nvSpPr>
        <p:spPr/>
        <p:txBody>
          <a:bodyPr/>
          <a:lstStyle/>
          <a:p>
            <a:pPr algn="just"/>
            <a:r>
              <a:rPr lang="fr-FR" dirty="0" smtClean="0"/>
              <a:t>Financement </a:t>
            </a:r>
            <a:r>
              <a:rPr lang="fr-FR" dirty="0"/>
              <a:t>de logements à bas prix par le partenariat </a:t>
            </a:r>
            <a:r>
              <a:rPr lang="fr-FR" dirty="0" smtClean="0"/>
              <a:t>public-privé</a:t>
            </a:r>
          </a:p>
          <a:p>
            <a:pPr algn="just"/>
            <a:r>
              <a:rPr lang="fr-FR" dirty="0" smtClean="0"/>
              <a:t>Agence </a:t>
            </a:r>
            <a:r>
              <a:rPr lang="fr-FR" dirty="0"/>
              <a:t>Française pour le Développement (AFD) </a:t>
            </a:r>
            <a:endParaRPr lang="fr-FR" dirty="0" smtClean="0"/>
          </a:p>
          <a:p>
            <a:pPr algn="just"/>
            <a:r>
              <a:rPr lang="fr-FR" dirty="0" smtClean="0"/>
              <a:t>Banque </a:t>
            </a:r>
            <a:r>
              <a:rPr lang="fr-FR" dirty="0"/>
              <a:t>de l’Habitat du Sénégal (BHS</a:t>
            </a:r>
            <a:r>
              <a:rPr lang="fr-FR" dirty="0" smtClean="0"/>
              <a:t>)</a:t>
            </a:r>
          </a:p>
          <a:p>
            <a:pPr algn="just"/>
            <a:r>
              <a:rPr lang="fr-FR" dirty="0" smtClean="0"/>
              <a:t>Un exemple de partenariat avec une entreprise nationale</a:t>
            </a:r>
            <a:endParaRPr lang="fr-FR" dirty="0"/>
          </a:p>
        </p:txBody>
      </p:sp>
      <p:sp>
        <p:nvSpPr>
          <p:cNvPr id="4" name="Espace réservé du numéro de diapositive 3"/>
          <p:cNvSpPr>
            <a:spLocks noGrp="1"/>
          </p:cNvSpPr>
          <p:nvPr>
            <p:ph type="sldNum" sz="quarter" idx="12"/>
          </p:nvPr>
        </p:nvSpPr>
        <p:spPr/>
        <p:txBody>
          <a:bodyPr/>
          <a:lstStyle/>
          <a:p>
            <a:fld id="{23D1170D-1621-49B8-BFF2-003A6297FCD2}" type="slidenum">
              <a:rPr lang="fr-FR" smtClean="0"/>
              <a:t>20</a:t>
            </a:fld>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Un contexte de crise du logement au Sénégal</a:t>
            </a:r>
            <a:endParaRPr lang="fr-FR" dirty="0"/>
          </a:p>
        </p:txBody>
      </p:sp>
      <p:sp>
        <p:nvSpPr>
          <p:cNvPr id="3" name="Espace réservé du contenu 2"/>
          <p:cNvSpPr>
            <a:spLocks noGrp="1"/>
          </p:cNvSpPr>
          <p:nvPr>
            <p:ph idx="1"/>
          </p:nvPr>
        </p:nvSpPr>
        <p:spPr/>
        <p:txBody>
          <a:bodyPr>
            <a:normAutofit fontScale="92500"/>
          </a:bodyPr>
          <a:lstStyle/>
          <a:p>
            <a:pPr algn="just"/>
            <a:r>
              <a:rPr lang="fr-FR" dirty="0" smtClean="0"/>
              <a:t>Macrocéphalie </a:t>
            </a:r>
            <a:r>
              <a:rPr lang="fr-FR" dirty="0"/>
              <a:t>du pays et accroit les besoins en </a:t>
            </a:r>
            <a:r>
              <a:rPr lang="fr-FR" dirty="0" smtClean="0"/>
              <a:t>logements: </a:t>
            </a:r>
            <a:r>
              <a:rPr lang="fr-FR" dirty="0"/>
              <a:t>l</a:t>
            </a:r>
            <a:r>
              <a:rPr lang="fr-FR" dirty="0" smtClean="0"/>
              <a:t>’offre ne satisfait plus la demande</a:t>
            </a:r>
          </a:p>
          <a:p>
            <a:pPr algn="just"/>
            <a:r>
              <a:rPr lang="fr-FR" dirty="0" smtClean="0"/>
              <a:t>Forte </a:t>
            </a:r>
            <a:r>
              <a:rPr lang="fr-FR" dirty="0"/>
              <a:t>tension observée sur le marché du logement au Sénégal, à Dakar en </a:t>
            </a:r>
            <a:r>
              <a:rPr lang="fr-FR" dirty="0" smtClean="0"/>
              <a:t>particulier: effet </a:t>
            </a:r>
            <a:r>
              <a:rPr lang="fr-FR" dirty="0"/>
              <a:t>combiné de l’accentuation de l’exode rural et de l’urbanisation </a:t>
            </a:r>
            <a:r>
              <a:rPr lang="fr-FR" dirty="0" smtClean="0"/>
              <a:t>rapide</a:t>
            </a:r>
          </a:p>
          <a:p>
            <a:pPr algn="just"/>
            <a:r>
              <a:rPr lang="fr-FR" dirty="0"/>
              <a:t>l’Etat compte sur le soutien de groupes étrangers pour résorber un déficit annuel de 150.000 </a:t>
            </a:r>
            <a:r>
              <a:rPr lang="fr-FR" dirty="0" smtClean="0"/>
              <a:t>habitations : exemple </a:t>
            </a:r>
            <a:r>
              <a:rPr lang="fr-FR" dirty="0"/>
              <a:t>PPP AFD-BHS</a:t>
            </a:r>
            <a:endParaRPr lang="fr-FR" dirty="0" smtClean="0"/>
          </a:p>
        </p:txBody>
      </p:sp>
      <p:sp>
        <p:nvSpPr>
          <p:cNvPr id="4" name="Espace réservé du numéro de diapositive 3"/>
          <p:cNvSpPr>
            <a:spLocks noGrp="1"/>
          </p:cNvSpPr>
          <p:nvPr>
            <p:ph type="sldNum" sz="quarter" idx="12"/>
          </p:nvPr>
        </p:nvSpPr>
        <p:spPr/>
        <p:txBody>
          <a:bodyPr/>
          <a:lstStyle/>
          <a:p>
            <a:fld id="{23D1170D-1621-49B8-BFF2-003A6297FCD2}" type="slidenum">
              <a:rPr lang="fr-FR" smtClean="0"/>
              <a:t>21</a:t>
            </a:fld>
            <a:endParaRPr lang="fr-F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Un contexte de crise du logement au Sénégal</a:t>
            </a:r>
            <a:endParaRPr lang="fr-FR" dirty="0"/>
          </a:p>
        </p:txBody>
      </p:sp>
      <p:sp>
        <p:nvSpPr>
          <p:cNvPr id="4" name="Espace réservé du numéro de diapositive 3"/>
          <p:cNvSpPr>
            <a:spLocks noGrp="1"/>
          </p:cNvSpPr>
          <p:nvPr>
            <p:ph type="sldNum" sz="quarter" idx="12"/>
          </p:nvPr>
        </p:nvSpPr>
        <p:spPr/>
        <p:txBody>
          <a:bodyPr/>
          <a:lstStyle/>
          <a:p>
            <a:fld id="{23D1170D-1621-49B8-BFF2-003A6297FCD2}" type="slidenum">
              <a:rPr lang="fr-FR" smtClean="0"/>
              <a:t>22</a:t>
            </a:fld>
            <a:endParaRPr lang="fr-F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5869" y="1600200"/>
            <a:ext cx="6392262"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Un contexte de crise du logement au Sénégal</a:t>
            </a:r>
            <a:endParaRPr lang="fr-FR" dirty="0"/>
          </a:p>
        </p:txBody>
      </p:sp>
      <p:sp>
        <p:nvSpPr>
          <p:cNvPr id="4" name="Espace réservé du numéro de diapositive 3"/>
          <p:cNvSpPr>
            <a:spLocks noGrp="1"/>
          </p:cNvSpPr>
          <p:nvPr>
            <p:ph type="sldNum" sz="quarter" idx="12"/>
          </p:nvPr>
        </p:nvSpPr>
        <p:spPr/>
        <p:txBody>
          <a:bodyPr/>
          <a:lstStyle/>
          <a:p>
            <a:fld id="{23D1170D-1621-49B8-BFF2-003A6297FCD2}" type="slidenum">
              <a:rPr lang="fr-FR" smtClean="0"/>
              <a:t>23</a:t>
            </a:fld>
            <a:endParaRPr lang="fr-FR"/>
          </a:p>
        </p:txBody>
      </p:sp>
      <p:pic>
        <p:nvPicPr>
          <p:cNvPr id="5" name="Espace réservé du contenu 4"/>
          <p:cNvPicPr>
            <a:picLocks noGrp="1" noChangeAspect="1"/>
          </p:cNvPicPr>
          <p:nvPr>
            <p:ph idx="1"/>
          </p:nvPr>
        </p:nvPicPr>
        <p:blipFill rotWithShape="1">
          <a:blip r:embed="rId2">
            <a:extLst>
              <a:ext uri="{28A0092B-C50C-407E-A947-70E740481C1C}">
                <a14:useLocalDpi xmlns:a14="http://schemas.microsoft.com/office/drawing/2010/main" val="0"/>
              </a:ext>
            </a:extLst>
          </a:blip>
          <a:srcRect t="3981"/>
          <a:stretch/>
        </p:blipFill>
        <p:spPr>
          <a:xfrm>
            <a:off x="858631" y="1600200"/>
            <a:ext cx="7426738"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Justification </a:t>
            </a:r>
            <a:r>
              <a:rPr lang="fr-FR" b="1" dirty="0" smtClean="0"/>
              <a:t>du </a:t>
            </a:r>
            <a:r>
              <a:rPr lang="fr-FR" b="1" dirty="0"/>
              <a:t>cas des logements </a:t>
            </a:r>
            <a:r>
              <a:rPr lang="fr-FR" b="1" dirty="0" smtClean="0"/>
              <a:t>sociaux</a:t>
            </a:r>
            <a:endParaRPr lang="fr-FR" dirty="0"/>
          </a:p>
        </p:txBody>
      </p:sp>
      <p:sp>
        <p:nvSpPr>
          <p:cNvPr id="3" name="Espace réservé du contenu 2"/>
          <p:cNvSpPr>
            <a:spLocks noGrp="1"/>
          </p:cNvSpPr>
          <p:nvPr>
            <p:ph idx="1"/>
          </p:nvPr>
        </p:nvSpPr>
        <p:spPr>
          <a:xfrm>
            <a:off x="457200" y="1600200"/>
            <a:ext cx="8229600" cy="4829196"/>
          </a:xfrm>
        </p:spPr>
        <p:txBody>
          <a:bodyPr>
            <a:normAutofit lnSpcReduction="10000"/>
          </a:bodyPr>
          <a:lstStyle/>
          <a:p>
            <a:pPr algn="just"/>
            <a:r>
              <a:rPr lang="fr-FR" dirty="0"/>
              <a:t>U</a:t>
            </a:r>
            <a:r>
              <a:rPr lang="fr-FR" dirty="0" smtClean="0"/>
              <a:t>ne ligne de crédit de 5,2 milliards de FCFA de l'Agence </a:t>
            </a:r>
            <a:r>
              <a:rPr lang="fr-FR" dirty="0"/>
              <a:t>française de développement -AFD- </a:t>
            </a:r>
            <a:r>
              <a:rPr lang="fr-FR" dirty="0" smtClean="0"/>
              <a:t>à </a:t>
            </a:r>
            <a:r>
              <a:rPr lang="fr-FR" dirty="0"/>
              <a:t>la disposition de la Banque de l'habitat du </a:t>
            </a:r>
            <a:r>
              <a:rPr lang="fr-FR" dirty="0" smtClean="0"/>
              <a:t>Sénégal</a:t>
            </a:r>
          </a:p>
          <a:p>
            <a:pPr algn="just"/>
            <a:r>
              <a:rPr lang="fr-FR" dirty="0" smtClean="0"/>
              <a:t>Relance </a:t>
            </a:r>
            <a:r>
              <a:rPr lang="fr-FR" dirty="0"/>
              <a:t>du marché du logement à bas </a:t>
            </a:r>
            <a:r>
              <a:rPr lang="fr-FR" dirty="0" smtClean="0"/>
              <a:t>prix</a:t>
            </a:r>
          </a:p>
          <a:p>
            <a:pPr algn="just"/>
            <a:r>
              <a:rPr lang="fr-FR" dirty="0" smtClean="0"/>
              <a:t>Programmes </a:t>
            </a:r>
            <a:r>
              <a:rPr lang="fr-FR" dirty="0"/>
              <a:t>ouverts aux particuliers dont les revenus sont inférieurs à 350 000 F et aux promoteurs immobiliers </a:t>
            </a:r>
            <a:r>
              <a:rPr lang="fr-FR" dirty="0" smtClean="0"/>
              <a:t>en </a:t>
            </a:r>
            <a:r>
              <a:rPr lang="fr-FR" dirty="0"/>
              <a:t>mesure de proposer des logements dont le prix est inférieur à 20 millions</a:t>
            </a:r>
          </a:p>
        </p:txBody>
      </p:sp>
      <p:sp>
        <p:nvSpPr>
          <p:cNvPr id="4" name="Espace réservé du numéro de diapositive 3"/>
          <p:cNvSpPr>
            <a:spLocks noGrp="1"/>
          </p:cNvSpPr>
          <p:nvPr>
            <p:ph type="sldNum" sz="quarter" idx="12"/>
          </p:nvPr>
        </p:nvSpPr>
        <p:spPr/>
        <p:txBody>
          <a:bodyPr/>
          <a:lstStyle/>
          <a:p>
            <a:fld id="{23D1170D-1621-49B8-BFF2-003A6297FCD2}" type="slidenum">
              <a:rPr lang="fr-FR" smtClean="0"/>
              <a:t>24</a:t>
            </a:fld>
            <a:endParaRPr lang="fr-F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Justification du cas des logements sociaux</a:t>
            </a:r>
            <a:endParaRPr lang="fr-FR" dirty="0"/>
          </a:p>
        </p:txBody>
      </p:sp>
      <p:sp>
        <p:nvSpPr>
          <p:cNvPr id="3" name="Espace réservé du contenu 2"/>
          <p:cNvSpPr>
            <a:spLocks noGrp="1"/>
          </p:cNvSpPr>
          <p:nvPr>
            <p:ph idx="1"/>
          </p:nvPr>
        </p:nvSpPr>
        <p:spPr/>
        <p:txBody>
          <a:bodyPr/>
          <a:lstStyle/>
          <a:p>
            <a:pPr algn="just"/>
            <a:r>
              <a:rPr lang="fr-FR" dirty="0" smtClean="0"/>
              <a:t>Permettre à cette banque de refinancer des crédits immobiliers à moyen et long termes</a:t>
            </a:r>
          </a:p>
          <a:p>
            <a:pPr algn="just"/>
            <a:r>
              <a:rPr lang="fr-FR" dirty="0" smtClean="0"/>
              <a:t>Cas </a:t>
            </a:r>
            <a:r>
              <a:rPr lang="fr-FR" dirty="0"/>
              <a:t>d’étude </a:t>
            </a:r>
            <a:r>
              <a:rPr lang="fr-FR" dirty="0" smtClean="0"/>
              <a:t>assez </a:t>
            </a:r>
            <a:r>
              <a:rPr lang="fr-FR" dirty="0"/>
              <a:t>récent, avec peu d’informations spécifiques qui permettent d’en faire une évaluation </a:t>
            </a:r>
            <a:r>
              <a:rPr lang="fr-FR" dirty="0" smtClean="0"/>
              <a:t>exhaustive</a:t>
            </a:r>
          </a:p>
          <a:p>
            <a:pPr algn="just"/>
            <a:r>
              <a:rPr lang="fr-FR" dirty="0" smtClean="0"/>
              <a:t>Modeste </a:t>
            </a:r>
            <a:r>
              <a:rPr lang="fr-FR" dirty="0"/>
              <a:t>financement de programmes sociaux et non de grosses infrastructures comme l’autoroute à péage ou l’aéroport de </a:t>
            </a:r>
            <a:r>
              <a:rPr lang="fr-FR" dirty="0" err="1" smtClean="0"/>
              <a:t>Ndiass</a:t>
            </a:r>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23D1170D-1621-49B8-BFF2-003A6297FCD2}" type="slidenum">
              <a:rPr lang="fr-FR" smtClean="0"/>
              <a:t>25</a:t>
            </a:fld>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Justification du cas des logements sociaux</a:t>
            </a:r>
            <a:endParaRPr lang="fr-FR" dirty="0"/>
          </a:p>
        </p:txBody>
      </p:sp>
      <p:sp>
        <p:nvSpPr>
          <p:cNvPr id="3" name="Espace réservé du contenu 2"/>
          <p:cNvSpPr>
            <a:spLocks noGrp="1"/>
          </p:cNvSpPr>
          <p:nvPr>
            <p:ph idx="1"/>
          </p:nvPr>
        </p:nvSpPr>
        <p:spPr/>
        <p:txBody>
          <a:bodyPr>
            <a:normAutofit fontScale="92500" lnSpcReduction="20000"/>
          </a:bodyPr>
          <a:lstStyle/>
          <a:p>
            <a:pPr algn="just"/>
            <a:r>
              <a:rPr lang="fr-FR" dirty="0" smtClean="0"/>
              <a:t>Le </a:t>
            </a:r>
            <a:r>
              <a:rPr lang="fr-FR" dirty="0"/>
              <a:t>PPP concerne le secteur </a:t>
            </a:r>
            <a:r>
              <a:rPr lang="fr-FR" dirty="0" smtClean="0"/>
              <a:t>de </a:t>
            </a:r>
            <a:r>
              <a:rPr lang="fr-FR" dirty="0"/>
              <a:t>l’habitat social qui est </a:t>
            </a:r>
            <a:r>
              <a:rPr lang="fr-FR" dirty="0" smtClean="0"/>
              <a:t>un </a:t>
            </a:r>
            <a:r>
              <a:rPr lang="fr-FR" dirty="0"/>
              <a:t>enjeu politique, économique et social qui mobilise aussi bien l’Etat que les </a:t>
            </a:r>
            <a:r>
              <a:rPr lang="fr-FR" dirty="0" smtClean="0"/>
              <a:t>travailleurs</a:t>
            </a:r>
          </a:p>
          <a:p>
            <a:pPr algn="just"/>
            <a:r>
              <a:rPr lang="fr-FR" dirty="0" smtClean="0"/>
              <a:t>Les </a:t>
            </a:r>
            <a:r>
              <a:rPr lang="fr-FR" dirty="0"/>
              <a:t>ressources générées ne seront pas expatriées et les emplois </a:t>
            </a:r>
            <a:r>
              <a:rPr lang="fr-FR" dirty="0" smtClean="0"/>
              <a:t>créés </a:t>
            </a:r>
            <a:r>
              <a:rPr lang="fr-FR" dirty="0"/>
              <a:t>profitent aux nationaux </a:t>
            </a:r>
            <a:r>
              <a:rPr lang="fr-FR" dirty="0" smtClean="0"/>
              <a:t>, jusqu’à </a:t>
            </a:r>
            <a:r>
              <a:rPr lang="fr-FR" dirty="0"/>
              <a:t>un certain niveau de </a:t>
            </a:r>
            <a:r>
              <a:rPr lang="fr-FR" dirty="0" smtClean="0"/>
              <a:t>compétence</a:t>
            </a:r>
          </a:p>
          <a:p>
            <a:pPr algn="just"/>
            <a:r>
              <a:rPr lang="fr-FR" dirty="0" smtClean="0"/>
              <a:t>Projet pourvoyeur </a:t>
            </a:r>
            <a:r>
              <a:rPr lang="fr-FR" dirty="0"/>
              <a:t>de travail et profitable aux travailleurs eux-mêmes en tant que bénéficiaires des </a:t>
            </a:r>
            <a:r>
              <a:rPr lang="fr-FR" dirty="0" smtClean="0"/>
              <a:t>prestations</a:t>
            </a:r>
          </a:p>
          <a:p>
            <a:pPr algn="just"/>
            <a:r>
              <a:rPr lang="fr-FR" dirty="0" smtClean="0"/>
              <a:t>Projet généralisable aux niveaux </a:t>
            </a:r>
            <a:r>
              <a:rPr lang="fr-FR" dirty="0"/>
              <a:t>national </a:t>
            </a:r>
            <a:r>
              <a:rPr lang="fr-FR" dirty="0" smtClean="0"/>
              <a:t>et international</a:t>
            </a:r>
          </a:p>
          <a:p>
            <a:endParaRPr lang="fr-FR" dirty="0"/>
          </a:p>
        </p:txBody>
      </p:sp>
      <p:sp>
        <p:nvSpPr>
          <p:cNvPr id="4" name="Espace réservé du numéro de diapositive 3"/>
          <p:cNvSpPr>
            <a:spLocks noGrp="1"/>
          </p:cNvSpPr>
          <p:nvPr>
            <p:ph type="sldNum" sz="quarter" idx="12"/>
          </p:nvPr>
        </p:nvSpPr>
        <p:spPr/>
        <p:txBody>
          <a:bodyPr/>
          <a:lstStyle/>
          <a:p>
            <a:fld id="{23D1170D-1621-49B8-BFF2-003A6297FCD2}" type="slidenum">
              <a:rPr lang="fr-FR" smtClean="0"/>
              <a:t>26</a:t>
            </a:fld>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A</a:t>
            </a:r>
            <a:r>
              <a:rPr lang="fr-FR" b="1" dirty="0" smtClean="0"/>
              <a:t>nalyse </a:t>
            </a:r>
            <a:r>
              <a:rPr lang="fr-FR" b="1" dirty="0"/>
              <a:t>du cas des logements sociaux</a:t>
            </a:r>
            <a:endParaRPr lang="fr-FR" dirty="0"/>
          </a:p>
        </p:txBody>
      </p:sp>
      <p:sp>
        <p:nvSpPr>
          <p:cNvPr id="3" name="Espace réservé du contenu 2"/>
          <p:cNvSpPr>
            <a:spLocks noGrp="1"/>
          </p:cNvSpPr>
          <p:nvPr>
            <p:ph idx="1"/>
          </p:nvPr>
        </p:nvSpPr>
        <p:spPr/>
        <p:txBody>
          <a:bodyPr>
            <a:normAutofit fontScale="85000" lnSpcReduction="20000"/>
          </a:bodyPr>
          <a:lstStyle/>
          <a:p>
            <a:pPr algn="just"/>
            <a:r>
              <a:rPr lang="fr-FR" dirty="0"/>
              <a:t>PPP est insignifiant par rapport à la capacité d’épargne des travailleurs : seulement 5,2 milliards pour le PPP, depuis 2012, pendant que les coopératives d’habitat des travailleurs du Sénégal versent près de 20 milliards/an à la </a:t>
            </a:r>
            <a:r>
              <a:rPr lang="fr-FR" dirty="0" smtClean="0"/>
              <a:t>BHS</a:t>
            </a:r>
          </a:p>
          <a:p>
            <a:pPr algn="just"/>
            <a:r>
              <a:rPr lang="fr-FR" dirty="0"/>
              <a:t>Les critères «sociaux» sont absolument inadéquats dans la réalité sénégalaise </a:t>
            </a:r>
            <a:r>
              <a:rPr lang="fr-FR" dirty="0" smtClean="0"/>
              <a:t>: </a:t>
            </a:r>
            <a:r>
              <a:rPr lang="fr-FR" dirty="0"/>
              <a:t>le «bas prix» est défini pour le citoyen </a:t>
            </a:r>
            <a:r>
              <a:rPr lang="fr-FR" dirty="0" smtClean="0"/>
              <a:t>de </a:t>
            </a:r>
            <a:r>
              <a:rPr lang="fr-FR" dirty="0"/>
              <a:t>350 000 francs de salaire minimum </a:t>
            </a:r>
            <a:r>
              <a:rPr lang="fr-FR" dirty="0" smtClean="0"/>
              <a:t>alors </a:t>
            </a:r>
            <a:r>
              <a:rPr lang="fr-FR" dirty="0"/>
              <a:t>que le SMIG  est de 45000 </a:t>
            </a:r>
            <a:r>
              <a:rPr lang="fr-FR" dirty="0" smtClean="0"/>
              <a:t>francs</a:t>
            </a:r>
          </a:p>
          <a:p>
            <a:pPr algn="just"/>
            <a:r>
              <a:rPr lang="fr-FR" dirty="0"/>
              <a:t>Ce type de PPP a en conséquence un très faible impact sur les travailleurs, dans le contexte sénégalais, qui sont en majorité exclus par les critères d’éligibilité</a:t>
            </a:r>
          </a:p>
          <a:p>
            <a:endParaRPr lang="fr-FR" dirty="0"/>
          </a:p>
        </p:txBody>
      </p:sp>
      <p:sp>
        <p:nvSpPr>
          <p:cNvPr id="4" name="Espace réservé du numéro de diapositive 3"/>
          <p:cNvSpPr>
            <a:spLocks noGrp="1"/>
          </p:cNvSpPr>
          <p:nvPr>
            <p:ph type="sldNum" sz="quarter" idx="12"/>
          </p:nvPr>
        </p:nvSpPr>
        <p:spPr/>
        <p:txBody>
          <a:bodyPr/>
          <a:lstStyle/>
          <a:p>
            <a:fld id="{23D1170D-1621-49B8-BFF2-003A6297FCD2}" type="slidenum">
              <a:rPr lang="fr-FR" smtClean="0"/>
              <a:t>27</a:t>
            </a:fld>
            <a:endParaRPr lang="fr-F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Analyse du cas des logements sociaux</a:t>
            </a:r>
            <a:endParaRPr lang="fr-FR" dirty="0"/>
          </a:p>
        </p:txBody>
      </p:sp>
      <p:sp>
        <p:nvSpPr>
          <p:cNvPr id="3" name="Espace réservé du contenu 2"/>
          <p:cNvSpPr>
            <a:spLocks noGrp="1"/>
          </p:cNvSpPr>
          <p:nvPr>
            <p:ph idx="1"/>
          </p:nvPr>
        </p:nvSpPr>
        <p:spPr/>
        <p:txBody>
          <a:bodyPr>
            <a:normAutofit fontScale="92500" lnSpcReduction="20000"/>
          </a:bodyPr>
          <a:lstStyle/>
          <a:p>
            <a:pPr algn="just"/>
            <a:r>
              <a:rPr lang="fr-FR" dirty="0" smtClean="0"/>
              <a:t>Il </a:t>
            </a:r>
            <a:r>
              <a:rPr lang="fr-FR" dirty="0"/>
              <a:t>se pose une question de t</a:t>
            </a:r>
            <a:r>
              <a:rPr lang="fr-FR" dirty="0" smtClean="0"/>
              <a:t>ransparence </a:t>
            </a:r>
            <a:r>
              <a:rPr lang="fr-FR" dirty="0"/>
              <a:t>dans l’arbitrage des marchés aux entrepreneurs sur la base de compétences et l’octroi des habitats aux </a:t>
            </a:r>
            <a:r>
              <a:rPr lang="fr-FR" dirty="0" smtClean="0"/>
              <a:t>usagers</a:t>
            </a:r>
          </a:p>
          <a:p>
            <a:pPr algn="just"/>
            <a:r>
              <a:rPr lang="fr-FR" dirty="0" smtClean="0"/>
              <a:t>Le choix </a:t>
            </a:r>
            <a:r>
              <a:rPr lang="fr-FR" dirty="0"/>
              <a:t>des bénéficiaires </a:t>
            </a:r>
            <a:r>
              <a:rPr lang="fr-FR" dirty="0" smtClean="0"/>
              <a:t>obéit assez souvent plus au </a:t>
            </a:r>
            <a:r>
              <a:rPr lang="fr-FR" dirty="0"/>
              <a:t>népotisme et </a:t>
            </a:r>
            <a:r>
              <a:rPr lang="fr-FR" dirty="0" smtClean="0"/>
              <a:t>au </a:t>
            </a:r>
            <a:r>
              <a:rPr lang="fr-FR" dirty="0"/>
              <a:t>clientélisme </a:t>
            </a:r>
            <a:r>
              <a:rPr lang="fr-FR" dirty="0" smtClean="0"/>
              <a:t>politique </a:t>
            </a:r>
            <a:r>
              <a:rPr lang="fr-FR" dirty="0"/>
              <a:t>qu’aux seuls critères du </a:t>
            </a:r>
            <a:r>
              <a:rPr lang="fr-FR" dirty="0" smtClean="0"/>
              <a:t>mérite</a:t>
            </a:r>
          </a:p>
          <a:p>
            <a:pPr algn="just"/>
            <a:r>
              <a:rPr lang="fr-FR" dirty="0" smtClean="0"/>
              <a:t>Cette </a:t>
            </a:r>
            <a:r>
              <a:rPr lang="fr-FR" dirty="0"/>
              <a:t>nouvelle expérience n’a pas réglé la question du logement </a:t>
            </a:r>
            <a:r>
              <a:rPr lang="fr-FR" dirty="0" smtClean="0"/>
              <a:t>et</a:t>
            </a:r>
            <a:r>
              <a:rPr lang="fr-FR" dirty="0"/>
              <a:t>, pis, le projet n’a aucune visibilité dans la problématique du l’habitat social et les solutions envisagées</a:t>
            </a:r>
          </a:p>
        </p:txBody>
      </p:sp>
      <p:sp>
        <p:nvSpPr>
          <p:cNvPr id="4" name="Espace réservé du numéro de diapositive 3"/>
          <p:cNvSpPr>
            <a:spLocks noGrp="1"/>
          </p:cNvSpPr>
          <p:nvPr>
            <p:ph type="sldNum" sz="quarter" idx="12"/>
          </p:nvPr>
        </p:nvSpPr>
        <p:spPr/>
        <p:txBody>
          <a:bodyPr/>
          <a:lstStyle/>
          <a:p>
            <a:fld id="{23D1170D-1621-49B8-BFF2-003A6297FCD2}" type="slidenum">
              <a:rPr lang="fr-FR" smtClean="0"/>
              <a:t>28</a:t>
            </a:fld>
            <a:endParaRPr lang="fr-F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a:t>Conclusion et recommandations</a:t>
            </a:r>
            <a:endParaRPr lang="fr-FR" sz="4000" dirty="0"/>
          </a:p>
        </p:txBody>
      </p:sp>
      <p:sp>
        <p:nvSpPr>
          <p:cNvPr id="3" name="Espace réservé du contenu 2"/>
          <p:cNvSpPr>
            <a:spLocks noGrp="1"/>
          </p:cNvSpPr>
          <p:nvPr>
            <p:ph idx="1"/>
          </p:nvPr>
        </p:nvSpPr>
        <p:spPr/>
        <p:txBody>
          <a:bodyPr>
            <a:normAutofit fontScale="85000" lnSpcReduction="20000"/>
          </a:bodyPr>
          <a:lstStyle/>
          <a:p>
            <a:r>
              <a:rPr lang="fr-FR" b="1" dirty="0"/>
              <a:t>Sur le partenariat public privé au </a:t>
            </a:r>
            <a:r>
              <a:rPr lang="fr-FR" b="1" dirty="0" smtClean="0"/>
              <a:t>Sénégal</a:t>
            </a:r>
          </a:p>
          <a:p>
            <a:pPr algn="just"/>
            <a:r>
              <a:rPr lang="fr-FR" dirty="0"/>
              <a:t>Eviter que les </a:t>
            </a:r>
            <a:r>
              <a:rPr lang="fr-FR" dirty="0" smtClean="0"/>
              <a:t>PPP </a:t>
            </a:r>
            <a:r>
              <a:rPr lang="fr-FR" dirty="0"/>
              <a:t>ne soient un autre instrument de domination et/ou de péjoration des rapports Nord-Sud souvent controversés et que l’Afrique ne soit un nouveau champ d’affrontement pour le néo-capitalisme </a:t>
            </a:r>
            <a:r>
              <a:rPr lang="fr-FR" dirty="0" smtClean="0"/>
              <a:t>expansionniste</a:t>
            </a:r>
          </a:p>
          <a:p>
            <a:pPr algn="just"/>
            <a:r>
              <a:rPr lang="fr-FR" dirty="0" smtClean="0"/>
              <a:t>Redéfinir </a:t>
            </a:r>
            <a:r>
              <a:rPr lang="fr-FR" dirty="0"/>
              <a:t>les règles pour les choix de projets </a:t>
            </a:r>
            <a:r>
              <a:rPr lang="fr-FR" dirty="0" smtClean="0"/>
              <a:t>avec </a:t>
            </a:r>
            <a:r>
              <a:rPr lang="fr-FR" dirty="0"/>
              <a:t>la priorité à la réduction de la pauvreté </a:t>
            </a:r>
            <a:r>
              <a:rPr lang="fr-FR" dirty="0" smtClean="0"/>
              <a:t>croissante,  la redynamisation des </a:t>
            </a:r>
            <a:r>
              <a:rPr lang="fr-FR" dirty="0"/>
              <a:t>institutions </a:t>
            </a:r>
            <a:r>
              <a:rPr lang="fr-FR" dirty="0" smtClean="0"/>
              <a:t>publiques, la</a:t>
            </a:r>
            <a:r>
              <a:rPr lang="fr-FR" dirty="0"/>
              <a:t> </a:t>
            </a:r>
            <a:r>
              <a:rPr lang="fr-FR" dirty="0" smtClean="0"/>
              <a:t>préservation d’un </a:t>
            </a:r>
            <a:r>
              <a:rPr lang="fr-FR" dirty="0"/>
              <a:t>secteur privé local fort et </a:t>
            </a:r>
            <a:r>
              <a:rPr lang="fr-FR" dirty="0" smtClean="0"/>
              <a:t>la promotion des </a:t>
            </a:r>
            <a:r>
              <a:rPr lang="fr-FR" dirty="0"/>
              <a:t>entreprises créatrices de richesse et pourvoyeuses de main-d’œuvre.</a:t>
            </a:r>
          </a:p>
        </p:txBody>
      </p:sp>
      <p:sp>
        <p:nvSpPr>
          <p:cNvPr id="4" name="Espace réservé du numéro de diapositive 3"/>
          <p:cNvSpPr>
            <a:spLocks noGrp="1"/>
          </p:cNvSpPr>
          <p:nvPr>
            <p:ph type="sldNum" sz="quarter" idx="12"/>
          </p:nvPr>
        </p:nvSpPr>
        <p:spPr/>
        <p:txBody>
          <a:bodyPr/>
          <a:lstStyle/>
          <a:p>
            <a:fld id="{23D1170D-1621-49B8-BFF2-003A6297FCD2}" type="slidenum">
              <a:rPr lang="fr-FR" smtClean="0"/>
              <a:t>29</a:t>
            </a:fld>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a:t>
            </a:r>
            <a:endParaRPr lang="fr-FR" dirty="0"/>
          </a:p>
        </p:txBody>
      </p:sp>
      <p:sp>
        <p:nvSpPr>
          <p:cNvPr id="3" name="Espace réservé du contenu 2"/>
          <p:cNvSpPr>
            <a:spLocks noGrp="1"/>
          </p:cNvSpPr>
          <p:nvPr>
            <p:ph idx="1"/>
          </p:nvPr>
        </p:nvSpPr>
        <p:spPr/>
        <p:txBody>
          <a:bodyPr/>
          <a:lstStyle/>
          <a:p>
            <a:pPr marL="514350" indent="-514350" algn="just">
              <a:buAutoNum type="arabicPeriod"/>
            </a:pPr>
            <a:r>
              <a:rPr lang="fr-FR" dirty="0" smtClean="0"/>
              <a:t>Cadre </a:t>
            </a:r>
            <a:r>
              <a:rPr lang="fr-FR" dirty="0"/>
              <a:t>politique et </a:t>
            </a:r>
            <a:r>
              <a:rPr lang="fr-FR" dirty="0" smtClean="0"/>
              <a:t>socioéconomique</a:t>
            </a:r>
          </a:p>
          <a:p>
            <a:pPr algn="just">
              <a:buNone/>
            </a:pPr>
            <a:r>
              <a:rPr lang="fr-FR" dirty="0" smtClean="0"/>
              <a:t>2. Cadre </a:t>
            </a:r>
            <a:r>
              <a:rPr lang="fr-FR" dirty="0"/>
              <a:t>institutionnel </a:t>
            </a:r>
            <a:r>
              <a:rPr lang="fr-FR" dirty="0" smtClean="0"/>
              <a:t>et état </a:t>
            </a:r>
            <a:r>
              <a:rPr lang="fr-FR" dirty="0"/>
              <a:t>des lieux du partenariat </a:t>
            </a:r>
            <a:r>
              <a:rPr lang="fr-FR" dirty="0" smtClean="0"/>
              <a:t>public-privé</a:t>
            </a:r>
          </a:p>
          <a:p>
            <a:pPr algn="just">
              <a:buNone/>
            </a:pPr>
            <a:r>
              <a:rPr lang="fr-FR" dirty="0" smtClean="0"/>
              <a:t>3. Etude </a:t>
            </a:r>
            <a:r>
              <a:rPr lang="fr-FR" dirty="0"/>
              <a:t>de cas portant sur le </a:t>
            </a:r>
            <a:r>
              <a:rPr lang="fr-FR" b="1" dirty="0" smtClean="0"/>
              <a:t>«Financement </a:t>
            </a:r>
            <a:r>
              <a:rPr lang="fr-FR" b="1" dirty="0"/>
              <a:t>des logements à faible </a:t>
            </a:r>
            <a:r>
              <a:rPr lang="fr-FR" b="1" dirty="0" smtClean="0"/>
              <a:t>coût»</a:t>
            </a:r>
            <a:r>
              <a:rPr lang="fr-FR" dirty="0" smtClean="0"/>
              <a:t> </a:t>
            </a:r>
            <a:r>
              <a:rPr lang="fr-FR" dirty="0"/>
              <a:t>au moyen du </a:t>
            </a:r>
            <a:r>
              <a:rPr lang="fr-FR" dirty="0" smtClean="0"/>
              <a:t>PPP</a:t>
            </a:r>
          </a:p>
          <a:p>
            <a:pPr algn="just">
              <a:buNone/>
            </a:pPr>
            <a:r>
              <a:rPr lang="fr-FR" dirty="0" smtClean="0"/>
              <a:t>4. Conclusions de </a:t>
            </a:r>
            <a:r>
              <a:rPr lang="fr-FR" dirty="0"/>
              <a:t>l’expérience sénégalaise </a:t>
            </a:r>
            <a:r>
              <a:rPr lang="fr-FR" dirty="0" smtClean="0"/>
              <a:t>et </a:t>
            </a:r>
            <a:r>
              <a:rPr lang="fr-FR" dirty="0"/>
              <a:t>recommandations</a:t>
            </a:r>
          </a:p>
        </p:txBody>
      </p:sp>
      <p:sp>
        <p:nvSpPr>
          <p:cNvPr id="4" name="Espace réservé du numéro de diapositive 3"/>
          <p:cNvSpPr>
            <a:spLocks noGrp="1"/>
          </p:cNvSpPr>
          <p:nvPr>
            <p:ph type="sldNum" sz="quarter" idx="12"/>
          </p:nvPr>
        </p:nvSpPr>
        <p:spPr/>
        <p:txBody>
          <a:bodyPr/>
          <a:lstStyle/>
          <a:p>
            <a:fld id="{23D1170D-1621-49B8-BFF2-003A6297FCD2}" type="slidenum">
              <a:rPr lang="fr-FR" smtClean="0"/>
              <a:t>3</a:t>
            </a:fld>
            <a:endParaRPr lang="fr-F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t>Conclusion et recommandations</a:t>
            </a:r>
            <a:endParaRPr lang="fr-FR" sz="4000" dirty="0"/>
          </a:p>
        </p:txBody>
      </p:sp>
      <p:sp>
        <p:nvSpPr>
          <p:cNvPr id="3" name="Espace réservé du contenu 2"/>
          <p:cNvSpPr>
            <a:spLocks noGrp="1"/>
          </p:cNvSpPr>
          <p:nvPr>
            <p:ph idx="1"/>
          </p:nvPr>
        </p:nvSpPr>
        <p:spPr/>
        <p:txBody>
          <a:bodyPr>
            <a:normAutofit fontScale="85000" lnSpcReduction="20000"/>
          </a:bodyPr>
          <a:lstStyle/>
          <a:p>
            <a:r>
              <a:rPr lang="fr-FR" b="1" dirty="0"/>
              <a:t>Sur le financement des logements sociaux par le PPP </a:t>
            </a:r>
            <a:r>
              <a:rPr lang="fr-FR" b="1" dirty="0" smtClean="0"/>
              <a:t>AFD-BHS</a:t>
            </a:r>
          </a:p>
          <a:p>
            <a:r>
              <a:rPr lang="fr-FR" dirty="0" smtClean="0"/>
              <a:t>Un </a:t>
            </a:r>
            <a:r>
              <a:rPr lang="fr-FR" dirty="0"/>
              <a:t>financement interne est possible par la mobilisation de l’épargne </a:t>
            </a:r>
            <a:r>
              <a:rPr lang="fr-FR" dirty="0" smtClean="0"/>
              <a:t>intérieure</a:t>
            </a:r>
          </a:p>
          <a:p>
            <a:r>
              <a:rPr lang="fr-FR" dirty="0" smtClean="0"/>
              <a:t>Deux recommandations : ouverture </a:t>
            </a:r>
            <a:r>
              <a:rPr lang="fr-FR" dirty="0"/>
              <a:t>d’une banque pour les coopératives d’habitat </a:t>
            </a:r>
            <a:r>
              <a:rPr lang="fr-FR" dirty="0" smtClean="0"/>
              <a:t>et formation à la gestion transparente et la bonne gouvernance</a:t>
            </a:r>
          </a:p>
          <a:p>
            <a:r>
              <a:rPr lang="fr-FR" dirty="0" smtClean="0"/>
              <a:t>Les </a:t>
            </a:r>
            <a:r>
              <a:rPr lang="fr-FR" dirty="0"/>
              <a:t>critères d’éligibilité </a:t>
            </a:r>
            <a:r>
              <a:rPr lang="fr-FR" dirty="0" smtClean="0"/>
              <a:t>du projet AFD-BHS excluant </a:t>
            </a:r>
            <a:r>
              <a:rPr lang="fr-FR" dirty="0"/>
              <a:t>la majorité des travailleurs, la principale recommandation est d’impliquer les </a:t>
            </a:r>
            <a:r>
              <a:rPr lang="fr-FR" dirty="0" smtClean="0"/>
              <a:t>cibles et potentiels </a:t>
            </a:r>
            <a:r>
              <a:rPr lang="fr-FR" dirty="0"/>
              <a:t>bénéficiaires </a:t>
            </a:r>
            <a:r>
              <a:rPr lang="fr-FR" dirty="0" smtClean="0"/>
              <a:t>dans </a:t>
            </a:r>
            <a:r>
              <a:rPr lang="fr-FR" dirty="0"/>
              <a:t>la conception et la réalisation des projets, pour une meilleure efficience.</a:t>
            </a:r>
          </a:p>
        </p:txBody>
      </p:sp>
      <p:sp>
        <p:nvSpPr>
          <p:cNvPr id="4" name="Espace réservé du numéro de diapositive 3"/>
          <p:cNvSpPr>
            <a:spLocks noGrp="1"/>
          </p:cNvSpPr>
          <p:nvPr>
            <p:ph type="sldNum" sz="quarter" idx="12"/>
          </p:nvPr>
        </p:nvSpPr>
        <p:spPr/>
        <p:txBody>
          <a:bodyPr/>
          <a:lstStyle/>
          <a:p>
            <a:fld id="{23D1170D-1621-49B8-BFF2-003A6297FCD2}" type="slidenum">
              <a:rPr lang="fr-FR" smtClean="0"/>
              <a:t>30</a:t>
            </a:fld>
            <a:endParaRPr lang="fr-F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t>Conclusion et recommandations</a:t>
            </a:r>
            <a:endParaRPr lang="fr-FR" sz="4000" dirty="0"/>
          </a:p>
        </p:txBody>
      </p:sp>
      <p:sp>
        <p:nvSpPr>
          <p:cNvPr id="3" name="Espace réservé du contenu 2"/>
          <p:cNvSpPr>
            <a:spLocks noGrp="1"/>
          </p:cNvSpPr>
          <p:nvPr>
            <p:ph idx="1"/>
          </p:nvPr>
        </p:nvSpPr>
        <p:spPr/>
        <p:txBody>
          <a:bodyPr>
            <a:normAutofit fontScale="85000" lnSpcReduction="10000"/>
          </a:bodyPr>
          <a:lstStyle/>
          <a:p>
            <a:pPr algn="just"/>
            <a:r>
              <a:rPr lang="fr-FR" b="1" dirty="0"/>
              <a:t>Sur les syndicats et les </a:t>
            </a:r>
            <a:r>
              <a:rPr lang="fr-FR" b="1" dirty="0" smtClean="0"/>
              <a:t>travailleurs</a:t>
            </a:r>
          </a:p>
          <a:p>
            <a:pPr algn="just"/>
            <a:r>
              <a:rPr lang="fr-FR" dirty="0" smtClean="0"/>
              <a:t>La </a:t>
            </a:r>
            <a:r>
              <a:rPr lang="fr-FR" dirty="0"/>
              <a:t>plupart des syndicalistes </a:t>
            </a:r>
            <a:r>
              <a:rPr lang="fr-FR" dirty="0" smtClean="0"/>
              <a:t>interviewés concèdent </a:t>
            </a:r>
            <a:r>
              <a:rPr lang="fr-FR" dirty="0"/>
              <a:t>l’idée de «comprendre la mondialisation et la marche du monde» mais ne sont pas prêts pour autant à sacrifier leurs intérêts au nom de la «</a:t>
            </a:r>
            <a:r>
              <a:rPr lang="fr-FR" dirty="0" smtClean="0"/>
              <a:t>flexibilité »</a:t>
            </a:r>
          </a:p>
          <a:p>
            <a:pPr algn="just"/>
            <a:r>
              <a:rPr lang="fr-FR" dirty="0" smtClean="0"/>
              <a:t>Il </a:t>
            </a:r>
            <a:r>
              <a:rPr lang="fr-FR" dirty="0"/>
              <a:t>faut donc redéfinir les termes du «dialogue social» : </a:t>
            </a:r>
            <a:r>
              <a:rPr lang="fr-FR" dirty="0" smtClean="0"/>
              <a:t>pour </a:t>
            </a:r>
            <a:r>
              <a:rPr lang="fr-FR" dirty="0"/>
              <a:t>éviter </a:t>
            </a:r>
            <a:r>
              <a:rPr lang="fr-FR" dirty="0" smtClean="0"/>
              <a:t>les conflits, la </a:t>
            </a:r>
            <a:r>
              <a:rPr lang="fr-FR" dirty="0"/>
              <a:t>précarisation des travailleurs, et </a:t>
            </a:r>
            <a:r>
              <a:rPr lang="fr-FR" dirty="0" smtClean="0"/>
              <a:t>pour </a:t>
            </a:r>
            <a:r>
              <a:rPr lang="fr-FR" dirty="0"/>
              <a:t>une plus grande implication des syndicats, des partenaires sociaux et des acteurs </a:t>
            </a:r>
            <a:r>
              <a:rPr lang="fr-FR" dirty="0" smtClean="0"/>
              <a:t>non-gouvernementaux la </a:t>
            </a:r>
            <a:r>
              <a:rPr lang="fr-FR" dirty="0"/>
              <a:t>prise de décisions stratégiques</a:t>
            </a:r>
          </a:p>
        </p:txBody>
      </p:sp>
      <p:sp>
        <p:nvSpPr>
          <p:cNvPr id="4" name="Espace réservé du numéro de diapositive 3"/>
          <p:cNvSpPr>
            <a:spLocks noGrp="1"/>
          </p:cNvSpPr>
          <p:nvPr>
            <p:ph type="sldNum" sz="quarter" idx="12"/>
          </p:nvPr>
        </p:nvSpPr>
        <p:spPr/>
        <p:txBody>
          <a:bodyPr/>
          <a:lstStyle/>
          <a:p>
            <a:fld id="{23D1170D-1621-49B8-BFF2-003A6297FCD2}" type="slidenum">
              <a:rPr lang="fr-FR" smtClean="0"/>
              <a:t>31</a:t>
            </a:fld>
            <a:endParaRPr lang="fr-F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t>Conclusion et recommandations</a:t>
            </a:r>
            <a:endParaRPr lang="fr-FR" sz="4000" dirty="0"/>
          </a:p>
        </p:txBody>
      </p:sp>
      <p:sp>
        <p:nvSpPr>
          <p:cNvPr id="3" name="Espace réservé du contenu 2"/>
          <p:cNvSpPr>
            <a:spLocks noGrp="1"/>
          </p:cNvSpPr>
          <p:nvPr>
            <p:ph idx="1"/>
          </p:nvPr>
        </p:nvSpPr>
        <p:spPr/>
        <p:txBody>
          <a:bodyPr>
            <a:normAutofit fontScale="77500" lnSpcReduction="20000"/>
          </a:bodyPr>
          <a:lstStyle/>
          <a:p>
            <a:r>
              <a:rPr lang="fr-FR" b="1" dirty="0"/>
              <a:t>Sur les syndicats et les travailleurs</a:t>
            </a:r>
            <a:endParaRPr lang="fr-FR" dirty="0" smtClean="0"/>
          </a:p>
          <a:p>
            <a:pPr algn="just"/>
            <a:r>
              <a:rPr lang="fr-FR" dirty="0"/>
              <a:t>Une des recommandations </a:t>
            </a:r>
            <a:r>
              <a:rPr lang="fr-FR" dirty="0" smtClean="0"/>
              <a:t>vitales est </a:t>
            </a:r>
            <a:r>
              <a:rPr lang="fr-FR" dirty="0"/>
              <a:t>de créer des coopératives </a:t>
            </a:r>
            <a:r>
              <a:rPr lang="fr-FR" dirty="0" smtClean="0"/>
              <a:t>d’habitat en </a:t>
            </a:r>
            <a:r>
              <a:rPr lang="fr-FR" dirty="0"/>
              <a:t>garantissant leur fonctionnement et leur bonne gouvernance. L’objectif est de mobiliser l’épargne des travailleurs et les impliquer activement dans la mise en œuvre </a:t>
            </a:r>
            <a:r>
              <a:rPr lang="fr-FR" dirty="0" smtClean="0"/>
              <a:t>de programmes </a:t>
            </a:r>
            <a:r>
              <a:rPr lang="fr-FR" dirty="0"/>
              <a:t>de construction </a:t>
            </a:r>
            <a:r>
              <a:rPr lang="fr-FR" dirty="0" smtClean="0"/>
              <a:t>de </a:t>
            </a:r>
            <a:r>
              <a:rPr lang="fr-FR" dirty="0"/>
              <a:t>logements sociaux dont ils </a:t>
            </a:r>
            <a:r>
              <a:rPr lang="fr-FR" dirty="0" smtClean="0"/>
              <a:t>sont </a:t>
            </a:r>
            <a:r>
              <a:rPr lang="fr-FR" dirty="0"/>
              <a:t>les principaux bénéficiaires </a:t>
            </a:r>
            <a:endParaRPr lang="fr-FR" dirty="0" smtClean="0"/>
          </a:p>
          <a:p>
            <a:pPr algn="just"/>
            <a:r>
              <a:rPr lang="fr-FR" dirty="0" smtClean="0"/>
              <a:t>Compte </a:t>
            </a:r>
            <a:r>
              <a:rPr lang="fr-FR" dirty="0"/>
              <a:t>tenu de leur capacité d’épargne, ces coopératives </a:t>
            </a:r>
            <a:r>
              <a:rPr lang="fr-FR" dirty="0" smtClean="0"/>
              <a:t>doivent établir </a:t>
            </a:r>
            <a:r>
              <a:rPr lang="fr-FR" dirty="0"/>
              <a:t>une coopération dynamique avec les banques -pas seulement la BHS- pour l’accès au crédit et/ou la réalisation de logements pour leurs </a:t>
            </a:r>
            <a:r>
              <a:rPr lang="fr-FR" dirty="0" smtClean="0"/>
              <a:t>membres</a:t>
            </a:r>
          </a:p>
          <a:p>
            <a:endParaRPr lang="fr-FR" dirty="0"/>
          </a:p>
        </p:txBody>
      </p:sp>
      <p:sp>
        <p:nvSpPr>
          <p:cNvPr id="4" name="Espace réservé du numéro de diapositive 3"/>
          <p:cNvSpPr>
            <a:spLocks noGrp="1"/>
          </p:cNvSpPr>
          <p:nvPr>
            <p:ph type="sldNum" sz="quarter" idx="12"/>
          </p:nvPr>
        </p:nvSpPr>
        <p:spPr/>
        <p:txBody>
          <a:bodyPr/>
          <a:lstStyle/>
          <a:p>
            <a:fld id="{23D1170D-1621-49B8-BFF2-003A6297FCD2}" type="slidenum">
              <a:rPr lang="fr-FR" smtClean="0"/>
              <a:t>32</a:t>
            </a:fld>
            <a:endParaRPr lang="fr-F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Merci pour votre attention !</a:t>
            </a:r>
            <a:endParaRPr lang="fr-FR" dirty="0"/>
          </a:p>
        </p:txBody>
      </p:sp>
      <p:sp>
        <p:nvSpPr>
          <p:cNvPr id="4" name="Espace réservé du numéro de diapositive 3"/>
          <p:cNvSpPr>
            <a:spLocks noGrp="1"/>
          </p:cNvSpPr>
          <p:nvPr>
            <p:ph type="sldNum" sz="quarter" idx="12"/>
          </p:nvPr>
        </p:nvSpPr>
        <p:spPr/>
        <p:txBody>
          <a:bodyPr/>
          <a:lstStyle/>
          <a:p>
            <a:fld id="{23D1170D-1621-49B8-BFF2-003A6297FCD2}" type="slidenum">
              <a:rPr lang="fr-FR" smtClean="0"/>
              <a:t>33</a:t>
            </a:fld>
            <a:endParaRPr lang="fr-F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3435" y="1600200"/>
            <a:ext cx="5857129"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Introduction et contexte</a:t>
            </a:r>
            <a:r>
              <a:rPr lang="fr-FR" b="1" dirty="0" smtClean="0"/>
              <a:t> </a:t>
            </a:r>
            <a:r>
              <a:rPr lang="fr-FR" b="1" dirty="0"/>
              <a:t>du Sénégal</a:t>
            </a:r>
            <a:endParaRPr lang="fr-FR" dirty="0"/>
          </a:p>
        </p:txBody>
      </p:sp>
      <p:sp>
        <p:nvSpPr>
          <p:cNvPr id="3" name="Espace réservé du contenu 2"/>
          <p:cNvSpPr>
            <a:spLocks noGrp="1"/>
          </p:cNvSpPr>
          <p:nvPr>
            <p:ph idx="1"/>
          </p:nvPr>
        </p:nvSpPr>
        <p:spPr/>
        <p:txBody>
          <a:bodyPr/>
          <a:lstStyle/>
          <a:p>
            <a:pPr algn="just"/>
            <a:r>
              <a:rPr lang="fr-FR" dirty="0"/>
              <a:t>Une démographie source de nombreux </a:t>
            </a:r>
            <a:r>
              <a:rPr lang="fr-FR" dirty="0" smtClean="0"/>
              <a:t>problèmes</a:t>
            </a:r>
          </a:p>
          <a:p>
            <a:pPr algn="just"/>
            <a:r>
              <a:rPr lang="fr-FR" dirty="0"/>
              <a:t>Un contexte politique </a:t>
            </a:r>
            <a:r>
              <a:rPr lang="fr-FR" dirty="0" smtClean="0"/>
              <a:t>apaisé</a:t>
            </a:r>
          </a:p>
          <a:p>
            <a:pPr algn="just"/>
            <a:r>
              <a:rPr lang="fr-FR" dirty="0" smtClean="0"/>
              <a:t>des difficultés économiques réelles</a:t>
            </a:r>
          </a:p>
          <a:p>
            <a:pPr algn="just"/>
            <a:r>
              <a:rPr lang="fr-FR" dirty="0"/>
              <a:t>Un contexte social marqué par la </a:t>
            </a:r>
            <a:r>
              <a:rPr lang="fr-FR" dirty="0" smtClean="0"/>
              <a:t>pauvreté</a:t>
            </a:r>
          </a:p>
          <a:p>
            <a:pPr algn="just"/>
            <a:r>
              <a:rPr lang="fr-FR" dirty="0"/>
              <a:t>D’ambitieux projets </a:t>
            </a:r>
            <a:r>
              <a:rPr lang="fr-FR" dirty="0" smtClean="0"/>
              <a:t>de </a:t>
            </a:r>
            <a:r>
              <a:rPr lang="fr-FR" dirty="0"/>
              <a:t>développement</a:t>
            </a:r>
          </a:p>
        </p:txBody>
      </p:sp>
      <p:sp>
        <p:nvSpPr>
          <p:cNvPr id="4" name="Espace réservé du numéro de diapositive 3"/>
          <p:cNvSpPr>
            <a:spLocks noGrp="1"/>
          </p:cNvSpPr>
          <p:nvPr>
            <p:ph type="sldNum" sz="quarter" idx="12"/>
          </p:nvPr>
        </p:nvSpPr>
        <p:spPr/>
        <p:txBody>
          <a:bodyPr/>
          <a:lstStyle/>
          <a:p>
            <a:fld id="{23D1170D-1621-49B8-BFF2-003A6297FCD2}" type="slidenum">
              <a:rPr lang="fr-FR" smtClean="0"/>
              <a:t>4</a:t>
            </a:fld>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
            </a:r>
            <a:br>
              <a:rPr lang="fr-FR" b="1" dirty="0" smtClean="0"/>
            </a:br>
            <a:r>
              <a:rPr lang="fr-FR" b="1" dirty="0" smtClean="0"/>
              <a:t>Une démographie source de nombreux problèmes</a:t>
            </a:r>
            <a:br>
              <a:rPr lang="fr-FR" b="1" dirty="0" smtClean="0"/>
            </a:br>
            <a:endParaRPr lang="fr-FR" dirty="0"/>
          </a:p>
        </p:txBody>
      </p:sp>
      <p:sp>
        <p:nvSpPr>
          <p:cNvPr id="3" name="Espace réservé du contenu 2"/>
          <p:cNvSpPr>
            <a:spLocks noGrp="1"/>
          </p:cNvSpPr>
          <p:nvPr>
            <p:ph idx="1"/>
          </p:nvPr>
        </p:nvSpPr>
        <p:spPr/>
        <p:txBody>
          <a:bodyPr>
            <a:normAutofit fontScale="92500"/>
          </a:bodyPr>
          <a:lstStyle/>
          <a:p>
            <a:pPr algn="just"/>
            <a:r>
              <a:rPr lang="fr-FR" dirty="0" smtClean="0"/>
              <a:t>Taux d’accroissement naturel de 2,34 % par an</a:t>
            </a:r>
          </a:p>
          <a:p>
            <a:pPr algn="just"/>
            <a:r>
              <a:rPr lang="fr-FR" dirty="0" smtClean="0"/>
              <a:t>Jeunesse </a:t>
            </a:r>
            <a:r>
              <a:rPr lang="fr-FR" dirty="0"/>
              <a:t>: 40,8% sont âgés de moins de 14 </a:t>
            </a:r>
            <a:r>
              <a:rPr lang="fr-FR" dirty="0" smtClean="0"/>
              <a:t>ans</a:t>
            </a:r>
          </a:p>
          <a:p>
            <a:pPr algn="just"/>
            <a:r>
              <a:rPr lang="fr-FR" dirty="0" smtClean="0"/>
              <a:t>De nombreux problèmes:</a:t>
            </a:r>
          </a:p>
          <a:p>
            <a:pPr algn="just">
              <a:buNone/>
            </a:pPr>
            <a:r>
              <a:rPr lang="fr-FR" dirty="0" smtClean="0"/>
              <a:t>    - taux de chômage de 13 %</a:t>
            </a:r>
          </a:p>
          <a:p>
            <a:pPr algn="just">
              <a:buNone/>
            </a:pPr>
            <a:r>
              <a:rPr lang="fr-FR" dirty="0" smtClean="0"/>
              <a:t>    - besoins alimentaires, </a:t>
            </a:r>
          </a:p>
          <a:p>
            <a:pPr algn="just">
              <a:buNone/>
            </a:pPr>
            <a:r>
              <a:rPr lang="fr-FR" dirty="0" smtClean="0"/>
              <a:t>    - logement décent, scolarisation pour tous</a:t>
            </a:r>
          </a:p>
          <a:p>
            <a:pPr algn="just">
              <a:buNone/>
            </a:pPr>
            <a:r>
              <a:rPr lang="fr-FR" dirty="0" smtClean="0"/>
              <a:t>    - accès à l’eau, l’énergie et  aux moyens de transport, </a:t>
            </a:r>
            <a:r>
              <a:rPr lang="fr-FR" dirty="0" err="1" smtClean="0"/>
              <a:t>etc</a:t>
            </a:r>
            <a:endParaRPr lang="fr-FR" dirty="0"/>
          </a:p>
        </p:txBody>
      </p:sp>
      <p:sp>
        <p:nvSpPr>
          <p:cNvPr id="4" name="Espace réservé du numéro de diapositive 3"/>
          <p:cNvSpPr>
            <a:spLocks noGrp="1"/>
          </p:cNvSpPr>
          <p:nvPr>
            <p:ph type="sldNum" sz="quarter" idx="12"/>
          </p:nvPr>
        </p:nvSpPr>
        <p:spPr/>
        <p:txBody>
          <a:bodyPr/>
          <a:lstStyle/>
          <a:p>
            <a:fld id="{23D1170D-1621-49B8-BFF2-003A6297FCD2}" type="slidenum">
              <a:rPr lang="fr-FR" smtClean="0"/>
              <a:t>5</a:t>
            </a:fld>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b="1" dirty="0" smtClean="0"/>
              <a:t>Un contexte politique apaisé</a:t>
            </a:r>
            <a:endParaRPr lang="fr-FR" sz="4000" dirty="0"/>
          </a:p>
        </p:txBody>
      </p:sp>
      <p:sp>
        <p:nvSpPr>
          <p:cNvPr id="3" name="Espace réservé du contenu 2"/>
          <p:cNvSpPr>
            <a:spLocks noGrp="1"/>
          </p:cNvSpPr>
          <p:nvPr>
            <p:ph idx="1"/>
          </p:nvPr>
        </p:nvSpPr>
        <p:spPr/>
        <p:txBody>
          <a:bodyPr>
            <a:normAutofit fontScale="92500" lnSpcReduction="10000"/>
          </a:bodyPr>
          <a:lstStyle/>
          <a:p>
            <a:pPr algn="just"/>
            <a:r>
              <a:rPr lang="fr-FR" dirty="0" smtClean="0"/>
              <a:t>Multipartisme </a:t>
            </a:r>
            <a:r>
              <a:rPr lang="fr-FR" dirty="0"/>
              <a:t>intégral en </a:t>
            </a:r>
            <a:r>
              <a:rPr lang="fr-FR" dirty="0" smtClean="0"/>
              <a:t>1980 et alternances pacifiques </a:t>
            </a:r>
          </a:p>
          <a:p>
            <a:pPr algn="just"/>
            <a:r>
              <a:rPr lang="fr-FR" dirty="0" smtClean="0"/>
              <a:t>Rapports pacifiques entre groupes sociaux ethniques et religieux </a:t>
            </a:r>
          </a:p>
          <a:p>
            <a:pPr algn="just"/>
            <a:r>
              <a:rPr lang="fr-FR" dirty="0" smtClean="0"/>
              <a:t>Stabilité politique </a:t>
            </a:r>
            <a:r>
              <a:rPr lang="fr-FR" dirty="0"/>
              <a:t>indispensable </a:t>
            </a:r>
            <a:r>
              <a:rPr lang="fr-FR" dirty="0" smtClean="0"/>
              <a:t>aux projets de </a:t>
            </a:r>
            <a:r>
              <a:rPr lang="fr-FR" dirty="0"/>
              <a:t>développement </a:t>
            </a:r>
            <a:r>
              <a:rPr lang="fr-FR" dirty="0" smtClean="0"/>
              <a:t>viable</a:t>
            </a:r>
          </a:p>
          <a:p>
            <a:pPr algn="just"/>
            <a:r>
              <a:rPr lang="fr-FR" dirty="0" smtClean="0"/>
              <a:t>Paix sociale et bénéfice de la «clause de la nation la plus favorisée»</a:t>
            </a:r>
            <a:endParaRPr lang="fr-FR" i="1" dirty="0" smtClean="0"/>
          </a:p>
          <a:p>
            <a:pPr algn="just"/>
            <a:r>
              <a:rPr lang="fr-FR" dirty="0" smtClean="0"/>
              <a:t>Seul bémol, la question casamançaise</a:t>
            </a:r>
          </a:p>
          <a:p>
            <a:pPr algn="just"/>
            <a:endParaRPr lang="fr-FR" dirty="0"/>
          </a:p>
        </p:txBody>
      </p:sp>
      <p:sp>
        <p:nvSpPr>
          <p:cNvPr id="4" name="Espace réservé du numéro de diapositive 3"/>
          <p:cNvSpPr>
            <a:spLocks noGrp="1"/>
          </p:cNvSpPr>
          <p:nvPr>
            <p:ph type="sldNum" sz="quarter" idx="12"/>
          </p:nvPr>
        </p:nvSpPr>
        <p:spPr/>
        <p:txBody>
          <a:bodyPr/>
          <a:lstStyle/>
          <a:p>
            <a:fld id="{23D1170D-1621-49B8-BFF2-003A6297FCD2}" type="slidenum">
              <a:rPr lang="fr-FR" smtClean="0"/>
              <a:t>6</a:t>
            </a:fld>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t>De réelles difficultés économiques</a:t>
            </a:r>
            <a:endParaRPr lang="fr-FR" sz="4000" dirty="0"/>
          </a:p>
        </p:txBody>
      </p:sp>
      <p:sp>
        <p:nvSpPr>
          <p:cNvPr id="3" name="Espace réservé du contenu 2"/>
          <p:cNvSpPr>
            <a:spLocks noGrp="1"/>
          </p:cNvSpPr>
          <p:nvPr>
            <p:ph idx="1"/>
          </p:nvPr>
        </p:nvSpPr>
        <p:spPr/>
        <p:txBody>
          <a:bodyPr>
            <a:normAutofit fontScale="92500" lnSpcReduction="10000"/>
          </a:bodyPr>
          <a:lstStyle/>
          <a:p>
            <a:pPr algn="just"/>
            <a:r>
              <a:rPr lang="fr-FR" dirty="0" smtClean="0"/>
              <a:t>Pays pauvre </a:t>
            </a:r>
            <a:r>
              <a:rPr lang="fr-FR" dirty="0"/>
              <a:t>en ressources </a:t>
            </a:r>
            <a:r>
              <a:rPr lang="fr-FR" dirty="0" smtClean="0"/>
              <a:t>naturelles</a:t>
            </a:r>
          </a:p>
          <a:p>
            <a:pPr algn="just"/>
            <a:r>
              <a:rPr lang="fr-FR" dirty="0"/>
              <a:t>L’agriculture occupe une bonne partie de la </a:t>
            </a:r>
            <a:r>
              <a:rPr lang="fr-FR" dirty="0" smtClean="0"/>
              <a:t>population: La </a:t>
            </a:r>
            <a:r>
              <a:rPr lang="fr-FR" dirty="0"/>
              <a:t>pêche et le tourisme constituent les principales sources de </a:t>
            </a:r>
            <a:r>
              <a:rPr lang="fr-FR" dirty="0" smtClean="0"/>
              <a:t>devises, Arachide (9% au PIB) </a:t>
            </a:r>
          </a:p>
          <a:p>
            <a:pPr algn="just"/>
            <a:r>
              <a:rPr lang="fr-FR" dirty="0" smtClean="0"/>
              <a:t>secteur </a:t>
            </a:r>
            <a:r>
              <a:rPr lang="fr-FR" dirty="0"/>
              <a:t>de l’économie informelle </a:t>
            </a:r>
            <a:r>
              <a:rPr lang="fr-FR" dirty="0" smtClean="0"/>
              <a:t>: </a:t>
            </a:r>
            <a:r>
              <a:rPr lang="fr-FR" dirty="0"/>
              <a:t>97% des créations d'emplois</a:t>
            </a:r>
            <a:endParaRPr lang="fr-FR" dirty="0" smtClean="0"/>
          </a:p>
          <a:p>
            <a:pPr algn="just"/>
            <a:r>
              <a:rPr lang="fr-FR" dirty="0" smtClean="0"/>
              <a:t>Industrie: multinationales, en majorité françaises </a:t>
            </a:r>
          </a:p>
          <a:p>
            <a:pPr algn="just"/>
            <a:r>
              <a:rPr lang="fr-FR" dirty="0" smtClean="0"/>
              <a:t>Faible croissance économique</a:t>
            </a:r>
          </a:p>
          <a:p>
            <a:pPr algn="just"/>
            <a:endParaRPr lang="fr-FR" dirty="0"/>
          </a:p>
        </p:txBody>
      </p:sp>
      <p:sp>
        <p:nvSpPr>
          <p:cNvPr id="4" name="Espace réservé du numéro de diapositive 3"/>
          <p:cNvSpPr>
            <a:spLocks noGrp="1"/>
          </p:cNvSpPr>
          <p:nvPr>
            <p:ph type="sldNum" sz="quarter" idx="12"/>
          </p:nvPr>
        </p:nvSpPr>
        <p:spPr/>
        <p:txBody>
          <a:bodyPr/>
          <a:lstStyle/>
          <a:p>
            <a:fld id="{23D1170D-1621-49B8-BFF2-003A6297FCD2}" type="slidenum">
              <a:rPr lang="fr-FR" smtClean="0"/>
              <a:t>7</a:t>
            </a:fld>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Un contexte social marqué par la pauvreté</a:t>
            </a:r>
            <a:endParaRPr lang="fr-FR" dirty="0"/>
          </a:p>
        </p:txBody>
      </p:sp>
      <p:sp>
        <p:nvSpPr>
          <p:cNvPr id="3" name="Espace réservé du contenu 2"/>
          <p:cNvSpPr>
            <a:spLocks noGrp="1"/>
          </p:cNvSpPr>
          <p:nvPr>
            <p:ph idx="1"/>
          </p:nvPr>
        </p:nvSpPr>
        <p:spPr/>
        <p:txBody>
          <a:bodyPr>
            <a:normAutofit fontScale="70000" lnSpcReduction="20000"/>
          </a:bodyPr>
          <a:lstStyle/>
          <a:p>
            <a:pPr algn="just"/>
            <a:r>
              <a:rPr lang="fr-FR" sz="4000" dirty="0" smtClean="0"/>
              <a:t>Parmi </a:t>
            </a:r>
            <a:r>
              <a:rPr lang="fr-FR" sz="4000" dirty="0"/>
              <a:t>les</a:t>
            </a:r>
            <a:r>
              <a:rPr lang="fr-FR" sz="4000" i="1" dirty="0"/>
              <a:t> 25 pays les plus pauvres</a:t>
            </a:r>
            <a:r>
              <a:rPr lang="fr-FR" sz="4000" dirty="0"/>
              <a:t> en </a:t>
            </a:r>
            <a:r>
              <a:rPr lang="fr-FR" sz="4000" dirty="0" smtClean="0"/>
              <a:t>2015</a:t>
            </a:r>
          </a:p>
          <a:p>
            <a:pPr algn="just"/>
            <a:r>
              <a:rPr lang="fr-FR" sz="4000" dirty="0" smtClean="0"/>
              <a:t>Classement IDH </a:t>
            </a:r>
            <a:r>
              <a:rPr lang="fr-FR" sz="4000" dirty="0"/>
              <a:t>pour </a:t>
            </a:r>
            <a:r>
              <a:rPr lang="fr-FR" sz="4000" dirty="0" smtClean="0"/>
              <a:t>2013: </a:t>
            </a:r>
            <a:r>
              <a:rPr lang="fr-FR" sz="4000" dirty="0"/>
              <a:t>le Sénégal </a:t>
            </a:r>
            <a:r>
              <a:rPr lang="fr-FR" sz="4000" dirty="0" smtClean="0"/>
              <a:t>au </a:t>
            </a:r>
            <a:r>
              <a:rPr lang="fr-FR" sz="4000" dirty="0"/>
              <a:t>163</a:t>
            </a:r>
            <a:r>
              <a:rPr lang="fr-FR" sz="4000" baseline="30000" dirty="0"/>
              <a:t>ème</a:t>
            </a:r>
            <a:r>
              <a:rPr lang="fr-FR" sz="4000" dirty="0"/>
              <a:t> rang sur un total de 182 </a:t>
            </a:r>
            <a:r>
              <a:rPr lang="fr-FR" sz="4000" dirty="0" smtClean="0"/>
              <a:t>pays</a:t>
            </a:r>
          </a:p>
          <a:p>
            <a:pPr algn="just"/>
            <a:r>
              <a:rPr lang="fr-FR" sz="4000" dirty="0" smtClean="0"/>
              <a:t>La </a:t>
            </a:r>
            <a:r>
              <a:rPr lang="fr-FR" sz="4000" dirty="0"/>
              <a:t>pauvreté, estimée à 57% en 2004, est plus marquée chez les femmes et plus prégnante </a:t>
            </a:r>
            <a:r>
              <a:rPr lang="fr-FR" sz="4000" dirty="0" smtClean="0"/>
              <a:t>en </a:t>
            </a:r>
            <a:r>
              <a:rPr lang="fr-FR" sz="4000" dirty="0"/>
              <a:t>zone rurale (72% des pauvres vivent en milieu rural</a:t>
            </a:r>
            <a:r>
              <a:rPr lang="fr-FR" sz="4000" dirty="0" smtClean="0"/>
              <a:t>)</a:t>
            </a:r>
          </a:p>
          <a:p>
            <a:pPr algn="just"/>
            <a:r>
              <a:rPr lang="fr-FR" sz="4000" dirty="0" smtClean="0"/>
              <a:t>Chômage</a:t>
            </a:r>
            <a:r>
              <a:rPr lang="fr-FR" sz="4000" dirty="0"/>
              <a:t>, </a:t>
            </a:r>
            <a:r>
              <a:rPr lang="fr-FR" sz="4000" dirty="0" smtClean="0"/>
              <a:t>sous-emploi </a:t>
            </a:r>
            <a:r>
              <a:rPr lang="fr-FR" sz="4000" dirty="0"/>
              <a:t>et </a:t>
            </a:r>
            <a:r>
              <a:rPr lang="fr-FR" sz="4000" dirty="0" smtClean="0"/>
              <a:t>conditions </a:t>
            </a:r>
            <a:r>
              <a:rPr lang="fr-FR" sz="4000" dirty="0"/>
              <a:t>de vie </a:t>
            </a:r>
            <a:r>
              <a:rPr lang="fr-FR" sz="4000" dirty="0" smtClean="0"/>
              <a:t>précaires des travailleurs</a:t>
            </a:r>
          </a:p>
          <a:p>
            <a:pPr algn="just"/>
            <a:r>
              <a:rPr lang="fr-FR" sz="4000" dirty="0" smtClean="0"/>
              <a:t>Recours </a:t>
            </a:r>
            <a:r>
              <a:rPr lang="fr-FR" sz="4000" dirty="0"/>
              <a:t>massif à l’exode rural, à l’économie informelle et à la migration </a:t>
            </a:r>
            <a:r>
              <a:rPr lang="fr-FR" sz="4000" dirty="0" smtClean="0"/>
              <a:t>(900 </a:t>
            </a:r>
            <a:r>
              <a:rPr lang="fr-FR" sz="4000" dirty="0"/>
              <a:t>milliards de FCFA en </a:t>
            </a:r>
            <a:r>
              <a:rPr lang="fr-FR" sz="4000" dirty="0" smtClean="0"/>
              <a:t>2014)</a:t>
            </a:r>
            <a:endParaRPr lang="fr-FR" sz="4000" dirty="0"/>
          </a:p>
          <a:p>
            <a:endParaRPr lang="fr-FR" dirty="0"/>
          </a:p>
          <a:p>
            <a:endParaRPr lang="fr-FR" dirty="0" smtClean="0"/>
          </a:p>
          <a:p>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23D1170D-1621-49B8-BFF2-003A6297FCD2}" type="slidenum">
              <a:rPr lang="fr-FR" smtClean="0"/>
              <a:t>8</a:t>
            </a:fld>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
            </a:r>
            <a:br>
              <a:rPr lang="fr-FR" b="1" dirty="0" smtClean="0"/>
            </a:br>
            <a:r>
              <a:rPr lang="fr-FR" b="1" dirty="0" smtClean="0"/>
              <a:t>D’ambitieux projets de développement</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fontScale="92500"/>
          </a:bodyPr>
          <a:lstStyle/>
          <a:p>
            <a:pPr algn="just"/>
            <a:r>
              <a:rPr lang="fr-FR" dirty="0"/>
              <a:t>Plan Sénégal émergent (PSE) </a:t>
            </a:r>
            <a:r>
              <a:rPr lang="fr-FR" i="1" dirty="0" smtClean="0"/>
              <a:t>l’émergence</a:t>
            </a:r>
            <a:r>
              <a:rPr lang="fr-FR" dirty="0" smtClean="0"/>
              <a:t> </a:t>
            </a:r>
            <a:r>
              <a:rPr lang="fr-FR" dirty="0"/>
              <a:t>en </a:t>
            </a:r>
            <a:r>
              <a:rPr lang="fr-FR" dirty="0" smtClean="0"/>
              <a:t>2035</a:t>
            </a:r>
          </a:p>
          <a:p>
            <a:pPr algn="just"/>
            <a:r>
              <a:rPr lang="fr-FR" dirty="0"/>
              <a:t>Plan national d’aménagement et de développement territorial (PNADT 2015-35</a:t>
            </a:r>
            <a:r>
              <a:rPr lang="fr-FR" dirty="0" smtClean="0"/>
              <a:t>)</a:t>
            </a:r>
            <a:r>
              <a:rPr lang="fr-FR" dirty="0"/>
              <a:t> ) et </a:t>
            </a:r>
            <a:r>
              <a:rPr lang="fr-FR" dirty="0" smtClean="0"/>
              <a:t>Acte </a:t>
            </a:r>
            <a:r>
              <a:rPr lang="fr-FR" dirty="0"/>
              <a:t>III de la </a:t>
            </a:r>
            <a:r>
              <a:rPr lang="fr-FR" dirty="0" smtClean="0"/>
              <a:t>décentralisation</a:t>
            </a:r>
          </a:p>
          <a:p>
            <a:r>
              <a:rPr lang="fr-FR" dirty="0"/>
              <a:t>D</a:t>
            </a:r>
            <a:r>
              <a:rPr lang="fr-FR" dirty="0" smtClean="0"/>
              <a:t>epuis </a:t>
            </a:r>
            <a:r>
              <a:rPr lang="fr-FR" dirty="0"/>
              <a:t>2004 </a:t>
            </a:r>
            <a:r>
              <a:rPr lang="fr-FR" dirty="0" smtClean="0"/>
              <a:t>expérimentation du </a:t>
            </a:r>
            <a:r>
              <a:rPr lang="fr-FR" dirty="0"/>
              <a:t>Partenariat </a:t>
            </a:r>
            <a:r>
              <a:rPr lang="fr-FR" dirty="0" smtClean="0"/>
              <a:t>Public-Privé</a:t>
            </a:r>
          </a:p>
          <a:p>
            <a:pPr algn="just"/>
            <a:r>
              <a:rPr lang="fr-FR" dirty="0" smtClean="0"/>
              <a:t>Appel </a:t>
            </a:r>
            <a:r>
              <a:rPr lang="fr-FR" dirty="0"/>
              <a:t>aux capitaux privés </a:t>
            </a:r>
            <a:r>
              <a:rPr lang="fr-FR" dirty="0" smtClean="0"/>
              <a:t>comme alternative </a:t>
            </a:r>
            <a:r>
              <a:rPr lang="fr-FR" dirty="0"/>
              <a:t>pour le financement des projets de développement</a:t>
            </a:r>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23D1170D-1621-49B8-BFF2-003A6297FCD2}" type="slidenum">
              <a:rPr lang="fr-FR" smtClean="0"/>
              <a:t>9</a:t>
            </a:fld>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1802</Words>
  <Application>Microsoft Office PowerPoint</Application>
  <PresentationFormat>On-screen Show (4:3)</PresentationFormat>
  <Paragraphs>210</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Thème Office</vt:lpstr>
      <vt:lpstr>The Use of Official Development AID (ODA) in the development of Public Private Partnership (PPPs) Projects </vt:lpstr>
      <vt:lpstr>Case study of Senegal</vt:lpstr>
      <vt:lpstr>Plan</vt:lpstr>
      <vt:lpstr>Introduction et contexte du Sénégal</vt:lpstr>
      <vt:lpstr> Une démographie source de nombreux problèmes </vt:lpstr>
      <vt:lpstr>Un contexte politique apaisé</vt:lpstr>
      <vt:lpstr>De réelles difficultés économiques</vt:lpstr>
      <vt:lpstr>Un contexte social marqué par la pauvreté</vt:lpstr>
      <vt:lpstr> D’ambitieux projets de développement </vt:lpstr>
      <vt:lpstr>Cadre légal du PPP et de l’APD</vt:lpstr>
      <vt:lpstr>L’APD au Sénégal</vt:lpstr>
      <vt:lpstr>L’APD au Sénégal</vt:lpstr>
      <vt:lpstr>Les PPP et la réforme de l’environnement des affaires</vt:lpstr>
      <vt:lpstr>Les PPP et la réforme de l’environnement des affaires</vt:lpstr>
      <vt:lpstr>Réalisations et projets PPP au Sénégal</vt:lpstr>
      <vt:lpstr>Réalisations et projets PPP au Sénégal</vt:lpstr>
      <vt:lpstr>Réalisations et projets PPP au Sénégal</vt:lpstr>
      <vt:lpstr>Réalisations et projets PPP au Sénégal</vt:lpstr>
      <vt:lpstr>Réserves sur le mécanisme PPP</vt:lpstr>
      <vt:lpstr>Etude de cas: «financement de logements à bas prix»</vt:lpstr>
      <vt:lpstr>Un contexte de crise du logement au Sénégal</vt:lpstr>
      <vt:lpstr>Un contexte de crise du logement au Sénégal</vt:lpstr>
      <vt:lpstr>Un contexte de crise du logement au Sénégal</vt:lpstr>
      <vt:lpstr>Justification du cas des logements sociaux</vt:lpstr>
      <vt:lpstr>Justification du cas des logements sociaux</vt:lpstr>
      <vt:lpstr>Justification du cas des logements sociaux</vt:lpstr>
      <vt:lpstr>Analyse du cas des logements sociaux</vt:lpstr>
      <vt:lpstr>Analyse du cas des logements sociaux</vt:lpstr>
      <vt:lpstr>Conclusion et recommandations</vt:lpstr>
      <vt:lpstr>Conclusion et recommandations</vt:lpstr>
      <vt:lpstr>Conclusion et recommandations</vt:lpstr>
      <vt:lpstr>Conclusion et recommandations</vt:lpstr>
      <vt:lpstr>Merci pour votre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user</dc:creator>
  <cp:lastModifiedBy>Simonetti, Paola</cp:lastModifiedBy>
  <cp:revision>28</cp:revision>
  <dcterms:created xsi:type="dcterms:W3CDTF">2015-11-22T23:32:13Z</dcterms:created>
  <dcterms:modified xsi:type="dcterms:W3CDTF">2015-11-23T11:47:33Z</dcterms:modified>
</cp:coreProperties>
</file>