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0" r:id="rId3"/>
    <p:sldId id="309" r:id="rId4"/>
    <p:sldId id="311" r:id="rId5"/>
    <p:sldId id="310" r:id="rId6"/>
    <p:sldId id="312" r:id="rId7"/>
    <p:sldId id="314" r:id="rId8"/>
    <p:sldId id="313" r:id="rId9"/>
    <p:sldId id="315" r:id="rId10"/>
    <p:sldId id="316" r:id="rId11"/>
    <p:sldId id="317" r:id="rId12"/>
    <p:sldId id="268" r:id="rId1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D7703"/>
    <a:srgbClr val="FF0000"/>
    <a:srgbClr val="FFFF99"/>
    <a:srgbClr val="FED9B4"/>
    <a:srgbClr val="FED3A8"/>
    <a:srgbClr val="750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4347" autoAdjust="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64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3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17269906928643"/>
          <c:y val="7.6271186440677971E-2"/>
          <c:w val="0.51292657704239919"/>
          <c:h val="0.84067796610169487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9999FF"/>
            </a:solidFill>
            <a:ln w="38100">
              <a:solidFill>
                <a:srgbClr val="0000FF"/>
              </a:solidFill>
              <a:prstDash val="solid"/>
            </a:ln>
          </c:spPr>
          <c:cat>
            <c:strRef>
              <c:f>'[Burundi 2012 in new TUDEP form.xls]Analysis Sheet 1'!$A$14:$B$14,'[Burundi 2012 in new TUDEP form.xls]Analysis Sheet 1'!$C$14:$D$14,'[Burundi 2012 in new TUDEP form.xls]Analysis Sheet 1'!$E$14:$F$14,'[Burundi 2012 in new TUDEP form.xls]Analysis Sheet 1'!$M$14:$N$14,'[Burundi 2012 in new TUDEP form.xls]Analysis Sheet 1'!$G$14:$H$14,'[Burundi 2012 in new TUDEP form.xls]Analysis Sheet 1'!$I$14:$J$14,'[Burundi 2012 in new TUDEP form.xls]Analysis Sheet 1'!$K$14:$L$14,'[Burundi 2012 in new TUDEP form.xls]Analysis Sheet 1'!$O$14:$P$14</c:f>
              <c:strCache>
                <c:ptCount val="15"/>
                <c:pt idx="0">
                  <c:v>Appropriation démocratique</c:v>
                </c:pt>
                <c:pt idx="2">
                  <c:v>Autonomie</c:v>
                </c:pt>
                <c:pt idx="4">
                  <c:v>Partenariat</c:v>
                </c:pt>
                <c:pt idx="6">
                  <c:v>Inclusion et égalité</c:v>
                </c:pt>
                <c:pt idx="8">
                  <c:v>Transparence</c:v>
                </c:pt>
                <c:pt idx="10">
                  <c:v>Responsabilité</c:v>
                </c:pt>
                <c:pt idx="12">
                  <c:v>Cohérence</c:v>
                </c:pt>
                <c:pt idx="14">
                  <c:v>Durabilité</c:v>
                </c:pt>
              </c:strCache>
            </c:strRef>
          </c:cat>
          <c:val>
            <c:numRef>
              <c:f>'[Burundi 2012 in new TUDEP form.xls]Analysis Sheet 1'!$B$25,'[Burundi 2012 in new TUDEP form.xls]Analysis Sheet 1'!$D$25,'[Burundi 2012 in new TUDEP form.xls]Analysis Sheet 1'!$F$25,'[Burundi 2012 in new TUDEP form.xls]Analysis Sheet 1'!$N$25,'[Burundi 2012 in new TUDEP form.xls]Analysis Sheet 1'!$H$25,'[Burundi 2012 in new TUDEP form.xls]Analysis Sheet 1'!$J$25,'[Burundi 2012 in new TUDEP form.xls]Analysis Sheet 1'!$L$25,'[Burundi 2012 in new TUDEP form.xls]Analysis Sheet 1'!$P$25</c:f>
              <c:numCache>
                <c:formatCode>General</c:formatCode>
                <c:ptCount val="8"/>
                <c:pt idx="0">
                  <c:v>18</c:v>
                </c:pt>
                <c:pt idx="1">
                  <c:v>15.5</c:v>
                </c:pt>
                <c:pt idx="2">
                  <c:v>19</c:v>
                </c:pt>
                <c:pt idx="3">
                  <c:v>14</c:v>
                </c:pt>
                <c:pt idx="4">
                  <c:v>17.5</c:v>
                </c:pt>
                <c:pt idx="5">
                  <c:v>16.5</c:v>
                </c:pt>
                <c:pt idx="6">
                  <c:v>19</c:v>
                </c:pt>
                <c:pt idx="7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52448"/>
        <c:axId val="34153984"/>
      </c:radarChart>
      <c:catAx>
        <c:axId val="3415244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153984"/>
        <c:crosses val="autoZero"/>
        <c:auto val="0"/>
        <c:lblAlgn val="ctr"/>
        <c:lblOffset val="100"/>
        <c:noMultiLvlLbl val="0"/>
      </c:catAx>
      <c:valAx>
        <c:axId val="34153984"/>
        <c:scaling>
          <c:orientation val="minMax"/>
          <c:max val="2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152448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1726990692871"/>
          <c:y val="7.6271186440677916E-2"/>
          <c:w val="0.51292657704239919"/>
          <c:h val="0.84067796610169532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9999FF"/>
            </a:solidFill>
            <a:ln w="25400">
              <a:solidFill>
                <a:srgbClr val="0000FF"/>
              </a:solidFill>
              <a:prstDash val="sysDash"/>
            </a:ln>
          </c:spPr>
          <c:cat>
            <c:strRef>
              <c:f>'[Burundi 2012 in new TUDEP form.xls]Analysis Sheet 1'!$A$14:$B$14,'[Burundi 2012 in new TUDEP form.xls]Analysis Sheet 1'!$C$14:$D$14,'[Burundi 2012 in new TUDEP form.xls]Analysis Sheet 1'!$E$14:$F$14,'[Burundi 2012 in new TUDEP form.xls]Analysis Sheet 1'!$G$14:$H$14,'[Burundi 2012 in new TUDEP form.xls]Analysis Sheet 1'!$I$14:$J$14,'[Burundi 2012 in new TUDEP form.xls]Analysis Sheet 1'!$K$14:$L$14,'[Burundi 2012 in new TUDEP form.xls]Analysis Sheet 1'!$M$14:$N$14,'[Burundi 2012 in new TUDEP form.xls]Analysis Sheet 1'!$O$14:$P$14</c:f>
              <c:strCache>
                <c:ptCount val="15"/>
                <c:pt idx="0">
                  <c:v>Appropriation démocratique</c:v>
                </c:pt>
                <c:pt idx="2">
                  <c:v>Autonomie</c:v>
                </c:pt>
                <c:pt idx="4">
                  <c:v>Partenariat</c:v>
                </c:pt>
                <c:pt idx="6">
                  <c:v>Transparence</c:v>
                </c:pt>
                <c:pt idx="8">
                  <c:v>Responsabilité</c:v>
                </c:pt>
                <c:pt idx="10">
                  <c:v>Cohérence</c:v>
                </c:pt>
                <c:pt idx="12">
                  <c:v>Inclusion et égalité</c:v>
                </c:pt>
                <c:pt idx="14">
                  <c:v>Durabilité</c:v>
                </c:pt>
              </c:strCache>
            </c:strRef>
          </c:cat>
          <c:val>
            <c:numRef>
              <c:f>'[Burundi 2012 in new TUDEP form.xls]Analysis Sheet 1'!$B$25,'[Burundi 2012 in new TUDEP form.xls]Analysis Sheet 1'!$D$25,'[Burundi 2012 in new TUDEP form.xls]Analysis Sheet 1'!$F$25,'[Burundi 2012 in new TUDEP form.xls]Analysis Sheet 1'!$H$25,'[Burundi 2012 in new TUDEP form.xls]Analysis Sheet 1'!$J$25,'[Burundi 2012 in new TUDEP form.xls]Analysis Sheet 1'!$L$25,'[Burundi 2012 in new TUDEP form.xls]Analysis Sheet 1'!$N$25,'[Burundi 2012 in new TUDEP form.xls]Analysis Sheet 1'!$P$25</c:f>
              <c:numCache>
                <c:formatCode>General</c:formatCode>
                <c:ptCount val="8"/>
                <c:pt idx="0">
                  <c:v>18</c:v>
                </c:pt>
                <c:pt idx="1">
                  <c:v>15.5</c:v>
                </c:pt>
                <c:pt idx="2">
                  <c:v>19</c:v>
                </c:pt>
                <c:pt idx="3">
                  <c:v>17.5</c:v>
                </c:pt>
                <c:pt idx="4">
                  <c:v>16.5</c:v>
                </c:pt>
                <c:pt idx="5">
                  <c:v>19</c:v>
                </c:pt>
                <c:pt idx="6">
                  <c:v>14</c:v>
                </c:pt>
                <c:pt idx="7">
                  <c:v>17.5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alpha val="32000"/>
              </a:schemeClr>
            </a:solidFill>
            <a:ln w="28575">
              <a:solidFill>
                <a:srgbClr val="C00000"/>
              </a:solidFill>
            </a:ln>
          </c:spPr>
          <c:val>
            <c:numRef>
              <c:f>'[Burundi 2012 in new TUDEP form.xls]Analysis sheet 2'!$B$25,'[Burundi 2012 in new TUDEP form.xls]Analysis sheet 2'!$D$25,'[Burundi 2012 in new TUDEP form.xls]Analysis sheet 2'!$F$25,'[Burundi 2012 in new TUDEP form.xls]Analysis sheet 2'!$H$25,'[Burundi 2012 in new TUDEP form.xls]Analysis sheet 2'!$J$25,'[Burundi 2012 in new TUDEP form.xls]Analysis sheet 2'!$L$25,'[Burundi 2012 in new TUDEP form.xls]Analysis sheet 2'!$N$25,'[Burundi 2012 in new TUDEP form.xls]Analysis sheet 2'!$P$25</c:f>
              <c:numCache>
                <c:formatCode>General</c:formatCode>
                <c:ptCount val="8"/>
                <c:pt idx="0">
                  <c:v>16.5</c:v>
                </c:pt>
                <c:pt idx="1">
                  <c:v>16.5</c:v>
                </c:pt>
                <c:pt idx="2">
                  <c:v>18</c:v>
                </c:pt>
                <c:pt idx="3">
                  <c:v>15.5</c:v>
                </c:pt>
                <c:pt idx="4">
                  <c:v>16</c:v>
                </c:pt>
                <c:pt idx="5">
                  <c:v>14.5</c:v>
                </c:pt>
                <c:pt idx="6">
                  <c:v>14.5</c:v>
                </c:pt>
                <c:pt idx="7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29824"/>
        <c:axId val="34831360"/>
      </c:radarChart>
      <c:catAx>
        <c:axId val="348298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831360"/>
        <c:crosses val="autoZero"/>
        <c:auto val="0"/>
        <c:lblAlgn val="ctr"/>
        <c:lblOffset val="100"/>
        <c:noMultiLvlLbl val="0"/>
      </c:catAx>
      <c:valAx>
        <c:axId val="34831360"/>
        <c:scaling>
          <c:orientation val="minMax"/>
          <c:max val="2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829824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'[South Africa 2012 in new TUDEP form.xls]Analysis sheet 2'!$P$9</c:f>
              <c:strCache>
                <c:ptCount val="1"/>
                <c:pt idx="0">
                  <c:v>Sustainability 2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'[South Africa 2012 in new TUDEP form.xls]Analysis sheet 2'!$O$10:$O$17</c:f>
              <c:strCache>
                <c:ptCount val="8"/>
                <c:pt idx="0">
                  <c:v>Statement 46</c:v>
                </c:pt>
                <c:pt idx="1">
                  <c:v>Statement 47</c:v>
                </c:pt>
                <c:pt idx="2">
                  <c:v>Statement 48</c:v>
                </c:pt>
                <c:pt idx="3">
                  <c:v>Statement 49</c:v>
                </c:pt>
                <c:pt idx="4">
                  <c:v>Statement 50</c:v>
                </c:pt>
                <c:pt idx="5">
                  <c:v>Statement 51</c:v>
                </c:pt>
                <c:pt idx="6">
                  <c:v>Statement 52</c:v>
                </c:pt>
                <c:pt idx="7">
                  <c:v>Statement 10</c:v>
                </c:pt>
              </c:strCache>
            </c:strRef>
          </c:cat>
          <c:val>
            <c:numRef>
              <c:f>'[South Africa 2012 in new TUDEP form.xls]Analysis sheet 2'!$P$10:$P$17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1.5</c:v>
                </c:pt>
                <c:pt idx="6">
                  <c:v>1.5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'[South Africa 2012 in new TUDEP form.xls]Analysis Sheet 1'!$P$10</c:f>
              <c:strCache>
                <c:ptCount val="1"/>
                <c:pt idx="0">
                  <c:v>Sustainability 1</c:v>
                </c:pt>
              </c:strCache>
            </c:strRef>
          </c:tx>
          <c:spPr>
            <a:solidFill>
              <a:srgbClr val="FFC000">
                <a:alpha val="60000"/>
              </a:srgbClr>
            </a:solidFill>
            <a:ln w="25400">
              <a:noFill/>
            </a:ln>
          </c:spPr>
          <c:val>
            <c:numRef>
              <c:f>'[South Africa 2012 in new TUDEP form.xls]Analysis Sheet 1'!$P$11:$P$18</c:f>
              <c:numCache>
                <c:formatCode>General</c:formatCode>
                <c:ptCount val="8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2.5</c:v>
                </c:pt>
                <c:pt idx="7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19008"/>
        <c:axId val="27420544"/>
      </c:radarChart>
      <c:catAx>
        <c:axId val="274190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7420544"/>
        <c:crosses val="autoZero"/>
        <c:auto val="0"/>
        <c:lblAlgn val="ctr"/>
        <c:lblOffset val="100"/>
        <c:noMultiLvlLbl val="0"/>
      </c:catAx>
      <c:valAx>
        <c:axId val="27420544"/>
        <c:scaling>
          <c:orientation val="minMax"/>
          <c:max val="2.5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74190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0.75525</cdr:x>
      <cdr:y>0.12925</cdr:y>
    </cdr:from>
    <cdr:to>
      <cdr:x>0.7655</cdr:x>
      <cdr:y>0.1665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56362" y="726353"/>
          <a:ext cx="94410" cy="2093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0.5665</cdr:x>
      <cdr:y>0</cdr:y>
    </cdr:from>
    <cdr:to>
      <cdr:x>0.73625</cdr:x>
      <cdr:y>0.08125</cdr:y>
    </cdr:to>
    <cdr:sp macro="" textlink="">
      <cdr:nvSpPr>
        <cdr:cNvPr id="205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17847" y="0"/>
          <a:ext cx="1563512" cy="4566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Appropriation démocratique</a:t>
          </a:r>
        </a:p>
        <a:p xmlns:a="http://schemas.openxmlformats.org/drawingml/2006/main">
          <a:pPr algn="ctr" rtl="0">
            <a:defRPr sz="1000"/>
          </a:pPr>
          <a:endParaRPr lang="en-GB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n-GB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n-GB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n-GB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n-GB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n-GB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n-GB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0.81725</cdr:x>
      <cdr:y>0.151</cdr:y>
    </cdr:from>
    <cdr:to>
      <cdr:x>0.94625</cdr:x>
      <cdr:y>0.21825</cdr:y>
    </cdr:to>
    <cdr:sp macro="" textlink="">
      <cdr:nvSpPr>
        <cdr:cNvPr id="205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7424" y="848582"/>
          <a:ext cx="1188177" cy="3779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Autonomie</a:t>
          </a:r>
        </a:p>
      </cdr:txBody>
    </cdr:sp>
  </cdr:relSizeAnchor>
  <cdr:relSizeAnchor xmlns:cdr="http://schemas.openxmlformats.org/drawingml/2006/chartDrawing">
    <cdr:from>
      <cdr:x>0.9045</cdr:x>
      <cdr:y>0.44875</cdr:y>
    </cdr:from>
    <cdr:to>
      <cdr:x>1</cdr:x>
      <cdr:y>0.5505</cdr:y>
    </cdr:to>
    <cdr:sp macro="" textlink="">
      <cdr:nvSpPr>
        <cdr:cNvPr id="205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31056" y="2521863"/>
          <a:ext cx="879619" cy="5718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Partenariat</a:t>
          </a:r>
        </a:p>
      </cdr:txBody>
    </cdr:sp>
  </cdr:relSizeAnchor>
  <cdr:relSizeAnchor xmlns:cdr="http://schemas.openxmlformats.org/drawingml/2006/chartDrawing">
    <cdr:from>
      <cdr:x>0.8005</cdr:x>
      <cdr:y>0.8095</cdr:y>
    </cdr:from>
    <cdr:to>
      <cdr:x>0.929</cdr:x>
      <cdr:y>0.87675</cdr:y>
    </cdr:to>
    <cdr:sp macro="" textlink="">
      <cdr:nvSpPr>
        <cdr:cNvPr id="2058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73145" y="4549188"/>
          <a:ext cx="1183572" cy="3779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Transparence</a:t>
          </a:r>
        </a:p>
      </cdr:txBody>
    </cdr:sp>
  </cdr:relSizeAnchor>
  <cdr:relSizeAnchor xmlns:cdr="http://schemas.openxmlformats.org/drawingml/2006/chartDrawing">
    <cdr:from>
      <cdr:x>0.57775</cdr:x>
      <cdr:y>0.93</cdr:y>
    </cdr:from>
    <cdr:to>
      <cdr:x>0.73625</cdr:x>
      <cdr:y>1</cdr:y>
    </cdr:to>
    <cdr:sp macro="" textlink="">
      <cdr:nvSpPr>
        <cdr:cNvPr id="2059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21467" y="5226368"/>
          <a:ext cx="1459892" cy="3933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Responsabilité</a:t>
          </a:r>
        </a:p>
      </cdr:txBody>
    </cdr:sp>
  </cdr:relSizeAnchor>
  <cdr:relSizeAnchor xmlns:cdr="http://schemas.openxmlformats.org/drawingml/2006/chartDrawing">
    <cdr:from>
      <cdr:x>0.35525</cdr:x>
      <cdr:y>0.78575</cdr:y>
    </cdr:from>
    <cdr:to>
      <cdr:x>0.49325</cdr:x>
      <cdr:y>0.87675</cdr:y>
    </cdr:to>
    <cdr:sp macro="" textlink="">
      <cdr:nvSpPr>
        <cdr:cNvPr id="2060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72092" y="4415719"/>
          <a:ext cx="1271073" cy="5113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Cohérence</a:t>
          </a:r>
        </a:p>
      </cdr:txBody>
    </cdr:sp>
  </cdr:relSizeAnchor>
  <cdr:relSizeAnchor xmlns:cdr="http://schemas.openxmlformats.org/drawingml/2006/chartDrawing">
    <cdr:from>
      <cdr:x>0.26132</cdr:x>
      <cdr:y>0.44875</cdr:y>
    </cdr:from>
    <cdr:to>
      <cdr:x>0.39307</cdr:x>
      <cdr:y>0.5505</cdr:y>
    </cdr:to>
    <cdr:sp macro="" textlink="">
      <cdr:nvSpPr>
        <cdr:cNvPr id="206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06966" y="2521863"/>
          <a:ext cx="1213506" cy="5718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Inclusion et égalité</a:t>
          </a:r>
        </a:p>
      </cdr:txBody>
    </cdr:sp>
  </cdr:relSizeAnchor>
  <cdr:relSizeAnchor xmlns:cdr="http://schemas.openxmlformats.org/drawingml/2006/chartDrawing">
    <cdr:from>
      <cdr:x>0.385</cdr:x>
      <cdr:y>0.151</cdr:y>
    </cdr:from>
    <cdr:to>
      <cdr:x>0.488</cdr:x>
      <cdr:y>0.22075</cdr:y>
    </cdr:to>
    <cdr:sp macro="" textlink="">
      <cdr:nvSpPr>
        <cdr:cNvPr id="2062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46110" y="848582"/>
          <a:ext cx="948699" cy="391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Durabilité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0.75525</cdr:x>
      <cdr:y>0.12925</cdr:y>
    </cdr:from>
    <cdr:to>
      <cdr:x>0.7655</cdr:x>
      <cdr:y>0.1665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56362" y="726353"/>
          <a:ext cx="94410" cy="2093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0.5665</cdr:x>
      <cdr:y>0</cdr:y>
    </cdr:from>
    <cdr:to>
      <cdr:x>0.73625</cdr:x>
      <cdr:y>0.08125</cdr:y>
    </cdr:to>
    <cdr:sp macro="" textlink="">
      <cdr:nvSpPr>
        <cdr:cNvPr id="205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17847" y="0"/>
          <a:ext cx="1563512" cy="4566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Appropriation démocratique</a:t>
          </a:r>
        </a:p>
        <a:p xmlns:a="http://schemas.openxmlformats.org/drawingml/2006/main">
          <a:pPr algn="ctr" rtl="0">
            <a:defRPr sz="1000"/>
          </a:pPr>
          <a:endParaRPr lang="en-GB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n-GB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n-GB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n-GB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n-GB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n-GB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n-GB" sz="10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0.81725</cdr:x>
      <cdr:y>0.151</cdr:y>
    </cdr:from>
    <cdr:to>
      <cdr:x>0.94625</cdr:x>
      <cdr:y>0.21825</cdr:y>
    </cdr:to>
    <cdr:sp macro="" textlink="">
      <cdr:nvSpPr>
        <cdr:cNvPr id="205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7424" y="848582"/>
          <a:ext cx="1188177" cy="3779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Autonomie</a:t>
          </a:r>
        </a:p>
      </cdr:txBody>
    </cdr:sp>
  </cdr:relSizeAnchor>
  <cdr:relSizeAnchor xmlns:cdr="http://schemas.openxmlformats.org/drawingml/2006/chartDrawing">
    <cdr:from>
      <cdr:x>0.9045</cdr:x>
      <cdr:y>0.44875</cdr:y>
    </cdr:from>
    <cdr:to>
      <cdr:x>1</cdr:x>
      <cdr:y>0.5505</cdr:y>
    </cdr:to>
    <cdr:sp macro="" textlink="">
      <cdr:nvSpPr>
        <cdr:cNvPr id="205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31056" y="2521863"/>
          <a:ext cx="879619" cy="5718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Partenariat</a:t>
          </a:r>
        </a:p>
      </cdr:txBody>
    </cdr:sp>
  </cdr:relSizeAnchor>
  <cdr:relSizeAnchor xmlns:cdr="http://schemas.openxmlformats.org/drawingml/2006/chartDrawing">
    <cdr:from>
      <cdr:x>0.8005</cdr:x>
      <cdr:y>0.8095</cdr:y>
    </cdr:from>
    <cdr:to>
      <cdr:x>0.929</cdr:x>
      <cdr:y>0.87675</cdr:y>
    </cdr:to>
    <cdr:sp macro="" textlink="">
      <cdr:nvSpPr>
        <cdr:cNvPr id="2058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73145" y="4549188"/>
          <a:ext cx="1183572" cy="3779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Transparence</a:t>
          </a:r>
        </a:p>
      </cdr:txBody>
    </cdr:sp>
  </cdr:relSizeAnchor>
  <cdr:relSizeAnchor xmlns:cdr="http://schemas.openxmlformats.org/drawingml/2006/chartDrawing">
    <cdr:from>
      <cdr:x>0.57775</cdr:x>
      <cdr:y>0.93</cdr:y>
    </cdr:from>
    <cdr:to>
      <cdr:x>0.73625</cdr:x>
      <cdr:y>1</cdr:y>
    </cdr:to>
    <cdr:sp macro="" textlink="">
      <cdr:nvSpPr>
        <cdr:cNvPr id="2059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21467" y="5226368"/>
          <a:ext cx="1459892" cy="3933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Responsabilité</a:t>
          </a:r>
        </a:p>
      </cdr:txBody>
    </cdr:sp>
  </cdr:relSizeAnchor>
  <cdr:relSizeAnchor xmlns:cdr="http://schemas.openxmlformats.org/drawingml/2006/chartDrawing">
    <cdr:from>
      <cdr:x>0.35525</cdr:x>
      <cdr:y>0.78575</cdr:y>
    </cdr:from>
    <cdr:to>
      <cdr:x>0.49325</cdr:x>
      <cdr:y>0.87675</cdr:y>
    </cdr:to>
    <cdr:sp macro="" textlink="">
      <cdr:nvSpPr>
        <cdr:cNvPr id="2060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72092" y="4415719"/>
          <a:ext cx="1271073" cy="5113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Cohérence</a:t>
          </a:r>
        </a:p>
      </cdr:txBody>
    </cdr:sp>
  </cdr:relSizeAnchor>
  <cdr:relSizeAnchor xmlns:cdr="http://schemas.openxmlformats.org/drawingml/2006/chartDrawing">
    <cdr:from>
      <cdr:x>0.27425</cdr:x>
      <cdr:y>0.44875</cdr:y>
    </cdr:from>
    <cdr:to>
      <cdr:x>0.406</cdr:x>
      <cdr:y>0.5505</cdr:y>
    </cdr:to>
    <cdr:sp macro="" textlink="">
      <cdr:nvSpPr>
        <cdr:cNvPr id="206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26028" y="2521863"/>
          <a:ext cx="1213506" cy="5718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Inclusion et égalité</a:t>
          </a:r>
        </a:p>
      </cdr:txBody>
    </cdr:sp>
  </cdr:relSizeAnchor>
  <cdr:relSizeAnchor xmlns:cdr="http://schemas.openxmlformats.org/drawingml/2006/chartDrawing">
    <cdr:from>
      <cdr:x>0.385</cdr:x>
      <cdr:y>0.151</cdr:y>
    </cdr:from>
    <cdr:to>
      <cdr:x>0.488</cdr:x>
      <cdr:y>0.22075</cdr:y>
    </cdr:to>
    <cdr:sp macro="" textlink="">
      <cdr:nvSpPr>
        <cdr:cNvPr id="2062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46110" y="848582"/>
          <a:ext cx="948699" cy="391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Durabilité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0D7B476-3413-4354-AD7B-D473BA3DB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75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9A3136-1176-4DC1-9AFC-0FA66A4E99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21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F612F-0A0F-4A91-9A43-A0BD7D1B4F59}" type="slidenum">
              <a:rPr lang="en-GB"/>
              <a:pPr/>
              <a:t>1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EC5EB-3086-4F4F-8D1A-087A63996220}" type="slidenum">
              <a:rPr lang="en-GB"/>
              <a:pPr/>
              <a:t>10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EC5EB-3086-4F4F-8D1A-087A63996220}" type="slidenum">
              <a:rPr lang="en-GB"/>
              <a:pPr/>
              <a:t>11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50A65-BABA-4D83-BC44-687ADF2DEC89}" type="slidenum">
              <a:rPr lang="en-GB"/>
              <a:pPr/>
              <a:t>12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EC5EB-3086-4F4F-8D1A-087A63996220}" type="slidenum">
              <a:rPr lang="en-GB"/>
              <a:pPr/>
              <a:t>2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EC5EB-3086-4F4F-8D1A-087A63996220}" type="slidenum">
              <a:rPr lang="en-GB"/>
              <a:pPr/>
              <a:t>3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EC5EB-3086-4F4F-8D1A-087A63996220}" type="slidenum">
              <a:rPr lang="en-GB"/>
              <a:pPr/>
              <a:t>4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EC5EB-3086-4F4F-8D1A-087A63996220}" type="slidenum">
              <a:rPr lang="en-GB"/>
              <a:pPr/>
              <a:t>5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EC5EB-3086-4F4F-8D1A-087A63996220}" type="slidenum">
              <a:rPr lang="en-GB"/>
              <a:pPr/>
              <a:t>6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EC5EB-3086-4F4F-8D1A-087A63996220}" type="slidenum">
              <a:rPr lang="en-GB"/>
              <a:pPr/>
              <a:t>7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EC5EB-3086-4F4F-8D1A-087A63996220}" type="slidenum">
              <a:rPr lang="en-GB"/>
              <a:pPr/>
              <a:t>8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EC5EB-3086-4F4F-8D1A-087A63996220}" type="slidenum">
              <a:rPr lang="en-GB"/>
              <a:pPr/>
              <a:t>9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27786A9-7FBF-4751-832E-8B17C5BB2E5D}" type="slidenum">
              <a:rPr lang="en-GB"/>
              <a:pPr>
                <a:defRPr/>
              </a:pPr>
              <a:t>‹#›</a:t>
            </a:fld>
            <a:endParaRPr lang="en-GB"/>
          </a:p>
          <a:p>
            <a:pPr>
              <a:defRPr/>
            </a:pPr>
            <a:r>
              <a:rPr lang="en-GB"/>
              <a:t>8-9/10/8008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05B73E-DB12-4926-95CF-9E5065E18A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16D02E5-9716-4598-A444-CFDA1E6A33B2}" type="slidenum">
              <a:rPr lang="en-GB"/>
              <a:pPr>
                <a:defRPr/>
              </a:pPr>
              <a:t>‹#›</a:t>
            </a:fld>
            <a:endParaRPr lang="en-GB"/>
          </a:p>
          <a:p>
            <a:pPr>
              <a:defRPr/>
            </a:pPr>
            <a:r>
              <a:rPr lang="en-GB"/>
              <a:t>8-9/10/8008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D7DE6E-0063-47C2-9DB3-447C3B2E8B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5504DE5-BD0F-4FD4-979D-204BBDAAE5ED}" type="slidenum">
              <a:rPr lang="en-GB"/>
              <a:pPr>
                <a:defRPr/>
              </a:pPr>
              <a:t>‹#›</a:t>
            </a:fld>
            <a:endParaRPr lang="en-GB"/>
          </a:p>
          <a:p>
            <a:pPr>
              <a:defRPr/>
            </a:pPr>
            <a:r>
              <a:rPr lang="en-GB"/>
              <a:t>8-9/10/8008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D8856-313C-4818-95A6-060FE4174F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72927D6-846F-48D5-A515-E7F374A3593C}" type="slidenum">
              <a:rPr lang="en-GB"/>
              <a:pPr>
                <a:defRPr/>
              </a:pPr>
              <a:t>‹#›</a:t>
            </a:fld>
            <a:endParaRPr lang="en-GB"/>
          </a:p>
          <a:p>
            <a:pPr>
              <a:defRPr/>
            </a:pPr>
            <a:r>
              <a:rPr lang="en-GB"/>
              <a:t>8-9/10/8008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537126-5C27-4DBB-BC22-B462F2DA22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33BC5639-7907-475F-9214-13181B859183}" type="slidenum">
              <a:rPr lang="en-GB"/>
              <a:pPr>
                <a:defRPr/>
              </a:pPr>
              <a:t>‹#›</a:t>
            </a:fld>
            <a:endParaRPr lang="en-GB"/>
          </a:p>
          <a:p>
            <a:pPr>
              <a:defRPr/>
            </a:pPr>
            <a:r>
              <a:rPr lang="en-GB"/>
              <a:t>8-9/10/8008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4B15E4-C0D5-4E90-BF5D-ECB9793FC8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DB0116B-9BE8-4876-8C26-95588C71911A}" type="slidenum">
              <a:rPr lang="en-GB"/>
              <a:pPr>
                <a:defRPr/>
              </a:pPr>
              <a:t>‹#›</a:t>
            </a:fld>
            <a:endParaRPr lang="en-GB"/>
          </a:p>
          <a:p>
            <a:pPr>
              <a:defRPr/>
            </a:pPr>
            <a:r>
              <a:rPr lang="en-GB"/>
              <a:t>8-9/10/8008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384CBC-CF22-407E-8E15-3F7EF1E77D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4C5AA71-BCAA-4B55-A77C-C88D26096BCE}" type="slidenum">
              <a:rPr lang="en-GB"/>
              <a:pPr>
                <a:defRPr/>
              </a:pPr>
              <a:t>‹#›</a:t>
            </a:fld>
            <a:endParaRPr lang="en-GB"/>
          </a:p>
          <a:p>
            <a:pPr>
              <a:defRPr/>
            </a:pPr>
            <a:r>
              <a:rPr lang="en-GB"/>
              <a:t>8-9/10/8008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8F0357-1931-48F8-81CE-ACCAF99A6A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1DEBBBC-E6B0-493A-9928-BED31D43AB57}" type="slidenum">
              <a:rPr lang="en-GB"/>
              <a:pPr>
                <a:defRPr/>
              </a:pPr>
              <a:t>‹#›</a:t>
            </a:fld>
            <a:endParaRPr lang="en-GB"/>
          </a:p>
          <a:p>
            <a:pPr>
              <a:defRPr/>
            </a:pPr>
            <a:r>
              <a:rPr lang="en-GB"/>
              <a:t>8-9/10/8008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29DEFF-2D6F-4750-AC26-96C8405C5C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EF3756A-5F6D-4F88-8A14-4A0F965CA3BB}" type="slidenum">
              <a:rPr lang="en-GB"/>
              <a:pPr>
                <a:defRPr/>
              </a:pPr>
              <a:t>‹#›</a:t>
            </a:fld>
            <a:endParaRPr lang="en-GB"/>
          </a:p>
          <a:p>
            <a:pPr>
              <a:defRPr/>
            </a:pPr>
            <a:r>
              <a:rPr lang="en-GB"/>
              <a:t>8-9/10/8008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58235E-B73E-46B3-A964-A51C66AE4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601F392-1F52-458D-80B8-BBCE06BB3B80}" type="slidenum">
              <a:rPr lang="en-GB"/>
              <a:pPr>
                <a:defRPr/>
              </a:pPr>
              <a:t>‹#›</a:t>
            </a:fld>
            <a:endParaRPr lang="en-GB"/>
          </a:p>
          <a:p>
            <a:pPr>
              <a:defRPr/>
            </a:pPr>
            <a:r>
              <a:rPr lang="en-GB"/>
              <a:t>8-9/10/8008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8E2909-96F8-476C-BBD5-59FFD41AD0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E007F14-E918-4106-8697-01C775202961}" type="slidenum">
              <a:rPr lang="en-GB"/>
              <a:pPr>
                <a:defRPr/>
              </a:pPr>
              <a:t>‹#›</a:t>
            </a:fld>
            <a:endParaRPr lang="en-GB"/>
          </a:p>
          <a:p>
            <a:pPr>
              <a:defRPr/>
            </a:pPr>
            <a:r>
              <a:rPr lang="en-GB"/>
              <a:t>8-9/10/8008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6240B-4AD4-45AE-9F4D-4C094ED74F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B213389-F0E0-4F58-9D21-F5E4790DBEF8}" type="slidenum">
              <a:rPr lang="en-GB"/>
              <a:pPr>
                <a:defRPr/>
              </a:pPr>
              <a:t>‹#›</a:t>
            </a:fld>
            <a:endParaRPr lang="en-GB"/>
          </a:p>
          <a:p>
            <a:pPr>
              <a:defRPr/>
            </a:pPr>
            <a:r>
              <a:rPr lang="en-GB"/>
              <a:t>8-9/10/8008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E60CA0-BDC3-43A3-A367-FA4D54D65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5E5A9EC-94C9-4D63-8C2B-11FF15FDA1D5}" type="slidenum">
              <a:rPr lang="en-GB"/>
              <a:pPr>
                <a:defRPr/>
              </a:pPr>
              <a:t>‹#›</a:t>
            </a:fld>
            <a:endParaRPr lang="en-GB"/>
          </a:p>
          <a:p>
            <a:pPr>
              <a:defRPr/>
            </a:pPr>
            <a:r>
              <a:rPr lang="en-GB"/>
              <a:t>8-9/10/8008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7D9FB4-8A3F-40F4-8A38-CA7EF7B2BA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B93D020-B7AA-474C-83FF-D3DE28505C55}" type="slidenum">
              <a:rPr lang="en-GB"/>
              <a:pPr>
                <a:defRPr/>
              </a:pPr>
              <a:t>‹#›</a:t>
            </a:fld>
            <a:endParaRPr lang="en-GB"/>
          </a:p>
          <a:p>
            <a:pPr>
              <a:defRPr/>
            </a:pPr>
            <a:r>
              <a:rPr lang="en-GB"/>
              <a:t>8-9/10/8008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9800E1E-877F-443C-BE0A-0F7ED52D96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692696"/>
            <a:ext cx="7777163" cy="2664867"/>
          </a:xfrm>
          <a:solidFill>
            <a:srgbClr val="FFFF99"/>
          </a:solidFill>
        </p:spPr>
        <p:txBody>
          <a:bodyPr/>
          <a:lstStyle/>
          <a:p>
            <a:r>
              <a:rPr lang="en-GB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Union Development</a:t>
            </a:r>
            <a:br>
              <a:rPr lang="en-GB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Effectiveness Profile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/>
              <a:t>a practical tool for improving the</a:t>
            </a:r>
            <a:br>
              <a:rPr lang="en-GB" sz="2000" b="1" dirty="0"/>
            </a:br>
            <a:r>
              <a:rPr lang="en-GB" sz="2000" b="1" dirty="0"/>
              <a:t>quality of development cooperation</a:t>
            </a:r>
            <a:endParaRPr lang="en-GB" sz="2000" i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429000"/>
            <a:ext cx="6400800" cy="2376264"/>
          </a:xfrm>
        </p:spPr>
        <p:txBody>
          <a:bodyPr/>
          <a:lstStyle/>
          <a:p>
            <a:pPr algn="r" eaLnBrk="1" hangingPunct="1"/>
            <a:endParaRPr lang="en-GB" dirty="0" smtClean="0"/>
          </a:p>
          <a:p>
            <a:pPr algn="r" eaLnBrk="1" hangingPunct="1"/>
            <a:endParaRPr lang="en-GB" sz="2400" dirty="0" smtClean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8748713" y="0"/>
            <a:ext cx="395287" cy="6858000"/>
          </a:xfrm>
          <a:prstGeom prst="rect">
            <a:avLst/>
          </a:prstGeom>
          <a:solidFill>
            <a:srgbClr val="ED77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/>
              <a:t>   </a:t>
            </a:r>
            <a:endParaRPr lang="en-GB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7500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57150">
            <a:solidFill>
              <a:srgbClr val="ED770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88900">
            <a:solidFill>
              <a:srgbClr val="75003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5372" name="Picture 16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3" y="3857625"/>
            <a:ext cx="4320480" cy="158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97800" cy="86409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TUDEP’s STRUCTURE: further support…Explanation Sheet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836712"/>
            <a:ext cx="7715250" cy="4785395"/>
          </a:xfrm>
        </p:spPr>
        <p:txBody>
          <a:bodyPr/>
          <a:lstStyle/>
          <a:p>
            <a:pPr>
              <a:buNone/>
            </a:pPr>
            <a:endParaRPr lang="en-GB" sz="1300" dirty="0" smtClean="0"/>
          </a:p>
          <a:p>
            <a:endParaRPr lang="en-GB" sz="14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748713" y="0"/>
            <a:ext cx="395287" cy="6858000"/>
          </a:xfrm>
          <a:prstGeom prst="rect">
            <a:avLst/>
          </a:prstGeom>
          <a:solidFill>
            <a:srgbClr val="ED77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/>
              <a:t>   </a:t>
            </a: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7500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57150">
            <a:solidFill>
              <a:srgbClr val="ED770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88900">
            <a:solidFill>
              <a:srgbClr val="75003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33463" y="1268760"/>
            <a:ext cx="77152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GB" sz="1500" dirty="0" smtClean="0"/>
          </a:p>
          <a:p>
            <a:endParaRPr lang="en-GB" sz="1400" b="1" dirty="0"/>
          </a:p>
          <a:p>
            <a:endParaRPr lang="en-GB" sz="1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709612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9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97800" cy="86409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TUDEP’s STRUCTURE: detailed chart…comparison on individual questions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836712"/>
            <a:ext cx="7715250" cy="4785395"/>
          </a:xfrm>
        </p:spPr>
        <p:txBody>
          <a:bodyPr/>
          <a:lstStyle/>
          <a:p>
            <a:pPr>
              <a:buNone/>
            </a:pPr>
            <a:endParaRPr lang="en-GB" sz="1300" dirty="0" smtClean="0"/>
          </a:p>
          <a:p>
            <a:endParaRPr lang="en-GB" sz="14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748713" y="0"/>
            <a:ext cx="395287" cy="6858000"/>
          </a:xfrm>
          <a:prstGeom prst="rect">
            <a:avLst/>
          </a:prstGeom>
          <a:solidFill>
            <a:srgbClr val="ED77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/>
              <a:t>   </a:t>
            </a: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7500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57150">
            <a:solidFill>
              <a:srgbClr val="ED770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88900">
            <a:solidFill>
              <a:srgbClr val="75003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33463" y="1268760"/>
            <a:ext cx="77152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GB" sz="1500" dirty="0" smtClean="0"/>
          </a:p>
          <a:p>
            <a:endParaRPr lang="en-GB" sz="1400" b="1" dirty="0"/>
          </a:p>
          <a:p>
            <a:endParaRPr lang="en-GB" sz="1400" b="1" dirty="0" smtClean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342391"/>
              </p:ext>
            </p:extLst>
          </p:nvPr>
        </p:nvGraphicFramePr>
        <p:xfrm>
          <a:off x="1259632" y="1052736"/>
          <a:ext cx="7344816" cy="5040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7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Line 8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88900">
            <a:solidFill>
              <a:srgbClr val="75003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7500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777163" cy="863377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TUDEP FEATURES</a:t>
            </a:r>
            <a:r>
              <a:rPr lang="en-GB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8748713" y="0"/>
            <a:ext cx="395287" cy="6858000"/>
          </a:xfrm>
          <a:prstGeom prst="rect">
            <a:avLst/>
          </a:prstGeom>
          <a:solidFill>
            <a:srgbClr val="ED77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/>
              <a:t>   </a:t>
            </a:r>
            <a:endParaRPr lang="en-GB"/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pPr lvl="0">
              <a:buNone/>
            </a:pPr>
            <a:endParaRPr lang="en-GB" sz="1300" dirty="0" smtClean="0"/>
          </a:p>
          <a:p>
            <a:pPr algn="just">
              <a:buNone/>
            </a:pPr>
            <a:r>
              <a:rPr lang="en-US" sz="1300" dirty="0" smtClean="0"/>
              <a:t> </a:t>
            </a:r>
            <a:r>
              <a:rPr lang="en-US" sz="2400" dirty="0" smtClean="0"/>
              <a:t>- dialogue between partner organizations</a:t>
            </a:r>
          </a:p>
          <a:p>
            <a:pPr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…….it is to be used in conducive contexts i.e.  </a:t>
            </a:r>
            <a:r>
              <a:rPr lang="en-US" sz="2400" dirty="0"/>
              <a:t>w</a:t>
            </a:r>
            <a:r>
              <a:rPr lang="en-US" sz="2400" dirty="0" smtClean="0"/>
              <a:t>orkshops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FontTx/>
              <a:buChar char="-"/>
            </a:pPr>
            <a:r>
              <a:rPr lang="en-US" sz="2400" dirty="0" smtClean="0"/>
              <a:t>learning oriented tool</a:t>
            </a:r>
          </a:p>
          <a:p>
            <a:pPr marL="0" indent="0" algn="just">
              <a:buNone/>
            </a:pPr>
            <a:r>
              <a:rPr lang="en-US" sz="2400" dirty="0" smtClean="0"/>
              <a:t>……it can support organizational change (capacity development)</a:t>
            </a:r>
          </a:p>
          <a:p>
            <a:pPr marL="0" indent="0" algn="just">
              <a:buNone/>
            </a:pPr>
            <a:r>
              <a:rPr lang="en-US" sz="2400" dirty="0" smtClean="0"/>
              <a:t>…….it can be used for planning, monitoring and final assessment</a:t>
            </a:r>
          </a:p>
          <a:p>
            <a:pPr marL="0" indent="0" algn="just">
              <a:buNone/>
            </a:pPr>
            <a:endParaRPr lang="en-GB" sz="2400" dirty="0" smtClean="0"/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57150">
            <a:solidFill>
              <a:srgbClr val="ED770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97800" cy="936103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TUDEP BASIS </a:t>
            </a:r>
            <a:b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969269"/>
            <a:ext cx="7715250" cy="4763988"/>
          </a:xfrm>
        </p:spPr>
        <p:txBody>
          <a:bodyPr/>
          <a:lstStyle/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2400" dirty="0" smtClean="0"/>
          </a:p>
          <a:p>
            <a:pPr algn="just">
              <a:buFontTx/>
              <a:buChar char="-"/>
            </a:pPr>
            <a:r>
              <a:rPr lang="en-GB" sz="2400" dirty="0" smtClean="0"/>
              <a:t>TUDCN ‘product’ linked to the work on TUs Principles &amp; Guidelines and more widely to the engagement in development effectiveness processes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>
              <a:buFontTx/>
              <a:buChar char="-"/>
            </a:pPr>
            <a:r>
              <a:rPr lang="en-GB" sz="2400" dirty="0" smtClean="0"/>
              <a:t>Policy Priorities of TUDCN: strengthen coherence among TUs strategies and support shared ownership of development cooperation initiatives </a:t>
            </a:r>
          </a:p>
          <a:p>
            <a:endParaRPr lang="en-GB" sz="24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748713" y="0"/>
            <a:ext cx="395287" cy="6858000"/>
          </a:xfrm>
          <a:prstGeom prst="rect">
            <a:avLst/>
          </a:prstGeom>
          <a:solidFill>
            <a:srgbClr val="ED77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/>
              <a:t>   </a:t>
            </a: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7500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57150">
            <a:solidFill>
              <a:srgbClr val="ED770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88900">
            <a:solidFill>
              <a:srgbClr val="75003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97800" cy="108012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 </a:t>
            </a:r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</a:t>
            </a:r>
            <a:r>
              <a:rPr lang="en-GB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guidelines </a:t>
            </a:r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development effectiveness</a:t>
            </a:r>
            <a:r>
              <a:rPr lang="en-GB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836712"/>
            <a:ext cx="7715250" cy="4785395"/>
          </a:xfrm>
        </p:spPr>
        <p:txBody>
          <a:bodyPr/>
          <a:lstStyle/>
          <a:p>
            <a:pPr>
              <a:buNone/>
            </a:pPr>
            <a:endParaRPr lang="en-GB" sz="1300" dirty="0" smtClean="0"/>
          </a:p>
          <a:p>
            <a:endParaRPr lang="en-GB" sz="14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748713" y="0"/>
            <a:ext cx="395287" cy="6858000"/>
          </a:xfrm>
          <a:prstGeom prst="rect">
            <a:avLst/>
          </a:prstGeom>
          <a:solidFill>
            <a:srgbClr val="ED77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/>
              <a:t>   </a:t>
            </a: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7500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57150">
            <a:solidFill>
              <a:srgbClr val="ED770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88900">
            <a:solidFill>
              <a:srgbClr val="75003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33463" y="1268760"/>
            <a:ext cx="7715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Tx/>
              <a:buChar char="-"/>
            </a:pPr>
            <a:r>
              <a:rPr lang="en-GB" sz="2000" dirty="0" smtClean="0"/>
              <a:t>Values and vision of TUs in development cooperation on: </a:t>
            </a:r>
          </a:p>
          <a:p>
            <a:pPr marL="0" indent="0" algn="just">
              <a:buNone/>
            </a:pPr>
            <a:endParaRPr lang="en-GB" sz="2000" dirty="0" smtClean="0"/>
          </a:p>
          <a:p>
            <a:pPr algn="just">
              <a:buFont typeface="Courier New" pitchFamily="49" charset="0"/>
              <a:buChar char="o"/>
            </a:pPr>
            <a:r>
              <a:rPr lang="en-GB" sz="2000" dirty="0" smtClean="0"/>
              <a:t>the quality of partnerships </a:t>
            </a:r>
          </a:p>
          <a:p>
            <a:pPr algn="just">
              <a:buFont typeface="Courier New" pitchFamily="49" charset="0"/>
              <a:buChar char="o"/>
            </a:pPr>
            <a:r>
              <a:rPr lang="en-GB" sz="2000" dirty="0" smtClean="0"/>
              <a:t>capacity development</a:t>
            </a:r>
            <a:endParaRPr lang="en-GB" sz="2000" dirty="0"/>
          </a:p>
          <a:p>
            <a:pPr marL="0" indent="0" algn="just">
              <a:buNone/>
            </a:pPr>
            <a:endParaRPr lang="en-GB" sz="2000" dirty="0" smtClean="0"/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en-GB" sz="2000" dirty="0" smtClean="0"/>
              <a:t>Common and shared reference to: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GB" sz="2000" dirty="0"/>
          </a:p>
          <a:p>
            <a:pPr algn="just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GB" sz="2000" dirty="0" smtClean="0"/>
              <a:t>strengthen working modalities enchasing the </a:t>
            </a:r>
            <a:r>
              <a:rPr lang="en-GB" sz="2000" dirty="0"/>
              <a:t>impact of trade union </a:t>
            </a:r>
            <a:r>
              <a:rPr lang="en-GB" sz="2000" dirty="0" smtClean="0"/>
              <a:t>development initiatives </a:t>
            </a:r>
            <a:endParaRPr lang="en-GB" sz="2000" dirty="0"/>
          </a:p>
          <a:p>
            <a:pPr algn="just" eaLnBrk="1" hangingPunct="1">
              <a:lnSpc>
                <a:spcPct val="80000"/>
              </a:lnSpc>
              <a:buFont typeface="Courier New" pitchFamily="49" charset="0"/>
              <a:buChar char="o"/>
            </a:pPr>
            <a:r>
              <a:rPr lang="en-GB" sz="2000" dirty="0" smtClean="0"/>
              <a:t>serve </a:t>
            </a:r>
            <a:r>
              <a:rPr lang="en-GB" sz="2000" dirty="0"/>
              <a:t>as a tool to spread awareness about the role of trade unions and </a:t>
            </a:r>
            <a:r>
              <a:rPr lang="en-GB" sz="2000" dirty="0" smtClean="0"/>
              <a:t>their dynamics vis-à-vis external donors</a:t>
            </a:r>
          </a:p>
          <a:p>
            <a:pPr algn="just" eaLnBrk="1" hangingPunct="1">
              <a:lnSpc>
                <a:spcPct val="80000"/>
              </a:lnSpc>
              <a:buFont typeface="Courier New" pitchFamily="49" charset="0"/>
              <a:buChar char="o"/>
            </a:pPr>
            <a:endParaRPr lang="en-GB" sz="20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GB" sz="2000" dirty="0" smtClean="0"/>
              <a:t>- Supported by a consultation process</a:t>
            </a:r>
          </a:p>
          <a:p>
            <a:pPr>
              <a:buFontTx/>
              <a:buChar char="-"/>
            </a:pPr>
            <a:endParaRPr lang="en-GB" sz="1500" dirty="0" smtClean="0"/>
          </a:p>
          <a:p>
            <a:pPr>
              <a:buFontTx/>
              <a:buChar char="-"/>
            </a:pPr>
            <a:endParaRPr lang="en-GB" sz="1500" dirty="0" smtClean="0"/>
          </a:p>
          <a:p>
            <a:pPr marL="0" indent="0">
              <a:buNone/>
            </a:pPr>
            <a:r>
              <a:rPr lang="en-GB" sz="1500" dirty="0"/>
              <a:t> </a:t>
            </a:r>
            <a:r>
              <a:rPr lang="en-GB" sz="1500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3729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797800" cy="1079401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 </a:t>
            </a:r>
            <a:r>
              <a:rPr lang="en-GB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and guidelines on development </a:t>
            </a:r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effectiveness…in details </a:t>
            </a:r>
            <a:r>
              <a:rPr lang="en-GB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713" y="1484783"/>
            <a:ext cx="7715250" cy="4608041"/>
          </a:xfrm>
        </p:spPr>
        <p:txBody>
          <a:bodyPr numCol="2"/>
          <a:lstStyle/>
          <a:p>
            <a:pPr marL="0" indent="0">
              <a:buNone/>
            </a:pPr>
            <a:endParaRPr lang="en-GB" sz="1600" dirty="0"/>
          </a:p>
          <a:p>
            <a:pPr>
              <a:buAutoNum type="arabicPeriod"/>
            </a:pPr>
            <a:r>
              <a:rPr lang="en-GB" sz="2000" b="1" dirty="0" smtClean="0"/>
              <a:t>Democratic ownership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2. </a:t>
            </a:r>
            <a:r>
              <a:rPr lang="en-GB" sz="2000" b="1" dirty="0" smtClean="0"/>
              <a:t>Autonomy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3. </a:t>
            </a:r>
            <a:r>
              <a:rPr lang="en-GB" sz="2000" b="1" dirty="0" smtClean="0"/>
              <a:t>Partnership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4. </a:t>
            </a:r>
            <a:r>
              <a:rPr lang="en-GB" sz="2000" b="1" dirty="0" smtClean="0"/>
              <a:t>Transparency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5. </a:t>
            </a:r>
            <a:r>
              <a:rPr lang="en-GB" sz="2000" b="1" dirty="0" smtClean="0"/>
              <a:t>Accountability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6. </a:t>
            </a:r>
            <a:r>
              <a:rPr lang="en-GB" sz="2000" b="1" dirty="0" smtClean="0"/>
              <a:t>Coherence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7. Inclusiveness and Equality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8</a:t>
            </a:r>
            <a:r>
              <a:rPr lang="en-GB" sz="2000" b="1" dirty="0"/>
              <a:t>. </a:t>
            </a:r>
            <a:r>
              <a:rPr lang="en-GB" sz="2000" b="1" dirty="0" smtClean="0"/>
              <a:t>Sustainability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1600" b="1" dirty="0"/>
              <a:t>• Democratic sustainability</a:t>
            </a:r>
          </a:p>
          <a:p>
            <a:pPr marL="0" indent="0">
              <a:buNone/>
            </a:pPr>
            <a:r>
              <a:rPr lang="en-GB" sz="1600" b="1" dirty="0"/>
              <a:t>• Political sustainability</a:t>
            </a:r>
          </a:p>
          <a:p>
            <a:pPr marL="0" indent="0">
              <a:buNone/>
            </a:pPr>
            <a:r>
              <a:rPr lang="en-GB" sz="1600" b="1" dirty="0"/>
              <a:t>• </a:t>
            </a:r>
            <a:r>
              <a:rPr lang="en-GB" sz="1600" b="1" dirty="0" smtClean="0"/>
              <a:t>Organisational sustainability</a:t>
            </a:r>
            <a:endParaRPr lang="en-GB" sz="1600" b="1" dirty="0"/>
          </a:p>
          <a:p>
            <a:pPr marL="0" indent="0">
              <a:buNone/>
            </a:pPr>
            <a:r>
              <a:rPr lang="en-GB" sz="1600" b="1" dirty="0"/>
              <a:t>• Financial sustainability</a:t>
            </a:r>
          </a:p>
          <a:p>
            <a:pPr marL="0" indent="0">
              <a:buNone/>
            </a:pPr>
            <a:r>
              <a:rPr lang="en-GB" sz="1600" b="1" dirty="0"/>
              <a:t>• </a:t>
            </a:r>
            <a:r>
              <a:rPr lang="en-GB" sz="1600" b="1" dirty="0" smtClean="0"/>
              <a:t>Environmental  sustainability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en-GB" sz="1600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en-GB" sz="1600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748713" y="0"/>
            <a:ext cx="395287" cy="6858000"/>
          </a:xfrm>
          <a:prstGeom prst="rect">
            <a:avLst/>
          </a:prstGeom>
          <a:solidFill>
            <a:srgbClr val="ED77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/>
              <a:t>   </a:t>
            </a: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7500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57150">
            <a:solidFill>
              <a:srgbClr val="ED770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88900">
            <a:solidFill>
              <a:srgbClr val="75003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97800" cy="86409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TUDEP’s Objectives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836712"/>
            <a:ext cx="7715250" cy="4785395"/>
          </a:xfrm>
        </p:spPr>
        <p:txBody>
          <a:bodyPr/>
          <a:lstStyle/>
          <a:p>
            <a:pPr>
              <a:buNone/>
            </a:pPr>
            <a:endParaRPr lang="en-GB" sz="1300" dirty="0" smtClean="0"/>
          </a:p>
          <a:p>
            <a:endParaRPr lang="en-GB" sz="14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748713" y="0"/>
            <a:ext cx="395287" cy="6858000"/>
          </a:xfrm>
          <a:prstGeom prst="rect">
            <a:avLst/>
          </a:prstGeom>
          <a:solidFill>
            <a:srgbClr val="ED77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/>
              <a:t>   </a:t>
            </a: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7500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57150">
            <a:solidFill>
              <a:srgbClr val="ED770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88900">
            <a:solidFill>
              <a:srgbClr val="75003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33463" y="1268760"/>
            <a:ext cx="77152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GB" sz="1500" dirty="0" smtClean="0"/>
          </a:p>
          <a:p>
            <a:r>
              <a:rPr lang="en-GB" sz="2400" dirty="0"/>
              <a:t>O</a:t>
            </a:r>
            <a:r>
              <a:rPr lang="en-GB" sz="2400" dirty="0" smtClean="0"/>
              <a:t>perational follow up to the Principles and guidelines, facilitating their </a:t>
            </a:r>
            <a:r>
              <a:rPr lang="en-GB" sz="2400" dirty="0"/>
              <a:t>monitoring and </a:t>
            </a:r>
            <a:r>
              <a:rPr lang="en-GB" sz="2400" dirty="0" smtClean="0"/>
              <a:t>evaluation</a:t>
            </a:r>
          </a:p>
          <a:p>
            <a:pPr marL="0" indent="0">
              <a:buNone/>
            </a:pPr>
            <a:endParaRPr lang="en-GB" sz="2400" b="1" dirty="0" smtClean="0"/>
          </a:p>
          <a:p>
            <a:r>
              <a:rPr lang="en-GB" sz="2400" dirty="0"/>
              <a:t>Help partners to reflect about their working </a:t>
            </a:r>
            <a:r>
              <a:rPr lang="en-GB" sz="2400" dirty="0" smtClean="0"/>
              <a:t>practices improving the quality of partnerships, as well as, organisational capacity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How does it work?</a:t>
            </a:r>
          </a:p>
          <a:p>
            <a:pPr marL="0" indent="0">
              <a:buNone/>
            </a:pPr>
            <a:r>
              <a:rPr lang="en-GB" sz="2400" dirty="0" smtClean="0"/>
              <a:t>...........2 steps: analysis and comparison </a:t>
            </a:r>
          </a:p>
          <a:p>
            <a:endParaRPr lang="en-GB" sz="1400" b="1" dirty="0"/>
          </a:p>
          <a:p>
            <a:endParaRPr lang="en-GB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6091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97800" cy="86409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TUDEP’s STRUCTURE: questionnaire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836712"/>
            <a:ext cx="7715250" cy="4785395"/>
          </a:xfrm>
        </p:spPr>
        <p:txBody>
          <a:bodyPr/>
          <a:lstStyle/>
          <a:p>
            <a:pPr>
              <a:buNone/>
            </a:pPr>
            <a:endParaRPr lang="en-GB" sz="1300" dirty="0" smtClean="0"/>
          </a:p>
          <a:p>
            <a:endParaRPr lang="en-GB" sz="14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748713" y="0"/>
            <a:ext cx="395287" cy="6858000"/>
          </a:xfrm>
          <a:prstGeom prst="rect">
            <a:avLst/>
          </a:prstGeom>
          <a:solidFill>
            <a:srgbClr val="ED77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/>
              <a:t>   </a:t>
            </a: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7500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57150">
            <a:solidFill>
              <a:srgbClr val="ED770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88900">
            <a:solidFill>
              <a:srgbClr val="75003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33463" y="1268760"/>
            <a:ext cx="77152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GB" sz="1500" dirty="0" smtClean="0"/>
          </a:p>
          <a:p>
            <a:endParaRPr lang="en-GB" sz="1400" b="1" dirty="0"/>
          </a:p>
          <a:p>
            <a:endParaRPr lang="en-GB" sz="1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81163"/>
            <a:ext cx="777716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3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97800" cy="86409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TUDEP’s STRUCTURE: scoring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836712"/>
            <a:ext cx="7715250" cy="4785395"/>
          </a:xfrm>
        </p:spPr>
        <p:txBody>
          <a:bodyPr/>
          <a:lstStyle/>
          <a:p>
            <a:pPr>
              <a:buNone/>
            </a:pPr>
            <a:endParaRPr lang="en-GB" sz="1300" dirty="0" smtClean="0"/>
          </a:p>
          <a:p>
            <a:endParaRPr lang="en-GB" sz="14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748713" y="0"/>
            <a:ext cx="395287" cy="6858000"/>
          </a:xfrm>
          <a:prstGeom prst="rect">
            <a:avLst/>
          </a:prstGeom>
          <a:solidFill>
            <a:srgbClr val="ED77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/>
              <a:t>   </a:t>
            </a: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7500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57150">
            <a:solidFill>
              <a:srgbClr val="ED770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88900">
            <a:solidFill>
              <a:srgbClr val="75003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33463" y="1268760"/>
            <a:ext cx="77152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GB" sz="1500" dirty="0" smtClean="0"/>
          </a:p>
          <a:p>
            <a:endParaRPr lang="en-GB" sz="1400" b="1" dirty="0"/>
          </a:p>
          <a:p>
            <a:endParaRPr lang="en-GB" sz="14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225191"/>
              </p:ext>
            </p:extLst>
          </p:nvPr>
        </p:nvGraphicFramePr>
        <p:xfrm>
          <a:off x="251520" y="1484784"/>
          <a:ext cx="8694836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5" imgW="9182033" imgH="2771806" progId="Excel.Sheet.8">
                  <p:embed/>
                </p:oleObj>
              </mc:Choice>
              <mc:Fallback>
                <p:oleObj name="Worksheet" r:id="rId5" imgW="9182033" imgH="27718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1484784"/>
                        <a:ext cx="8694836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1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97800" cy="86409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TUDEP’s STRUCTURE: organisational profile</a:t>
            </a: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836712"/>
            <a:ext cx="7715250" cy="4785395"/>
          </a:xfrm>
        </p:spPr>
        <p:txBody>
          <a:bodyPr/>
          <a:lstStyle/>
          <a:p>
            <a:pPr>
              <a:buNone/>
            </a:pPr>
            <a:endParaRPr lang="en-GB" sz="1300" dirty="0" smtClean="0"/>
          </a:p>
          <a:p>
            <a:endParaRPr lang="en-GB" sz="14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748713" y="0"/>
            <a:ext cx="395287" cy="6858000"/>
          </a:xfrm>
          <a:prstGeom prst="rect">
            <a:avLst/>
          </a:prstGeom>
          <a:solidFill>
            <a:srgbClr val="ED77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/>
              <a:t>   </a:t>
            </a: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7500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57150">
            <a:solidFill>
              <a:srgbClr val="ED770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88900">
            <a:solidFill>
              <a:srgbClr val="75003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33463" y="1268760"/>
            <a:ext cx="77152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GB" sz="1500" dirty="0" smtClean="0"/>
          </a:p>
          <a:p>
            <a:endParaRPr lang="en-GB" sz="1400" b="1" dirty="0"/>
          </a:p>
          <a:p>
            <a:endParaRPr lang="en-GB" sz="1400" b="1" dirty="0" smtClean="0"/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111317"/>
              </p:ext>
            </p:extLst>
          </p:nvPr>
        </p:nvGraphicFramePr>
        <p:xfrm>
          <a:off x="755576" y="1013409"/>
          <a:ext cx="7200800" cy="516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59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97800" cy="864095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TUDEP’s STRUCTURE: profiles comparison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836712"/>
            <a:ext cx="7715250" cy="4785395"/>
          </a:xfrm>
        </p:spPr>
        <p:txBody>
          <a:bodyPr/>
          <a:lstStyle/>
          <a:p>
            <a:pPr>
              <a:buNone/>
            </a:pPr>
            <a:endParaRPr lang="en-GB" sz="1300" dirty="0" smtClean="0"/>
          </a:p>
          <a:p>
            <a:endParaRPr lang="en-GB" sz="14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748713" y="0"/>
            <a:ext cx="395287" cy="6858000"/>
          </a:xfrm>
          <a:prstGeom prst="rect">
            <a:avLst/>
          </a:prstGeom>
          <a:solidFill>
            <a:srgbClr val="ED770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v-SE"/>
              <a:t>   </a:t>
            </a: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solidFill>
            <a:srgbClr val="7500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57150">
            <a:solidFill>
              <a:srgbClr val="ED770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88900">
            <a:solidFill>
              <a:srgbClr val="750034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33463" y="1268760"/>
            <a:ext cx="77152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GB" sz="1500" dirty="0" smtClean="0"/>
          </a:p>
          <a:p>
            <a:endParaRPr lang="en-GB" sz="1400" b="1" dirty="0"/>
          </a:p>
          <a:p>
            <a:endParaRPr lang="en-GB" sz="1400" b="1" dirty="0" smtClean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66609"/>
              </p:ext>
            </p:extLst>
          </p:nvPr>
        </p:nvGraphicFramePr>
        <p:xfrm>
          <a:off x="971550" y="1124744"/>
          <a:ext cx="7488882" cy="5068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14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">
  <a:themeElements>
    <a:clrScheme name="1_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</TotalTime>
  <Words>241</Words>
  <Application>Microsoft Office PowerPoint</Application>
  <PresentationFormat>On-screen Show (4:3)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1_default</vt:lpstr>
      <vt:lpstr>Worksheet</vt:lpstr>
      <vt:lpstr>Trade Union Development Effectiveness Profile a practical tool for improving the quality of development cooperation</vt:lpstr>
      <vt:lpstr> TUDEP BASIS  </vt:lpstr>
      <vt:lpstr> TUs Principles and guidelines on development effectiveness </vt:lpstr>
      <vt:lpstr>  TUs Principles and guidelines on development effectiveness…in details   </vt:lpstr>
      <vt:lpstr> TUDEP’s Objectives </vt:lpstr>
      <vt:lpstr> TUDEP’s STRUCTURE: questionnaire </vt:lpstr>
      <vt:lpstr> TUDEP’s STRUCTURE: scoring </vt:lpstr>
      <vt:lpstr>TUDEP’s STRUCTURE: organisational profile</vt:lpstr>
      <vt:lpstr> TUDEP’s STRUCTURE: profiles comparison </vt:lpstr>
      <vt:lpstr> TUDEP’s STRUCTURE: further support…Explanation Sheet </vt:lpstr>
      <vt:lpstr> TUDEP’s STRUCTURE: detailed chart…comparison on individual questions </vt:lpstr>
      <vt:lpstr> TUDEP FEATURES </vt:lpstr>
    </vt:vector>
  </TitlesOfParts>
  <Company>ICFTU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Expectations from the trade union movement</dc:title>
  <dc:creator>dereymaeker</dc:creator>
  <cp:lastModifiedBy>Kasia Szeniawska</cp:lastModifiedBy>
  <cp:revision>140</cp:revision>
  <cp:lastPrinted>2012-06-05T15:47:23Z</cp:lastPrinted>
  <dcterms:created xsi:type="dcterms:W3CDTF">2008-04-07T13:34:13Z</dcterms:created>
  <dcterms:modified xsi:type="dcterms:W3CDTF">2012-12-10T10:51:05Z</dcterms:modified>
</cp:coreProperties>
</file>