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654AECE-FA56-4F9C-9016-420B6E4EEFF3}" type="datetimeFigureOut">
              <a:rPr lang="pt-BR" smtClean="0"/>
              <a:pPr/>
              <a:t>28/08/2012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D15DBA1-FBD3-4368-8CF0-3B33C00FF013}"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4AECE-FA56-4F9C-9016-420B6E4EEFF3}" type="datetimeFigureOut">
              <a:rPr lang="pt-BR" smtClean="0"/>
              <a:pPr/>
              <a:t>28/08/2012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5DBA1-FBD3-4368-8CF0-3B33C00FF01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85800" y="500042"/>
            <a:ext cx="7772400" cy="5786477"/>
          </a:xfrm>
        </p:spPr>
        <p:txBody>
          <a:bodyPr>
            <a:noAutofit/>
          </a:bodyPr>
          <a:lstStyle/>
          <a:p>
            <a:r>
              <a:rPr lang="pt-BR" sz="3200" dirty="0" err="1" smtClean="0"/>
              <a:t>International</a:t>
            </a:r>
            <a:r>
              <a:rPr lang="pt-BR" sz="3200" dirty="0" smtClean="0"/>
              <a:t> </a:t>
            </a:r>
            <a:r>
              <a:rPr lang="pt-BR" sz="3200" dirty="0" err="1" smtClean="0"/>
              <a:t>Seminar</a:t>
            </a:r>
            <a:r>
              <a:rPr lang="pt-BR" sz="3200" dirty="0" smtClean="0"/>
              <a:t> </a:t>
            </a:r>
            <a:r>
              <a:rPr lang="pt-BR" sz="3200" dirty="0" err="1" smtClean="0"/>
              <a:t>on</a:t>
            </a:r>
            <a:r>
              <a:rPr lang="pt-BR" sz="3200" dirty="0" smtClean="0"/>
              <a:t> Bilateral </a:t>
            </a:r>
            <a:r>
              <a:rPr lang="pt-BR" sz="3200" dirty="0" err="1" smtClean="0"/>
              <a:t>and</a:t>
            </a:r>
            <a:r>
              <a:rPr lang="pt-BR" sz="3200" dirty="0" smtClean="0"/>
              <a:t> </a:t>
            </a:r>
            <a:r>
              <a:rPr lang="pt-BR" sz="3200" dirty="0" err="1" smtClean="0"/>
              <a:t>South-South</a:t>
            </a:r>
            <a:r>
              <a:rPr lang="pt-BR" sz="3200" dirty="0" smtClean="0"/>
              <a:t> </a:t>
            </a:r>
            <a:r>
              <a:rPr lang="pt-BR" sz="3200" dirty="0" err="1" smtClean="0"/>
              <a:t>Cooperation</a:t>
            </a:r>
            <a:r>
              <a:rPr lang="pt-BR" sz="3200" dirty="0" smtClean="0"/>
              <a:t/>
            </a:r>
            <a:br>
              <a:rPr lang="pt-BR" sz="3200" dirty="0" smtClean="0"/>
            </a:br>
            <a:r>
              <a:rPr lang="pt-BR" sz="3200" dirty="0" smtClean="0"/>
              <a:t>TUCA </a:t>
            </a:r>
            <a:r>
              <a:rPr lang="pt-BR" sz="3200" dirty="0" err="1" smtClean="0"/>
              <a:t>cooperation</a:t>
            </a:r>
            <a:r>
              <a:rPr lang="pt-BR" sz="3200" dirty="0" smtClean="0"/>
              <a:t> meeting</a:t>
            </a:r>
            <a:br>
              <a:rPr lang="pt-BR" sz="3200" dirty="0" smtClean="0"/>
            </a:br>
            <a:r>
              <a:rPr lang="pt-BR" sz="3200" dirty="0" smtClean="0"/>
              <a:t/>
            </a:r>
            <a:br>
              <a:rPr lang="pt-BR" sz="3200" dirty="0" smtClean="0"/>
            </a:br>
            <a:r>
              <a:rPr lang="pt-BR" sz="3200" dirty="0" err="1" smtClean="0">
                <a:solidFill>
                  <a:schemeClr val="accent2">
                    <a:lumMod val="75000"/>
                  </a:schemeClr>
                </a:solidFill>
              </a:rPr>
              <a:t>South-South</a:t>
            </a:r>
            <a:r>
              <a:rPr lang="pt-BR" sz="3200" dirty="0" smtClean="0">
                <a:solidFill>
                  <a:schemeClr val="accent2">
                    <a:lumMod val="75000"/>
                  </a:schemeClr>
                </a:solidFill>
              </a:rPr>
              <a:t> </a:t>
            </a:r>
            <a:r>
              <a:rPr lang="pt-BR" sz="3200" dirty="0" err="1" smtClean="0">
                <a:solidFill>
                  <a:schemeClr val="accent2">
                    <a:lumMod val="75000"/>
                  </a:schemeClr>
                </a:solidFill>
              </a:rPr>
              <a:t>Cooperation</a:t>
            </a:r>
            <a:r>
              <a:rPr lang="pt-BR" sz="3200" dirty="0" smtClean="0">
                <a:solidFill>
                  <a:schemeClr val="accent2">
                    <a:lumMod val="75000"/>
                  </a:schemeClr>
                </a:solidFill>
              </a:rPr>
              <a:t>: </a:t>
            </a:r>
            <a:r>
              <a:rPr lang="pt-BR" sz="3200" dirty="0" err="1" smtClean="0">
                <a:solidFill>
                  <a:schemeClr val="accent2">
                    <a:lumMod val="75000"/>
                  </a:schemeClr>
                </a:solidFill>
              </a:rPr>
              <a:t>the</a:t>
            </a:r>
            <a:r>
              <a:rPr lang="pt-BR" sz="3200" dirty="0" smtClean="0">
                <a:solidFill>
                  <a:schemeClr val="accent2">
                    <a:lumMod val="75000"/>
                  </a:schemeClr>
                </a:solidFill>
              </a:rPr>
              <a:t> perspective </a:t>
            </a:r>
            <a:r>
              <a:rPr lang="pt-BR" sz="3200" dirty="0" err="1" smtClean="0">
                <a:solidFill>
                  <a:schemeClr val="accent2">
                    <a:lumMod val="75000"/>
                  </a:schemeClr>
                </a:solidFill>
              </a:rPr>
              <a:t>of</a:t>
            </a:r>
            <a:r>
              <a:rPr lang="pt-BR" sz="3200" dirty="0" smtClean="0">
                <a:solidFill>
                  <a:schemeClr val="accent2">
                    <a:lumMod val="75000"/>
                  </a:schemeClr>
                </a:solidFill>
              </a:rPr>
              <a:t> Global </a:t>
            </a:r>
            <a:r>
              <a:rPr lang="pt-BR" sz="3200" dirty="0" err="1" smtClean="0">
                <a:solidFill>
                  <a:schemeClr val="accent2">
                    <a:lumMod val="75000"/>
                  </a:schemeClr>
                </a:solidFill>
              </a:rPr>
              <a:t>Partnership</a:t>
            </a:r>
            <a:r>
              <a:rPr lang="pt-BR" sz="3200" dirty="0" smtClean="0">
                <a:solidFill>
                  <a:schemeClr val="accent2">
                    <a:lumMod val="75000"/>
                  </a:schemeClr>
                </a:solidFill>
              </a:rPr>
              <a:t> for </a:t>
            </a:r>
            <a:r>
              <a:rPr lang="pt-BR" sz="3200" dirty="0" err="1" smtClean="0">
                <a:solidFill>
                  <a:schemeClr val="accent2">
                    <a:lumMod val="75000"/>
                  </a:schemeClr>
                </a:solidFill>
              </a:rPr>
              <a:t>development</a:t>
            </a:r>
            <a:r>
              <a:rPr lang="pt-BR" sz="3200" dirty="0" smtClean="0">
                <a:solidFill>
                  <a:schemeClr val="accent2">
                    <a:lumMod val="75000"/>
                  </a:schemeClr>
                </a:solidFill>
              </a:rPr>
              <a:t> </a:t>
            </a:r>
            <a:r>
              <a:rPr lang="pt-BR" sz="3200" dirty="0" err="1" smtClean="0">
                <a:solidFill>
                  <a:schemeClr val="accent2">
                    <a:lumMod val="75000"/>
                  </a:schemeClr>
                </a:solidFill>
              </a:rPr>
              <a:t>cooperation</a:t>
            </a:r>
            <a:r>
              <a:rPr lang="pt-BR" sz="3200" dirty="0" smtClean="0">
                <a:solidFill>
                  <a:schemeClr val="accent2">
                    <a:lumMod val="75000"/>
                  </a:schemeClr>
                </a:solidFill>
              </a:rPr>
              <a:t> </a:t>
            </a:r>
            <a:r>
              <a:rPr lang="pt-BR" sz="3200" dirty="0" err="1" smtClean="0">
                <a:solidFill>
                  <a:schemeClr val="accent2">
                    <a:lumMod val="75000"/>
                  </a:schemeClr>
                </a:solidFill>
              </a:rPr>
              <a:t>after</a:t>
            </a:r>
            <a:r>
              <a:rPr lang="pt-BR" sz="3200" dirty="0" smtClean="0">
                <a:solidFill>
                  <a:schemeClr val="accent2">
                    <a:lumMod val="75000"/>
                  </a:schemeClr>
                </a:solidFill>
              </a:rPr>
              <a:t> </a:t>
            </a:r>
            <a:r>
              <a:rPr lang="pt-BR" sz="3200" dirty="0" err="1" smtClean="0">
                <a:solidFill>
                  <a:schemeClr val="accent2">
                    <a:lumMod val="75000"/>
                  </a:schemeClr>
                </a:solidFill>
              </a:rPr>
              <a:t>the</a:t>
            </a:r>
            <a:r>
              <a:rPr lang="pt-BR" sz="3200" dirty="0" smtClean="0">
                <a:solidFill>
                  <a:schemeClr val="accent2">
                    <a:lumMod val="75000"/>
                  </a:schemeClr>
                </a:solidFill>
              </a:rPr>
              <a:t> 4th HLF in </a:t>
            </a:r>
            <a:r>
              <a:rPr lang="pt-BR" sz="3200" dirty="0" err="1" smtClean="0">
                <a:solidFill>
                  <a:schemeClr val="accent2">
                    <a:lumMod val="75000"/>
                  </a:schemeClr>
                </a:solidFill>
              </a:rPr>
              <a:t>Busan</a:t>
            </a:r>
            <a:r>
              <a:rPr lang="pt-BR" sz="3200" dirty="0" smtClean="0"/>
              <a:t/>
            </a:r>
            <a:br>
              <a:rPr lang="pt-BR" sz="3200" dirty="0" smtClean="0"/>
            </a:br>
            <a:r>
              <a:rPr lang="pt-BR" sz="3200" dirty="0" smtClean="0"/>
              <a:t/>
            </a:r>
            <a:br>
              <a:rPr lang="pt-BR" sz="3200" dirty="0" smtClean="0"/>
            </a:br>
            <a:r>
              <a:rPr lang="pt-BR" sz="3200" dirty="0" smtClean="0">
                <a:solidFill>
                  <a:schemeClr val="tx2">
                    <a:lumMod val="75000"/>
                  </a:schemeClr>
                </a:solidFill>
              </a:rPr>
              <a:t>“</a:t>
            </a:r>
            <a:r>
              <a:rPr lang="pt-BR" sz="3200" dirty="0" err="1" smtClean="0">
                <a:solidFill>
                  <a:schemeClr val="tx2">
                    <a:lumMod val="75000"/>
                  </a:schemeClr>
                </a:solidFill>
              </a:rPr>
              <a:t>The</a:t>
            </a:r>
            <a:r>
              <a:rPr lang="pt-BR" sz="3200" dirty="0" smtClean="0">
                <a:solidFill>
                  <a:schemeClr val="tx2">
                    <a:lumMod val="75000"/>
                  </a:schemeClr>
                </a:solidFill>
              </a:rPr>
              <a:t> </a:t>
            </a:r>
            <a:r>
              <a:rPr lang="pt-BR" sz="3200" dirty="0" err="1" smtClean="0">
                <a:solidFill>
                  <a:schemeClr val="tx2">
                    <a:lumMod val="75000"/>
                  </a:schemeClr>
                </a:solidFill>
              </a:rPr>
              <a:t>Brazilian</a:t>
            </a:r>
            <a:r>
              <a:rPr lang="pt-BR" sz="3200" dirty="0">
                <a:solidFill>
                  <a:schemeClr val="tx2">
                    <a:lumMod val="75000"/>
                  </a:schemeClr>
                </a:solidFill>
              </a:rPr>
              <a:t> </a:t>
            </a:r>
            <a:r>
              <a:rPr lang="pt-BR" sz="3200" dirty="0" smtClean="0">
                <a:solidFill>
                  <a:schemeClr val="tx2">
                    <a:lumMod val="75000"/>
                  </a:schemeClr>
                </a:solidFill>
              </a:rPr>
              <a:t>approach”</a:t>
            </a:r>
            <a:endParaRPr lang="pt-BR" sz="3200"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714356"/>
            <a:ext cx="8229600" cy="5500726"/>
          </a:xfrm>
        </p:spPr>
        <p:txBody>
          <a:bodyPr>
            <a:normAutofit fontScale="92500" lnSpcReduction="20000"/>
          </a:bodyPr>
          <a:lstStyle/>
          <a:p>
            <a:pPr>
              <a:buNone/>
            </a:pPr>
            <a:r>
              <a:rPr lang="pt-BR" dirty="0" smtClean="0"/>
              <a:t>Da agenda de “eficácia da ajuda” para a agenda de “eficácia do Desenvolvimento”</a:t>
            </a:r>
          </a:p>
          <a:p>
            <a:pPr>
              <a:buNone/>
            </a:pPr>
            <a:endParaRPr lang="pt-BR" sz="1100" i="1" dirty="0">
              <a:solidFill>
                <a:schemeClr val="accent3">
                  <a:lumMod val="50000"/>
                </a:schemeClr>
              </a:solidFill>
            </a:endParaRPr>
          </a:p>
          <a:p>
            <a:pPr>
              <a:buNone/>
            </a:pPr>
            <a:r>
              <a:rPr lang="pt-BR" i="1" dirty="0" err="1" smtClean="0">
                <a:solidFill>
                  <a:schemeClr val="accent3">
                    <a:lumMod val="50000"/>
                  </a:schemeClr>
                </a:solidFill>
              </a:rPr>
              <a:t>From</a:t>
            </a:r>
            <a:r>
              <a:rPr lang="pt-BR" i="1" dirty="0" smtClean="0">
                <a:solidFill>
                  <a:schemeClr val="accent3">
                    <a:lumMod val="50000"/>
                  </a:schemeClr>
                </a:solidFill>
              </a:rPr>
              <a:t> “</a:t>
            </a:r>
            <a:r>
              <a:rPr lang="pt-BR" i="1" dirty="0" err="1" smtClean="0">
                <a:solidFill>
                  <a:schemeClr val="accent3">
                    <a:lumMod val="50000"/>
                  </a:schemeClr>
                </a:solidFill>
              </a:rPr>
              <a:t>aid</a:t>
            </a:r>
            <a:r>
              <a:rPr lang="pt-BR" i="1" dirty="0" smtClean="0">
                <a:solidFill>
                  <a:schemeClr val="accent3">
                    <a:lumMod val="50000"/>
                  </a:schemeClr>
                </a:solidFill>
              </a:rPr>
              <a:t> </a:t>
            </a:r>
            <a:r>
              <a:rPr lang="pt-BR" i="1" dirty="0" err="1" smtClean="0">
                <a:solidFill>
                  <a:schemeClr val="accent3">
                    <a:lumMod val="50000"/>
                  </a:schemeClr>
                </a:solidFill>
              </a:rPr>
              <a:t>effectiveness</a:t>
            </a:r>
            <a:r>
              <a:rPr lang="pt-BR" i="1" dirty="0" smtClean="0">
                <a:solidFill>
                  <a:schemeClr val="accent3">
                    <a:lumMod val="50000"/>
                  </a:schemeClr>
                </a:solidFill>
              </a:rPr>
              <a:t>” to “</a:t>
            </a:r>
            <a:r>
              <a:rPr lang="pt-BR" i="1" dirty="0" err="1" smtClean="0">
                <a:solidFill>
                  <a:schemeClr val="accent3">
                    <a:lumMod val="50000"/>
                  </a:schemeClr>
                </a:solidFill>
              </a:rPr>
              <a:t>development</a:t>
            </a:r>
            <a:r>
              <a:rPr lang="pt-BR" i="1" dirty="0" smtClean="0">
                <a:solidFill>
                  <a:schemeClr val="accent3">
                    <a:lumMod val="50000"/>
                  </a:schemeClr>
                </a:solidFill>
              </a:rPr>
              <a:t> </a:t>
            </a:r>
            <a:r>
              <a:rPr lang="pt-BR" i="1" dirty="0" err="1" smtClean="0">
                <a:solidFill>
                  <a:schemeClr val="accent3">
                    <a:lumMod val="50000"/>
                  </a:schemeClr>
                </a:solidFill>
              </a:rPr>
              <a:t>effectiveness</a:t>
            </a:r>
            <a:r>
              <a:rPr lang="pt-BR" i="1" dirty="0" smtClean="0">
                <a:solidFill>
                  <a:schemeClr val="accent3">
                    <a:lumMod val="50000"/>
                  </a:schemeClr>
                </a:solidFill>
              </a:rPr>
              <a:t>”</a:t>
            </a:r>
          </a:p>
          <a:p>
            <a:pPr>
              <a:buNone/>
            </a:pPr>
            <a:endParaRPr lang="pt-BR" dirty="0" smtClean="0"/>
          </a:p>
          <a:p>
            <a:pPr>
              <a:buNone/>
            </a:pPr>
            <a:r>
              <a:rPr lang="pt-BR" dirty="0" smtClean="0"/>
              <a:t>De um processo conduzido pela OCDE para um contexto de diversos atores (governos, sociedade civil organização, parlamentares, organizações filantrópicas, etc.)</a:t>
            </a:r>
          </a:p>
          <a:p>
            <a:pPr>
              <a:buNone/>
            </a:pPr>
            <a:endParaRPr lang="pt-BR" dirty="0" smtClean="0"/>
          </a:p>
          <a:p>
            <a:pPr>
              <a:buNone/>
            </a:pPr>
            <a:r>
              <a:rPr lang="pt-BR" i="1" dirty="0" err="1" smtClean="0">
                <a:solidFill>
                  <a:schemeClr val="accent3">
                    <a:lumMod val="50000"/>
                  </a:schemeClr>
                </a:solidFill>
              </a:rPr>
              <a:t>From</a:t>
            </a:r>
            <a:r>
              <a:rPr lang="pt-BR" i="1" dirty="0" smtClean="0">
                <a:solidFill>
                  <a:schemeClr val="accent3">
                    <a:lumMod val="50000"/>
                  </a:schemeClr>
                </a:solidFill>
              </a:rPr>
              <a:t> a “</a:t>
            </a:r>
            <a:r>
              <a:rPr lang="pt-BR" i="1" dirty="0" err="1" smtClean="0">
                <a:solidFill>
                  <a:schemeClr val="accent3">
                    <a:lumMod val="50000"/>
                  </a:schemeClr>
                </a:solidFill>
              </a:rPr>
              <a:t>OECD-led</a:t>
            </a:r>
            <a:r>
              <a:rPr lang="pt-BR" i="1" dirty="0" smtClean="0">
                <a:solidFill>
                  <a:schemeClr val="accent3">
                    <a:lumMod val="50000"/>
                  </a:schemeClr>
                </a:solidFill>
              </a:rPr>
              <a:t>” </a:t>
            </a:r>
            <a:r>
              <a:rPr lang="pt-BR" i="1" dirty="0" err="1" smtClean="0">
                <a:solidFill>
                  <a:schemeClr val="accent3">
                    <a:lumMod val="50000"/>
                  </a:schemeClr>
                </a:solidFill>
              </a:rPr>
              <a:t>process</a:t>
            </a:r>
            <a:r>
              <a:rPr lang="pt-BR" i="1" dirty="0" smtClean="0">
                <a:solidFill>
                  <a:schemeClr val="accent3">
                    <a:lumMod val="50000"/>
                  </a:schemeClr>
                </a:solidFill>
              </a:rPr>
              <a:t> to a </a:t>
            </a:r>
            <a:r>
              <a:rPr lang="pt-BR" i="1" dirty="0" err="1" smtClean="0">
                <a:solidFill>
                  <a:schemeClr val="accent3">
                    <a:lumMod val="50000"/>
                  </a:schemeClr>
                </a:solidFill>
              </a:rPr>
              <a:t>multi-player</a:t>
            </a:r>
            <a:r>
              <a:rPr lang="pt-BR" i="1" dirty="0" smtClean="0">
                <a:solidFill>
                  <a:schemeClr val="accent3">
                    <a:lumMod val="50000"/>
                  </a:schemeClr>
                </a:solidFill>
              </a:rPr>
              <a:t> </a:t>
            </a:r>
            <a:r>
              <a:rPr lang="pt-BR" i="1" dirty="0" err="1" smtClean="0">
                <a:solidFill>
                  <a:schemeClr val="accent3">
                    <a:lumMod val="50000"/>
                  </a:schemeClr>
                </a:solidFill>
              </a:rPr>
              <a:t>process</a:t>
            </a:r>
            <a:r>
              <a:rPr lang="pt-BR" i="1" dirty="0" smtClean="0">
                <a:solidFill>
                  <a:schemeClr val="accent3">
                    <a:lumMod val="50000"/>
                  </a:schemeClr>
                </a:solidFill>
              </a:rPr>
              <a:t>: </a:t>
            </a:r>
            <a:r>
              <a:rPr lang="pt-BR" i="1" dirty="0" err="1" smtClean="0">
                <a:solidFill>
                  <a:schemeClr val="accent3">
                    <a:lumMod val="50000"/>
                  </a:schemeClr>
                </a:solidFill>
              </a:rPr>
              <a:t>governments</a:t>
            </a:r>
            <a:r>
              <a:rPr lang="pt-BR" i="1" dirty="0" smtClean="0">
                <a:solidFill>
                  <a:schemeClr val="accent3">
                    <a:lumMod val="50000"/>
                  </a:schemeClr>
                </a:solidFill>
              </a:rPr>
              <a:t>, civil </a:t>
            </a:r>
            <a:r>
              <a:rPr lang="pt-BR" i="1" dirty="0" err="1" smtClean="0">
                <a:solidFill>
                  <a:schemeClr val="accent3">
                    <a:lumMod val="50000"/>
                  </a:schemeClr>
                </a:solidFill>
              </a:rPr>
              <a:t>society</a:t>
            </a:r>
            <a:r>
              <a:rPr lang="pt-BR" i="1" dirty="0" smtClean="0">
                <a:solidFill>
                  <a:schemeClr val="accent3">
                    <a:lumMod val="50000"/>
                  </a:schemeClr>
                </a:solidFill>
              </a:rPr>
              <a:t>, </a:t>
            </a:r>
            <a:r>
              <a:rPr lang="pt-BR" i="1" dirty="0" err="1" smtClean="0">
                <a:solidFill>
                  <a:schemeClr val="accent3">
                    <a:lumMod val="50000"/>
                  </a:schemeClr>
                </a:solidFill>
              </a:rPr>
              <a:t>parliaments</a:t>
            </a:r>
            <a:r>
              <a:rPr lang="pt-BR" i="1" dirty="0" smtClean="0">
                <a:solidFill>
                  <a:schemeClr val="accent3">
                    <a:lumMod val="50000"/>
                  </a:schemeClr>
                </a:solidFill>
              </a:rPr>
              <a:t>, </a:t>
            </a:r>
            <a:r>
              <a:rPr lang="pt-BR" i="1" dirty="0" err="1" smtClean="0">
                <a:solidFill>
                  <a:schemeClr val="accent3">
                    <a:lumMod val="50000"/>
                  </a:schemeClr>
                </a:solidFill>
              </a:rPr>
              <a:t>non-profit</a:t>
            </a:r>
            <a:r>
              <a:rPr lang="pt-BR" i="1" dirty="0" smtClean="0">
                <a:solidFill>
                  <a:schemeClr val="accent3">
                    <a:lumMod val="50000"/>
                  </a:schemeClr>
                </a:solidFill>
              </a:rPr>
              <a:t> </a:t>
            </a:r>
            <a:r>
              <a:rPr lang="pt-BR" i="1" dirty="0" err="1" smtClean="0">
                <a:solidFill>
                  <a:schemeClr val="accent3">
                    <a:lumMod val="50000"/>
                  </a:schemeClr>
                </a:solidFill>
              </a:rPr>
              <a:t>organizations</a:t>
            </a:r>
            <a:r>
              <a:rPr lang="pt-BR" i="1" dirty="0" smtClean="0">
                <a:solidFill>
                  <a:schemeClr val="accent3">
                    <a:lumMod val="50000"/>
                  </a:schemeClr>
                </a:solidFill>
              </a:rPr>
              <a:t>, etc.)</a:t>
            </a:r>
            <a:endParaRPr lang="pt-BR" i="1" dirty="0">
              <a:solidFill>
                <a:schemeClr val="accent3">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28604"/>
            <a:ext cx="8229600" cy="5929354"/>
          </a:xfrm>
        </p:spPr>
        <p:txBody>
          <a:bodyPr>
            <a:normAutofit fontScale="85000" lnSpcReduction="20000"/>
          </a:bodyPr>
          <a:lstStyle/>
          <a:p>
            <a:pPr marL="514350" indent="-514350" algn="just"/>
            <a:r>
              <a:rPr lang="pt-BR" sz="2800" dirty="0" smtClean="0"/>
              <a:t>A “AOD” diz respeito a um segmento da cooperação internacional: a atuação dos países doadores, com suas motivações e prioridades.</a:t>
            </a:r>
          </a:p>
          <a:p>
            <a:pPr marL="514350" indent="-514350" algn="just">
              <a:buNone/>
            </a:pPr>
            <a:endParaRPr lang="pt-BR" sz="1300" dirty="0" smtClean="0"/>
          </a:p>
          <a:p>
            <a:pPr marL="514350" indent="-514350" algn="just"/>
            <a:r>
              <a:rPr lang="pt-BR" sz="2800" dirty="0" smtClean="0"/>
              <a:t>O Brasil entende que não seria adequado pretender avaliar toda a Cooperação Internacional por padrões definidos para as circunstâncias específicas de uma de suas modalidades (no caso, a “AOD</a:t>
            </a:r>
            <a:r>
              <a:rPr lang="pt-BR" sz="2800" dirty="0" smtClean="0"/>
              <a:t>”). A cooperação Sul-Sul tem motivações e práticas próprias.</a:t>
            </a:r>
            <a:endParaRPr lang="pt-BR" sz="2800" dirty="0" smtClean="0"/>
          </a:p>
          <a:p>
            <a:pPr marL="514350" indent="-514350" algn="just">
              <a:buNone/>
            </a:pPr>
            <a:endParaRPr lang="pt-BR" sz="2800" dirty="0" smtClean="0">
              <a:solidFill>
                <a:schemeClr val="accent3">
                  <a:lumMod val="50000"/>
                </a:schemeClr>
              </a:solidFill>
            </a:endParaRPr>
          </a:p>
          <a:p>
            <a:pPr marL="514350" indent="-514350" algn="just"/>
            <a:r>
              <a:rPr lang="pt-BR" sz="2800" i="1" dirty="0" smtClean="0">
                <a:solidFill>
                  <a:schemeClr val="accent3">
                    <a:lumMod val="50000"/>
                  </a:schemeClr>
                </a:solidFill>
              </a:rPr>
              <a:t>“ODA” is </a:t>
            </a:r>
            <a:r>
              <a:rPr lang="pt-BR" sz="2800" i="1" dirty="0" err="1" smtClean="0">
                <a:solidFill>
                  <a:schemeClr val="accent3">
                    <a:lumMod val="50000"/>
                  </a:schemeClr>
                </a:solidFill>
              </a:rPr>
              <a:t>the</a:t>
            </a:r>
            <a:r>
              <a:rPr lang="pt-BR" sz="2800" i="1" dirty="0" smtClean="0">
                <a:solidFill>
                  <a:schemeClr val="accent3">
                    <a:lumMod val="50000"/>
                  </a:schemeClr>
                </a:solidFill>
              </a:rPr>
              <a:t> major, </a:t>
            </a:r>
            <a:r>
              <a:rPr lang="pt-BR" sz="2800" i="1" dirty="0" err="1" smtClean="0">
                <a:solidFill>
                  <a:schemeClr val="accent3">
                    <a:lumMod val="50000"/>
                  </a:schemeClr>
                </a:solidFill>
              </a:rPr>
              <a:t>but</a:t>
            </a:r>
            <a:r>
              <a:rPr lang="pt-BR" sz="2800" i="1" dirty="0" smtClean="0">
                <a:solidFill>
                  <a:schemeClr val="accent3">
                    <a:lumMod val="50000"/>
                  </a:schemeClr>
                </a:solidFill>
              </a:rPr>
              <a:t> </a:t>
            </a:r>
            <a:r>
              <a:rPr lang="pt-BR" sz="2800" i="1" dirty="0" err="1" smtClean="0">
                <a:solidFill>
                  <a:schemeClr val="accent3">
                    <a:lumMod val="50000"/>
                  </a:schemeClr>
                </a:solidFill>
              </a:rPr>
              <a:t>not</a:t>
            </a:r>
            <a:r>
              <a:rPr lang="pt-BR" sz="2800" i="1" dirty="0" smtClean="0">
                <a:solidFill>
                  <a:schemeClr val="accent3">
                    <a:lumMod val="50000"/>
                  </a:schemeClr>
                </a:solidFill>
              </a:rPr>
              <a:t> </a:t>
            </a:r>
            <a:r>
              <a:rPr lang="pt-BR" sz="2800" i="1" dirty="0" err="1" smtClean="0">
                <a:solidFill>
                  <a:schemeClr val="accent3">
                    <a:lumMod val="50000"/>
                  </a:schemeClr>
                </a:solidFill>
              </a:rPr>
              <a:t>the</a:t>
            </a:r>
            <a:r>
              <a:rPr lang="pt-BR" sz="2800" i="1" dirty="0" smtClean="0">
                <a:solidFill>
                  <a:schemeClr val="accent3">
                    <a:lumMod val="50000"/>
                  </a:schemeClr>
                </a:solidFill>
              </a:rPr>
              <a:t> sole </a:t>
            </a:r>
            <a:r>
              <a:rPr lang="pt-BR" sz="2800" i="1" dirty="0" err="1" smtClean="0">
                <a:solidFill>
                  <a:schemeClr val="accent3">
                    <a:lumMod val="50000"/>
                  </a:schemeClr>
                </a:solidFill>
              </a:rPr>
              <a:t>modality</a:t>
            </a:r>
            <a:r>
              <a:rPr lang="pt-BR" sz="2800" i="1" dirty="0" smtClean="0">
                <a:solidFill>
                  <a:schemeClr val="accent3">
                    <a:lumMod val="50000"/>
                  </a:schemeClr>
                </a:solidFill>
              </a:rPr>
              <a:t> </a:t>
            </a:r>
            <a:r>
              <a:rPr lang="pt-BR" sz="2800" i="1" dirty="0" err="1" smtClean="0">
                <a:solidFill>
                  <a:schemeClr val="accent3">
                    <a:lumMod val="50000"/>
                  </a:schemeClr>
                </a:solidFill>
              </a:rPr>
              <a:t>of</a:t>
            </a:r>
            <a:r>
              <a:rPr lang="pt-BR" sz="2800" i="1" dirty="0" smtClean="0">
                <a:solidFill>
                  <a:schemeClr val="accent3">
                    <a:lumMod val="50000"/>
                  </a:schemeClr>
                </a:solidFill>
              </a:rPr>
              <a:t> </a:t>
            </a:r>
            <a:r>
              <a:rPr lang="pt-BR" sz="2800" i="1" dirty="0" err="1" smtClean="0">
                <a:solidFill>
                  <a:schemeClr val="accent3">
                    <a:lumMod val="50000"/>
                  </a:schemeClr>
                </a:solidFill>
              </a:rPr>
              <a:t>international</a:t>
            </a:r>
            <a:r>
              <a:rPr lang="pt-BR" sz="2800" i="1" dirty="0" smtClean="0">
                <a:solidFill>
                  <a:schemeClr val="accent3">
                    <a:lumMod val="50000"/>
                  </a:schemeClr>
                </a:solidFill>
              </a:rPr>
              <a:t> </a:t>
            </a:r>
            <a:r>
              <a:rPr lang="pt-BR" sz="2800" i="1" dirty="0" err="1" smtClean="0">
                <a:solidFill>
                  <a:schemeClr val="accent3">
                    <a:lumMod val="50000"/>
                  </a:schemeClr>
                </a:solidFill>
              </a:rPr>
              <a:t>cooperation</a:t>
            </a:r>
            <a:r>
              <a:rPr lang="pt-BR" sz="2800" i="1" dirty="0" smtClean="0">
                <a:solidFill>
                  <a:schemeClr val="accent3">
                    <a:lumMod val="50000"/>
                  </a:schemeClr>
                </a:solidFill>
              </a:rPr>
              <a:t>:  it </a:t>
            </a:r>
            <a:r>
              <a:rPr lang="pt-BR" sz="2800" i="1" dirty="0" err="1" smtClean="0">
                <a:solidFill>
                  <a:schemeClr val="accent3">
                    <a:lumMod val="50000"/>
                  </a:schemeClr>
                </a:solidFill>
              </a:rPr>
              <a:t>deals</a:t>
            </a:r>
            <a:r>
              <a:rPr lang="pt-BR" sz="2800" i="1" dirty="0" smtClean="0">
                <a:solidFill>
                  <a:schemeClr val="accent3">
                    <a:lumMod val="50000"/>
                  </a:schemeClr>
                </a:solidFill>
              </a:rPr>
              <a:t> </a:t>
            </a:r>
            <a:r>
              <a:rPr lang="pt-BR" sz="2800" i="1" dirty="0" err="1" smtClean="0">
                <a:solidFill>
                  <a:schemeClr val="accent3">
                    <a:lumMod val="50000"/>
                  </a:schemeClr>
                </a:solidFill>
              </a:rPr>
              <a:t>with</a:t>
            </a:r>
            <a:r>
              <a:rPr lang="pt-BR" sz="2800" i="1" dirty="0" smtClean="0">
                <a:solidFill>
                  <a:schemeClr val="accent3">
                    <a:lumMod val="50000"/>
                  </a:schemeClr>
                </a:solidFill>
              </a:rPr>
              <a:t> </a:t>
            </a:r>
            <a:r>
              <a:rPr lang="pt-BR" sz="2800" i="1" dirty="0" err="1" smtClean="0">
                <a:solidFill>
                  <a:schemeClr val="accent3">
                    <a:lumMod val="50000"/>
                  </a:schemeClr>
                </a:solidFill>
              </a:rPr>
              <a:t>the</a:t>
            </a:r>
            <a:r>
              <a:rPr lang="pt-BR" sz="2800" i="1" dirty="0" smtClean="0">
                <a:solidFill>
                  <a:schemeClr val="accent3">
                    <a:lumMod val="50000"/>
                  </a:schemeClr>
                </a:solidFill>
              </a:rPr>
              <a:t> </a:t>
            </a:r>
            <a:r>
              <a:rPr lang="pt-BR" sz="2800" i="1" dirty="0" err="1" smtClean="0">
                <a:solidFill>
                  <a:schemeClr val="accent3">
                    <a:lumMod val="50000"/>
                  </a:schemeClr>
                </a:solidFill>
              </a:rPr>
              <a:t>assistance</a:t>
            </a:r>
            <a:r>
              <a:rPr lang="pt-BR" sz="2800" i="1" dirty="0" smtClean="0">
                <a:solidFill>
                  <a:schemeClr val="accent3">
                    <a:lumMod val="50000"/>
                  </a:schemeClr>
                </a:solidFill>
              </a:rPr>
              <a:t> </a:t>
            </a:r>
            <a:r>
              <a:rPr lang="pt-BR" sz="2800" i="1" dirty="0" err="1" smtClean="0">
                <a:solidFill>
                  <a:schemeClr val="accent3">
                    <a:lumMod val="50000"/>
                  </a:schemeClr>
                </a:solidFill>
              </a:rPr>
              <a:t>provided</a:t>
            </a:r>
            <a:r>
              <a:rPr lang="pt-BR" sz="2800" i="1" dirty="0" smtClean="0">
                <a:solidFill>
                  <a:schemeClr val="accent3">
                    <a:lumMod val="50000"/>
                  </a:schemeClr>
                </a:solidFill>
              </a:rPr>
              <a:t> </a:t>
            </a:r>
            <a:r>
              <a:rPr lang="pt-BR" sz="2800" i="1" dirty="0" err="1" smtClean="0">
                <a:solidFill>
                  <a:schemeClr val="accent3">
                    <a:lumMod val="50000"/>
                  </a:schemeClr>
                </a:solidFill>
              </a:rPr>
              <a:t>by</a:t>
            </a:r>
            <a:r>
              <a:rPr lang="pt-BR" sz="2800" i="1" dirty="0" smtClean="0">
                <a:solidFill>
                  <a:schemeClr val="accent3">
                    <a:lumMod val="50000"/>
                  </a:schemeClr>
                </a:solidFill>
              </a:rPr>
              <a:t> </a:t>
            </a:r>
            <a:r>
              <a:rPr lang="pt-BR" sz="2800" i="1" dirty="0" err="1" smtClean="0">
                <a:solidFill>
                  <a:schemeClr val="accent3">
                    <a:lumMod val="50000"/>
                  </a:schemeClr>
                </a:solidFill>
              </a:rPr>
              <a:t>donor</a:t>
            </a:r>
            <a:r>
              <a:rPr lang="pt-BR" sz="2800" i="1" dirty="0" smtClean="0">
                <a:solidFill>
                  <a:schemeClr val="accent3">
                    <a:lumMod val="50000"/>
                  </a:schemeClr>
                </a:solidFill>
              </a:rPr>
              <a:t> countries, </a:t>
            </a:r>
            <a:r>
              <a:rPr lang="pt-BR" sz="2800" i="1" dirty="0" err="1" smtClean="0">
                <a:solidFill>
                  <a:schemeClr val="accent3">
                    <a:lumMod val="50000"/>
                  </a:schemeClr>
                </a:solidFill>
              </a:rPr>
              <a:t>and</a:t>
            </a:r>
            <a:r>
              <a:rPr lang="pt-BR" sz="2800" i="1" dirty="0" smtClean="0">
                <a:solidFill>
                  <a:schemeClr val="accent3">
                    <a:lumMod val="50000"/>
                  </a:schemeClr>
                </a:solidFill>
              </a:rPr>
              <a:t> </a:t>
            </a:r>
            <a:r>
              <a:rPr lang="pt-BR" sz="2800" i="1" dirty="0" err="1" smtClean="0">
                <a:solidFill>
                  <a:schemeClr val="accent3">
                    <a:lumMod val="50000"/>
                  </a:schemeClr>
                </a:solidFill>
              </a:rPr>
              <a:t>reflects</a:t>
            </a:r>
            <a:r>
              <a:rPr lang="pt-BR" sz="2800" i="1" dirty="0" smtClean="0">
                <a:solidFill>
                  <a:schemeClr val="accent3">
                    <a:lumMod val="50000"/>
                  </a:schemeClr>
                </a:solidFill>
              </a:rPr>
              <a:t> </a:t>
            </a:r>
            <a:r>
              <a:rPr lang="pt-BR" sz="2800" i="1" dirty="0" err="1" smtClean="0">
                <a:solidFill>
                  <a:schemeClr val="accent3">
                    <a:lumMod val="50000"/>
                  </a:schemeClr>
                </a:solidFill>
              </a:rPr>
              <a:t>their</a:t>
            </a:r>
            <a:r>
              <a:rPr lang="pt-BR" sz="2800" i="1" dirty="0" smtClean="0">
                <a:solidFill>
                  <a:schemeClr val="accent3">
                    <a:lumMod val="50000"/>
                  </a:schemeClr>
                </a:solidFill>
              </a:rPr>
              <a:t> </a:t>
            </a:r>
            <a:r>
              <a:rPr lang="pt-BR" sz="2800" i="1" dirty="0" err="1" smtClean="0">
                <a:solidFill>
                  <a:schemeClr val="accent3">
                    <a:lumMod val="50000"/>
                  </a:schemeClr>
                </a:solidFill>
              </a:rPr>
              <a:t>motivations</a:t>
            </a:r>
            <a:r>
              <a:rPr lang="pt-BR" sz="2800" i="1" dirty="0" smtClean="0">
                <a:solidFill>
                  <a:schemeClr val="accent3">
                    <a:lumMod val="50000"/>
                  </a:schemeClr>
                </a:solidFill>
              </a:rPr>
              <a:t> </a:t>
            </a:r>
            <a:r>
              <a:rPr lang="pt-BR" sz="2800" i="1" dirty="0" err="1" smtClean="0">
                <a:solidFill>
                  <a:schemeClr val="accent3">
                    <a:lumMod val="50000"/>
                  </a:schemeClr>
                </a:solidFill>
              </a:rPr>
              <a:t>and</a:t>
            </a:r>
            <a:r>
              <a:rPr lang="pt-BR" sz="2800" i="1" dirty="0" smtClean="0">
                <a:solidFill>
                  <a:schemeClr val="accent3">
                    <a:lumMod val="50000"/>
                  </a:schemeClr>
                </a:solidFill>
              </a:rPr>
              <a:t> </a:t>
            </a:r>
            <a:r>
              <a:rPr lang="pt-BR" sz="2800" i="1" dirty="0" err="1" smtClean="0">
                <a:solidFill>
                  <a:schemeClr val="accent3">
                    <a:lumMod val="50000"/>
                  </a:schemeClr>
                </a:solidFill>
              </a:rPr>
              <a:t>priorities</a:t>
            </a:r>
            <a:r>
              <a:rPr lang="pt-BR" sz="2800" i="1" dirty="0" smtClean="0">
                <a:solidFill>
                  <a:schemeClr val="accent3">
                    <a:lumMod val="50000"/>
                  </a:schemeClr>
                </a:solidFill>
              </a:rPr>
              <a:t>.</a:t>
            </a:r>
          </a:p>
          <a:p>
            <a:pPr marL="514350" indent="-514350" algn="just">
              <a:buNone/>
            </a:pPr>
            <a:endParaRPr lang="pt-BR" sz="1100" i="1" dirty="0" smtClean="0">
              <a:solidFill>
                <a:schemeClr val="accent3">
                  <a:lumMod val="50000"/>
                </a:schemeClr>
              </a:solidFill>
            </a:endParaRPr>
          </a:p>
          <a:p>
            <a:pPr marL="514350" indent="-514350" algn="just"/>
            <a:r>
              <a:rPr lang="pt-BR" sz="2800" i="1" dirty="0" err="1" smtClean="0">
                <a:solidFill>
                  <a:schemeClr val="accent3">
                    <a:lumMod val="50000"/>
                  </a:schemeClr>
                </a:solidFill>
              </a:rPr>
              <a:t>Brazil</a:t>
            </a:r>
            <a:r>
              <a:rPr lang="pt-BR" sz="2800" i="1" dirty="0" smtClean="0">
                <a:solidFill>
                  <a:schemeClr val="accent3">
                    <a:lumMod val="50000"/>
                  </a:schemeClr>
                </a:solidFill>
              </a:rPr>
              <a:t> </a:t>
            </a:r>
            <a:r>
              <a:rPr lang="pt-BR" sz="2800" i="1" dirty="0" err="1" smtClean="0">
                <a:solidFill>
                  <a:schemeClr val="accent3">
                    <a:lumMod val="50000"/>
                  </a:schemeClr>
                </a:solidFill>
              </a:rPr>
              <a:t>believes</a:t>
            </a:r>
            <a:r>
              <a:rPr lang="pt-BR" sz="2800" i="1" dirty="0" smtClean="0">
                <a:solidFill>
                  <a:schemeClr val="accent3">
                    <a:lumMod val="50000"/>
                  </a:schemeClr>
                </a:solidFill>
              </a:rPr>
              <a:t> </a:t>
            </a:r>
            <a:r>
              <a:rPr lang="pt-BR" sz="2800" i="1" dirty="0" err="1" smtClean="0">
                <a:solidFill>
                  <a:schemeClr val="accent3">
                    <a:lumMod val="50000"/>
                  </a:schemeClr>
                </a:solidFill>
              </a:rPr>
              <a:t>that</a:t>
            </a:r>
            <a:r>
              <a:rPr lang="pt-BR" sz="2800" i="1" dirty="0" smtClean="0">
                <a:solidFill>
                  <a:schemeClr val="accent3">
                    <a:lumMod val="50000"/>
                  </a:schemeClr>
                </a:solidFill>
              </a:rPr>
              <a:t> it is </a:t>
            </a:r>
            <a:r>
              <a:rPr lang="pt-BR" sz="2800" i="1" dirty="0" err="1" smtClean="0">
                <a:solidFill>
                  <a:schemeClr val="accent3">
                    <a:lumMod val="50000"/>
                  </a:schemeClr>
                </a:solidFill>
              </a:rPr>
              <a:t>not</a:t>
            </a:r>
            <a:r>
              <a:rPr lang="pt-BR" sz="2800" i="1" dirty="0" smtClean="0">
                <a:solidFill>
                  <a:schemeClr val="accent3">
                    <a:lumMod val="50000"/>
                  </a:schemeClr>
                </a:solidFill>
              </a:rPr>
              <a:t> </a:t>
            </a:r>
            <a:r>
              <a:rPr lang="pt-BR" sz="2800" i="1" dirty="0" err="1" smtClean="0">
                <a:solidFill>
                  <a:schemeClr val="accent3">
                    <a:lumMod val="50000"/>
                  </a:schemeClr>
                </a:solidFill>
              </a:rPr>
              <a:t>appropriate</a:t>
            </a:r>
            <a:r>
              <a:rPr lang="pt-BR" sz="2800" i="1" dirty="0" smtClean="0">
                <a:solidFill>
                  <a:schemeClr val="accent3">
                    <a:lumMod val="50000"/>
                  </a:schemeClr>
                </a:solidFill>
              </a:rPr>
              <a:t> to </a:t>
            </a:r>
            <a:r>
              <a:rPr lang="pt-BR" sz="2800" i="1" dirty="0" err="1" smtClean="0">
                <a:solidFill>
                  <a:schemeClr val="accent3">
                    <a:lumMod val="50000"/>
                  </a:schemeClr>
                </a:solidFill>
              </a:rPr>
              <a:t>evaluate</a:t>
            </a:r>
            <a:r>
              <a:rPr lang="pt-BR" sz="2800" i="1" dirty="0" smtClean="0">
                <a:solidFill>
                  <a:schemeClr val="accent3">
                    <a:lumMod val="50000"/>
                  </a:schemeClr>
                </a:solidFill>
              </a:rPr>
              <a:t> </a:t>
            </a:r>
            <a:r>
              <a:rPr lang="pt-BR" sz="2800" i="1" dirty="0" err="1" smtClean="0">
                <a:solidFill>
                  <a:schemeClr val="accent3">
                    <a:lumMod val="50000"/>
                  </a:schemeClr>
                </a:solidFill>
              </a:rPr>
              <a:t>all</a:t>
            </a:r>
            <a:r>
              <a:rPr lang="pt-BR" sz="2800" i="1" dirty="0" smtClean="0">
                <a:solidFill>
                  <a:schemeClr val="accent3">
                    <a:lumMod val="50000"/>
                  </a:schemeClr>
                </a:solidFill>
              </a:rPr>
              <a:t> </a:t>
            </a:r>
            <a:r>
              <a:rPr lang="pt-BR" sz="2800" i="1" dirty="0" err="1" smtClean="0">
                <a:solidFill>
                  <a:schemeClr val="accent3">
                    <a:lumMod val="50000"/>
                  </a:schemeClr>
                </a:solidFill>
              </a:rPr>
              <a:t>flows</a:t>
            </a:r>
            <a:r>
              <a:rPr lang="pt-BR" sz="2800" i="1" dirty="0" smtClean="0">
                <a:solidFill>
                  <a:schemeClr val="accent3">
                    <a:lumMod val="50000"/>
                  </a:schemeClr>
                </a:solidFill>
              </a:rPr>
              <a:t> </a:t>
            </a:r>
            <a:r>
              <a:rPr lang="pt-BR" sz="2800" i="1" dirty="0" err="1" smtClean="0">
                <a:solidFill>
                  <a:schemeClr val="accent3">
                    <a:lumMod val="50000"/>
                  </a:schemeClr>
                </a:solidFill>
              </a:rPr>
              <a:t>of</a:t>
            </a:r>
            <a:r>
              <a:rPr lang="pt-BR" sz="2800" i="1" dirty="0" smtClean="0">
                <a:solidFill>
                  <a:schemeClr val="accent3">
                    <a:lumMod val="50000"/>
                  </a:schemeClr>
                </a:solidFill>
              </a:rPr>
              <a:t> </a:t>
            </a:r>
            <a:r>
              <a:rPr lang="pt-BR" sz="2800" i="1" dirty="0" err="1" smtClean="0">
                <a:solidFill>
                  <a:schemeClr val="accent3">
                    <a:lumMod val="50000"/>
                  </a:schemeClr>
                </a:solidFill>
              </a:rPr>
              <a:t>international</a:t>
            </a:r>
            <a:r>
              <a:rPr lang="pt-BR" sz="2800" i="1" dirty="0" smtClean="0">
                <a:solidFill>
                  <a:schemeClr val="accent3">
                    <a:lumMod val="50000"/>
                  </a:schemeClr>
                </a:solidFill>
              </a:rPr>
              <a:t> </a:t>
            </a:r>
            <a:r>
              <a:rPr lang="pt-BR" sz="2800" i="1" dirty="0" err="1" smtClean="0">
                <a:solidFill>
                  <a:schemeClr val="accent3">
                    <a:lumMod val="50000"/>
                  </a:schemeClr>
                </a:solidFill>
              </a:rPr>
              <a:t>cooperation</a:t>
            </a:r>
            <a:r>
              <a:rPr lang="pt-BR" sz="2800" i="1" dirty="0" smtClean="0">
                <a:solidFill>
                  <a:schemeClr val="accent3">
                    <a:lumMod val="50000"/>
                  </a:schemeClr>
                </a:solidFill>
              </a:rPr>
              <a:t> </a:t>
            </a:r>
            <a:r>
              <a:rPr lang="pt-BR" sz="2800" i="1" dirty="0" err="1" smtClean="0">
                <a:solidFill>
                  <a:schemeClr val="accent3">
                    <a:lumMod val="50000"/>
                  </a:schemeClr>
                </a:solidFill>
              </a:rPr>
              <a:t>upon</a:t>
            </a:r>
            <a:r>
              <a:rPr lang="pt-BR" sz="2800" i="1" dirty="0" smtClean="0">
                <a:solidFill>
                  <a:schemeClr val="accent3">
                    <a:lumMod val="50000"/>
                  </a:schemeClr>
                </a:solidFill>
              </a:rPr>
              <a:t> </a:t>
            </a:r>
            <a:r>
              <a:rPr lang="pt-BR" sz="2800" i="1" dirty="0" err="1" smtClean="0">
                <a:solidFill>
                  <a:schemeClr val="accent3">
                    <a:lumMod val="50000"/>
                  </a:schemeClr>
                </a:solidFill>
              </a:rPr>
              <a:t>standards</a:t>
            </a:r>
            <a:r>
              <a:rPr lang="pt-BR" sz="2800" i="1" dirty="0" smtClean="0">
                <a:solidFill>
                  <a:schemeClr val="accent3">
                    <a:lumMod val="50000"/>
                  </a:schemeClr>
                </a:solidFill>
              </a:rPr>
              <a:t> </a:t>
            </a:r>
            <a:r>
              <a:rPr lang="pt-BR" sz="2800" i="1" dirty="0" err="1" smtClean="0">
                <a:solidFill>
                  <a:schemeClr val="accent3">
                    <a:lumMod val="50000"/>
                  </a:schemeClr>
                </a:solidFill>
              </a:rPr>
              <a:t>designed</a:t>
            </a:r>
            <a:r>
              <a:rPr lang="pt-BR" sz="2800" i="1" dirty="0" smtClean="0">
                <a:solidFill>
                  <a:schemeClr val="accent3">
                    <a:lumMod val="50000"/>
                  </a:schemeClr>
                </a:solidFill>
              </a:rPr>
              <a:t> to </a:t>
            </a:r>
            <a:r>
              <a:rPr lang="pt-BR" sz="2800" i="1" dirty="0" err="1" smtClean="0">
                <a:solidFill>
                  <a:schemeClr val="accent3">
                    <a:lumMod val="50000"/>
                  </a:schemeClr>
                </a:solidFill>
              </a:rPr>
              <a:t>meet</a:t>
            </a:r>
            <a:r>
              <a:rPr lang="pt-BR" sz="2800" i="1" dirty="0" smtClean="0">
                <a:solidFill>
                  <a:schemeClr val="accent3">
                    <a:lumMod val="50000"/>
                  </a:schemeClr>
                </a:solidFill>
              </a:rPr>
              <a:t> </a:t>
            </a:r>
            <a:r>
              <a:rPr lang="pt-BR" sz="2800" i="1" dirty="0" err="1" smtClean="0">
                <a:solidFill>
                  <a:schemeClr val="accent3">
                    <a:lumMod val="50000"/>
                  </a:schemeClr>
                </a:solidFill>
              </a:rPr>
              <a:t>the</a:t>
            </a:r>
            <a:r>
              <a:rPr lang="pt-BR" sz="2800" i="1" dirty="0" smtClean="0">
                <a:solidFill>
                  <a:schemeClr val="accent3">
                    <a:lumMod val="50000"/>
                  </a:schemeClr>
                </a:solidFill>
              </a:rPr>
              <a:t> particular </a:t>
            </a:r>
            <a:r>
              <a:rPr lang="pt-BR" sz="2800" i="1" dirty="0" err="1" smtClean="0">
                <a:solidFill>
                  <a:schemeClr val="accent3">
                    <a:lumMod val="50000"/>
                  </a:schemeClr>
                </a:solidFill>
              </a:rPr>
              <a:t>circunstances</a:t>
            </a:r>
            <a:r>
              <a:rPr lang="pt-BR" sz="2800" i="1" dirty="0" smtClean="0">
                <a:solidFill>
                  <a:schemeClr val="accent3">
                    <a:lumMod val="50000"/>
                  </a:schemeClr>
                </a:solidFill>
              </a:rPr>
              <a:t> </a:t>
            </a:r>
            <a:r>
              <a:rPr lang="pt-BR" sz="2800" i="1" dirty="0" err="1" smtClean="0">
                <a:solidFill>
                  <a:schemeClr val="accent3">
                    <a:lumMod val="50000"/>
                  </a:schemeClr>
                </a:solidFill>
              </a:rPr>
              <a:t>of</a:t>
            </a:r>
            <a:r>
              <a:rPr lang="pt-BR" sz="2800" i="1" dirty="0" smtClean="0">
                <a:solidFill>
                  <a:schemeClr val="accent3">
                    <a:lumMod val="50000"/>
                  </a:schemeClr>
                </a:solidFill>
              </a:rPr>
              <a:t> </a:t>
            </a:r>
            <a:r>
              <a:rPr lang="pt-BR" sz="2800" i="1" dirty="0" err="1" smtClean="0">
                <a:solidFill>
                  <a:schemeClr val="accent3">
                    <a:lumMod val="50000"/>
                  </a:schemeClr>
                </a:solidFill>
              </a:rPr>
              <a:t>one</a:t>
            </a:r>
            <a:r>
              <a:rPr lang="pt-BR" sz="2800" i="1" dirty="0" smtClean="0">
                <a:solidFill>
                  <a:schemeClr val="accent3">
                    <a:lumMod val="50000"/>
                  </a:schemeClr>
                </a:solidFill>
              </a:rPr>
              <a:t> </a:t>
            </a:r>
            <a:r>
              <a:rPr lang="pt-BR" sz="2800" i="1" dirty="0" err="1" smtClean="0">
                <a:solidFill>
                  <a:schemeClr val="accent3">
                    <a:lumMod val="50000"/>
                  </a:schemeClr>
                </a:solidFill>
              </a:rPr>
              <a:t>of</a:t>
            </a:r>
            <a:r>
              <a:rPr lang="pt-BR" sz="2800" i="1" dirty="0" smtClean="0">
                <a:solidFill>
                  <a:schemeClr val="accent3">
                    <a:lumMod val="50000"/>
                  </a:schemeClr>
                </a:solidFill>
              </a:rPr>
              <a:t> its </a:t>
            </a:r>
            <a:r>
              <a:rPr lang="pt-BR" sz="2800" i="1" dirty="0" err="1" smtClean="0">
                <a:solidFill>
                  <a:schemeClr val="accent3">
                    <a:lumMod val="50000"/>
                  </a:schemeClr>
                </a:solidFill>
              </a:rPr>
              <a:t>modalities</a:t>
            </a:r>
            <a:r>
              <a:rPr lang="pt-BR" sz="2800" i="1" dirty="0" smtClean="0">
                <a:solidFill>
                  <a:schemeClr val="accent3">
                    <a:lumMod val="50000"/>
                  </a:schemeClr>
                </a:solidFill>
              </a:rPr>
              <a:t> (i.e. </a:t>
            </a:r>
            <a:r>
              <a:rPr lang="pt-BR" sz="2800" i="1" dirty="0" err="1" smtClean="0">
                <a:solidFill>
                  <a:schemeClr val="accent3">
                    <a:lumMod val="50000"/>
                  </a:schemeClr>
                </a:solidFill>
              </a:rPr>
              <a:t>the</a:t>
            </a:r>
            <a:r>
              <a:rPr lang="pt-BR" sz="2800" i="1" dirty="0" smtClean="0">
                <a:solidFill>
                  <a:schemeClr val="accent3">
                    <a:lumMod val="50000"/>
                  </a:schemeClr>
                </a:solidFill>
              </a:rPr>
              <a:t> “ODA</a:t>
            </a:r>
            <a:r>
              <a:rPr lang="pt-BR" sz="2800" i="1" dirty="0" smtClean="0">
                <a:solidFill>
                  <a:schemeClr val="accent3">
                    <a:lumMod val="50000"/>
                  </a:schemeClr>
                </a:solidFill>
              </a:rPr>
              <a:t>”). </a:t>
            </a:r>
            <a:r>
              <a:rPr lang="pt-BR" sz="2800" i="1" dirty="0" err="1" smtClean="0">
                <a:solidFill>
                  <a:schemeClr val="accent3">
                    <a:lumMod val="50000"/>
                  </a:schemeClr>
                </a:solidFill>
              </a:rPr>
              <a:t>Sout</a:t>
            </a:r>
            <a:r>
              <a:rPr lang="pt-BR" sz="2800" i="1" dirty="0" err="1" smtClean="0">
                <a:solidFill>
                  <a:schemeClr val="accent3">
                    <a:lumMod val="50000"/>
                  </a:schemeClr>
                </a:solidFill>
              </a:rPr>
              <a:t>h-South</a:t>
            </a:r>
            <a:r>
              <a:rPr lang="pt-BR" sz="2800" i="1" dirty="0" smtClean="0">
                <a:solidFill>
                  <a:schemeClr val="accent3">
                    <a:lumMod val="50000"/>
                  </a:schemeClr>
                </a:solidFill>
              </a:rPr>
              <a:t> </a:t>
            </a:r>
            <a:r>
              <a:rPr lang="pt-BR" sz="2800" i="1" dirty="0" err="1" smtClean="0">
                <a:solidFill>
                  <a:schemeClr val="accent3">
                    <a:lumMod val="50000"/>
                  </a:schemeClr>
                </a:solidFill>
              </a:rPr>
              <a:t>cooperation</a:t>
            </a:r>
            <a:r>
              <a:rPr lang="pt-BR" sz="2800" i="1" dirty="0" smtClean="0">
                <a:solidFill>
                  <a:schemeClr val="accent3">
                    <a:lumMod val="50000"/>
                  </a:schemeClr>
                </a:solidFill>
              </a:rPr>
              <a:t> </a:t>
            </a:r>
            <a:r>
              <a:rPr lang="pt-BR" sz="2800" i="1" dirty="0" err="1" smtClean="0">
                <a:solidFill>
                  <a:schemeClr val="accent3">
                    <a:lumMod val="50000"/>
                  </a:schemeClr>
                </a:solidFill>
              </a:rPr>
              <a:t>has</a:t>
            </a:r>
            <a:r>
              <a:rPr lang="pt-BR" sz="2800" i="1" dirty="0" smtClean="0">
                <a:solidFill>
                  <a:schemeClr val="accent3">
                    <a:lumMod val="50000"/>
                  </a:schemeClr>
                </a:solidFill>
              </a:rPr>
              <a:t> its </a:t>
            </a:r>
            <a:r>
              <a:rPr lang="pt-BR" sz="2800" i="1" dirty="0" err="1" smtClean="0">
                <a:solidFill>
                  <a:schemeClr val="accent3">
                    <a:lumMod val="50000"/>
                  </a:schemeClr>
                </a:solidFill>
              </a:rPr>
              <a:t>own</a:t>
            </a:r>
            <a:r>
              <a:rPr lang="pt-BR" sz="2800" i="1" dirty="0" smtClean="0">
                <a:solidFill>
                  <a:schemeClr val="accent3">
                    <a:lumMod val="50000"/>
                  </a:schemeClr>
                </a:solidFill>
              </a:rPr>
              <a:t> </a:t>
            </a:r>
            <a:r>
              <a:rPr lang="pt-BR" sz="2800" i="1" dirty="0" err="1" smtClean="0">
                <a:solidFill>
                  <a:schemeClr val="accent3">
                    <a:lumMod val="50000"/>
                  </a:schemeClr>
                </a:solidFill>
              </a:rPr>
              <a:t>motivations</a:t>
            </a:r>
            <a:r>
              <a:rPr lang="pt-BR" sz="2800" i="1" dirty="0" smtClean="0">
                <a:solidFill>
                  <a:schemeClr val="accent3">
                    <a:lumMod val="50000"/>
                  </a:schemeClr>
                </a:solidFill>
              </a:rPr>
              <a:t>  </a:t>
            </a:r>
            <a:r>
              <a:rPr lang="pt-BR" sz="2800" i="1" dirty="0" err="1" smtClean="0">
                <a:solidFill>
                  <a:schemeClr val="accent3">
                    <a:lumMod val="50000"/>
                  </a:schemeClr>
                </a:solidFill>
              </a:rPr>
              <a:t>and</a:t>
            </a:r>
            <a:r>
              <a:rPr lang="pt-BR" sz="2800" i="1" dirty="0" smtClean="0">
                <a:solidFill>
                  <a:schemeClr val="accent3">
                    <a:lumMod val="50000"/>
                  </a:schemeClr>
                </a:solidFill>
              </a:rPr>
              <a:t> </a:t>
            </a:r>
            <a:r>
              <a:rPr lang="pt-BR" sz="2800" i="1" dirty="0" err="1" smtClean="0">
                <a:solidFill>
                  <a:schemeClr val="accent3">
                    <a:lumMod val="50000"/>
                  </a:schemeClr>
                </a:solidFill>
              </a:rPr>
              <a:t>practices</a:t>
            </a:r>
            <a:r>
              <a:rPr lang="pt-BR" sz="2800" i="1" dirty="0" smtClean="0">
                <a:solidFill>
                  <a:schemeClr val="accent3">
                    <a:lumMod val="50000"/>
                  </a:schemeClr>
                </a:solidFill>
              </a:rPr>
              <a:t>.</a:t>
            </a:r>
            <a:endParaRPr lang="pt-BR" sz="2800" i="1" dirty="0">
              <a:solidFill>
                <a:schemeClr val="accent3">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71480"/>
            <a:ext cx="8229600" cy="5554683"/>
          </a:xfrm>
        </p:spPr>
        <p:txBody>
          <a:bodyPr>
            <a:normAutofit lnSpcReduction="10000"/>
          </a:bodyPr>
          <a:lstStyle/>
          <a:p>
            <a:pPr algn="just"/>
            <a:r>
              <a:rPr lang="pt-BR" dirty="0" smtClean="0"/>
              <a:t>O Brasil </a:t>
            </a:r>
            <a:r>
              <a:rPr lang="pt-BR" dirty="0" err="1" smtClean="0"/>
              <a:t>apoia</a:t>
            </a:r>
            <a:r>
              <a:rPr lang="pt-BR" dirty="0" smtClean="0"/>
              <a:t> o conceito de “eficácia do desenvolvimento”, por abrir espaço à integração de outras </a:t>
            </a:r>
            <a:r>
              <a:rPr lang="pt-BR" dirty="0" smtClean="0"/>
              <a:t>(não “novas”) visões </a:t>
            </a:r>
            <a:r>
              <a:rPr lang="pt-BR" dirty="0" smtClean="0"/>
              <a:t>e práticas da cooperação </a:t>
            </a:r>
            <a:r>
              <a:rPr lang="pt-BR" dirty="0" smtClean="0"/>
              <a:t>para o desenvolvimento.</a:t>
            </a:r>
            <a:endParaRPr lang="pt-BR" dirty="0" smtClean="0"/>
          </a:p>
          <a:p>
            <a:pPr algn="just"/>
            <a:endParaRPr lang="pt-BR" dirty="0"/>
          </a:p>
          <a:p>
            <a:pPr algn="just"/>
            <a:r>
              <a:rPr lang="pt-BR" i="1" dirty="0" err="1" smtClean="0">
                <a:solidFill>
                  <a:schemeClr val="accent3">
                    <a:lumMod val="50000"/>
                  </a:schemeClr>
                </a:solidFill>
              </a:rPr>
              <a:t>Brazil</a:t>
            </a:r>
            <a:r>
              <a:rPr lang="pt-BR" i="1" dirty="0" smtClean="0">
                <a:solidFill>
                  <a:schemeClr val="accent3">
                    <a:lumMod val="50000"/>
                  </a:schemeClr>
                </a:solidFill>
              </a:rPr>
              <a:t> </a:t>
            </a:r>
            <a:r>
              <a:rPr lang="pt-BR" i="1" dirty="0" err="1" smtClean="0">
                <a:solidFill>
                  <a:schemeClr val="accent3">
                    <a:lumMod val="50000"/>
                  </a:schemeClr>
                </a:solidFill>
              </a:rPr>
              <a:t>has</a:t>
            </a:r>
            <a:r>
              <a:rPr lang="pt-BR" i="1" dirty="0" smtClean="0">
                <a:solidFill>
                  <a:schemeClr val="accent3">
                    <a:lumMod val="50000"/>
                  </a:schemeClr>
                </a:solidFill>
              </a:rPr>
              <a:t> </a:t>
            </a:r>
            <a:r>
              <a:rPr lang="pt-BR" i="1" dirty="0" err="1" smtClean="0">
                <a:solidFill>
                  <a:schemeClr val="accent3">
                    <a:lumMod val="50000"/>
                  </a:schemeClr>
                </a:solidFill>
              </a:rPr>
              <a:t>endorsed</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concept</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development</a:t>
            </a:r>
            <a:r>
              <a:rPr lang="pt-BR" i="1" dirty="0" smtClean="0">
                <a:solidFill>
                  <a:schemeClr val="accent3">
                    <a:lumMod val="50000"/>
                  </a:schemeClr>
                </a:solidFill>
              </a:rPr>
              <a:t> </a:t>
            </a:r>
            <a:r>
              <a:rPr lang="pt-BR" i="1" dirty="0" err="1" smtClean="0">
                <a:solidFill>
                  <a:schemeClr val="accent3">
                    <a:lumMod val="50000"/>
                  </a:schemeClr>
                </a:solidFill>
              </a:rPr>
              <a:t>effectiveness</a:t>
            </a:r>
            <a:r>
              <a:rPr lang="pt-BR" i="1" dirty="0" smtClean="0">
                <a:solidFill>
                  <a:schemeClr val="accent3">
                    <a:lumMod val="50000"/>
                  </a:schemeClr>
                </a:solidFill>
              </a:rPr>
              <a:t>”, in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belief</a:t>
            </a:r>
            <a:r>
              <a:rPr lang="pt-BR" i="1" dirty="0" smtClean="0">
                <a:solidFill>
                  <a:schemeClr val="accent3">
                    <a:lumMod val="50000"/>
                  </a:schemeClr>
                </a:solidFill>
              </a:rPr>
              <a:t> </a:t>
            </a:r>
            <a:r>
              <a:rPr lang="pt-BR" i="1" dirty="0" err="1" smtClean="0">
                <a:solidFill>
                  <a:schemeClr val="accent3">
                    <a:lumMod val="50000"/>
                  </a:schemeClr>
                </a:solidFill>
              </a:rPr>
              <a:t>that</a:t>
            </a:r>
            <a:r>
              <a:rPr lang="pt-BR" i="1" dirty="0" smtClean="0">
                <a:solidFill>
                  <a:schemeClr val="accent3">
                    <a:lumMod val="50000"/>
                  </a:schemeClr>
                </a:solidFill>
              </a:rPr>
              <a:t> it </a:t>
            </a:r>
            <a:r>
              <a:rPr lang="pt-BR" i="1" dirty="0" err="1" smtClean="0">
                <a:solidFill>
                  <a:schemeClr val="accent3">
                    <a:lumMod val="50000"/>
                  </a:schemeClr>
                </a:solidFill>
              </a:rPr>
              <a:t>will</a:t>
            </a:r>
            <a:r>
              <a:rPr lang="pt-BR" i="1" dirty="0" smtClean="0">
                <a:solidFill>
                  <a:schemeClr val="accent3">
                    <a:lumMod val="50000"/>
                  </a:schemeClr>
                </a:solidFill>
              </a:rPr>
              <a:t> </a:t>
            </a:r>
            <a:r>
              <a:rPr lang="pt-BR" i="1" dirty="0" err="1" smtClean="0">
                <a:solidFill>
                  <a:schemeClr val="accent3">
                    <a:lumMod val="50000"/>
                  </a:schemeClr>
                </a:solidFill>
              </a:rPr>
              <a:t>clear</a:t>
            </a:r>
            <a:r>
              <a:rPr lang="pt-BR" i="1" dirty="0" smtClean="0">
                <a:solidFill>
                  <a:schemeClr val="accent3">
                    <a:lumMod val="50000"/>
                  </a:schemeClr>
                </a:solidFill>
              </a:rPr>
              <a:t> </a:t>
            </a:r>
            <a:r>
              <a:rPr lang="pt-BR" i="1" dirty="0" err="1" smtClean="0">
                <a:solidFill>
                  <a:schemeClr val="accent3">
                    <a:lumMod val="50000"/>
                  </a:schemeClr>
                </a:solidFill>
              </a:rPr>
              <a:t>space</a:t>
            </a:r>
            <a:r>
              <a:rPr lang="pt-BR" i="1" dirty="0" smtClean="0">
                <a:solidFill>
                  <a:schemeClr val="accent3">
                    <a:lumMod val="50000"/>
                  </a:schemeClr>
                </a:solidFill>
              </a:rPr>
              <a:t> for </a:t>
            </a:r>
            <a:r>
              <a:rPr lang="pt-BR" i="1" dirty="0" err="1" smtClean="0">
                <a:solidFill>
                  <a:schemeClr val="accent3">
                    <a:lumMod val="50000"/>
                  </a:schemeClr>
                </a:solidFill>
              </a:rPr>
              <a:t>bringing</a:t>
            </a:r>
            <a:r>
              <a:rPr lang="pt-BR" i="1" dirty="0" smtClean="0">
                <a:solidFill>
                  <a:schemeClr val="accent3">
                    <a:lumMod val="50000"/>
                  </a:schemeClr>
                </a:solidFill>
              </a:rPr>
              <a:t> </a:t>
            </a:r>
            <a:r>
              <a:rPr lang="pt-BR" i="1" dirty="0" err="1" smtClean="0">
                <a:solidFill>
                  <a:schemeClr val="accent3">
                    <a:lumMod val="50000"/>
                  </a:schemeClr>
                </a:solidFill>
              </a:rPr>
              <a:t>into</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stage</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development</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a:t>
            </a:r>
            <a:r>
              <a:rPr lang="pt-BR" i="1" dirty="0" err="1" smtClean="0">
                <a:solidFill>
                  <a:schemeClr val="accent3">
                    <a:lumMod val="50000"/>
                  </a:schemeClr>
                </a:solidFill>
              </a:rPr>
              <a:t>other</a:t>
            </a:r>
            <a:r>
              <a:rPr lang="pt-BR" i="1" dirty="0" smtClean="0">
                <a:solidFill>
                  <a:schemeClr val="accent3">
                    <a:lumMod val="50000"/>
                  </a:schemeClr>
                </a:solidFill>
              </a:rPr>
              <a:t> </a:t>
            </a:r>
            <a:r>
              <a:rPr lang="pt-BR" i="1" dirty="0" smtClean="0">
                <a:solidFill>
                  <a:schemeClr val="accent3">
                    <a:lumMod val="50000"/>
                  </a:schemeClr>
                </a:solidFill>
              </a:rPr>
              <a:t>(</a:t>
            </a:r>
            <a:r>
              <a:rPr lang="pt-BR" i="1" dirty="0" err="1" smtClean="0">
                <a:solidFill>
                  <a:schemeClr val="accent3">
                    <a:lumMod val="50000"/>
                  </a:schemeClr>
                </a:solidFill>
              </a:rPr>
              <a:t>not</a:t>
            </a:r>
            <a:r>
              <a:rPr lang="pt-BR" i="1" dirty="0" smtClean="0">
                <a:solidFill>
                  <a:schemeClr val="accent3">
                    <a:lumMod val="50000"/>
                  </a:schemeClr>
                </a:solidFill>
              </a:rPr>
              <a:t> “</a:t>
            </a:r>
            <a:r>
              <a:rPr lang="pt-BR" i="1" dirty="0" err="1" smtClean="0">
                <a:solidFill>
                  <a:schemeClr val="accent3">
                    <a:lumMod val="50000"/>
                  </a:schemeClr>
                </a:solidFill>
              </a:rPr>
              <a:t>new</a:t>
            </a:r>
            <a:r>
              <a:rPr lang="pt-BR" i="1" dirty="0" smtClean="0">
                <a:solidFill>
                  <a:schemeClr val="accent3">
                    <a:lumMod val="50000"/>
                  </a:schemeClr>
                </a:solidFill>
              </a:rPr>
              <a:t>”) </a:t>
            </a:r>
            <a:r>
              <a:rPr lang="pt-BR" i="1" dirty="0" err="1" smtClean="0">
                <a:solidFill>
                  <a:schemeClr val="accent3">
                    <a:lumMod val="50000"/>
                  </a:schemeClr>
                </a:solidFill>
              </a:rPr>
              <a:t>views</a:t>
            </a:r>
            <a:r>
              <a:rPr lang="pt-BR" i="1" dirty="0" smtClean="0">
                <a:solidFill>
                  <a:schemeClr val="accent3">
                    <a:lumMod val="50000"/>
                  </a:schemeClr>
                </a:solidFill>
              </a:rPr>
              <a:t> </a:t>
            </a:r>
            <a:r>
              <a:rPr lang="pt-BR" i="1" dirty="0" err="1" smtClean="0">
                <a:solidFill>
                  <a:schemeClr val="accent3">
                    <a:lumMod val="50000"/>
                  </a:schemeClr>
                </a:solidFill>
              </a:rPr>
              <a:t>and</a:t>
            </a:r>
            <a:r>
              <a:rPr lang="pt-BR" i="1" dirty="0" smtClean="0">
                <a:solidFill>
                  <a:schemeClr val="accent3">
                    <a:lumMod val="50000"/>
                  </a:schemeClr>
                </a:solidFill>
              </a:rPr>
              <a:t> </a:t>
            </a:r>
            <a:r>
              <a:rPr lang="pt-BR" i="1" dirty="0" err="1" smtClean="0">
                <a:solidFill>
                  <a:schemeClr val="accent3">
                    <a:lumMod val="50000"/>
                  </a:schemeClr>
                </a:solidFill>
              </a:rPr>
              <a:t>practices</a:t>
            </a:r>
            <a:r>
              <a:rPr lang="pt-BR" i="1" dirty="0">
                <a:solidFill>
                  <a:schemeClr val="accent3">
                    <a:lumMod val="50000"/>
                  </a:schemeClr>
                </a:solidFill>
              </a:rPr>
              <a:t>.</a:t>
            </a:r>
            <a:endParaRPr lang="pt-BR" i="1" dirty="0" smtClean="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42918"/>
            <a:ext cx="8229600" cy="5483245"/>
          </a:xfrm>
        </p:spPr>
        <p:txBody>
          <a:bodyPr>
            <a:normAutofit fontScale="85000" lnSpcReduction="20000"/>
          </a:bodyPr>
          <a:lstStyle/>
          <a:p>
            <a:pPr algn="just"/>
            <a:r>
              <a:rPr lang="pt-BR" dirty="0" smtClean="0"/>
              <a:t>A </a:t>
            </a:r>
            <a:r>
              <a:rPr lang="pt-BR" dirty="0" smtClean="0"/>
              <a:t>cooperação para o desenvolvimento não </a:t>
            </a:r>
            <a:r>
              <a:rPr lang="pt-BR" dirty="0" smtClean="0"/>
              <a:t>deveria concentrar o foco da avaliação do seu desempenho na qualidade do uso dos recursos financeiros nela investidos, apesar de ser uma questão relevante, mas principalmente pela sua real capacidade de promover mudanças estruturais no desenvolvimento social e econômico dos povos.</a:t>
            </a:r>
          </a:p>
          <a:p>
            <a:pPr algn="just"/>
            <a:endParaRPr lang="pt-BR" dirty="0"/>
          </a:p>
          <a:p>
            <a:pPr algn="just"/>
            <a:r>
              <a:rPr lang="pt-BR" i="1" dirty="0" err="1" smtClean="0">
                <a:solidFill>
                  <a:schemeClr val="accent3">
                    <a:lumMod val="50000"/>
                  </a:schemeClr>
                </a:solidFill>
              </a:rPr>
              <a:t>Development</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a:t>
            </a:r>
            <a:r>
              <a:rPr lang="pt-BR" i="1" dirty="0" err="1" smtClean="0">
                <a:solidFill>
                  <a:schemeClr val="accent3">
                    <a:lumMod val="50000"/>
                  </a:schemeClr>
                </a:solidFill>
              </a:rPr>
              <a:t>should</a:t>
            </a:r>
            <a:r>
              <a:rPr lang="pt-BR" i="1" dirty="0" smtClean="0">
                <a:solidFill>
                  <a:schemeClr val="accent3">
                    <a:lumMod val="50000"/>
                  </a:schemeClr>
                </a:solidFill>
              </a:rPr>
              <a:t> </a:t>
            </a:r>
            <a:r>
              <a:rPr lang="pt-BR" i="1" dirty="0" err="1" smtClean="0">
                <a:solidFill>
                  <a:schemeClr val="accent3">
                    <a:lumMod val="50000"/>
                  </a:schemeClr>
                </a:solidFill>
              </a:rPr>
              <a:t>not</a:t>
            </a:r>
            <a:r>
              <a:rPr lang="pt-BR" i="1" dirty="0" smtClean="0">
                <a:solidFill>
                  <a:schemeClr val="accent3">
                    <a:lumMod val="50000"/>
                  </a:schemeClr>
                </a:solidFill>
              </a:rPr>
              <a:t> </a:t>
            </a:r>
            <a:r>
              <a:rPr lang="pt-BR" i="1" dirty="0" err="1" smtClean="0">
                <a:solidFill>
                  <a:schemeClr val="accent3">
                    <a:lumMod val="50000"/>
                  </a:schemeClr>
                </a:solidFill>
              </a:rPr>
              <a:t>focus</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evaluation</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its performance </a:t>
            </a:r>
            <a:r>
              <a:rPr lang="pt-BR" i="1" dirty="0" err="1" smtClean="0">
                <a:solidFill>
                  <a:schemeClr val="accent3">
                    <a:lumMod val="50000"/>
                  </a:schemeClr>
                </a:solidFill>
              </a:rPr>
              <a:t>on</a:t>
            </a:r>
            <a:r>
              <a:rPr lang="pt-BR" i="1" dirty="0" smtClean="0">
                <a:solidFill>
                  <a:schemeClr val="accent3">
                    <a:lumMod val="50000"/>
                  </a:schemeClr>
                </a:solidFill>
              </a:rPr>
              <a:t> </a:t>
            </a:r>
            <a:r>
              <a:rPr lang="pt-BR" i="1" dirty="0" err="1" smtClean="0">
                <a:solidFill>
                  <a:schemeClr val="accent3">
                    <a:lumMod val="50000"/>
                  </a:schemeClr>
                </a:solidFill>
              </a:rPr>
              <a:t>how</a:t>
            </a:r>
            <a:r>
              <a:rPr lang="pt-BR" i="1" dirty="0" smtClean="0">
                <a:solidFill>
                  <a:schemeClr val="accent3">
                    <a:lumMod val="50000"/>
                  </a:schemeClr>
                </a:solidFill>
              </a:rPr>
              <a:t> </a:t>
            </a:r>
            <a:r>
              <a:rPr lang="pt-BR" i="1" dirty="0" err="1" smtClean="0">
                <a:solidFill>
                  <a:schemeClr val="accent3">
                    <a:lumMod val="50000"/>
                  </a:schemeClr>
                </a:solidFill>
              </a:rPr>
              <a:t>much</a:t>
            </a:r>
            <a:r>
              <a:rPr lang="pt-BR" i="1" dirty="0" smtClean="0">
                <a:solidFill>
                  <a:schemeClr val="accent3">
                    <a:lumMod val="50000"/>
                  </a:schemeClr>
                </a:solidFill>
              </a:rPr>
              <a:t> </a:t>
            </a:r>
            <a:r>
              <a:rPr lang="pt-BR" i="1" dirty="0" err="1" smtClean="0">
                <a:solidFill>
                  <a:schemeClr val="accent3">
                    <a:lumMod val="50000"/>
                  </a:schemeClr>
                </a:solidFill>
              </a:rPr>
              <a:t>effective</a:t>
            </a:r>
            <a:r>
              <a:rPr lang="pt-BR" i="1" dirty="0" smtClean="0">
                <a:solidFill>
                  <a:schemeClr val="accent3">
                    <a:lumMod val="50000"/>
                  </a:schemeClr>
                </a:solidFill>
              </a:rPr>
              <a:t> is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money</a:t>
            </a:r>
            <a:r>
              <a:rPr lang="pt-BR" i="1" dirty="0" smtClean="0">
                <a:solidFill>
                  <a:schemeClr val="accent3">
                    <a:lumMod val="50000"/>
                  </a:schemeClr>
                </a:solidFill>
              </a:rPr>
              <a:t> </a:t>
            </a:r>
            <a:r>
              <a:rPr lang="pt-BR" i="1" dirty="0" err="1" smtClean="0">
                <a:solidFill>
                  <a:schemeClr val="accent3">
                    <a:lumMod val="50000"/>
                  </a:schemeClr>
                </a:solidFill>
              </a:rPr>
              <a:t>invested</a:t>
            </a:r>
            <a:r>
              <a:rPr lang="pt-BR" i="1" dirty="0" smtClean="0">
                <a:solidFill>
                  <a:schemeClr val="accent3">
                    <a:lumMod val="50000"/>
                  </a:schemeClr>
                </a:solidFill>
              </a:rPr>
              <a:t> </a:t>
            </a:r>
            <a:r>
              <a:rPr lang="pt-BR" i="1" dirty="0" err="1" smtClean="0">
                <a:solidFill>
                  <a:schemeClr val="accent3">
                    <a:lumMod val="50000"/>
                  </a:schemeClr>
                </a:solidFill>
              </a:rPr>
              <a:t>on</a:t>
            </a:r>
            <a:r>
              <a:rPr lang="pt-BR" i="1" dirty="0" smtClean="0">
                <a:solidFill>
                  <a:schemeClr val="accent3">
                    <a:lumMod val="50000"/>
                  </a:schemeClr>
                </a:solidFill>
              </a:rPr>
              <a:t> it. </a:t>
            </a:r>
            <a:r>
              <a:rPr lang="pt-BR" i="1" dirty="0" err="1" smtClean="0">
                <a:solidFill>
                  <a:schemeClr val="accent3">
                    <a:lumMod val="50000"/>
                  </a:schemeClr>
                </a:solidFill>
              </a:rPr>
              <a:t>This</a:t>
            </a:r>
            <a:r>
              <a:rPr lang="pt-BR" i="1" dirty="0" smtClean="0">
                <a:solidFill>
                  <a:schemeClr val="accent3">
                    <a:lumMod val="50000"/>
                  </a:schemeClr>
                </a:solidFill>
              </a:rPr>
              <a:t> is </a:t>
            </a:r>
            <a:r>
              <a:rPr lang="pt-BR" i="1" dirty="0" err="1" smtClean="0">
                <a:solidFill>
                  <a:schemeClr val="accent3">
                    <a:lumMod val="50000"/>
                  </a:schemeClr>
                </a:solidFill>
              </a:rPr>
              <a:t>part</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equation</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important</a:t>
            </a:r>
            <a:r>
              <a:rPr lang="pt-BR" i="1" dirty="0" smtClean="0">
                <a:solidFill>
                  <a:schemeClr val="accent3">
                    <a:lumMod val="50000"/>
                  </a:schemeClr>
                </a:solidFill>
              </a:rPr>
              <a:t> </a:t>
            </a:r>
            <a:r>
              <a:rPr lang="pt-BR" i="1" dirty="0" err="1" smtClean="0">
                <a:solidFill>
                  <a:schemeClr val="accent3">
                    <a:lumMod val="50000"/>
                  </a:schemeClr>
                </a:solidFill>
              </a:rPr>
              <a:t>aspect</a:t>
            </a:r>
            <a:r>
              <a:rPr lang="pt-BR" i="1" dirty="0" smtClean="0">
                <a:solidFill>
                  <a:schemeClr val="accent3">
                    <a:lumMod val="50000"/>
                  </a:schemeClr>
                </a:solidFill>
              </a:rPr>
              <a:t> to </a:t>
            </a:r>
            <a:r>
              <a:rPr lang="pt-BR" i="1" dirty="0" err="1" smtClean="0">
                <a:solidFill>
                  <a:schemeClr val="accent3">
                    <a:lumMod val="50000"/>
                  </a:schemeClr>
                </a:solidFill>
              </a:rPr>
              <a:t>be</a:t>
            </a:r>
            <a:r>
              <a:rPr lang="pt-BR" i="1" dirty="0" smtClean="0">
                <a:solidFill>
                  <a:schemeClr val="accent3">
                    <a:lumMod val="50000"/>
                  </a:schemeClr>
                </a:solidFill>
              </a:rPr>
              <a:t> </a:t>
            </a:r>
            <a:r>
              <a:rPr lang="pt-BR" i="1" dirty="0" err="1" smtClean="0">
                <a:solidFill>
                  <a:schemeClr val="accent3">
                    <a:lumMod val="50000"/>
                  </a:schemeClr>
                </a:solidFill>
              </a:rPr>
              <a:t>evaluated</a:t>
            </a:r>
            <a:r>
              <a:rPr lang="pt-BR" i="1" dirty="0" smtClean="0">
                <a:solidFill>
                  <a:schemeClr val="accent3">
                    <a:lumMod val="50000"/>
                  </a:schemeClr>
                </a:solidFill>
              </a:rPr>
              <a:t> is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effective</a:t>
            </a:r>
            <a:r>
              <a:rPr lang="pt-BR" i="1" dirty="0" smtClean="0">
                <a:solidFill>
                  <a:schemeClr val="accent3">
                    <a:lumMod val="50000"/>
                  </a:schemeClr>
                </a:solidFill>
              </a:rPr>
              <a:t> </a:t>
            </a:r>
            <a:r>
              <a:rPr lang="pt-BR" i="1" dirty="0" err="1" smtClean="0">
                <a:solidFill>
                  <a:schemeClr val="accent3">
                    <a:lumMod val="50000"/>
                  </a:schemeClr>
                </a:solidFill>
              </a:rPr>
              <a:t>capacity</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international</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to </a:t>
            </a:r>
            <a:r>
              <a:rPr lang="pt-BR" i="1" dirty="0" err="1" smtClean="0">
                <a:solidFill>
                  <a:schemeClr val="accent3">
                    <a:lumMod val="50000"/>
                  </a:schemeClr>
                </a:solidFill>
              </a:rPr>
              <a:t>promote</a:t>
            </a:r>
            <a:r>
              <a:rPr lang="pt-BR" i="1" dirty="0" smtClean="0">
                <a:solidFill>
                  <a:schemeClr val="accent3">
                    <a:lumMod val="50000"/>
                  </a:schemeClr>
                </a:solidFill>
              </a:rPr>
              <a:t> </a:t>
            </a:r>
            <a:r>
              <a:rPr lang="pt-BR" i="1" dirty="0" err="1" smtClean="0">
                <a:solidFill>
                  <a:schemeClr val="accent3">
                    <a:lumMod val="50000"/>
                  </a:schemeClr>
                </a:solidFill>
              </a:rPr>
              <a:t>structural</a:t>
            </a:r>
            <a:r>
              <a:rPr lang="pt-BR" i="1" dirty="0" smtClean="0">
                <a:solidFill>
                  <a:schemeClr val="accent3">
                    <a:lumMod val="50000"/>
                  </a:schemeClr>
                </a:solidFill>
              </a:rPr>
              <a:t> </a:t>
            </a:r>
            <a:r>
              <a:rPr lang="pt-BR" i="1" dirty="0" err="1" smtClean="0">
                <a:solidFill>
                  <a:schemeClr val="accent3">
                    <a:lumMod val="50000"/>
                  </a:schemeClr>
                </a:solidFill>
              </a:rPr>
              <a:t>changes</a:t>
            </a:r>
            <a:r>
              <a:rPr lang="pt-BR" i="1" dirty="0" smtClean="0">
                <a:solidFill>
                  <a:schemeClr val="accent3">
                    <a:lumMod val="50000"/>
                  </a:schemeClr>
                </a:solidFill>
              </a:rPr>
              <a:t> in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socio-economic</a:t>
            </a:r>
            <a:r>
              <a:rPr lang="pt-BR" i="1" dirty="0" smtClean="0">
                <a:solidFill>
                  <a:schemeClr val="accent3">
                    <a:lumMod val="50000"/>
                  </a:schemeClr>
                </a:solidFill>
              </a:rPr>
              <a:t> </a:t>
            </a:r>
            <a:r>
              <a:rPr lang="pt-BR" i="1" dirty="0" err="1" smtClean="0">
                <a:solidFill>
                  <a:schemeClr val="accent3">
                    <a:lumMod val="50000"/>
                  </a:schemeClr>
                </a:solidFill>
              </a:rPr>
              <a:t>conditions</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societies</a:t>
            </a:r>
            <a:r>
              <a:rPr lang="pt-BR" i="1" dirty="0" smtClean="0">
                <a:solidFill>
                  <a:schemeClr val="accent3">
                    <a:lumMod val="50000"/>
                  </a:schemeClr>
                </a:solidFill>
              </a:rPr>
              <a:t>.  </a:t>
            </a:r>
            <a:endParaRPr lang="pt-BR" i="1" dirty="0">
              <a:solidFill>
                <a:schemeClr val="accent3">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71480"/>
            <a:ext cx="8229600" cy="5554683"/>
          </a:xfrm>
        </p:spPr>
        <p:txBody>
          <a:bodyPr>
            <a:normAutofit fontScale="92500" lnSpcReduction="10000"/>
          </a:bodyPr>
          <a:lstStyle/>
          <a:p>
            <a:pPr algn="just"/>
            <a:r>
              <a:rPr lang="pt-BR" dirty="0" smtClean="0"/>
              <a:t>O Governo brasileiro defende que a avaliação da efetividade da cooperação internacional somente pode ser conduzida se associada ao impacto de outras dimensões das relações internacionais, como o comércio, acesso a tecnologia, fluxos de investimentos, etc.</a:t>
            </a:r>
          </a:p>
          <a:p>
            <a:pPr algn="just"/>
            <a:endParaRPr lang="pt-BR" dirty="0"/>
          </a:p>
          <a:p>
            <a:pPr algn="just"/>
            <a:r>
              <a:rPr lang="pt-BR" i="1" dirty="0" err="1" smtClean="0">
                <a:solidFill>
                  <a:schemeClr val="accent3">
                    <a:lumMod val="50000"/>
                  </a:schemeClr>
                </a:solidFill>
              </a:rPr>
              <a:t>Brazil</a:t>
            </a:r>
            <a:r>
              <a:rPr lang="pt-BR" i="1" dirty="0" smtClean="0">
                <a:solidFill>
                  <a:schemeClr val="accent3">
                    <a:lumMod val="50000"/>
                  </a:schemeClr>
                </a:solidFill>
              </a:rPr>
              <a:t> </a:t>
            </a:r>
            <a:r>
              <a:rPr lang="pt-BR" i="1" dirty="0" err="1" smtClean="0">
                <a:solidFill>
                  <a:schemeClr val="accent3">
                    <a:lumMod val="50000"/>
                  </a:schemeClr>
                </a:solidFill>
              </a:rPr>
              <a:t>believes</a:t>
            </a:r>
            <a:r>
              <a:rPr lang="pt-BR" i="1" dirty="0" smtClean="0">
                <a:solidFill>
                  <a:schemeClr val="accent3">
                    <a:lumMod val="50000"/>
                  </a:schemeClr>
                </a:solidFill>
              </a:rPr>
              <a:t> </a:t>
            </a:r>
            <a:r>
              <a:rPr lang="pt-BR" i="1" dirty="0" err="1" smtClean="0">
                <a:solidFill>
                  <a:schemeClr val="accent3">
                    <a:lumMod val="50000"/>
                  </a:schemeClr>
                </a:solidFill>
              </a:rPr>
              <a:t>that</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evaluation</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international</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a:t>
            </a:r>
            <a:r>
              <a:rPr lang="pt-BR" i="1" dirty="0" err="1" smtClean="0">
                <a:solidFill>
                  <a:schemeClr val="accent3">
                    <a:lumMod val="50000"/>
                  </a:schemeClr>
                </a:solidFill>
              </a:rPr>
              <a:t>effectiveness</a:t>
            </a:r>
            <a:r>
              <a:rPr lang="pt-BR" i="1" dirty="0" smtClean="0">
                <a:solidFill>
                  <a:schemeClr val="accent3">
                    <a:lumMod val="50000"/>
                  </a:schemeClr>
                </a:solidFill>
              </a:rPr>
              <a:t> </a:t>
            </a:r>
            <a:r>
              <a:rPr lang="pt-BR" i="1" dirty="0" err="1" smtClean="0">
                <a:solidFill>
                  <a:schemeClr val="accent3">
                    <a:lumMod val="50000"/>
                  </a:schemeClr>
                </a:solidFill>
              </a:rPr>
              <a:t>could</a:t>
            </a:r>
            <a:r>
              <a:rPr lang="pt-BR" i="1" dirty="0" smtClean="0">
                <a:solidFill>
                  <a:schemeClr val="accent3">
                    <a:lumMod val="50000"/>
                  </a:schemeClr>
                </a:solidFill>
              </a:rPr>
              <a:t> </a:t>
            </a:r>
            <a:r>
              <a:rPr lang="pt-BR" i="1" dirty="0" err="1" smtClean="0">
                <a:solidFill>
                  <a:schemeClr val="accent3">
                    <a:lumMod val="50000"/>
                  </a:schemeClr>
                </a:solidFill>
              </a:rPr>
              <a:t>only</a:t>
            </a:r>
            <a:r>
              <a:rPr lang="pt-BR" i="1" dirty="0" smtClean="0">
                <a:solidFill>
                  <a:schemeClr val="accent3">
                    <a:lumMod val="50000"/>
                  </a:schemeClr>
                </a:solidFill>
              </a:rPr>
              <a:t> </a:t>
            </a:r>
            <a:r>
              <a:rPr lang="pt-BR" i="1" dirty="0" err="1" smtClean="0">
                <a:solidFill>
                  <a:schemeClr val="accent3">
                    <a:lumMod val="50000"/>
                  </a:schemeClr>
                </a:solidFill>
              </a:rPr>
              <a:t>take</a:t>
            </a:r>
            <a:r>
              <a:rPr lang="pt-BR" i="1" dirty="0" smtClean="0">
                <a:solidFill>
                  <a:schemeClr val="accent3">
                    <a:lumMod val="50000"/>
                  </a:schemeClr>
                </a:solidFill>
              </a:rPr>
              <a:t> </a:t>
            </a:r>
            <a:r>
              <a:rPr lang="pt-BR" i="1" dirty="0" err="1" smtClean="0">
                <a:solidFill>
                  <a:schemeClr val="accent3">
                    <a:lumMod val="50000"/>
                  </a:schemeClr>
                </a:solidFill>
              </a:rPr>
              <a:t>place</a:t>
            </a:r>
            <a:r>
              <a:rPr lang="pt-BR" i="1" dirty="0" smtClean="0">
                <a:solidFill>
                  <a:schemeClr val="accent3">
                    <a:lumMod val="50000"/>
                  </a:schemeClr>
                </a:solidFill>
              </a:rPr>
              <a:t> </a:t>
            </a:r>
            <a:r>
              <a:rPr lang="pt-BR" i="1" dirty="0" err="1" smtClean="0">
                <a:solidFill>
                  <a:schemeClr val="accent3">
                    <a:lumMod val="50000"/>
                  </a:schemeClr>
                </a:solidFill>
              </a:rPr>
              <a:t>if</a:t>
            </a:r>
            <a:r>
              <a:rPr lang="pt-BR" i="1" dirty="0" smtClean="0">
                <a:solidFill>
                  <a:schemeClr val="accent3">
                    <a:lumMod val="50000"/>
                  </a:schemeClr>
                </a:solidFill>
              </a:rPr>
              <a:t> </a:t>
            </a:r>
            <a:r>
              <a:rPr lang="pt-BR" i="1" dirty="0" err="1" smtClean="0">
                <a:solidFill>
                  <a:schemeClr val="accent3">
                    <a:lumMod val="50000"/>
                  </a:schemeClr>
                </a:solidFill>
              </a:rPr>
              <a:t>associated</a:t>
            </a:r>
            <a:r>
              <a:rPr lang="pt-BR" i="1" dirty="0" smtClean="0">
                <a:solidFill>
                  <a:schemeClr val="accent3">
                    <a:lumMod val="50000"/>
                  </a:schemeClr>
                </a:solidFill>
              </a:rPr>
              <a:t> </a:t>
            </a:r>
            <a:r>
              <a:rPr lang="pt-BR" i="1" dirty="0" err="1" smtClean="0">
                <a:solidFill>
                  <a:schemeClr val="accent3">
                    <a:lumMod val="50000"/>
                  </a:schemeClr>
                </a:solidFill>
              </a:rPr>
              <a:t>with</a:t>
            </a:r>
            <a:r>
              <a:rPr lang="pt-BR" i="1" dirty="0" smtClean="0">
                <a:solidFill>
                  <a:schemeClr val="accent3">
                    <a:lumMod val="50000"/>
                  </a:schemeClr>
                </a:solidFill>
              </a:rPr>
              <a:t> </a:t>
            </a:r>
            <a:r>
              <a:rPr lang="pt-BR" i="1" dirty="0" err="1" smtClean="0">
                <a:solidFill>
                  <a:schemeClr val="accent3">
                    <a:lumMod val="50000"/>
                  </a:schemeClr>
                </a:solidFill>
              </a:rPr>
              <a:t>other</a:t>
            </a:r>
            <a:r>
              <a:rPr lang="pt-BR" i="1" dirty="0" smtClean="0">
                <a:solidFill>
                  <a:schemeClr val="accent3">
                    <a:lumMod val="50000"/>
                  </a:schemeClr>
                </a:solidFill>
              </a:rPr>
              <a:t> </a:t>
            </a:r>
            <a:r>
              <a:rPr lang="pt-BR" i="1" dirty="0" err="1" smtClean="0">
                <a:solidFill>
                  <a:schemeClr val="accent3">
                    <a:lumMod val="50000"/>
                  </a:schemeClr>
                </a:solidFill>
              </a:rPr>
              <a:t>dimensions</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international</a:t>
            </a:r>
            <a:r>
              <a:rPr lang="pt-BR" i="1" dirty="0" smtClean="0">
                <a:solidFill>
                  <a:schemeClr val="accent3">
                    <a:lumMod val="50000"/>
                  </a:schemeClr>
                </a:solidFill>
              </a:rPr>
              <a:t> </a:t>
            </a:r>
            <a:r>
              <a:rPr lang="pt-BR" i="1" dirty="0" err="1" smtClean="0">
                <a:solidFill>
                  <a:schemeClr val="accent3">
                    <a:lumMod val="50000"/>
                  </a:schemeClr>
                </a:solidFill>
              </a:rPr>
              <a:t>relations</a:t>
            </a:r>
            <a:r>
              <a:rPr lang="pt-BR" i="1" dirty="0" smtClean="0">
                <a:solidFill>
                  <a:schemeClr val="accent3">
                    <a:lumMod val="50000"/>
                  </a:schemeClr>
                </a:solidFill>
              </a:rPr>
              <a:t>, </a:t>
            </a:r>
            <a:r>
              <a:rPr lang="pt-BR" i="1" dirty="0" err="1" smtClean="0">
                <a:solidFill>
                  <a:schemeClr val="accent3">
                    <a:lumMod val="50000"/>
                  </a:schemeClr>
                </a:solidFill>
              </a:rPr>
              <a:t>such</a:t>
            </a:r>
            <a:r>
              <a:rPr lang="pt-BR" i="1" dirty="0" smtClean="0">
                <a:solidFill>
                  <a:schemeClr val="accent3">
                    <a:lumMod val="50000"/>
                  </a:schemeClr>
                </a:solidFill>
              </a:rPr>
              <a:t> as </a:t>
            </a:r>
            <a:r>
              <a:rPr lang="pt-BR" i="1" dirty="0" err="1" smtClean="0">
                <a:solidFill>
                  <a:schemeClr val="accent3">
                    <a:lumMod val="50000"/>
                  </a:schemeClr>
                </a:solidFill>
              </a:rPr>
              <a:t>Trade</a:t>
            </a:r>
            <a:r>
              <a:rPr lang="pt-BR" i="1" dirty="0" smtClean="0">
                <a:solidFill>
                  <a:schemeClr val="accent3">
                    <a:lumMod val="50000"/>
                  </a:schemeClr>
                </a:solidFill>
              </a:rPr>
              <a:t>, </a:t>
            </a:r>
            <a:r>
              <a:rPr lang="pt-BR" i="1" dirty="0" err="1" smtClean="0">
                <a:solidFill>
                  <a:schemeClr val="accent3">
                    <a:lumMod val="50000"/>
                  </a:schemeClr>
                </a:solidFill>
              </a:rPr>
              <a:t>access</a:t>
            </a:r>
            <a:r>
              <a:rPr lang="pt-BR" i="1" dirty="0" smtClean="0">
                <a:solidFill>
                  <a:schemeClr val="accent3">
                    <a:lumMod val="50000"/>
                  </a:schemeClr>
                </a:solidFill>
              </a:rPr>
              <a:t> to </a:t>
            </a:r>
            <a:r>
              <a:rPr lang="pt-BR" i="1" dirty="0" err="1" smtClean="0">
                <a:solidFill>
                  <a:schemeClr val="accent3">
                    <a:lumMod val="50000"/>
                  </a:schemeClr>
                </a:solidFill>
              </a:rPr>
              <a:t>technology</a:t>
            </a:r>
            <a:r>
              <a:rPr lang="pt-BR" i="1" dirty="0" smtClean="0">
                <a:solidFill>
                  <a:schemeClr val="accent3">
                    <a:lumMod val="50000"/>
                  </a:schemeClr>
                </a:solidFill>
              </a:rPr>
              <a:t>, </a:t>
            </a:r>
            <a:r>
              <a:rPr lang="pt-BR" i="1" dirty="0" err="1" smtClean="0">
                <a:solidFill>
                  <a:schemeClr val="accent3">
                    <a:lumMod val="50000"/>
                  </a:schemeClr>
                </a:solidFill>
              </a:rPr>
              <a:t>investment</a:t>
            </a:r>
            <a:r>
              <a:rPr lang="pt-BR" i="1" dirty="0" smtClean="0">
                <a:solidFill>
                  <a:schemeClr val="accent3">
                    <a:lumMod val="50000"/>
                  </a:schemeClr>
                </a:solidFill>
              </a:rPr>
              <a:t> </a:t>
            </a:r>
            <a:r>
              <a:rPr lang="pt-BR" i="1" dirty="0" err="1" smtClean="0">
                <a:solidFill>
                  <a:schemeClr val="accent3">
                    <a:lumMod val="50000"/>
                  </a:schemeClr>
                </a:solidFill>
              </a:rPr>
              <a:t>flows</a:t>
            </a:r>
            <a:r>
              <a:rPr lang="pt-BR" i="1" dirty="0" smtClean="0">
                <a:solidFill>
                  <a:schemeClr val="accent3">
                    <a:lumMod val="50000"/>
                  </a:schemeClr>
                </a:solidFill>
              </a:rPr>
              <a:t>, etc.</a:t>
            </a:r>
            <a:endParaRPr lang="pt-BR" i="1" dirty="0">
              <a:solidFill>
                <a:schemeClr val="accent3">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71480"/>
            <a:ext cx="8229600" cy="5857916"/>
          </a:xfrm>
        </p:spPr>
        <p:txBody>
          <a:bodyPr>
            <a:normAutofit fontScale="77500" lnSpcReduction="20000"/>
          </a:bodyPr>
          <a:lstStyle/>
          <a:p>
            <a:pPr algn="just"/>
            <a:r>
              <a:rPr lang="pt-BR" dirty="0" smtClean="0"/>
              <a:t>O Governo brasileiro acredita que qualquer esforço internacional para avaliar o desempenho da cooperação internacional em escala global – a exemplo da “Parceria Global” – somente terá sucesso se priorizar o local: capacitar os atores locais dos países em desenvolvimento na gestão dos processos de cooperação internacional (real apropriação</a:t>
            </a:r>
            <a:r>
              <a:rPr lang="pt-BR" dirty="0" smtClean="0"/>
              <a:t>). A cooperação Sul-Sul do Brasil tem buscado atuar proativamente nessa questão.</a:t>
            </a:r>
            <a:endParaRPr lang="pt-BR" dirty="0" smtClean="0"/>
          </a:p>
          <a:p>
            <a:pPr algn="just">
              <a:buNone/>
            </a:pPr>
            <a:endParaRPr lang="pt-BR" dirty="0"/>
          </a:p>
          <a:p>
            <a:pPr algn="just"/>
            <a:r>
              <a:rPr lang="pt-BR" i="1" dirty="0" err="1" smtClean="0">
                <a:solidFill>
                  <a:schemeClr val="accent3">
                    <a:lumMod val="50000"/>
                  </a:schemeClr>
                </a:solidFill>
              </a:rPr>
              <a:t>Brazil</a:t>
            </a:r>
            <a:r>
              <a:rPr lang="pt-BR" i="1" dirty="0" smtClean="0">
                <a:solidFill>
                  <a:schemeClr val="accent3">
                    <a:lumMod val="50000"/>
                  </a:schemeClr>
                </a:solidFill>
              </a:rPr>
              <a:t> </a:t>
            </a:r>
            <a:r>
              <a:rPr lang="pt-BR" i="1" dirty="0" err="1" smtClean="0">
                <a:solidFill>
                  <a:schemeClr val="accent3">
                    <a:lumMod val="50000"/>
                  </a:schemeClr>
                </a:solidFill>
              </a:rPr>
              <a:t>believes</a:t>
            </a:r>
            <a:r>
              <a:rPr lang="pt-BR" i="1" dirty="0" smtClean="0">
                <a:solidFill>
                  <a:schemeClr val="accent3">
                    <a:lumMod val="50000"/>
                  </a:schemeClr>
                </a:solidFill>
              </a:rPr>
              <a:t> </a:t>
            </a:r>
            <a:r>
              <a:rPr lang="pt-BR" i="1" dirty="0" err="1" smtClean="0">
                <a:solidFill>
                  <a:schemeClr val="accent3">
                    <a:lumMod val="50000"/>
                  </a:schemeClr>
                </a:solidFill>
              </a:rPr>
              <a:t>that</a:t>
            </a:r>
            <a:r>
              <a:rPr lang="pt-BR" i="1" dirty="0" smtClean="0">
                <a:solidFill>
                  <a:schemeClr val="accent3">
                    <a:lumMod val="50000"/>
                  </a:schemeClr>
                </a:solidFill>
              </a:rPr>
              <a:t> </a:t>
            </a:r>
            <a:r>
              <a:rPr lang="pt-BR" i="1" dirty="0" err="1" smtClean="0">
                <a:solidFill>
                  <a:schemeClr val="accent3">
                    <a:lumMod val="50000"/>
                  </a:schemeClr>
                </a:solidFill>
              </a:rPr>
              <a:t>any</a:t>
            </a:r>
            <a:r>
              <a:rPr lang="pt-BR" i="1" dirty="0" smtClean="0">
                <a:solidFill>
                  <a:schemeClr val="accent3">
                    <a:lumMod val="50000"/>
                  </a:schemeClr>
                </a:solidFill>
              </a:rPr>
              <a:t> </a:t>
            </a:r>
            <a:r>
              <a:rPr lang="pt-BR" i="1" dirty="0" err="1" smtClean="0">
                <a:solidFill>
                  <a:schemeClr val="accent3">
                    <a:lumMod val="50000"/>
                  </a:schemeClr>
                </a:solidFill>
              </a:rPr>
              <a:t>serious</a:t>
            </a:r>
            <a:r>
              <a:rPr lang="pt-BR" i="1" dirty="0" smtClean="0">
                <a:solidFill>
                  <a:schemeClr val="accent3">
                    <a:lumMod val="50000"/>
                  </a:schemeClr>
                </a:solidFill>
              </a:rPr>
              <a:t> </a:t>
            </a:r>
            <a:r>
              <a:rPr lang="pt-BR" i="1" dirty="0" err="1" smtClean="0">
                <a:solidFill>
                  <a:schemeClr val="accent3">
                    <a:lumMod val="50000"/>
                  </a:schemeClr>
                </a:solidFill>
              </a:rPr>
              <a:t>effort</a:t>
            </a:r>
            <a:r>
              <a:rPr lang="pt-BR" i="1" dirty="0" smtClean="0">
                <a:solidFill>
                  <a:schemeClr val="accent3">
                    <a:lumMod val="50000"/>
                  </a:schemeClr>
                </a:solidFill>
              </a:rPr>
              <a:t> to </a:t>
            </a:r>
            <a:r>
              <a:rPr lang="pt-BR" i="1" dirty="0" err="1" smtClean="0">
                <a:solidFill>
                  <a:schemeClr val="accent3">
                    <a:lumMod val="50000"/>
                  </a:schemeClr>
                </a:solidFill>
              </a:rPr>
              <a:t>evaluate</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performance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international</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in a global perspective – as </a:t>
            </a:r>
            <a:r>
              <a:rPr lang="pt-BR" i="1" dirty="0" err="1" smtClean="0">
                <a:solidFill>
                  <a:schemeClr val="accent3">
                    <a:lumMod val="50000"/>
                  </a:schemeClr>
                </a:solidFill>
              </a:rPr>
              <a:t>envisaged</a:t>
            </a:r>
            <a:r>
              <a:rPr lang="pt-BR" i="1" dirty="0" smtClean="0">
                <a:solidFill>
                  <a:schemeClr val="accent3">
                    <a:lumMod val="50000"/>
                  </a:schemeClr>
                </a:solidFill>
              </a:rPr>
              <a:t> in </a:t>
            </a:r>
            <a:r>
              <a:rPr lang="pt-BR" i="1" dirty="0" err="1" smtClean="0">
                <a:solidFill>
                  <a:schemeClr val="accent3">
                    <a:lumMod val="50000"/>
                  </a:schemeClr>
                </a:solidFill>
              </a:rPr>
              <a:t>the</a:t>
            </a:r>
            <a:r>
              <a:rPr lang="pt-BR" i="1" dirty="0" smtClean="0">
                <a:solidFill>
                  <a:schemeClr val="accent3">
                    <a:lumMod val="50000"/>
                  </a:schemeClr>
                </a:solidFill>
              </a:rPr>
              <a:t> “Global </a:t>
            </a:r>
            <a:r>
              <a:rPr lang="pt-BR" i="1" dirty="0" err="1" smtClean="0">
                <a:solidFill>
                  <a:schemeClr val="accent3">
                    <a:lumMod val="50000"/>
                  </a:schemeClr>
                </a:solidFill>
              </a:rPr>
              <a:t>Partnership</a:t>
            </a:r>
            <a:r>
              <a:rPr lang="pt-BR" i="1" dirty="0" smtClean="0">
                <a:solidFill>
                  <a:schemeClr val="accent3">
                    <a:lumMod val="50000"/>
                  </a:schemeClr>
                </a:solidFill>
              </a:rPr>
              <a:t>” – </a:t>
            </a:r>
            <a:r>
              <a:rPr lang="pt-BR" i="1" dirty="0" err="1" smtClean="0">
                <a:solidFill>
                  <a:schemeClr val="accent3">
                    <a:lumMod val="50000"/>
                  </a:schemeClr>
                </a:solidFill>
              </a:rPr>
              <a:t>will</a:t>
            </a:r>
            <a:r>
              <a:rPr lang="pt-BR" i="1" dirty="0" smtClean="0">
                <a:solidFill>
                  <a:schemeClr val="accent3">
                    <a:lumMod val="50000"/>
                  </a:schemeClr>
                </a:solidFill>
              </a:rPr>
              <a:t> </a:t>
            </a:r>
            <a:r>
              <a:rPr lang="pt-BR" i="1" dirty="0" err="1" smtClean="0">
                <a:solidFill>
                  <a:schemeClr val="accent3">
                    <a:lumMod val="50000"/>
                  </a:schemeClr>
                </a:solidFill>
              </a:rPr>
              <a:t>only</a:t>
            </a:r>
            <a:r>
              <a:rPr lang="pt-BR" i="1" dirty="0" smtClean="0">
                <a:solidFill>
                  <a:schemeClr val="accent3">
                    <a:lumMod val="50000"/>
                  </a:schemeClr>
                </a:solidFill>
              </a:rPr>
              <a:t> </a:t>
            </a:r>
            <a:r>
              <a:rPr lang="pt-BR" i="1" dirty="0" err="1" smtClean="0">
                <a:solidFill>
                  <a:schemeClr val="accent3">
                    <a:lumMod val="50000"/>
                  </a:schemeClr>
                </a:solidFill>
              </a:rPr>
              <a:t>be</a:t>
            </a:r>
            <a:r>
              <a:rPr lang="pt-BR" i="1" dirty="0" smtClean="0">
                <a:solidFill>
                  <a:schemeClr val="accent3">
                    <a:lumMod val="50000"/>
                  </a:schemeClr>
                </a:solidFill>
              </a:rPr>
              <a:t> </a:t>
            </a:r>
            <a:r>
              <a:rPr lang="pt-BR" i="1" dirty="0" err="1" smtClean="0">
                <a:solidFill>
                  <a:schemeClr val="accent3">
                    <a:lumMod val="50000"/>
                  </a:schemeClr>
                </a:solidFill>
              </a:rPr>
              <a:t>successful</a:t>
            </a:r>
            <a:r>
              <a:rPr lang="pt-BR" i="1" dirty="0" smtClean="0">
                <a:solidFill>
                  <a:schemeClr val="accent3">
                    <a:lumMod val="50000"/>
                  </a:schemeClr>
                </a:solidFill>
              </a:rPr>
              <a:t> </a:t>
            </a:r>
            <a:r>
              <a:rPr lang="pt-BR" i="1" dirty="0" err="1" smtClean="0">
                <a:solidFill>
                  <a:schemeClr val="accent3">
                    <a:lumMod val="50000"/>
                  </a:schemeClr>
                </a:solidFill>
              </a:rPr>
              <a:t>if</a:t>
            </a:r>
            <a:r>
              <a:rPr lang="pt-BR" i="1" dirty="0" smtClean="0">
                <a:solidFill>
                  <a:schemeClr val="accent3">
                    <a:lumMod val="50000"/>
                  </a:schemeClr>
                </a:solidFill>
              </a:rPr>
              <a:t> it </a:t>
            </a:r>
            <a:r>
              <a:rPr lang="pt-BR" i="1" dirty="0" err="1" smtClean="0">
                <a:solidFill>
                  <a:schemeClr val="accent3">
                    <a:lumMod val="50000"/>
                  </a:schemeClr>
                </a:solidFill>
              </a:rPr>
              <a:t>gives</a:t>
            </a:r>
            <a:r>
              <a:rPr lang="pt-BR" i="1" dirty="0" smtClean="0">
                <a:solidFill>
                  <a:schemeClr val="accent3">
                    <a:lumMod val="50000"/>
                  </a:schemeClr>
                </a:solidFill>
              </a:rPr>
              <a:t> </a:t>
            </a:r>
            <a:r>
              <a:rPr lang="pt-BR" i="1" dirty="0" err="1" smtClean="0">
                <a:solidFill>
                  <a:schemeClr val="accent3">
                    <a:lumMod val="50000"/>
                  </a:schemeClr>
                </a:solidFill>
              </a:rPr>
              <a:t>priority</a:t>
            </a:r>
            <a:r>
              <a:rPr lang="pt-BR" i="1" dirty="0" smtClean="0">
                <a:solidFill>
                  <a:schemeClr val="accent3">
                    <a:lumMod val="50000"/>
                  </a:schemeClr>
                </a:solidFill>
              </a:rPr>
              <a:t> to </a:t>
            </a:r>
            <a:r>
              <a:rPr lang="pt-BR" i="1" dirty="0" err="1" smtClean="0">
                <a:solidFill>
                  <a:schemeClr val="accent3">
                    <a:lumMod val="50000"/>
                  </a:schemeClr>
                </a:solidFill>
              </a:rPr>
              <a:t>the</a:t>
            </a:r>
            <a:r>
              <a:rPr lang="pt-BR" i="1" dirty="0" smtClean="0">
                <a:solidFill>
                  <a:schemeClr val="accent3">
                    <a:lumMod val="50000"/>
                  </a:schemeClr>
                </a:solidFill>
              </a:rPr>
              <a:t> “local”: to </a:t>
            </a:r>
            <a:r>
              <a:rPr lang="pt-BR" i="1" dirty="0" err="1" smtClean="0">
                <a:solidFill>
                  <a:schemeClr val="accent3">
                    <a:lumMod val="50000"/>
                  </a:schemeClr>
                </a:solidFill>
              </a:rPr>
              <a:t>promote</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capacities</a:t>
            </a:r>
            <a:r>
              <a:rPr lang="pt-BR" i="1" dirty="0" smtClean="0">
                <a:solidFill>
                  <a:schemeClr val="accent3">
                    <a:lumMod val="50000"/>
                  </a:schemeClr>
                </a:solidFill>
              </a:rPr>
              <a:t> </a:t>
            </a:r>
            <a:r>
              <a:rPr lang="pt-BR" i="1" dirty="0" err="1" smtClean="0">
                <a:solidFill>
                  <a:schemeClr val="accent3">
                    <a:lumMod val="50000"/>
                  </a:schemeClr>
                </a:solidFill>
              </a:rPr>
              <a:t>of</a:t>
            </a:r>
            <a:r>
              <a:rPr lang="pt-BR" i="1" dirty="0" smtClean="0">
                <a:solidFill>
                  <a:schemeClr val="accent3">
                    <a:lumMod val="50000"/>
                  </a:schemeClr>
                </a:solidFill>
              </a:rPr>
              <a:t> </a:t>
            </a:r>
            <a:r>
              <a:rPr lang="pt-BR" i="1" dirty="0" err="1" smtClean="0">
                <a:solidFill>
                  <a:schemeClr val="accent3">
                    <a:lumMod val="50000"/>
                  </a:schemeClr>
                </a:solidFill>
              </a:rPr>
              <a:t>relevant</a:t>
            </a:r>
            <a:r>
              <a:rPr lang="pt-BR" i="1" dirty="0" smtClean="0">
                <a:solidFill>
                  <a:schemeClr val="accent3">
                    <a:lumMod val="50000"/>
                  </a:schemeClr>
                </a:solidFill>
              </a:rPr>
              <a:t> local players in </a:t>
            </a:r>
            <a:r>
              <a:rPr lang="pt-BR" i="1" dirty="0" err="1" smtClean="0">
                <a:solidFill>
                  <a:schemeClr val="accent3">
                    <a:lumMod val="50000"/>
                  </a:schemeClr>
                </a:solidFill>
              </a:rPr>
              <a:t>developing</a:t>
            </a:r>
            <a:r>
              <a:rPr lang="pt-BR" i="1" dirty="0" smtClean="0">
                <a:solidFill>
                  <a:schemeClr val="accent3">
                    <a:lumMod val="50000"/>
                  </a:schemeClr>
                </a:solidFill>
              </a:rPr>
              <a:t> countries to </a:t>
            </a:r>
            <a:r>
              <a:rPr lang="pt-BR" i="1" dirty="0" err="1" smtClean="0">
                <a:solidFill>
                  <a:schemeClr val="accent3">
                    <a:lumMod val="50000"/>
                  </a:schemeClr>
                </a:solidFill>
              </a:rPr>
              <a:t>effectively</a:t>
            </a:r>
            <a:r>
              <a:rPr lang="pt-BR" i="1" dirty="0" smtClean="0">
                <a:solidFill>
                  <a:schemeClr val="accent3">
                    <a:lumMod val="50000"/>
                  </a:schemeClr>
                </a:solidFill>
              </a:rPr>
              <a:t> </a:t>
            </a:r>
            <a:r>
              <a:rPr lang="pt-BR" i="1" dirty="0" err="1" smtClean="0">
                <a:solidFill>
                  <a:schemeClr val="accent3">
                    <a:lumMod val="50000"/>
                  </a:schemeClr>
                </a:solidFill>
              </a:rPr>
              <a:t>manage</a:t>
            </a:r>
            <a:r>
              <a:rPr lang="pt-BR" i="1" dirty="0" smtClean="0">
                <a:solidFill>
                  <a:schemeClr val="accent3">
                    <a:lumMod val="50000"/>
                  </a:schemeClr>
                </a:solidFill>
              </a:rPr>
              <a:t> </a:t>
            </a:r>
            <a:r>
              <a:rPr lang="pt-BR" i="1" dirty="0" err="1" smtClean="0">
                <a:solidFill>
                  <a:schemeClr val="accent3">
                    <a:lumMod val="50000"/>
                  </a:schemeClr>
                </a:solidFill>
              </a:rPr>
              <a:t>international</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processes (real </a:t>
            </a:r>
            <a:r>
              <a:rPr lang="pt-BR" i="1" dirty="0" err="1" smtClean="0">
                <a:solidFill>
                  <a:schemeClr val="accent3">
                    <a:lumMod val="50000"/>
                  </a:schemeClr>
                </a:solidFill>
              </a:rPr>
              <a:t>ownership</a:t>
            </a:r>
            <a:r>
              <a:rPr lang="pt-BR" i="1" dirty="0" smtClean="0">
                <a:solidFill>
                  <a:schemeClr val="accent3">
                    <a:lumMod val="50000"/>
                  </a:schemeClr>
                </a:solidFill>
              </a:rPr>
              <a:t>). </a:t>
            </a:r>
            <a:r>
              <a:rPr lang="pt-BR" i="1" dirty="0" err="1" smtClean="0">
                <a:solidFill>
                  <a:schemeClr val="accent3">
                    <a:lumMod val="50000"/>
                  </a:schemeClr>
                </a:solidFill>
              </a:rPr>
              <a:t>The</a:t>
            </a:r>
            <a:r>
              <a:rPr lang="pt-BR" i="1" dirty="0" smtClean="0">
                <a:solidFill>
                  <a:schemeClr val="accent3">
                    <a:lumMod val="50000"/>
                  </a:schemeClr>
                </a:solidFill>
              </a:rPr>
              <a:t> </a:t>
            </a:r>
            <a:r>
              <a:rPr lang="pt-BR" i="1" dirty="0" err="1" smtClean="0">
                <a:solidFill>
                  <a:schemeClr val="accent3">
                    <a:lumMod val="50000"/>
                  </a:schemeClr>
                </a:solidFill>
              </a:rPr>
              <a:t>Brazilian</a:t>
            </a:r>
            <a:r>
              <a:rPr lang="pt-BR" i="1" dirty="0" smtClean="0">
                <a:solidFill>
                  <a:schemeClr val="accent3">
                    <a:lumMod val="50000"/>
                  </a:schemeClr>
                </a:solidFill>
              </a:rPr>
              <a:t> </a:t>
            </a:r>
            <a:r>
              <a:rPr lang="pt-BR" i="1" dirty="0" err="1" smtClean="0">
                <a:solidFill>
                  <a:schemeClr val="accent3">
                    <a:lumMod val="50000"/>
                  </a:schemeClr>
                </a:solidFill>
              </a:rPr>
              <a:t>South-South</a:t>
            </a:r>
            <a:r>
              <a:rPr lang="pt-BR" i="1" dirty="0" smtClean="0">
                <a:solidFill>
                  <a:schemeClr val="accent3">
                    <a:lumMod val="50000"/>
                  </a:schemeClr>
                </a:solidFill>
              </a:rPr>
              <a:t> </a:t>
            </a:r>
            <a:r>
              <a:rPr lang="pt-BR" i="1" dirty="0" err="1" smtClean="0">
                <a:solidFill>
                  <a:schemeClr val="accent3">
                    <a:lumMod val="50000"/>
                  </a:schemeClr>
                </a:solidFill>
              </a:rPr>
              <a:t>cooperation</a:t>
            </a:r>
            <a:r>
              <a:rPr lang="pt-BR" i="1" dirty="0" smtClean="0">
                <a:solidFill>
                  <a:schemeClr val="accent3">
                    <a:lumMod val="50000"/>
                  </a:schemeClr>
                </a:solidFill>
              </a:rPr>
              <a:t> </a:t>
            </a:r>
            <a:r>
              <a:rPr lang="pt-BR" i="1" dirty="0" err="1" smtClean="0">
                <a:solidFill>
                  <a:schemeClr val="accent3">
                    <a:lumMod val="50000"/>
                  </a:schemeClr>
                </a:solidFill>
              </a:rPr>
              <a:t>has</a:t>
            </a:r>
            <a:r>
              <a:rPr lang="pt-BR" i="1" dirty="0" smtClean="0">
                <a:solidFill>
                  <a:schemeClr val="accent3">
                    <a:lumMod val="50000"/>
                  </a:schemeClr>
                </a:solidFill>
              </a:rPr>
              <a:t> a </a:t>
            </a:r>
            <a:r>
              <a:rPr lang="pt-BR" i="1" dirty="0" err="1" smtClean="0">
                <a:solidFill>
                  <a:schemeClr val="accent3">
                    <a:lumMod val="50000"/>
                  </a:schemeClr>
                </a:solidFill>
              </a:rPr>
              <a:t>proactive</a:t>
            </a:r>
            <a:r>
              <a:rPr lang="pt-BR" i="1" dirty="0" smtClean="0">
                <a:solidFill>
                  <a:schemeClr val="accent3">
                    <a:lumMod val="50000"/>
                  </a:schemeClr>
                </a:solidFill>
              </a:rPr>
              <a:t> approach in </a:t>
            </a:r>
            <a:r>
              <a:rPr lang="pt-BR" i="1" dirty="0" err="1" smtClean="0">
                <a:solidFill>
                  <a:schemeClr val="accent3">
                    <a:lumMod val="50000"/>
                  </a:schemeClr>
                </a:solidFill>
              </a:rPr>
              <a:t>this</a:t>
            </a:r>
            <a:r>
              <a:rPr lang="pt-BR" i="1" dirty="0" smtClean="0">
                <a:solidFill>
                  <a:schemeClr val="accent3">
                    <a:lumMod val="50000"/>
                  </a:schemeClr>
                </a:solidFill>
              </a:rPr>
              <a:t> </a:t>
            </a:r>
            <a:r>
              <a:rPr lang="pt-BR" i="1" dirty="0" err="1" smtClean="0">
                <a:solidFill>
                  <a:schemeClr val="accent3">
                    <a:lumMod val="50000"/>
                  </a:schemeClr>
                </a:solidFill>
              </a:rPr>
              <a:t>subject</a:t>
            </a:r>
            <a:r>
              <a:rPr lang="pt-BR" i="1" dirty="0" smtClean="0">
                <a:solidFill>
                  <a:schemeClr val="accent3">
                    <a:lumMod val="50000"/>
                  </a:schemeClr>
                </a:solidFill>
              </a:rPr>
              <a:t>.</a:t>
            </a:r>
            <a:endParaRPr lang="pt-BR" i="1" dirty="0">
              <a:solidFill>
                <a:schemeClr val="accent3">
                  <a:lumMod val="50000"/>
                </a:schemeClr>
              </a:solidFill>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612</Words>
  <Application>Microsoft Office PowerPoint</Application>
  <PresentationFormat>Apresentação na tela (4:3)</PresentationFormat>
  <Paragraphs>27</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International Seminar on Bilateral and South-South Cooperation TUCA cooperation meeting  South-South Cooperation: the perspective of Global Partnership for development cooperation after the 4th HLF in Busan  “The Brazilian approach”</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Dldldl  “The Brazilian approach”</dc:title>
  <dc:creator>Marcio</dc:creator>
  <cp:lastModifiedBy>Marcio</cp:lastModifiedBy>
  <cp:revision>20</cp:revision>
  <dcterms:created xsi:type="dcterms:W3CDTF">2012-08-28T14:26:22Z</dcterms:created>
  <dcterms:modified xsi:type="dcterms:W3CDTF">2012-08-28T17:28:33Z</dcterms:modified>
</cp:coreProperties>
</file>