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8"/>
  </p:notesMasterIdLst>
  <p:handoutMasterIdLst>
    <p:handoutMasterId r:id="rId9"/>
  </p:handoutMasterIdLst>
  <p:sldIdLst>
    <p:sldId id="256" r:id="rId2"/>
    <p:sldId id="300" r:id="rId3"/>
    <p:sldId id="327" r:id="rId4"/>
    <p:sldId id="326" r:id="rId5"/>
    <p:sldId id="324" r:id="rId6"/>
    <p:sldId id="325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703"/>
    <a:srgbClr val="FF0000"/>
    <a:srgbClr val="FFFF99"/>
    <a:srgbClr val="FED9B4"/>
    <a:srgbClr val="FED3A8"/>
    <a:srgbClr val="750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3028" autoAdjust="0"/>
  </p:normalViewPr>
  <p:slideViewPr>
    <p:cSldViewPr>
      <p:cViewPr varScale="1">
        <p:scale>
          <a:sx n="90" d="100"/>
          <a:sy n="90" d="100"/>
        </p:scale>
        <p:origin x="-59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164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0D7B476-3413-4354-AD7B-D473BA3DB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175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99A3136-1176-4DC1-9AFC-0FA66A4E99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721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7F612F-0A0F-4A91-9A43-A0BD7D1B4F59}" type="slidenum">
              <a:rPr lang="en-GB"/>
              <a:pPr/>
              <a:t>1</a:t>
            </a:fld>
            <a:endParaRPr lang="en-GB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B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EC5EB-3086-4F4F-8D1A-087A63996220}" type="slidenum">
              <a:rPr lang="en-GB"/>
              <a:pPr/>
              <a:t>2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B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EC5EB-3086-4F4F-8D1A-087A63996220}" type="slidenum">
              <a:rPr lang="en-GB"/>
              <a:pPr/>
              <a:t>3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BE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EC5EB-3086-4F4F-8D1A-087A63996220}" type="slidenum">
              <a:rPr lang="en-GB"/>
              <a:pPr/>
              <a:t>4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BE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EC5EB-3086-4F4F-8D1A-087A63996220}" type="slidenum">
              <a:rPr lang="en-GB"/>
              <a:pPr/>
              <a:t>5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BE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EC5EB-3086-4F4F-8D1A-087A63996220}" type="slidenum">
              <a:rPr lang="en-GB"/>
              <a:pPr/>
              <a:t>6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B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527786A9-7FBF-4751-832E-8B17C5BB2E5D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05B73E-DB12-4926-95CF-9E5065E18A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716D02E5-9716-4598-A444-CFDA1E6A33B2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D7DE6E-0063-47C2-9DB3-447C3B2E8B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75504DE5-BD0F-4FD4-979D-204BBDAAE5ED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DD8856-313C-4818-95A6-060FE4174F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472927D6-846F-48D5-A515-E7F374A3593C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537126-5C27-4DBB-BC22-B462F2DA22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33BC5639-7907-475F-9214-13181B859183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4B15E4-C0D5-4E90-BF5D-ECB9793FC8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7DB0116B-9BE8-4876-8C26-95588C71911A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84CBC-CF22-407E-8E15-3F7EF1E77D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44C5AA71-BCAA-4B55-A77C-C88D26096BCE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8F0357-1931-48F8-81CE-ACCAF99A6A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41DEBBBC-E6B0-493A-9928-BED31D43AB57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29DEFF-2D6F-4750-AC26-96C8405C5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1EF3756A-5F6D-4F88-8A14-4A0F965CA3BB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58235E-B73E-46B3-A964-A51C66AE4C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5601F392-1F52-458D-80B8-BBCE06BB3B80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8E2909-96F8-476C-BBD5-59FFD41AD0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4E007F14-E918-4106-8697-01C775202961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16240B-4AD4-45AE-9F4D-4C094ED74F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CB213389-F0E0-4F58-9D21-F5E4790DBEF8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E60CA0-BDC3-43A3-A367-FA4D54D653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C5E5A9EC-94C9-4D63-8C2B-11FF15FDA1D5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7D9FB4-8A3F-40F4-8A38-CA7EF7B2BA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B93D020-B7AA-474C-83FF-D3DE28505C55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9800E1E-877F-443C-BE0A-0F7ED52D96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algn="r"/>
            <a:fld id="{6E225E1A-B877-418B-9A5B-578FA3786778}" type="slidenum">
              <a:rPr lang="en-GB"/>
              <a:pPr algn="r"/>
              <a:t>1</a:t>
            </a:fld>
            <a:endParaRPr lang="en-GB"/>
          </a:p>
          <a:p>
            <a:r>
              <a:rPr lang="en-GB"/>
              <a:t>8-9/10/8008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548680"/>
            <a:ext cx="7777163" cy="3024336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From the Structured </a:t>
            </a:r>
            <a:r>
              <a:rPr lang="en-GB" sz="3200" b="1" dirty="0"/>
              <a:t>D</a:t>
            </a:r>
            <a:r>
              <a:rPr lang="en-GB" sz="3200" b="1" dirty="0" smtClean="0"/>
              <a:t>ialogue to the Policy Forum on Development:</a:t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i="1" dirty="0" smtClean="0"/>
              <a:t>the point of view of the actors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1400" b="1" dirty="0" smtClean="0"/>
              <a:t>Paola Simonetti, PFD, June 18-19, Brussels 2013</a:t>
            </a:r>
            <a:r>
              <a:rPr lang="en-GB" sz="1400" b="1" dirty="0"/>
              <a:t/>
            </a:r>
            <a:br>
              <a:rPr lang="en-GB" sz="1400" b="1" dirty="0"/>
            </a:br>
            <a:endParaRPr lang="en-GB" sz="1400" i="1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644900"/>
            <a:ext cx="6400800" cy="1249363"/>
          </a:xfrm>
        </p:spPr>
        <p:txBody>
          <a:bodyPr/>
          <a:lstStyle/>
          <a:p>
            <a:pPr algn="r" eaLnBrk="1" hangingPunct="1"/>
            <a:endParaRPr lang="en-GB" dirty="0" smtClean="0"/>
          </a:p>
          <a:p>
            <a:pPr algn="r" eaLnBrk="1" hangingPunct="1"/>
            <a:endParaRPr lang="en-GB" sz="2400" dirty="0" smtClean="0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8748713" y="0"/>
            <a:ext cx="395287" cy="6858000"/>
          </a:xfrm>
          <a:prstGeom prst="rect">
            <a:avLst/>
          </a:prstGeom>
          <a:solidFill>
            <a:srgbClr val="ED770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   </a:t>
            </a:r>
            <a:endParaRPr lang="en-GB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solidFill>
            <a:srgbClr val="750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57150">
            <a:solidFill>
              <a:srgbClr val="ED770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9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88900">
            <a:solidFill>
              <a:srgbClr val="75003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15370" name="Picture 12" descr="logoquadri tx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550" y="5300663"/>
            <a:ext cx="131445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1" name="Text Box 13"/>
          <p:cNvSpPr txBox="1">
            <a:spLocks noChangeArrowheads="1"/>
          </p:cNvSpPr>
          <p:nvPr/>
        </p:nvSpPr>
        <p:spPr bwMode="auto">
          <a:xfrm>
            <a:off x="611188" y="6165850"/>
            <a:ext cx="712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3600" b="1" dirty="0">
                <a:solidFill>
                  <a:srgbClr val="FED9B4"/>
                </a:solidFill>
              </a:rPr>
              <a:t>www.ituc-csi.org</a:t>
            </a:r>
            <a:endParaRPr lang="en-GB" sz="3600" b="1" dirty="0">
              <a:solidFill>
                <a:srgbClr val="FED9B4"/>
              </a:solidFill>
            </a:endParaRPr>
          </a:p>
        </p:txBody>
      </p:sp>
      <p:pic>
        <p:nvPicPr>
          <p:cNvPr id="15372" name="Picture 16" descr="Pict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3857625"/>
            <a:ext cx="3888431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algn="r"/>
            <a:fld id="{B1FE1553-0771-480B-9252-FB4998C784D0}" type="slidenum">
              <a:rPr lang="en-GB"/>
              <a:pPr algn="r"/>
              <a:t>2</a:t>
            </a:fld>
            <a:endParaRPr lang="en-GB"/>
          </a:p>
          <a:p>
            <a:r>
              <a:rPr lang="en-GB"/>
              <a:t>8-9/10/8008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1"/>
            <a:ext cx="7797800" cy="648072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i="1" dirty="0" smtClean="0"/>
              <a:t>Roots, themes and actors of the SD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980728"/>
            <a:ext cx="7715250" cy="4612035"/>
          </a:xfrm>
        </p:spPr>
        <p:txBody>
          <a:bodyPr/>
          <a:lstStyle/>
          <a:p>
            <a:pPr algn="just"/>
            <a:r>
              <a:rPr lang="en-GB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Roots: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SD is inscribed 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the global process on aid effectiveness 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- whose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landmarks are MDGs, Monterrey, Paris, 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Accra (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Busan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pipeline at the time) - where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debates were taking place on the way aid architecture should be reshaped to increase relevance, effectiveness, sustainability of development interventions.  </a:t>
            </a:r>
            <a:endParaRPr lang="en-GB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      In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particular the AAA set a more inclusive framework where the role of CSOs 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is</a:t>
            </a:r>
          </a:p>
          <a:p>
            <a:pPr marL="0" indent="0" algn="just">
              <a:buNone/>
            </a:pP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      finally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recognised as development actors in their own right (art 13 and 20) </a:t>
            </a:r>
            <a:endParaRPr lang="en-GB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GB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Themes: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GB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AutoNum type="alphaUcParenR"/>
            </a:pP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Role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and added value of different categories of development actors (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Enabling Environment,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multi-stakeholders dialogues, actors complementarity) </a:t>
            </a:r>
            <a:endParaRPr lang="en-GB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AutoNum type="alphaUcParenR"/>
            </a:pP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Coherence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with Aid effectiveness agenda (ownership, accountability, right of initiative, </a:t>
            </a:r>
            <a:r>
              <a:rPr lang="en-GB" sz="1400" dirty="0" err="1">
                <a:latin typeface="Times New Roman" pitchFamily="18" charset="0"/>
                <a:cs typeface="Times New Roman" pitchFamily="18" charset="0"/>
              </a:rPr>
              <a:t>DoL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) C)  </a:t>
            </a:r>
            <a:endParaRPr lang="en-GB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AutoNum type="alphaUcParenR"/>
            </a:pP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EU Aid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delivery mechanisms  </a:t>
            </a:r>
            <a:endParaRPr lang="en-GB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GB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Actors</a:t>
            </a:r>
            <a:r>
              <a:rPr lang="en-GB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EU institutions (European Commission, European Parliament, Member States reps,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CSOs, 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GB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REGIONAL </a:t>
            </a:r>
            <a:r>
              <a:rPr lang="en-GB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CONSULTATIONS IN THE SOUTH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(2010-11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): involving CSOs in partner countries  </a:t>
            </a:r>
            <a:endParaRPr lang="en-GB" sz="1400" dirty="0">
              <a:latin typeface="Times New Roman" pitchFamily="18" charset="0"/>
              <a:cs typeface="Times New Roman" pitchFamily="18" charset="0"/>
            </a:endParaRPr>
          </a:p>
          <a:p>
            <a:endParaRPr lang="en-GB" sz="1400" b="1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8748713" y="0"/>
            <a:ext cx="395287" cy="6858000"/>
          </a:xfrm>
          <a:prstGeom prst="rect">
            <a:avLst/>
          </a:prstGeom>
          <a:solidFill>
            <a:srgbClr val="ED770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   </a:t>
            </a:r>
            <a:endParaRPr lang="en-GB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solidFill>
            <a:srgbClr val="750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57150">
            <a:solidFill>
              <a:srgbClr val="ED770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88900">
            <a:solidFill>
              <a:srgbClr val="750034"/>
            </a:solidFill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pic>
        <p:nvPicPr>
          <p:cNvPr id="16394" name="Picture 9" descr="logoquadri tx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5613" y="5592763"/>
            <a:ext cx="1068387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611188" y="6165850"/>
            <a:ext cx="712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3600" b="1" dirty="0">
                <a:solidFill>
                  <a:srgbClr val="FED9B4"/>
                </a:solidFill>
              </a:rPr>
              <a:t>www.ituc-csi.org</a:t>
            </a:r>
            <a:endParaRPr lang="en-GB" sz="3600" b="1" dirty="0">
              <a:solidFill>
                <a:srgbClr val="FED9B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algn="r"/>
            <a:fld id="{B1FE1553-0771-480B-9252-FB4998C784D0}" type="slidenum">
              <a:rPr lang="en-GB"/>
              <a:pPr algn="r"/>
              <a:t>3</a:t>
            </a:fld>
            <a:endParaRPr lang="en-GB"/>
          </a:p>
          <a:p>
            <a:r>
              <a:rPr lang="en-GB"/>
              <a:t>8-9/10/8008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1"/>
            <a:ext cx="7797800" cy="648072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US" sz="2400" i="1" dirty="0"/>
              <a:t>Why </a:t>
            </a:r>
            <a:r>
              <a:rPr lang="en-US" sz="2400" i="1" dirty="0" smtClean="0"/>
              <a:t>trade unions </a:t>
            </a:r>
            <a:r>
              <a:rPr lang="en-US" sz="2400" i="1" dirty="0"/>
              <a:t>got on </a:t>
            </a:r>
            <a:r>
              <a:rPr lang="en-US" sz="2400" i="1" dirty="0" smtClean="0"/>
              <a:t>board and their messages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836712"/>
            <a:ext cx="7715250" cy="4756051"/>
          </a:xfrm>
        </p:spPr>
        <p:txBody>
          <a:bodyPr/>
          <a:lstStyle/>
          <a:p>
            <a:pPr algn="just"/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SD is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linked to the overall involvement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of TUs on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development effectiveness agenda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(at global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level,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with Better Aid &amp; the Open Forum); </a:t>
            </a:r>
            <a:endParaRPr lang="en-GB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SD is based on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a multi-stakeholders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fashion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including CSOs in partner countries (although no partner countries' 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governments involvement)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and aimed at revisiting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conventional divide between north and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south; </a:t>
            </a:r>
            <a:endParaRPr lang="en-GB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GB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GB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Democratic ownership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and an </a:t>
            </a:r>
            <a:r>
              <a:rPr lang="en-GB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'actor based approach' 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: two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main principles that inspired 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TUs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participation in the 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SD, based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GB" sz="1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+mj-lt"/>
              <a:buAutoNum type="alphaUcPeriod"/>
            </a:pPr>
            <a:r>
              <a:rPr lang="en-GB" sz="1400" dirty="0">
                <a:latin typeface="Times New Roman" pitchFamily="18" charset="0"/>
                <a:ea typeface="+mn-ea"/>
                <a:cs typeface="Times New Roman" pitchFamily="18" charset="0"/>
              </a:rPr>
              <a:t>Participatory </a:t>
            </a:r>
            <a:r>
              <a:rPr lang="en-GB" sz="1400" dirty="0">
                <a:latin typeface="Times New Roman" pitchFamily="18" charset="0"/>
                <a:ea typeface="+mn-ea"/>
                <a:cs typeface="Times New Roman" pitchFamily="18" charset="0"/>
              </a:rPr>
              <a:t>democracy model, involving CSOs in development policies </a:t>
            </a:r>
            <a:r>
              <a:rPr lang="en-GB" sz="1400" dirty="0" smtClean="0">
                <a:latin typeface="Times New Roman" pitchFamily="18" charset="0"/>
                <a:ea typeface="+mn-ea"/>
                <a:cs typeface="Times New Roman" pitchFamily="18" charset="0"/>
              </a:rPr>
              <a:t>making, </a:t>
            </a:r>
            <a:r>
              <a:rPr lang="en-GB" sz="1400" dirty="0">
                <a:latin typeface="Times New Roman" pitchFamily="18" charset="0"/>
                <a:ea typeface="+mn-ea"/>
                <a:cs typeface="Times New Roman" pitchFamily="18" charset="0"/>
              </a:rPr>
              <a:t>be it at national, regional and global level according to their right of initiative (development actors in their own right</a:t>
            </a:r>
            <a:r>
              <a:rPr lang="en-GB" sz="1400" dirty="0">
                <a:latin typeface="Times New Roman" pitchFamily="18" charset="0"/>
                <a:ea typeface="+mn-ea"/>
                <a:cs typeface="Times New Roman" pitchFamily="18" charset="0"/>
              </a:rPr>
              <a:t>);</a:t>
            </a:r>
          </a:p>
          <a:p>
            <a:pPr lvl="1" algn="just">
              <a:buFont typeface="+mj-lt"/>
              <a:buAutoNum type="alphaUcPeriod"/>
            </a:pPr>
            <a:r>
              <a:rPr lang="en-GB" sz="1400" dirty="0">
                <a:latin typeface="Times New Roman" pitchFamily="18" charset="0"/>
                <a:ea typeface="+mn-ea"/>
                <a:cs typeface="Times New Roman" pitchFamily="18" charset="0"/>
              </a:rPr>
              <a:t>Recognition </a:t>
            </a:r>
            <a:r>
              <a:rPr lang="en-GB" sz="1400" dirty="0">
                <a:latin typeface="Times New Roman" pitchFamily="18" charset="0"/>
                <a:ea typeface="+mn-ea"/>
                <a:cs typeface="Times New Roman" pitchFamily="18" charset="0"/>
              </a:rPr>
              <a:t>of the specificities and targeted contributions that each actor within civil society can provide to development processes. </a:t>
            </a:r>
            <a:r>
              <a:rPr lang="en-GB" sz="1400" dirty="0">
                <a:latin typeface="Times New Roman" pitchFamily="18" charset="0"/>
                <a:ea typeface="+mn-ea"/>
                <a:cs typeface="Times New Roman" pitchFamily="18" charset="0"/>
              </a:rPr>
              <a:t>In the case of </a:t>
            </a:r>
            <a:r>
              <a:rPr lang="en-GB" sz="1400" u="sng" dirty="0">
                <a:latin typeface="Times New Roman" pitchFamily="18" charset="0"/>
                <a:ea typeface="+mn-ea"/>
                <a:cs typeface="Times New Roman" pitchFamily="18" charset="0"/>
              </a:rPr>
              <a:t>TUs this is </a:t>
            </a:r>
            <a:r>
              <a:rPr lang="en-GB" sz="1400" u="sng" dirty="0" smtClean="0">
                <a:latin typeface="Times New Roman" pitchFamily="18" charset="0"/>
                <a:ea typeface="+mn-ea"/>
                <a:cs typeface="Times New Roman" pitchFamily="18" charset="0"/>
              </a:rPr>
              <a:t>crucially </a:t>
            </a:r>
            <a:r>
              <a:rPr lang="en-GB" sz="1400" u="sng" dirty="0">
                <a:latin typeface="Times New Roman" pitchFamily="18" charset="0"/>
                <a:ea typeface="+mn-ea"/>
                <a:cs typeface="Times New Roman" pitchFamily="18" charset="0"/>
              </a:rPr>
              <a:t>important when it comes to discussing labour market, employment and socio-economic policies, starting in particular from the national level in partner </a:t>
            </a:r>
            <a:r>
              <a:rPr lang="en-GB" sz="1400" u="sng" dirty="0" smtClean="0">
                <a:latin typeface="Times New Roman" pitchFamily="18" charset="0"/>
                <a:ea typeface="+mn-ea"/>
                <a:cs typeface="Times New Roman" pitchFamily="18" charset="0"/>
              </a:rPr>
              <a:t>countries</a:t>
            </a:r>
            <a:endParaRPr lang="en-GB" sz="1400" u="sng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lvl="1" indent="0" algn="just">
              <a:buNone/>
            </a:pPr>
            <a:endParaRPr lang="en-GB" sz="14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lvl="1" indent="0" algn="just">
              <a:buNone/>
            </a:pPr>
            <a:r>
              <a:rPr lang="en-GB" sz="1400" dirty="0" smtClean="0">
                <a:latin typeface="Times New Roman" pitchFamily="18" charset="0"/>
                <a:ea typeface="+mn-ea"/>
                <a:cs typeface="Times New Roman" pitchFamily="18" charset="0"/>
              </a:rPr>
              <a:t>…..towards setting </a:t>
            </a:r>
            <a:r>
              <a:rPr lang="en-GB" sz="1400" dirty="0">
                <a:latin typeface="Times New Roman" pitchFamily="18" charset="0"/>
                <a:ea typeface="+mn-ea"/>
                <a:cs typeface="Times New Roman" pitchFamily="18" charset="0"/>
              </a:rPr>
              <a:t>a dialogue mechanism responding to the following criteria:  </a:t>
            </a:r>
            <a:endParaRPr lang="en-GB" sz="14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lvl="1" indent="0" algn="just">
              <a:buNone/>
            </a:pPr>
            <a:r>
              <a:rPr lang="en-GB" sz="1400" dirty="0" smtClean="0"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lang="en-GB" sz="14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representative</a:t>
            </a:r>
            <a:r>
              <a:rPr lang="en-GB" sz="1400" dirty="0">
                <a:latin typeface="Times New Roman" pitchFamily="18" charset="0"/>
                <a:ea typeface="+mn-ea"/>
                <a:cs typeface="Times New Roman" pitchFamily="18" charset="0"/>
              </a:rPr>
              <a:t> (relevant institutions/actors involved)</a:t>
            </a:r>
          </a:p>
          <a:p>
            <a:pPr marL="457200" lvl="1" indent="0" algn="just">
              <a:buNone/>
            </a:pPr>
            <a:r>
              <a:rPr lang="en-GB" sz="1400" dirty="0"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lang="en-GB" sz="14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participatory</a:t>
            </a:r>
            <a:r>
              <a:rPr lang="en-GB" sz="1400" dirty="0">
                <a:latin typeface="Times New Roman" pitchFamily="18" charset="0"/>
                <a:ea typeface="+mn-ea"/>
                <a:cs typeface="Times New Roman" pitchFamily="18" charset="0"/>
              </a:rPr>
              <a:t> (allowing meaningful influence in EU policy making)</a:t>
            </a:r>
          </a:p>
          <a:p>
            <a:pPr marL="457200" lvl="1" indent="0" algn="just">
              <a:buNone/>
            </a:pPr>
            <a:r>
              <a:rPr lang="en-GB" sz="1400" dirty="0" smtClean="0"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lang="en-GB" sz="14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permanent</a:t>
            </a:r>
            <a:r>
              <a:rPr lang="en-GB" sz="1400" dirty="0" smtClean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GB" sz="1400" dirty="0">
                <a:latin typeface="Times New Roman" pitchFamily="18" charset="0"/>
                <a:ea typeface="+mn-ea"/>
                <a:cs typeface="Times New Roman" pitchFamily="18" charset="0"/>
              </a:rPr>
              <a:t>(framed into the </a:t>
            </a:r>
            <a:r>
              <a:rPr lang="en-GB" sz="1400" dirty="0" smtClean="0">
                <a:latin typeface="Times New Roman" pitchFamily="18" charset="0"/>
                <a:ea typeface="+mn-ea"/>
                <a:cs typeface="Times New Roman" pitchFamily="18" charset="0"/>
              </a:rPr>
              <a:t>EU setting</a:t>
            </a:r>
            <a:r>
              <a:rPr lang="en-GB" sz="1400" dirty="0"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8748713" y="0"/>
            <a:ext cx="395287" cy="6858000"/>
          </a:xfrm>
          <a:prstGeom prst="rect">
            <a:avLst/>
          </a:prstGeom>
          <a:solidFill>
            <a:srgbClr val="ED770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   </a:t>
            </a:r>
            <a:endParaRPr lang="en-GB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solidFill>
            <a:srgbClr val="750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57150">
            <a:solidFill>
              <a:srgbClr val="ED770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88900">
            <a:solidFill>
              <a:srgbClr val="750034"/>
            </a:solidFill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pic>
        <p:nvPicPr>
          <p:cNvPr id="16394" name="Picture 9" descr="logoquadri tx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5613" y="5592763"/>
            <a:ext cx="1068387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611188" y="6165850"/>
            <a:ext cx="712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3600" b="1" dirty="0">
                <a:solidFill>
                  <a:srgbClr val="FED9B4"/>
                </a:solidFill>
              </a:rPr>
              <a:t>www.ituc-csi.org</a:t>
            </a:r>
            <a:endParaRPr lang="en-GB" sz="3600" b="1" dirty="0">
              <a:solidFill>
                <a:srgbClr val="FED9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82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algn="r"/>
            <a:fld id="{B1FE1553-0771-480B-9252-FB4998C784D0}" type="slidenum">
              <a:rPr lang="en-GB"/>
              <a:pPr algn="r"/>
              <a:t>4</a:t>
            </a:fld>
            <a:endParaRPr lang="en-GB"/>
          </a:p>
          <a:p>
            <a:r>
              <a:rPr lang="en-GB"/>
              <a:t>8-9/10/8008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1"/>
            <a:ext cx="7797800" cy="648072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i="1" dirty="0" smtClean="0"/>
              <a:t>Most innovative </a:t>
            </a:r>
            <a:r>
              <a:rPr lang="en-GB" sz="2400" i="1" dirty="0" smtClean="0"/>
              <a:t>SD </a:t>
            </a:r>
            <a:r>
              <a:rPr lang="en-GB" sz="2400" i="1" dirty="0" smtClean="0"/>
              <a:t>Recommendations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836712"/>
            <a:ext cx="7715250" cy="4756051"/>
          </a:xfrm>
        </p:spPr>
        <p:txBody>
          <a:bodyPr/>
          <a:lstStyle/>
          <a:p>
            <a:pPr algn="just">
              <a:spcAft>
                <a:spcPts val="0"/>
              </a:spcAft>
              <a:buFontTx/>
              <a:buChar char="-"/>
            </a:pPr>
            <a:r>
              <a:rPr lang="en-GB" sz="1800" dirty="0" smtClean="0">
                <a:solidFill>
                  <a:srgbClr val="FF0000"/>
                </a:solidFill>
                <a:latin typeface="Times New Roman"/>
                <a:ea typeface="Arial Unicode MS"/>
                <a:cs typeface="Times New Roman"/>
              </a:rPr>
              <a:t>The </a:t>
            </a:r>
            <a:r>
              <a:rPr lang="en-GB" sz="1800" dirty="0">
                <a:solidFill>
                  <a:srgbClr val="FF0000"/>
                </a:solidFill>
                <a:latin typeface="Times New Roman"/>
                <a:ea typeface="Arial Unicode MS"/>
                <a:cs typeface="Times New Roman"/>
              </a:rPr>
              <a:t>EU should respect and actively promote the right of initiative of CSOs </a:t>
            </a:r>
            <a:r>
              <a:rPr lang="en-GB" sz="1800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in </a:t>
            </a:r>
            <a:r>
              <a:rPr lang="en-GB" sz="18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line with internationally agreed commitments. To this end adequate political and financial support should be provided to CSOs</a:t>
            </a:r>
            <a:r>
              <a:rPr lang="en-GB" sz="1800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;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GB" sz="1400" dirty="0">
              <a:solidFill>
                <a:srgbClr val="000000"/>
              </a:solidFill>
              <a:latin typeface="Helvetica"/>
              <a:ea typeface="Arial Unicode MS"/>
              <a:cs typeface="Times New Roman"/>
            </a:endParaRPr>
          </a:p>
          <a:p>
            <a:pPr algn="just">
              <a:spcAft>
                <a:spcPts val="0"/>
              </a:spcAft>
              <a:buFontTx/>
              <a:buChar char="-"/>
            </a:pPr>
            <a:r>
              <a:rPr lang="en-GB" sz="1800" dirty="0" smtClean="0">
                <a:solidFill>
                  <a:srgbClr val="FF0000"/>
                </a:solidFill>
                <a:latin typeface="Times New Roman"/>
                <a:ea typeface="Arial Unicode MS"/>
                <a:cs typeface="Times New Roman"/>
              </a:rPr>
              <a:t>The </a:t>
            </a:r>
            <a:r>
              <a:rPr lang="en-GB" sz="1800" dirty="0">
                <a:solidFill>
                  <a:srgbClr val="FF0000"/>
                </a:solidFill>
                <a:latin typeface="Times New Roman"/>
                <a:ea typeface="Arial Unicode MS"/>
                <a:cs typeface="Times New Roman"/>
              </a:rPr>
              <a:t>EU should promote and support regular, structured and inclusive multi-stakeholders dialogues</a:t>
            </a:r>
            <a:r>
              <a:rPr lang="en-GB" sz="18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at </a:t>
            </a:r>
            <a:r>
              <a:rPr lang="en-GB" sz="18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all governance levels (i.e. local, regional, national, global</a:t>
            </a:r>
            <a:r>
              <a:rPr lang="en-GB" sz="1800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);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GB" sz="1800" dirty="0" smtClean="0">
              <a:solidFill>
                <a:srgbClr val="000000"/>
              </a:solidFill>
              <a:latin typeface="Times New Roman"/>
              <a:ea typeface="Arial Unicode MS"/>
              <a:cs typeface="Times New Roman"/>
            </a:endParaRPr>
          </a:p>
          <a:p>
            <a:pPr algn="just">
              <a:spcAft>
                <a:spcPts val="0"/>
              </a:spcAft>
              <a:buFontTx/>
              <a:buChar char="-"/>
            </a:pPr>
            <a:r>
              <a:rPr lang="en-GB" sz="1800" dirty="0" smtClean="0">
                <a:solidFill>
                  <a:srgbClr val="FF0000"/>
                </a:solidFill>
                <a:latin typeface="Times New Roman"/>
                <a:ea typeface="Arial Unicode MS"/>
                <a:cs typeface="Times New Roman"/>
              </a:rPr>
              <a:t>The </a:t>
            </a:r>
            <a:r>
              <a:rPr lang="en-GB" sz="1800" dirty="0">
                <a:solidFill>
                  <a:srgbClr val="FF0000"/>
                </a:solidFill>
                <a:latin typeface="Times New Roman"/>
                <a:ea typeface="Arial Unicode MS"/>
                <a:cs typeface="Times New Roman"/>
              </a:rPr>
              <a:t>EU needs to invest in understanding of local arena:</a:t>
            </a:r>
            <a:r>
              <a:rPr lang="en-GB" sz="18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strategic </a:t>
            </a:r>
            <a:r>
              <a:rPr lang="en-GB" sz="18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mappings should be regularly conducted and updated to identify the most relevant actors, going beyond the known </a:t>
            </a:r>
            <a:r>
              <a:rPr lang="en-GB" sz="1800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beneficiaries;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GB" sz="1400" dirty="0" smtClean="0">
              <a:solidFill>
                <a:srgbClr val="000000"/>
              </a:solidFill>
              <a:latin typeface="Helvetica"/>
              <a:ea typeface="Arial Unicode MS"/>
              <a:cs typeface="Times New Roman"/>
            </a:endParaRPr>
          </a:p>
          <a:p>
            <a:pPr algn="just">
              <a:spcAft>
                <a:spcPts val="0"/>
              </a:spcAft>
              <a:buFontTx/>
              <a:buChar char="-"/>
            </a:pPr>
            <a:r>
              <a:rPr lang="en-GB" sz="1800" dirty="0" smtClean="0">
                <a:solidFill>
                  <a:srgbClr val="FF0000"/>
                </a:solidFill>
                <a:latin typeface="Times New Roman"/>
                <a:ea typeface="Arial Unicode MS"/>
                <a:cs typeface="Times New Roman"/>
              </a:rPr>
              <a:t>The </a:t>
            </a:r>
            <a:r>
              <a:rPr lang="en-GB" sz="1800" dirty="0">
                <a:solidFill>
                  <a:srgbClr val="FF0000"/>
                </a:solidFill>
                <a:latin typeface="Times New Roman"/>
                <a:ea typeface="Arial Unicode MS"/>
                <a:cs typeface="Times New Roman"/>
              </a:rPr>
              <a:t>EU is </a:t>
            </a:r>
            <a:r>
              <a:rPr lang="en-GB" sz="1800" dirty="0" smtClean="0">
                <a:solidFill>
                  <a:srgbClr val="FF0000"/>
                </a:solidFill>
                <a:latin typeface="Times New Roman"/>
                <a:ea typeface="Arial Unicode MS"/>
                <a:cs typeface="Times New Roman"/>
              </a:rPr>
              <a:t>called </a:t>
            </a:r>
            <a:r>
              <a:rPr lang="en-GB" sz="1800" dirty="0">
                <a:solidFill>
                  <a:srgbClr val="FF0000"/>
                </a:solidFill>
                <a:latin typeface="Times New Roman"/>
                <a:ea typeface="Arial Unicode MS"/>
                <a:cs typeface="Times New Roman"/>
              </a:rPr>
              <a:t>on to draw from an appropriate mix of funding mechanisms</a:t>
            </a:r>
            <a:r>
              <a:rPr lang="en-GB" sz="18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 incorporating sensible actor differentiation and a flexible set of responses adaptable to different situations, to pursue development objectives in a more strategic, effective and sustainable </a:t>
            </a:r>
            <a:r>
              <a:rPr lang="en-GB" sz="1800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manner.</a:t>
            </a:r>
            <a:endParaRPr lang="en-GB" sz="1400" dirty="0">
              <a:solidFill>
                <a:srgbClr val="000000"/>
              </a:solidFill>
              <a:latin typeface="Helvetica"/>
              <a:ea typeface="Arial Unicode MS"/>
              <a:cs typeface="Times New Roman"/>
            </a:endParaRPr>
          </a:p>
          <a:p>
            <a:endParaRPr lang="en-GB" sz="1400" b="1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8748713" y="0"/>
            <a:ext cx="395287" cy="6858000"/>
          </a:xfrm>
          <a:prstGeom prst="rect">
            <a:avLst/>
          </a:prstGeom>
          <a:solidFill>
            <a:srgbClr val="ED770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   </a:t>
            </a:r>
            <a:endParaRPr lang="en-GB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solidFill>
            <a:srgbClr val="750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57150">
            <a:solidFill>
              <a:srgbClr val="ED770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88900">
            <a:solidFill>
              <a:srgbClr val="750034"/>
            </a:solidFill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pic>
        <p:nvPicPr>
          <p:cNvPr id="16394" name="Picture 9" descr="logoquadri tx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5613" y="5592763"/>
            <a:ext cx="1068387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611188" y="6165850"/>
            <a:ext cx="712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3600" b="1" dirty="0">
                <a:solidFill>
                  <a:srgbClr val="FED9B4"/>
                </a:solidFill>
              </a:rPr>
              <a:t>www.ituc-csi.org</a:t>
            </a:r>
            <a:endParaRPr lang="en-GB" sz="3600" b="1" dirty="0">
              <a:solidFill>
                <a:srgbClr val="FED9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83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algn="r"/>
            <a:fld id="{B1FE1553-0771-480B-9252-FB4998C784D0}" type="slidenum">
              <a:rPr lang="en-GB"/>
              <a:pPr algn="r"/>
              <a:t>5</a:t>
            </a:fld>
            <a:endParaRPr lang="en-GB"/>
          </a:p>
          <a:p>
            <a:r>
              <a:rPr lang="en-GB"/>
              <a:t>8-9/10/8008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1"/>
            <a:ext cx="7797800" cy="648072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i="1" dirty="0" smtClean="0"/>
              <a:t>Most innovative </a:t>
            </a:r>
            <a:r>
              <a:rPr lang="en-GB" sz="2400" i="1" dirty="0" smtClean="0"/>
              <a:t>SD Recommendations (2)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836713"/>
            <a:ext cx="7715250" cy="4104456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en-GB" sz="1800" dirty="0" smtClean="0">
              <a:solidFill>
                <a:srgbClr val="FF0000"/>
              </a:solidFill>
              <a:latin typeface="Times New Roman"/>
              <a:ea typeface="Arial Unicode MS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GB" sz="1800" dirty="0">
              <a:solidFill>
                <a:srgbClr val="FF0000"/>
              </a:solidFill>
              <a:latin typeface="Times New Roman"/>
              <a:ea typeface="Arial Unicode MS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GB" sz="2400" dirty="0" smtClean="0">
                <a:solidFill>
                  <a:srgbClr val="FF0000"/>
                </a:solidFill>
                <a:latin typeface="Times New Roman"/>
                <a:ea typeface="Arial Unicode MS"/>
                <a:cs typeface="Times New Roman"/>
              </a:rPr>
              <a:t>Recommendations </a:t>
            </a:r>
            <a:r>
              <a:rPr lang="en-GB" sz="2400" dirty="0">
                <a:solidFill>
                  <a:srgbClr val="FF0000"/>
                </a:solidFill>
                <a:latin typeface="Times New Roman"/>
                <a:ea typeface="Arial Unicode MS"/>
                <a:cs typeface="Times New Roman"/>
              </a:rPr>
              <a:t>to CSOs </a:t>
            </a:r>
            <a:r>
              <a:rPr lang="en-GB" sz="2400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: 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GB" sz="2400" dirty="0">
              <a:solidFill>
                <a:srgbClr val="000000"/>
              </a:solidFill>
              <a:latin typeface="Helvetica"/>
              <a:ea typeface="Arial Unicode MS"/>
              <a:cs typeface="Times New Roman"/>
            </a:endParaRPr>
          </a:p>
          <a:p>
            <a:pPr algn="just">
              <a:spcAft>
                <a:spcPts val="0"/>
              </a:spcAft>
              <a:buFontTx/>
              <a:buChar char="-"/>
            </a:pPr>
            <a:r>
              <a:rPr lang="en-GB" sz="2400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Work </a:t>
            </a:r>
            <a:r>
              <a:rPr lang="en-GB" sz="24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on strengthen successful partnerships at local, national and international levels in order to speak with a stronger voice</a:t>
            </a:r>
            <a:r>
              <a:rPr lang="en-GB" sz="2400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;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GB" sz="2400" dirty="0" smtClean="0">
              <a:solidFill>
                <a:srgbClr val="000000"/>
              </a:solidFill>
              <a:latin typeface="Times New Roman"/>
              <a:ea typeface="Arial Unicode MS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GB" sz="2400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- Self-regulatory </a:t>
            </a:r>
            <a:r>
              <a:rPr lang="en-GB" sz="24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standards based on the Istanbul </a:t>
            </a:r>
            <a:r>
              <a:rPr lang="en-GB" sz="2400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principles.  </a:t>
            </a:r>
            <a:endParaRPr lang="en-GB" sz="2400" dirty="0">
              <a:solidFill>
                <a:srgbClr val="000000"/>
              </a:solidFill>
              <a:latin typeface="Helvetica"/>
              <a:ea typeface="Arial Unicode MS"/>
              <a:cs typeface="Times New Roman"/>
            </a:endParaRPr>
          </a:p>
          <a:p>
            <a:pPr marL="0" indent="0">
              <a:buNone/>
            </a:pPr>
            <a:endParaRPr lang="en-GB" sz="1400" b="1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8748713" y="0"/>
            <a:ext cx="395287" cy="6858000"/>
          </a:xfrm>
          <a:prstGeom prst="rect">
            <a:avLst/>
          </a:prstGeom>
          <a:solidFill>
            <a:srgbClr val="ED770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   </a:t>
            </a:r>
            <a:endParaRPr lang="en-GB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solidFill>
            <a:srgbClr val="750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57150">
            <a:solidFill>
              <a:srgbClr val="ED770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88900">
            <a:solidFill>
              <a:srgbClr val="750034"/>
            </a:solidFill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pic>
        <p:nvPicPr>
          <p:cNvPr id="16394" name="Picture 9" descr="logoquadri tx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5613" y="5592763"/>
            <a:ext cx="1068387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611188" y="6165850"/>
            <a:ext cx="712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3600" b="1" dirty="0">
                <a:solidFill>
                  <a:srgbClr val="FED9B4"/>
                </a:solidFill>
              </a:rPr>
              <a:t>www.ituc-csi.org</a:t>
            </a:r>
            <a:endParaRPr lang="en-GB" sz="3600" b="1" dirty="0">
              <a:solidFill>
                <a:srgbClr val="FED9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6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algn="r"/>
            <a:fld id="{B1FE1553-0771-480B-9252-FB4998C784D0}" type="slidenum">
              <a:rPr lang="en-GB"/>
              <a:pPr algn="r"/>
              <a:t>6</a:t>
            </a:fld>
            <a:endParaRPr lang="en-GB"/>
          </a:p>
          <a:p>
            <a:r>
              <a:rPr lang="en-GB"/>
              <a:t>8-9/10/8008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1"/>
            <a:ext cx="7797800" cy="648072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i="1" dirty="0" smtClean="0"/>
              <a:t>Expectations on the </a:t>
            </a:r>
            <a:r>
              <a:rPr lang="en-GB" sz="2400" i="1" dirty="0" smtClean="0"/>
              <a:t>Policy Forum on Development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1124743"/>
            <a:ext cx="7715250" cy="4248473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GB" sz="1800" dirty="0" smtClean="0">
                <a:latin typeface="Times New Roman"/>
                <a:ea typeface="Times New Roman"/>
              </a:rPr>
              <a:t>The </a:t>
            </a:r>
            <a:r>
              <a:rPr lang="en-GB" sz="1800" dirty="0">
                <a:latin typeface="Times New Roman"/>
                <a:ea typeface="Times New Roman"/>
              </a:rPr>
              <a:t>PFD is the </a:t>
            </a:r>
            <a:r>
              <a:rPr lang="en-GB" sz="1800" dirty="0" smtClean="0">
                <a:latin typeface="Times New Roman"/>
                <a:ea typeface="Times New Roman"/>
              </a:rPr>
              <a:t>SD successor. </a:t>
            </a:r>
            <a:r>
              <a:rPr lang="en-GB" sz="1800" dirty="0">
                <a:latin typeface="Times New Roman"/>
                <a:ea typeface="Times New Roman"/>
              </a:rPr>
              <a:t>Therefore, it is fundamental that the spirit of these recommendations will be taken into account and fully translated into practice within the operationalization of the PFD. </a:t>
            </a:r>
            <a:endParaRPr lang="en-GB" sz="1800" dirty="0" smtClean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en-GB" sz="1800" dirty="0" smtClean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en-GB" sz="1800" dirty="0" smtClean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 smtClean="0">
                <a:latin typeface="Times New Roman"/>
                <a:ea typeface="Times New Roman"/>
              </a:rPr>
              <a:t>The </a:t>
            </a:r>
            <a:r>
              <a:rPr lang="en-GB" sz="1800" dirty="0">
                <a:latin typeface="Times New Roman"/>
                <a:ea typeface="Times New Roman"/>
              </a:rPr>
              <a:t>terms of reference of the PFD have been eventually drafted and they constitute a valuable starting point to consolidate and hopefully further develop participatory and inclusive consultation mechanisms. </a:t>
            </a:r>
          </a:p>
          <a:p>
            <a:pPr marL="0" indent="0">
              <a:spcAft>
                <a:spcPts val="0"/>
              </a:spcAft>
              <a:buNone/>
            </a:pPr>
            <a:endParaRPr lang="en-US" sz="1800" dirty="0" smtClean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1800" dirty="0" smtClean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800" dirty="0" smtClean="0">
                <a:latin typeface="Times New Roman"/>
                <a:ea typeface="Times New Roman"/>
              </a:rPr>
              <a:t>The </a:t>
            </a:r>
            <a:r>
              <a:rPr lang="en-US" sz="1800" dirty="0" smtClean="0">
                <a:latin typeface="Times New Roman"/>
                <a:ea typeface="Times New Roman"/>
              </a:rPr>
              <a:t>PFD should be an </a:t>
            </a:r>
            <a:r>
              <a:rPr lang="en-US" sz="1800" dirty="0">
                <a:latin typeface="Times New Roman"/>
                <a:ea typeface="Times New Roman"/>
              </a:rPr>
              <a:t>actual space where EU development policies and practices can be debated, providing opportunities to its members to contribute </a:t>
            </a:r>
            <a:r>
              <a:rPr lang="en-US" sz="1800" dirty="0" smtClean="0">
                <a:latin typeface="Times New Roman"/>
                <a:ea typeface="Times New Roman"/>
              </a:rPr>
              <a:t>to </a:t>
            </a:r>
            <a:r>
              <a:rPr lang="en-US" sz="1800" dirty="0" smtClean="0">
                <a:latin typeface="Times New Roman"/>
                <a:ea typeface="Times New Roman"/>
              </a:rPr>
              <a:t>policy making on </a:t>
            </a:r>
            <a:r>
              <a:rPr lang="en-US" sz="1800" dirty="0">
                <a:latin typeface="Times New Roman"/>
                <a:ea typeface="Times New Roman"/>
              </a:rPr>
              <a:t>EU development </a:t>
            </a:r>
            <a:r>
              <a:rPr lang="en-US" sz="1800" dirty="0" smtClean="0">
                <a:latin typeface="Times New Roman"/>
                <a:ea typeface="Times New Roman"/>
              </a:rPr>
              <a:t>cooperation, </a:t>
            </a:r>
            <a:r>
              <a:rPr lang="en-US" sz="1800" dirty="0">
                <a:latin typeface="Times New Roman"/>
                <a:ea typeface="Times New Roman"/>
              </a:rPr>
              <a:t>as well as, on EU positioning on global development </a:t>
            </a:r>
            <a:r>
              <a:rPr lang="en-US" sz="1800" dirty="0" smtClean="0">
                <a:latin typeface="Times New Roman"/>
                <a:ea typeface="Times New Roman"/>
              </a:rPr>
              <a:t>agendas</a:t>
            </a:r>
            <a:endParaRPr lang="en-GB" sz="1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GB" sz="2400" b="1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8748713" y="0"/>
            <a:ext cx="395287" cy="6858000"/>
          </a:xfrm>
          <a:prstGeom prst="rect">
            <a:avLst/>
          </a:prstGeom>
          <a:solidFill>
            <a:srgbClr val="ED770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   </a:t>
            </a:r>
            <a:endParaRPr lang="en-GB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solidFill>
            <a:srgbClr val="750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57150">
            <a:solidFill>
              <a:srgbClr val="ED770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88900">
            <a:solidFill>
              <a:srgbClr val="750034"/>
            </a:solidFill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pic>
        <p:nvPicPr>
          <p:cNvPr id="16394" name="Picture 9" descr="logoquadri tx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5613" y="5592763"/>
            <a:ext cx="1068387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611188" y="6165850"/>
            <a:ext cx="712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3600" b="1" dirty="0">
                <a:solidFill>
                  <a:srgbClr val="FED9B4"/>
                </a:solidFill>
              </a:rPr>
              <a:t>www.ituc-csi.org</a:t>
            </a:r>
            <a:endParaRPr lang="en-GB" sz="3600" b="1" dirty="0">
              <a:solidFill>
                <a:srgbClr val="FED9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63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">
  <a:themeElements>
    <a:clrScheme name="1_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2449</TotalTime>
  <Words>686</Words>
  <Application>Microsoft Office PowerPoint</Application>
  <PresentationFormat>On-screen Show (4:3)</PresentationFormat>
  <Paragraphs>85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1_default</vt:lpstr>
      <vt:lpstr> From the Structured Dialogue to the Policy Forum on Development:  the point of view of the actors  Paola Simonetti, PFD, June 18-19, Brussels 2013 </vt:lpstr>
      <vt:lpstr> Roots, themes and actors of the SD </vt:lpstr>
      <vt:lpstr> Why trade unions got on board and their messages </vt:lpstr>
      <vt:lpstr> Most innovative SD Recommendations </vt:lpstr>
      <vt:lpstr> Most innovative SD Recommendations (2) </vt:lpstr>
      <vt:lpstr> Expectations on the Policy Forum on Development </vt:lpstr>
    </vt:vector>
  </TitlesOfParts>
  <Company>ICFTU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Expectations from the trade union movement</dc:title>
  <dc:creator>dereymaeker</dc:creator>
  <cp:lastModifiedBy>Paola Simonetti</cp:lastModifiedBy>
  <cp:revision>138</cp:revision>
  <dcterms:created xsi:type="dcterms:W3CDTF">2008-04-07T13:34:13Z</dcterms:created>
  <dcterms:modified xsi:type="dcterms:W3CDTF">2013-06-21T09:27:45Z</dcterms:modified>
</cp:coreProperties>
</file>