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3" r:id="rId4"/>
    <p:sldId id="261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97"/>
    <p:restoredTop sz="93632"/>
  </p:normalViewPr>
  <p:slideViewPr>
    <p:cSldViewPr snapToGrid="0" snapToObjects="1">
      <p:cViewPr>
        <p:scale>
          <a:sx n="60" d="100"/>
          <a:sy n="60" d="100"/>
        </p:scale>
        <p:origin x="114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490F9-EEA6-AC46-ABCE-C3CA0833383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0D4A-6023-2644-9731-5E977FD0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1" y="365125"/>
            <a:ext cx="11589489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Verdana" charset="0"/>
                <a:ea typeface="Verdana" charset="0"/>
                <a:cs typeface="Verdana" charset="0"/>
              </a:rPr>
              <a:t>DEVELOPMENTAL RELEVANCE OF SOCIAL </a:t>
            </a:r>
            <a:r>
              <a:rPr lang="en-US" sz="3200" b="1" dirty="0" smtClean="0">
                <a:latin typeface="Verdana" charset="0"/>
                <a:ea typeface="Verdana" charset="0"/>
                <a:cs typeface="Verdana" charset="0"/>
              </a:rPr>
              <a:t>DIALOGUE</a:t>
            </a:r>
            <a:r>
              <a:rPr lang="en-US" sz="3600" b="1" dirty="0" smtClean="0">
                <a:latin typeface="Verdana" charset="0"/>
                <a:ea typeface="Verdana" charset="0"/>
                <a:cs typeface="Verdana" charset="0"/>
              </a:rPr>
              <a:t> IN GHANA  </a:t>
            </a:r>
            <a:endParaRPr lang="en-US" sz="36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5" y="3059001"/>
            <a:ext cx="11972260" cy="127908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Verdana" charset="0"/>
                <a:ea typeface="Verdana" charset="0"/>
                <a:cs typeface="Verdana" charset="0"/>
              </a:rPr>
              <a:t>Prince </a:t>
            </a:r>
            <a:r>
              <a:rPr lang="en-US" sz="2000" b="1" dirty="0" err="1" smtClean="0">
                <a:latin typeface="Verdana" charset="0"/>
                <a:ea typeface="Verdana" charset="0"/>
                <a:cs typeface="Verdana" charset="0"/>
              </a:rPr>
              <a:t>Asafu-Adjaye</a:t>
            </a:r>
            <a:r>
              <a:rPr lang="en-US" sz="2000" b="1" dirty="0" smtClean="0">
                <a:latin typeface="Verdana" charset="0"/>
                <a:ea typeface="Verdana" charset="0"/>
                <a:cs typeface="Verdana" charset="0"/>
              </a:rPr>
              <a:t>, </a:t>
            </a:r>
          </a:p>
          <a:p>
            <a:pPr lvl="1" algn="ctr"/>
            <a:r>
              <a:rPr lang="en-US" sz="2000" b="1" dirty="0" smtClean="0">
                <a:latin typeface="Verdana" charset="0"/>
                <a:ea typeface="Verdana" charset="0"/>
                <a:cs typeface="Verdana" charset="0"/>
              </a:rPr>
              <a:t>Acting Director, </a:t>
            </a:r>
            <a:r>
              <a:rPr lang="en-US" sz="2000" b="1" dirty="0" err="1" smtClean="0">
                <a:latin typeface="Verdana" charset="0"/>
                <a:ea typeface="Verdana" charset="0"/>
                <a:cs typeface="Verdana" charset="0"/>
              </a:rPr>
              <a:t>Labour</a:t>
            </a:r>
            <a:r>
              <a:rPr lang="en-US" sz="2000" b="1" dirty="0" smtClean="0">
                <a:latin typeface="Verdana" charset="0"/>
                <a:ea typeface="Verdana" charset="0"/>
                <a:cs typeface="Verdana" charset="0"/>
              </a:rPr>
              <a:t> Research and Policy Institute, TUC (Ghana)</a:t>
            </a:r>
          </a:p>
        </p:txBody>
      </p:sp>
    </p:spTree>
    <p:extLst>
      <p:ext uri="{BB962C8B-B14F-4D97-AF65-F5344CB8AC3E}">
        <p14:creationId xmlns:p14="http://schemas.microsoft.com/office/powerpoint/2010/main" val="18210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Verdana" charset="0"/>
                <a:ea typeface="Verdana" charset="0"/>
                <a:cs typeface="Verdana" charset="0"/>
              </a:rPr>
              <a:t>PRESENTATION</a:t>
            </a: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3200" b="1" dirty="0" smtClean="0">
                <a:latin typeface="Verdana" charset="0"/>
                <a:ea typeface="Verdana" charset="0"/>
                <a:cs typeface="Verdana" charset="0"/>
              </a:rPr>
              <a:t>OUTLINE</a:t>
            </a:r>
            <a:r>
              <a:rPr lang="en-US" sz="3200" dirty="0" smtClean="0">
                <a:latin typeface="Verdana" charset="0"/>
                <a:ea typeface="Verdana" charset="0"/>
                <a:cs typeface="Verdana" charset="0"/>
              </a:rPr>
              <a:t> 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1972260" cy="503237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Verdana" charset="0"/>
                <a:ea typeface="Verdana" charset="0"/>
                <a:cs typeface="Verdana" charset="0"/>
              </a:rPr>
              <a:t>Research am and objectives</a:t>
            </a:r>
          </a:p>
          <a:p>
            <a:r>
              <a:rPr lang="en-US" sz="2000" b="1" dirty="0" smtClean="0">
                <a:latin typeface="Verdana" charset="0"/>
                <a:ea typeface="Verdana" charset="0"/>
                <a:cs typeface="Verdana" charset="0"/>
              </a:rPr>
              <a:t>Research Method</a:t>
            </a:r>
          </a:p>
          <a:p>
            <a:r>
              <a:rPr lang="en-US" sz="2000" b="1" dirty="0" smtClean="0">
                <a:latin typeface="Verdana" charset="0"/>
                <a:ea typeface="Verdana" charset="0"/>
                <a:cs typeface="Verdana" charset="0"/>
              </a:rPr>
              <a:t>Forms and Levels of Social Dialogue in Ghana</a:t>
            </a:r>
          </a:p>
          <a:p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Role and impact of social dialogue in development policies in Ghana.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Conclusion and Recommendations </a:t>
            </a:r>
            <a:endParaRPr lang="en-US" sz="2000" b="1" dirty="0" smtClean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Verdana" charset="0"/>
                <a:ea typeface="Verdana" charset="0"/>
                <a:cs typeface="Verdana" charset="0"/>
              </a:rPr>
              <a:t>RESEARCH METHOD 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The analysis contained in the paper draws on primary and secondary data sources.</a:t>
            </a:r>
          </a:p>
          <a:p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Primary data were collected through questionnaires and face-to-face and telephone interviews with representatives of social partners and CSOs in Ghana. </a:t>
            </a:r>
          </a:p>
          <a:p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The participants of the study include; </a:t>
            </a:r>
          </a:p>
          <a:p>
            <a:pPr lvl="1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the Chief Labour Officer of Ghana, </a:t>
            </a:r>
          </a:p>
          <a:p>
            <a:pPr lvl="1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the Director of Industrial Relations of the Ghana Employers’ Association (GEA)</a:t>
            </a:r>
          </a:p>
          <a:p>
            <a:pPr lvl="1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the Head of Organizing and Industrial Relations of TUC (Ghana). </a:t>
            </a:r>
          </a:p>
          <a:p>
            <a:pPr lvl="1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The the Eastern Regional Secretary of the TUC (Ghana)</a:t>
            </a:r>
          </a:p>
          <a:p>
            <a:pPr lvl="1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officers of the following CSOs across the country; </a:t>
            </a:r>
          </a:p>
          <a:p>
            <a:pPr lvl="2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PWYP, </a:t>
            </a:r>
          </a:p>
          <a:p>
            <a:pPr lvl="2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ISODEC, </a:t>
            </a:r>
          </a:p>
          <a:p>
            <a:pPr lvl="2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Social Support Foundation, </a:t>
            </a:r>
          </a:p>
          <a:p>
            <a:pPr lvl="2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Civil Society Coalition on Land, </a:t>
            </a:r>
          </a:p>
          <a:p>
            <a:pPr lvl="2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WACCAM </a:t>
            </a:r>
          </a:p>
          <a:p>
            <a:pPr lvl="2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Friends of the Nation. </a:t>
            </a:r>
          </a:p>
          <a:p>
            <a:pPr lvl="1"/>
            <a:r>
              <a:rPr lang="en-GB" sz="1700" b="1" dirty="0" smtClean="0">
                <a:latin typeface="Verdana" charset="0"/>
                <a:ea typeface="Verdana" charset="0"/>
                <a:cs typeface="Verdana" charset="0"/>
              </a:rPr>
              <a:t>Primary data collected were complimented by secondary data obtained from published documents and data from the sixth round of the Ghana Living Standards Survey (GLSS 6). </a:t>
            </a:r>
            <a:endParaRPr lang="en-US" sz="17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Verdana" charset="0"/>
                <a:ea typeface="Verdana" charset="0"/>
                <a:cs typeface="Verdana" charset="0"/>
              </a:rPr>
              <a:t>Scope/Aim</a:t>
            </a:r>
            <a:r>
              <a:rPr lang="en-US" sz="3600" b="1" dirty="0" smtClean="0"/>
              <a:t> and Objectives 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1972260" cy="5032375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The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paper analyses the relevance of social dialogue (beyond traditional notions of social dialogue) for development.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It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focuses on the extent to which multi-stakeholder and other forms of non-traditional social dialogue </a:t>
            </a:r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influence </a:t>
            </a:r>
            <a:r>
              <a:rPr lang="en-GB" sz="1600" b="1" dirty="0" smtClean="0">
                <a:latin typeface="Verdana" charset="0"/>
                <a:ea typeface="Verdana" charset="0"/>
                <a:cs typeface="Verdana" charset="0"/>
              </a:rPr>
              <a:t>policies </a:t>
            </a:r>
            <a:r>
              <a:rPr lang="en-GB" sz="1600" b="1" dirty="0">
                <a:latin typeface="Verdana" charset="0"/>
                <a:ea typeface="Verdana" charset="0"/>
                <a:cs typeface="Verdana" charset="0"/>
              </a:rPr>
              <a:t>and legislation in Ghana.   </a:t>
            </a:r>
            <a:endParaRPr lang="en-US" sz="1600" b="1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. </a:t>
            </a:r>
            <a:endParaRPr lang="en-US" sz="2000" b="1" dirty="0" smtClean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ernate Process 3"/>
          <p:cNvSpPr/>
          <p:nvPr/>
        </p:nvSpPr>
        <p:spPr>
          <a:xfrm>
            <a:off x="2616204" y="227328"/>
            <a:ext cx="4032250" cy="5092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Development Relevance  </a:t>
            </a: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of Social Dialogue 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5" name="Alternate Process 4"/>
          <p:cNvSpPr/>
          <p:nvPr/>
        </p:nvSpPr>
        <p:spPr>
          <a:xfrm>
            <a:off x="234632" y="1702816"/>
            <a:ext cx="1257935" cy="4508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Tripartite</a:t>
            </a:r>
            <a:r>
              <a:rPr lang="en-GB" sz="1600" dirty="0">
                <a:effectLst/>
                <a:ea typeface="ＭＳ 明朝" charset="-128"/>
                <a:cs typeface="Times New Roman" charset="0"/>
              </a:rPr>
              <a:t> 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6" name="Elbow Connector 5"/>
          <p:cNvCxnSpPr>
            <a:endCxn id="5" idx="0"/>
          </p:cNvCxnSpPr>
          <p:nvPr/>
        </p:nvCxnSpPr>
        <p:spPr>
          <a:xfrm rot="10800000" flipV="1">
            <a:off x="863600" y="481964"/>
            <a:ext cx="1752604" cy="122085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2350012" y="1702816"/>
            <a:ext cx="1826895" cy="4508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Bipartite  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18" name="Straight Arrow Connector 17"/>
          <p:cNvCxnSpPr>
            <a:endCxn id="17" idx="0"/>
          </p:cNvCxnSpPr>
          <p:nvPr/>
        </p:nvCxnSpPr>
        <p:spPr>
          <a:xfrm>
            <a:off x="3245172" y="736598"/>
            <a:ext cx="18288" cy="966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lternate Process 24"/>
          <p:cNvSpPr/>
          <p:nvPr/>
        </p:nvSpPr>
        <p:spPr>
          <a:xfrm>
            <a:off x="4819019" y="1702816"/>
            <a:ext cx="6153781" cy="4597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>
                <a:effectLst/>
                <a:ea typeface="ＭＳ 明朝" charset="-128"/>
                <a:cs typeface="Times New Roman" charset="0"/>
              </a:rPr>
              <a:t>Multi-stakeholder  </a:t>
            </a:r>
            <a:endParaRPr lang="en-US" sz="120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157091" y="712213"/>
            <a:ext cx="18288" cy="966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lternate Process 26"/>
          <p:cNvSpPr/>
          <p:nvPr/>
        </p:nvSpPr>
        <p:spPr>
          <a:xfrm>
            <a:off x="46168" y="2648204"/>
            <a:ext cx="2169795" cy="11254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National Tripartite </a:t>
            </a: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Committee 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Government</a:t>
            </a:r>
            <a:r>
              <a:rPr lang="en-US" sz="1200" dirty="0">
                <a:ea typeface="ＭＳ 明朝" charset="-128"/>
                <a:cs typeface="Times New Roman" charset="0"/>
              </a:rPr>
              <a:t>/</a:t>
            </a: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GEA</a:t>
            </a:r>
            <a:r>
              <a:rPr lang="en-US" sz="1200" dirty="0">
                <a:ea typeface="ＭＳ 明朝" charset="-128"/>
                <a:cs typeface="Times New Roman" charset="0"/>
              </a:rPr>
              <a:t>/</a:t>
            </a: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TU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28" name="Alternate Process 27"/>
          <p:cNvSpPr/>
          <p:nvPr/>
        </p:nvSpPr>
        <p:spPr>
          <a:xfrm>
            <a:off x="178947" y="4144015"/>
            <a:ext cx="2171065" cy="4508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800" b="1" dirty="0">
                <a:effectLst/>
                <a:ea typeface="ＭＳ 明朝" charset="-128"/>
                <a:cs typeface="Times New Roman" charset="0"/>
              </a:rPr>
              <a:t>Minimum Wage  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29" name="Straight Arrow Connector 28"/>
          <p:cNvCxnSpPr>
            <a:stCxn id="5" idx="2"/>
          </p:cNvCxnSpPr>
          <p:nvPr/>
        </p:nvCxnSpPr>
        <p:spPr>
          <a:xfrm flipH="1">
            <a:off x="863599" y="2153666"/>
            <a:ext cx="1" cy="42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63599" y="3773679"/>
            <a:ext cx="0" cy="351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lternate Process 35"/>
          <p:cNvSpPr/>
          <p:nvPr/>
        </p:nvSpPr>
        <p:spPr>
          <a:xfrm>
            <a:off x="2512512" y="2690370"/>
            <a:ext cx="1600835" cy="9169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Gov. &amp; TU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Gov. &amp; GEA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GEA &amp; TU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263459" y="2200658"/>
            <a:ext cx="1" cy="42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lternate Process 37"/>
          <p:cNvSpPr/>
          <p:nvPr/>
        </p:nvSpPr>
        <p:spPr>
          <a:xfrm>
            <a:off x="2512512" y="4144014"/>
            <a:ext cx="1664395" cy="7388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National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Enterprise</a:t>
            </a: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 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39" name="Straight Arrow Connector 38"/>
          <p:cNvCxnSpPr>
            <a:endCxn id="38" idx="0"/>
          </p:cNvCxnSpPr>
          <p:nvPr/>
        </p:nvCxnSpPr>
        <p:spPr>
          <a:xfrm>
            <a:off x="3312929" y="3607310"/>
            <a:ext cx="31781" cy="536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lternate Process 41"/>
          <p:cNvSpPr/>
          <p:nvPr/>
        </p:nvSpPr>
        <p:spPr>
          <a:xfrm>
            <a:off x="178947" y="5372233"/>
            <a:ext cx="3934400" cy="4508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Employment and Working Condition </a:t>
            </a:r>
            <a:r>
              <a:rPr lang="en-GB" sz="1600" dirty="0">
                <a:effectLst/>
                <a:ea typeface="ＭＳ 明朝" charset="-128"/>
                <a:cs typeface="Times New Roman" charset="0"/>
              </a:rPr>
              <a:t> 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863599" y="4594865"/>
            <a:ext cx="0" cy="777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2"/>
          </p:cNvCxnSpPr>
          <p:nvPr/>
        </p:nvCxnSpPr>
        <p:spPr>
          <a:xfrm flipH="1">
            <a:off x="3344709" y="4882896"/>
            <a:ext cx="1" cy="489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lternate Process 48"/>
          <p:cNvSpPr/>
          <p:nvPr/>
        </p:nvSpPr>
        <p:spPr>
          <a:xfrm>
            <a:off x="4460244" y="2663445"/>
            <a:ext cx="1715135" cy="12598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Government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GEA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TU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2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CSOs</a:t>
            </a: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sp>
        <p:nvSpPr>
          <p:cNvPr id="50" name="Alternate Process 49"/>
          <p:cNvSpPr/>
          <p:nvPr/>
        </p:nvSpPr>
        <p:spPr>
          <a:xfrm>
            <a:off x="6433345" y="2690370"/>
            <a:ext cx="2344895" cy="19044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ffectLst/>
                <a:ea typeface="ＭＳ 明朝" charset="-128"/>
                <a:cs typeface="Times New Roman" charset="0"/>
              </a:rPr>
              <a:t>Ad hoc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ffectLst/>
                <a:ea typeface="ＭＳ 明朝" charset="-128"/>
                <a:cs typeface="Times New Roman" charset="0"/>
              </a:rPr>
              <a:t>Consultative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a typeface="ＭＳ 明朝" charset="-128"/>
                <a:cs typeface="Times New Roman" charset="0"/>
              </a:rPr>
              <a:t>Public hearings</a:t>
            </a:r>
            <a:endParaRPr lang="en-US" sz="1600" b="1" dirty="0" smtClean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a typeface="ＭＳ 明朝" charset="-128"/>
                <a:cs typeface="Times New Roman" charset="0"/>
              </a:rPr>
              <a:t>Demonstrations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ffectLst/>
                <a:ea typeface="ＭＳ 明朝" charset="-128"/>
                <a:cs typeface="Times New Roman" charset="0"/>
              </a:rPr>
              <a:t>Press statements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a typeface="ＭＳ 明朝" charset="-128"/>
                <a:cs typeface="Times New Roman" charset="0"/>
              </a:rPr>
              <a:t>Non-biding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a typeface="ＭＳ 明朝" charset="-128"/>
                <a:cs typeface="Times New Roman" charset="0"/>
              </a:rPr>
              <a:t>Not justiciable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7212548" y="2206500"/>
            <a:ext cx="1" cy="42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5322671" y="2230884"/>
            <a:ext cx="1" cy="42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lternate Process 52"/>
          <p:cNvSpPr/>
          <p:nvPr/>
        </p:nvSpPr>
        <p:spPr>
          <a:xfrm>
            <a:off x="9036206" y="2690370"/>
            <a:ext cx="3155794" cy="41676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Agenda and Impact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Legislation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Constitutional review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Passage of laws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Labour Act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Economic and Social Policies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Annual budget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Medium term policies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NEP</a:t>
            </a:r>
            <a:endParaRPr lang="en-US" sz="1600" dirty="0">
              <a:effectLst/>
              <a:ea typeface="ＭＳ 明朝" charset="-128"/>
              <a:cs typeface="Times New Roman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</a:pPr>
            <a:r>
              <a:rPr lang="en-GB" sz="1600" b="1" dirty="0">
                <a:effectLst/>
                <a:ea typeface="ＭＳ 明朝" charset="-128"/>
                <a:cs typeface="Times New Roman" charset="0"/>
              </a:rPr>
              <a:t>Youth </a:t>
            </a:r>
            <a:r>
              <a:rPr lang="en-GB" sz="1600" b="1" dirty="0" smtClean="0">
                <a:effectLst/>
                <a:ea typeface="ＭＳ 明朝" charset="-128"/>
                <a:cs typeface="Times New Roman" charset="0"/>
              </a:rPr>
              <a:t>policy</a:t>
            </a:r>
          </a:p>
          <a:p>
            <a:pPr marL="342900" indent="-342900">
              <a:buAutoNum type="arabicPeriod" startAt="3"/>
            </a:pPr>
            <a:r>
              <a:rPr lang="en-GB" sz="1600" b="1" dirty="0" smtClean="0">
                <a:ea typeface="ＭＳ 明朝" charset="-128"/>
                <a:cs typeface="Times New Roman" charset="0"/>
              </a:rPr>
              <a:t>Pricing of Petroleum Products/Utilities </a:t>
            </a:r>
          </a:p>
          <a:p>
            <a:pPr marL="342900" indent="-342900">
              <a:buAutoNum type="arabicPeriod" startAt="3"/>
            </a:pPr>
            <a:r>
              <a:rPr lang="en-GB" sz="1600" b="1" dirty="0" smtClean="0">
                <a:ea typeface="ＭＳ 明朝" charset="-128"/>
                <a:cs typeface="Times New Roman" charset="0"/>
              </a:rPr>
              <a:t>Governing of Structures of public institutions </a:t>
            </a:r>
          </a:p>
          <a:p>
            <a:pPr marL="342900" indent="-342900">
              <a:buAutoNum type="arabicPeriod" startAt="3"/>
            </a:pPr>
            <a:endParaRPr lang="en-US" sz="16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0001822" y="2230884"/>
            <a:ext cx="1" cy="42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lternate Process 54"/>
          <p:cNvSpPr/>
          <p:nvPr/>
        </p:nvSpPr>
        <p:spPr>
          <a:xfrm>
            <a:off x="6433344" y="5597658"/>
            <a:ext cx="2344895" cy="11814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a typeface="ＭＳ 明朝" charset="-128"/>
                <a:cs typeface="Times New Roman" charset="0"/>
              </a:rPr>
              <a:t>Non-biding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a typeface="ＭＳ 明朝" charset="-128"/>
                <a:cs typeface="Times New Roman" charset="0"/>
              </a:rPr>
              <a:t>Not justiciable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600" b="1" dirty="0" smtClean="0">
                <a:ea typeface="ＭＳ 明朝" charset="-128"/>
                <a:cs typeface="Times New Roman" charset="0"/>
              </a:rPr>
              <a:t>Burden of external influence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US" sz="1200" dirty="0">
              <a:effectLst/>
              <a:ea typeface="ＭＳ 明朝" charset="-128"/>
              <a:cs typeface="Times New Roman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7464056" y="4594865"/>
            <a:ext cx="0" cy="1002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25" grpId="0" animBg="1"/>
      <p:bldP spid="27" grpId="0" animBg="1"/>
      <p:bldP spid="28" grpId="0" animBg="1"/>
      <p:bldP spid="36" grpId="0" animBg="1"/>
      <p:bldP spid="38" grpId="0" animBg="1"/>
      <p:bldP spid="42" grpId="0" animBg="1"/>
      <p:bldP spid="49" grpId="0" animBg="1"/>
      <p:bldP spid="50" grpId="0" animBg="1"/>
      <p:bldP spid="53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1972260" cy="5032375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social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dialogue is rooted in Ghana.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The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existence of legal and institutional framework for social dialogue has created spaces for trade unions, CSOs and other interest groups to engage with significant others on varied issues.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But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some challenges still persist.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Enterprise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level social dialogue is minimal due to low trade union density in the country.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lack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of defined structure and procedures for multi-stakeholder national social dialogue detract from its </a:t>
            </a:r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effectiveness.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But the consequences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of the absence of social dialogue are unimaginable.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Shared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understanding and consensus on national and enterprise level policies have been possible largely due to social dialogue.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The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inclusive economic growth outcomes in Ghana, albeit below expectation, have been possible due to social dialogue. </a:t>
            </a:r>
            <a:endParaRPr lang="en-US" sz="2000" b="1" dirty="0" smtClean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56" y="365125"/>
            <a:ext cx="11204944" cy="1325563"/>
          </a:xfrm>
        </p:spPr>
        <p:txBody>
          <a:bodyPr/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825625"/>
            <a:ext cx="11844669" cy="4351338"/>
          </a:xfrm>
        </p:spPr>
        <p:txBody>
          <a:bodyPr>
            <a:normAutofit/>
          </a:bodyPr>
          <a:lstStyle/>
          <a:p>
            <a:pPr lvl="0"/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The analysis shows that multi-stakeholder social dialogue lacks form and outcomes in Ghana are largely non-binding and not justiciable.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To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give greater effect and true meaning to multi-stakeholder social dialogue, reforms are needed for defined structure and procedure and to establish at least an annual multi-stakeholder social dialogue.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pPr lvl="0"/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Such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reforms must make outcomes of multi-stakeholder dialogue enforceable. </a:t>
            </a:r>
            <a:endParaRPr lang="en-US" sz="2000" b="1" dirty="0">
              <a:latin typeface="Verdana" charset="0"/>
              <a:ea typeface="Verdana" charset="0"/>
              <a:cs typeface="Verdana" charset="0"/>
            </a:endParaRPr>
          </a:p>
          <a:p>
            <a:pPr lvl="0"/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Although Ghana has elaborate legislations for social dialogue, institutions of social dialogue created by such legislations are weak and unable to effectively execute their mandate. </a:t>
            </a:r>
            <a:endParaRPr lang="en-GB" sz="2000" b="1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GB" sz="2000" b="1" dirty="0" smtClean="0">
                <a:latin typeface="Verdana" charset="0"/>
                <a:ea typeface="Verdana" charset="0"/>
                <a:cs typeface="Verdana" charset="0"/>
              </a:rPr>
              <a:t>Significant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investment is therefore needed to enable these institutions to effectively support social dialogue in the country.  </a:t>
            </a:r>
            <a:endParaRPr lang="en-US" sz="2000" b="1" dirty="0">
              <a:latin typeface="Verdana" charset="0"/>
              <a:ea typeface="Verdana" charset="0"/>
              <a:cs typeface="Verdan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569</Words>
  <Application>Microsoft Office PowerPoint</Application>
  <PresentationFormat>Custom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DEVELOPMENTAL RELEVANCE OF SOCIAL DIALOGUE IN GHANA  </vt:lpstr>
      <vt:lpstr>PRESENTATION OUTLINE </vt:lpstr>
      <vt:lpstr>RESEARCH METHOD </vt:lpstr>
      <vt:lpstr>Scope/Aim and Objectives  </vt:lpstr>
      <vt:lpstr>PowerPoint Presentation</vt:lpstr>
      <vt:lpstr>Conclusion </vt:lpstr>
      <vt:lpstr>Recommendations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 Asafu-Adjaye</dc:creator>
  <cp:lastModifiedBy>Simonetti, Paola</cp:lastModifiedBy>
  <cp:revision>28</cp:revision>
  <dcterms:created xsi:type="dcterms:W3CDTF">2015-11-22T17:34:41Z</dcterms:created>
  <dcterms:modified xsi:type="dcterms:W3CDTF">2015-11-23T12:31:09Z</dcterms:modified>
</cp:coreProperties>
</file>