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62" r:id="rId3"/>
    <p:sldId id="263" r:id="rId4"/>
    <p:sldId id="261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197"/>
    <p:restoredTop sz="93632"/>
  </p:normalViewPr>
  <p:slideViewPr>
    <p:cSldViewPr snapToGrid="0" snapToObjects="1">
      <p:cViewPr>
        <p:scale>
          <a:sx n="60" d="100"/>
          <a:sy n="60" d="100"/>
        </p:scale>
        <p:origin x="114" y="-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490F9-EEA6-AC46-ABCE-C3CA0833383F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A0D4A-6023-2644-9731-5E977FD07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76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490F9-EEA6-AC46-ABCE-C3CA0833383F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A0D4A-6023-2644-9731-5E977FD07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570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490F9-EEA6-AC46-ABCE-C3CA0833383F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A0D4A-6023-2644-9731-5E977FD07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926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490F9-EEA6-AC46-ABCE-C3CA0833383F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A0D4A-6023-2644-9731-5E977FD07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99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490F9-EEA6-AC46-ABCE-C3CA0833383F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A0D4A-6023-2644-9731-5E977FD07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65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490F9-EEA6-AC46-ABCE-C3CA0833383F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A0D4A-6023-2644-9731-5E977FD07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960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490F9-EEA6-AC46-ABCE-C3CA0833383F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A0D4A-6023-2644-9731-5E977FD07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97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490F9-EEA6-AC46-ABCE-C3CA0833383F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A0D4A-6023-2644-9731-5E977FD07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066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490F9-EEA6-AC46-ABCE-C3CA0833383F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A0D4A-6023-2644-9731-5E977FD07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710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490F9-EEA6-AC46-ABCE-C3CA0833383F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A0D4A-6023-2644-9731-5E977FD07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612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490F9-EEA6-AC46-ABCE-C3CA0833383F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A0D4A-6023-2644-9731-5E977FD07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573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490F9-EEA6-AC46-ABCE-C3CA0833383F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A0D4A-6023-2644-9731-5E977FD07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03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651" y="365125"/>
            <a:ext cx="11589489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latin typeface="Verdana" charset="0"/>
                <a:ea typeface="Verdana" charset="0"/>
                <a:cs typeface="Verdana" charset="0"/>
              </a:rPr>
              <a:t>DEVELOPMENTAL RELEVANCE OF SOCIAL </a:t>
            </a:r>
            <a:r>
              <a:rPr lang="en-US" sz="3200" b="1" dirty="0" smtClean="0">
                <a:latin typeface="Verdana" charset="0"/>
                <a:ea typeface="Verdana" charset="0"/>
                <a:cs typeface="Verdana" charset="0"/>
              </a:rPr>
              <a:t>DIALOGUE</a:t>
            </a:r>
            <a:r>
              <a:rPr lang="en-US" sz="3600" b="1" dirty="0" smtClean="0">
                <a:latin typeface="Verdana" charset="0"/>
                <a:ea typeface="Verdana" charset="0"/>
                <a:cs typeface="Verdana" charset="0"/>
              </a:rPr>
              <a:t> IN GHANA  </a:t>
            </a:r>
            <a:endParaRPr lang="en-US" sz="3600" b="1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65" y="3059001"/>
            <a:ext cx="11972260" cy="1279083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 smtClean="0">
                <a:latin typeface="Verdana" charset="0"/>
                <a:ea typeface="Verdana" charset="0"/>
                <a:cs typeface="Verdana" charset="0"/>
              </a:rPr>
              <a:t>Prince </a:t>
            </a:r>
            <a:r>
              <a:rPr lang="en-US" sz="2000" b="1" dirty="0" err="1" smtClean="0">
                <a:latin typeface="Verdana" charset="0"/>
                <a:ea typeface="Verdana" charset="0"/>
                <a:cs typeface="Verdana" charset="0"/>
              </a:rPr>
              <a:t>Asafu-Adjaye</a:t>
            </a:r>
            <a:r>
              <a:rPr lang="en-US" sz="2000" b="1" dirty="0" smtClean="0">
                <a:latin typeface="Verdana" charset="0"/>
                <a:ea typeface="Verdana" charset="0"/>
                <a:cs typeface="Verdana" charset="0"/>
              </a:rPr>
              <a:t>, </a:t>
            </a:r>
          </a:p>
          <a:p>
            <a:pPr lvl="1" algn="ctr"/>
            <a:r>
              <a:rPr lang="en-US" sz="2000" b="1" dirty="0" smtClean="0">
                <a:latin typeface="Verdana" charset="0"/>
                <a:ea typeface="Verdana" charset="0"/>
                <a:cs typeface="Verdana" charset="0"/>
              </a:rPr>
              <a:t>Acting Director, </a:t>
            </a:r>
            <a:r>
              <a:rPr lang="en-US" sz="2000" b="1" dirty="0" err="1" smtClean="0">
                <a:latin typeface="Verdana" charset="0"/>
                <a:ea typeface="Verdana" charset="0"/>
                <a:cs typeface="Verdana" charset="0"/>
              </a:rPr>
              <a:t>Labour</a:t>
            </a:r>
            <a:r>
              <a:rPr lang="en-US" sz="2000" b="1" dirty="0" smtClean="0">
                <a:latin typeface="Verdana" charset="0"/>
                <a:ea typeface="Verdana" charset="0"/>
                <a:cs typeface="Verdana" charset="0"/>
              </a:rPr>
              <a:t> Research and Policy Institute, TUC (Ghana)</a:t>
            </a:r>
          </a:p>
        </p:txBody>
      </p:sp>
    </p:spTree>
    <p:extLst>
      <p:ext uri="{BB962C8B-B14F-4D97-AF65-F5344CB8AC3E}">
        <p14:creationId xmlns:p14="http://schemas.microsoft.com/office/powerpoint/2010/main" val="182106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1353800" cy="132556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Verdana" charset="0"/>
                <a:ea typeface="Verdana" charset="0"/>
                <a:cs typeface="Verdana" charset="0"/>
              </a:rPr>
              <a:t>PRESENTATION</a:t>
            </a:r>
            <a:r>
              <a:rPr lang="en-US" sz="3200" dirty="0" smtClean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sz="3200" b="1" dirty="0" smtClean="0">
                <a:latin typeface="Verdana" charset="0"/>
                <a:ea typeface="Verdana" charset="0"/>
                <a:cs typeface="Verdana" charset="0"/>
              </a:rPr>
              <a:t>OUTLINE</a:t>
            </a:r>
            <a:r>
              <a:rPr lang="en-US" sz="3200" dirty="0" smtClean="0">
                <a:latin typeface="Verdana" charset="0"/>
                <a:ea typeface="Verdana" charset="0"/>
                <a:cs typeface="Verdana" charset="0"/>
              </a:rPr>
              <a:t> </a:t>
            </a:r>
            <a:endParaRPr lang="en-US" sz="3200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5624"/>
            <a:ext cx="11972260" cy="5032375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latin typeface="Verdana" charset="0"/>
                <a:ea typeface="Verdana" charset="0"/>
                <a:cs typeface="Verdana" charset="0"/>
              </a:rPr>
              <a:t>Research am and objectives</a:t>
            </a:r>
          </a:p>
          <a:p>
            <a:r>
              <a:rPr lang="en-US" sz="2000" b="1" dirty="0" smtClean="0">
                <a:latin typeface="Verdana" charset="0"/>
                <a:ea typeface="Verdana" charset="0"/>
                <a:cs typeface="Verdana" charset="0"/>
              </a:rPr>
              <a:t>Research Method</a:t>
            </a:r>
          </a:p>
          <a:p>
            <a:r>
              <a:rPr lang="en-US" sz="2000" b="1" dirty="0" smtClean="0">
                <a:latin typeface="Verdana" charset="0"/>
                <a:ea typeface="Verdana" charset="0"/>
                <a:cs typeface="Verdana" charset="0"/>
              </a:rPr>
              <a:t>Forms and Levels of Social Dialogue in Ghana</a:t>
            </a:r>
          </a:p>
          <a:p>
            <a:r>
              <a:rPr lang="en-GB" sz="2000" b="1" dirty="0">
                <a:latin typeface="Verdana" charset="0"/>
                <a:ea typeface="Verdana" charset="0"/>
                <a:cs typeface="Verdana" charset="0"/>
              </a:rPr>
              <a:t>Role and impact of social dialogue in development policies in Ghana. </a:t>
            </a:r>
            <a:endParaRPr lang="en-GB" sz="2000" b="1" dirty="0" smtClean="0"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2000" b="1" dirty="0" smtClean="0">
                <a:latin typeface="Verdana" charset="0"/>
                <a:ea typeface="Verdana" charset="0"/>
                <a:cs typeface="Verdana" charset="0"/>
              </a:rPr>
              <a:t>Conclusion and Recommendations </a:t>
            </a:r>
            <a:endParaRPr lang="en-US" sz="2000" b="1" dirty="0" smtClean="0"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62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1353800" cy="132556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Verdana" charset="0"/>
                <a:ea typeface="Verdana" charset="0"/>
                <a:cs typeface="Verdana" charset="0"/>
              </a:rPr>
              <a:t>RESEARCH METHOD </a:t>
            </a:r>
            <a:endParaRPr lang="en-US" sz="3200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Autofit/>
          </a:bodyPr>
          <a:lstStyle/>
          <a:p>
            <a:r>
              <a:rPr lang="en-GB" sz="1700" b="1" dirty="0" smtClean="0">
                <a:latin typeface="Verdana" charset="0"/>
                <a:ea typeface="Verdana" charset="0"/>
                <a:cs typeface="Verdana" charset="0"/>
              </a:rPr>
              <a:t>The analysis contained in the paper draws on primary and secondary data sources.</a:t>
            </a:r>
          </a:p>
          <a:p>
            <a:r>
              <a:rPr lang="en-GB" sz="1700" b="1" dirty="0" smtClean="0">
                <a:latin typeface="Verdana" charset="0"/>
                <a:ea typeface="Verdana" charset="0"/>
                <a:cs typeface="Verdana" charset="0"/>
              </a:rPr>
              <a:t>Primary data were collected through questionnaires and face-to-face and telephone interviews with representatives of social partners and CSOs in Ghana. </a:t>
            </a:r>
          </a:p>
          <a:p>
            <a:r>
              <a:rPr lang="en-GB" sz="1700" b="1" dirty="0" smtClean="0">
                <a:latin typeface="Verdana" charset="0"/>
                <a:ea typeface="Verdana" charset="0"/>
                <a:cs typeface="Verdana" charset="0"/>
              </a:rPr>
              <a:t>The participants of the study include; </a:t>
            </a:r>
          </a:p>
          <a:p>
            <a:pPr lvl="1"/>
            <a:r>
              <a:rPr lang="en-GB" sz="1700" b="1" dirty="0" smtClean="0">
                <a:latin typeface="Verdana" charset="0"/>
                <a:ea typeface="Verdana" charset="0"/>
                <a:cs typeface="Verdana" charset="0"/>
              </a:rPr>
              <a:t>the Chief Labour Officer of Ghana, </a:t>
            </a:r>
          </a:p>
          <a:p>
            <a:pPr lvl="1"/>
            <a:r>
              <a:rPr lang="en-GB" sz="1700" b="1" dirty="0" smtClean="0">
                <a:latin typeface="Verdana" charset="0"/>
                <a:ea typeface="Verdana" charset="0"/>
                <a:cs typeface="Verdana" charset="0"/>
              </a:rPr>
              <a:t>the Director of Industrial Relations of the Ghana Employers’ Association (GEA)</a:t>
            </a:r>
          </a:p>
          <a:p>
            <a:pPr lvl="1"/>
            <a:r>
              <a:rPr lang="en-GB" sz="1700" b="1" dirty="0" smtClean="0">
                <a:latin typeface="Verdana" charset="0"/>
                <a:ea typeface="Verdana" charset="0"/>
                <a:cs typeface="Verdana" charset="0"/>
              </a:rPr>
              <a:t>the Head of Organizing and Industrial Relations of TUC (Ghana). </a:t>
            </a:r>
          </a:p>
          <a:p>
            <a:pPr lvl="1"/>
            <a:r>
              <a:rPr lang="en-GB" sz="1700" b="1" dirty="0" smtClean="0">
                <a:latin typeface="Verdana" charset="0"/>
                <a:ea typeface="Verdana" charset="0"/>
                <a:cs typeface="Verdana" charset="0"/>
              </a:rPr>
              <a:t>The the Eastern Regional Secretary of the TUC (Ghana)</a:t>
            </a:r>
          </a:p>
          <a:p>
            <a:pPr lvl="1"/>
            <a:r>
              <a:rPr lang="en-GB" sz="1700" b="1" dirty="0" smtClean="0">
                <a:latin typeface="Verdana" charset="0"/>
                <a:ea typeface="Verdana" charset="0"/>
                <a:cs typeface="Verdana" charset="0"/>
              </a:rPr>
              <a:t>officers of the following CSOs across the country; </a:t>
            </a:r>
          </a:p>
          <a:p>
            <a:pPr lvl="2"/>
            <a:r>
              <a:rPr lang="en-GB" sz="1700" b="1" dirty="0" smtClean="0">
                <a:latin typeface="Verdana" charset="0"/>
                <a:ea typeface="Verdana" charset="0"/>
                <a:cs typeface="Verdana" charset="0"/>
              </a:rPr>
              <a:t>PWYP, </a:t>
            </a:r>
          </a:p>
          <a:p>
            <a:pPr lvl="2"/>
            <a:r>
              <a:rPr lang="en-GB" sz="1700" b="1" dirty="0" smtClean="0">
                <a:latin typeface="Verdana" charset="0"/>
                <a:ea typeface="Verdana" charset="0"/>
                <a:cs typeface="Verdana" charset="0"/>
              </a:rPr>
              <a:t>ISODEC, </a:t>
            </a:r>
          </a:p>
          <a:p>
            <a:pPr lvl="2"/>
            <a:r>
              <a:rPr lang="en-GB" sz="1700" b="1" dirty="0" smtClean="0">
                <a:latin typeface="Verdana" charset="0"/>
                <a:ea typeface="Verdana" charset="0"/>
                <a:cs typeface="Verdana" charset="0"/>
              </a:rPr>
              <a:t>Social Support Foundation, </a:t>
            </a:r>
          </a:p>
          <a:p>
            <a:pPr lvl="2"/>
            <a:r>
              <a:rPr lang="en-GB" sz="1700" b="1" dirty="0" smtClean="0">
                <a:latin typeface="Verdana" charset="0"/>
                <a:ea typeface="Verdana" charset="0"/>
                <a:cs typeface="Verdana" charset="0"/>
              </a:rPr>
              <a:t>Civil Society Coalition on Land, </a:t>
            </a:r>
          </a:p>
          <a:p>
            <a:pPr lvl="2"/>
            <a:r>
              <a:rPr lang="en-GB" sz="1700" b="1" dirty="0" smtClean="0">
                <a:latin typeface="Verdana" charset="0"/>
                <a:ea typeface="Verdana" charset="0"/>
                <a:cs typeface="Verdana" charset="0"/>
              </a:rPr>
              <a:t>WACCAM </a:t>
            </a:r>
          </a:p>
          <a:p>
            <a:pPr lvl="2"/>
            <a:r>
              <a:rPr lang="en-GB" sz="1700" b="1" dirty="0" smtClean="0">
                <a:latin typeface="Verdana" charset="0"/>
                <a:ea typeface="Verdana" charset="0"/>
                <a:cs typeface="Verdana" charset="0"/>
              </a:rPr>
              <a:t>Friends of the Nation. </a:t>
            </a:r>
          </a:p>
          <a:p>
            <a:pPr lvl="1"/>
            <a:r>
              <a:rPr lang="en-GB" sz="1700" b="1" dirty="0" smtClean="0">
                <a:latin typeface="Verdana" charset="0"/>
                <a:ea typeface="Verdana" charset="0"/>
                <a:cs typeface="Verdana" charset="0"/>
              </a:rPr>
              <a:t>Primary data collected were complimented by secondary data obtained from published documents and data from the sixth round of the Ghana Living Standards Survey (GLSS 6). </a:t>
            </a:r>
            <a:endParaRPr lang="en-US" sz="1700" b="1" dirty="0"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55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1353800" cy="132556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Verdana" charset="0"/>
                <a:ea typeface="Verdana" charset="0"/>
                <a:cs typeface="Verdana" charset="0"/>
              </a:rPr>
              <a:t>Scope/Aim</a:t>
            </a:r>
            <a:r>
              <a:rPr lang="en-US" sz="3600" b="1" dirty="0" smtClean="0"/>
              <a:t> and Objectives  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5624"/>
            <a:ext cx="11972260" cy="5032375"/>
          </a:xfrm>
        </p:spPr>
        <p:txBody>
          <a:bodyPr>
            <a:normAutofit/>
          </a:bodyPr>
          <a:lstStyle/>
          <a:p>
            <a:r>
              <a:rPr lang="en-GB" sz="2000" b="1" dirty="0" smtClean="0">
                <a:latin typeface="Verdana" charset="0"/>
                <a:ea typeface="Verdana" charset="0"/>
                <a:cs typeface="Verdana" charset="0"/>
              </a:rPr>
              <a:t>The </a:t>
            </a:r>
            <a:r>
              <a:rPr lang="en-GB" sz="2000" b="1" dirty="0">
                <a:latin typeface="Verdana" charset="0"/>
                <a:ea typeface="Verdana" charset="0"/>
                <a:cs typeface="Verdana" charset="0"/>
              </a:rPr>
              <a:t>paper analyses the relevance of social dialogue (beyond traditional notions of social dialogue) for development. </a:t>
            </a:r>
            <a:endParaRPr lang="en-GB" sz="2000" b="1" dirty="0" smtClean="0"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2000" b="1" dirty="0" smtClean="0">
                <a:latin typeface="Verdana" charset="0"/>
                <a:ea typeface="Verdana" charset="0"/>
                <a:cs typeface="Verdana" charset="0"/>
              </a:rPr>
              <a:t>It </a:t>
            </a:r>
            <a:r>
              <a:rPr lang="en-GB" sz="2000" b="1" dirty="0">
                <a:latin typeface="Verdana" charset="0"/>
                <a:ea typeface="Verdana" charset="0"/>
                <a:cs typeface="Verdana" charset="0"/>
              </a:rPr>
              <a:t>focuses on the extent to which multi-stakeholder and other forms of non-traditional social dialogue </a:t>
            </a:r>
            <a:r>
              <a:rPr lang="en-GB" sz="2000" b="1" dirty="0" smtClean="0">
                <a:latin typeface="Verdana" charset="0"/>
                <a:ea typeface="Verdana" charset="0"/>
                <a:cs typeface="Verdana" charset="0"/>
              </a:rPr>
              <a:t>influence </a:t>
            </a:r>
            <a:r>
              <a:rPr lang="en-GB" sz="1600" b="1" dirty="0" smtClean="0">
                <a:latin typeface="Verdana" charset="0"/>
                <a:ea typeface="Verdana" charset="0"/>
                <a:cs typeface="Verdana" charset="0"/>
              </a:rPr>
              <a:t>policies </a:t>
            </a:r>
            <a:r>
              <a:rPr lang="en-GB" sz="1600" b="1" dirty="0">
                <a:latin typeface="Verdana" charset="0"/>
                <a:ea typeface="Verdana" charset="0"/>
                <a:cs typeface="Verdana" charset="0"/>
              </a:rPr>
              <a:t>and legislation in Ghana.   </a:t>
            </a:r>
            <a:endParaRPr lang="en-US" sz="1600" b="1" dirty="0"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2000" b="1" dirty="0" smtClean="0">
                <a:latin typeface="Verdana" charset="0"/>
                <a:ea typeface="Verdana" charset="0"/>
                <a:cs typeface="Verdana" charset="0"/>
              </a:rPr>
              <a:t>. </a:t>
            </a:r>
            <a:endParaRPr lang="en-US" sz="2000" b="1" dirty="0" smtClean="0"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24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ernate Process 3"/>
          <p:cNvSpPr/>
          <p:nvPr/>
        </p:nvSpPr>
        <p:spPr>
          <a:xfrm>
            <a:off x="2616204" y="227328"/>
            <a:ext cx="4032250" cy="50927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600" b="1" dirty="0" smtClean="0">
                <a:effectLst/>
                <a:ea typeface="ＭＳ 明朝" charset="-128"/>
                <a:cs typeface="Times New Roman" charset="0"/>
              </a:rPr>
              <a:t>Development Relevance  </a:t>
            </a:r>
            <a:r>
              <a:rPr lang="en-GB" sz="1600" b="1" dirty="0">
                <a:effectLst/>
                <a:ea typeface="ＭＳ 明朝" charset="-128"/>
                <a:cs typeface="Times New Roman" charset="0"/>
              </a:rPr>
              <a:t>of Social Dialogue </a:t>
            </a:r>
            <a:endParaRPr lang="en-US" sz="1200" dirty="0">
              <a:effectLst/>
              <a:ea typeface="ＭＳ 明朝" charset="-128"/>
              <a:cs typeface="Times New Roman" charset="0"/>
            </a:endParaRPr>
          </a:p>
        </p:txBody>
      </p:sp>
      <p:sp>
        <p:nvSpPr>
          <p:cNvPr id="5" name="Alternate Process 4"/>
          <p:cNvSpPr/>
          <p:nvPr/>
        </p:nvSpPr>
        <p:spPr>
          <a:xfrm>
            <a:off x="234632" y="1702816"/>
            <a:ext cx="1257935" cy="45085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600" b="1" dirty="0">
                <a:effectLst/>
                <a:ea typeface="ＭＳ 明朝" charset="-128"/>
                <a:cs typeface="Times New Roman" charset="0"/>
              </a:rPr>
              <a:t>Tripartite</a:t>
            </a:r>
            <a:r>
              <a:rPr lang="en-GB" sz="1600" dirty="0">
                <a:effectLst/>
                <a:ea typeface="ＭＳ 明朝" charset="-128"/>
                <a:cs typeface="Times New Roman" charset="0"/>
              </a:rPr>
              <a:t> </a:t>
            </a:r>
            <a:endParaRPr lang="en-US" sz="1200" dirty="0">
              <a:effectLst/>
              <a:ea typeface="ＭＳ 明朝" charset="-128"/>
              <a:cs typeface="Times New Roman" charset="0"/>
            </a:endParaRPr>
          </a:p>
        </p:txBody>
      </p:sp>
      <p:cxnSp>
        <p:nvCxnSpPr>
          <p:cNvPr id="6" name="Elbow Connector 5"/>
          <p:cNvCxnSpPr>
            <a:endCxn id="5" idx="0"/>
          </p:cNvCxnSpPr>
          <p:nvPr/>
        </p:nvCxnSpPr>
        <p:spPr>
          <a:xfrm rot="10800000" flipV="1">
            <a:off x="863600" y="481964"/>
            <a:ext cx="1752604" cy="122085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lternate Process 16"/>
          <p:cNvSpPr/>
          <p:nvPr/>
        </p:nvSpPr>
        <p:spPr>
          <a:xfrm>
            <a:off x="2350012" y="1702816"/>
            <a:ext cx="1826895" cy="45085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600" b="1" dirty="0">
                <a:effectLst/>
                <a:ea typeface="ＭＳ 明朝" charset="-128"/>
                <a:cs typeface="Times New Roman" charset="0"/>
              </a:rPr>
              <a:t>Bipartite  </a:t>
            </a:r>
            <a:endParaRPr lang="en-US" sz="1200" dirty="0">
              <a:effectLst/>
              <a:ea typeface="ＭＳ 明朝" charset="-128"/>
              <a:cs typeface="Times New Roman" charset="0"/>
            </a:endParaRPr>
          </a:p>
        </p:txBody>
      </p:sp>
      <p:cxnSp>
        <p:nvCxnSpPr>
          <p:cNvPr id="18" name="Straight Arrow Connector 17"/>
          <p:cNvCxnSpPr>
            <a:endCxn id="17" idx="0"/>
          </p:cNvCxnSpPr>
          <p:nvPr/>
        </p:nvCxnSpPr>
        <p:spPr>
          <a:xfrm>
            <a:off x="3245172" y="736598"/>
            <a:ext cx="18288" cy="9662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lternate Process 24"/>
          <p:cNvSpPr/>
          <p:nvPr/>
        </p:nvSpPr>
        <p:spPr>
          <a:xfrm>
            <a:off x="4819019" y="1702816"/>
            <a:ext cx="6153781" cy="45974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600" b="1">
                <a:effectLst/>
                <a:ea typeface="ＭＳ 明朝" charset="-128"/>
                <a:cs typeface="Times New Roman" charset="0"/>
              </a:rPr>
              <a:t>Multi-stakeholder  </a:t>
            </a:r>
            <a:endParaRPr lang="en-US" sz="1200">
              <a:effectLst/>
              <a:ea typeface="ＭＳ 明朝" charset="-128"/>
              <a:cs typeface="Times New Roman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6157091" y="712213"/>
            <a:ext cx="18288" cy="9662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lternate Process 26"/>
          <p:cNvSpPr/>
          <p:nvPr/>
        </p:nvSpPr>
        <p:spPr>
          <a:xfrm>
            <a:off x="46168" y="2648204"/>
            <a:ext cx="2169795" cy="112547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600" b="1" dirty="0">
                <a:effectLst/>
                <a:ea typeface="ＭＳ 明朝" charset="-128"/>
                <a:cs typeface="Times New Roman" charset="0"/>
              </a:rPr>
              <a:t>National Tripartite </a:t>
            </a:r>
            <a:r>
              <a:rPr lang="en-GB" sz="1600" b="1" dirty="0" smtClean="0">
                <a:effectLst/>
                <a:ea typeface="ＭＳ 明朝" charset="-128"/>
                <a:cs typeface="Times New Roman" charset="0"/>
              </a:rPr>
              <a:t>Committee </a:t>
            </a:r>
            <a:endParaRPr lang="en-US" sz="1200" dirty="0">
              <a:effectLst/>
              <a:ea typeface="ＭＳ 明朝" charset="-128"/>
              <a:cs typeface="Times New Roman" charset="0"/>
            </a:endParaRPr>
          </a:p>
          <a:p>
            <a:pPr>
              <a:spcAft>
                <a:spcPts val="0"/>
              </a:spcAft>
            </a:pPr>
            <a:r>
              <a:rPr lang="en-GB" sz="1600" b="1" dirty="0" smtClean="0">
                <a:effectLst/>
                <a:ea typeface="ＭＳ 明朝" charset="-128"/>
                <a:cs typeface="Times New Roman" charset="0"/>
              </a:rPr>
              <a:t>Government</a:t>
            </a:r>
            <a:r>
              <a:rPr lang="en-US" sz="1200" dirty="0">
                <a:ea typeface="ＭＳ 明朝" charset="-128"/>
                <a:cs typeface="Times New Roman" charset="0"/>
              </a:rPr>
              <a:t>/</a:t>
            </a:r>
            <a:r>
              <a:rPr lang="en-GB" sz="1600" b="1" dirty="0" smtClean="0">
                <a:effectLst/>
                <a:ea typeface="ＭＳ 明朝" charset="-128"/>
                <a:cs typeface="Times New Roman" charset="0"/>
              </a:rPr>
              <a:t>GEA</a:t>
            </a:r>
            <a:r>
              <a:rPr lang="en-US" sz="1200" dirty="0">
                <a:ea typeface="ＭＳ 明朝" charset="-128"/>
                <a:cs typeface="Times New Roman" charset="0"/>
              </a:rPr>
              <a:t>/</a:t>
            </a:r>
            <a:r>
              <a:rPr lang="en-GB" sz="1600" b="1" dirty="0" smtClean="0">
                <a:effectLst/>
                <a:ea typeface="ＭＳ 明朝" charset="-128"/>
                <a:cs typeface="Times New Roman" charset="0"/>
              </a:rPr>
              <a:t>TU</a:t>
            </a:r>
            <a:endParaRPr lang="en-US" sz="1200" dirty="0">
              <a:effectLst/>
              <a:ea typeface="ＭＳ 明朝" charset="-128"/>
              <a:cs typeface="Times New Roman" charset="0"/>
            </a:endParaRPr>
          </a:p>
        </p:txBody>
      </p:sp>
      <p:sp>
        <p:nvSpPr>
          <p:cNvPr id="28" name="Alternate Process 27"/>
          <p:cNvSpPr/>
          <p:nvPr/>
        </p:nvSpPr>
        <p:spPr>
          <a:xfrm>
            <a:off x="178947" y="4144015"/>
            <a:ext cx="2171065" cy="45085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800" b="1" dirty="0">
                <a:effectLst/>
                <a:ea typeface="ＭＳ 明朝" charset="-128"/>
                <a:cs typeface="Times New Roman" charset="0"/>
              </a:rPr>
              <a:t>Minimum Wage  </a:t>
            </a:r>
            <a:endParaRPr lang="en-US" sz="1200" dirty="0">
              <a:effectLst/>
              <a:ea typeface="ＭＳ 明朝" charset="-128"/>
              <a:cs typeface="Times New Roman" charset="0"/>
            </a:endParaRPr>
          </a:p>
        </p:txBody>
      </p:sp>
      <p:cxnSp>
        <p:nvCxnSpPr>
          <p:cNvPr id="29" name="Straight Arrow Connector 28"/>
          <p:cNvCxnSpPr>
            <a:stCxn id="5" idx="2"/>
          </p:cNvCxnSpPr>
          <p:nvPr/>
        </p:nvCxnSpPr>
        <p:spPr>
          <a:xfrm flipH="1">
            <a:off x="863599" y="2153666"/>
            <a:ext cx="1" cy="4229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863599" y="3773679"/>
            <a:ext cx="0" cy="3512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Alternate Process 35"/>
          <p:cNvSpPr/>
          <p:nvPr/>
        </p:nvSpPr>
        <p:spPr>
          <a:xfrm>
            <a:off x="2512512" y="2690370"/>
            <a:ext cx="1600835" cy="91694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GB" sz="1600" b="1" dirty="0">
                <a:effectLst/>
                <a:ea typeface="ＭＳ 明朝" charset="-128"/>
                <a:cs typeface="Times New Roman" charset="0"/>
              </a:rPr>
              <a:t>Gov. &amp; TU</a:t>
            </a:r>
            <a:endParaRPr lang="en-US" sz="1200" dirty="0">
              <a:effectLst/>
              <a:ea typeface="ＭＳ 明朝" charset="-128"/>
              <a:cs typeface="Times New Roman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GB" sz="1600" b="1" dirty="0">
                <a:effectLst/>
                <a:ea typeface="ＭＳ 明朝" charset="-128"/>
                <a:cs typeface="Times New Roman" charset="0"/>
              </a:rPr>
              <a:t>Gov. &amp; GEA</a:t>
            </a:r>
            <a:endParaRPr lang="en-US" sz="1200" dirty="0">
              <a:effectLst/>
              <a:ea typeface="ＭＳ 明朝" charset="-128"/>
              <a:cs typeface="Times New Roman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GB" sz="1600" b="1" dirty="0">
                <a:effectLst/>
                <a:ea typeface="ＭＳ 明朝" charset="-128"/>
                <a:cs typeface="Times New Roman" charset="0"/>
              </a:rPr>
              <a:t>GEA &amp; TU</a:t>
            </a:r>
            <a:endParaRPr lang="en-US" sz="1200" dirty="0">
              <a:effectLst/>
              <a:ea typeface="ＭＳ 明朝" charset="-128"/>
              <a:cs typeface="Times New Roman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H="1">
            <a:off x="3263459" y="2200658"/>
            <a:ext cx="1" cy="4229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Alternate Process 37"/>
          <p:cNvSpPr/>
          <p:nvPr/>
        </p:nvSpPr>
        <p:spPr>
          <a:xfrm>
            <a:off x="2512512" y="4144014"/>
            <a:ext cx="1664395" cy="73888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indent="-342900">
              <a:spcAft>
                <a:spcPts val="0"/>
              </a:spcAft>
              <a:buAutoNum type="arabicPeriod"/>
            </a:pPr>
            <a:r>
              <a:rPr lang="en-GB" sz="1600" b="1" dirty="0" smtClean="0">
                <a:effectLst/>
                <a:ea typeface="ＭＳ 明朝" charset="-128"/>
                <a:cs typeface="Times New Roman" charset="0"/>
              </a:rPr>
              <a:t>National</a:t>
            </a:r>
          </a:p>
          <a:p>
            <a:pPr marL="342900" indent="-342900">
              <a:spcAft>
                <a:spcPts val="0"/>
              </a:spcAft>
              <a:buAutoNum type="arabicPeriod"/>
            </a:pPr>
            <a:r>
              <a:rPr lang="en-GB" sz="1600" b="1" dirty="0" smtClean="0">
                <a:effectLst/>
                <a:ea typeface="ＭＳ 明朝" charset="-128"/>
                <a:cs typeface="Times New Roman" charset="0"/>
              </a:rPr>
              <a:t>Enterprise</a:t>
            </a:r>
            <a:r>
              <a:rPr lang="en-GB" sz="1600" b="1" dirty="0">
                <a:effectLst/>
                <a:ea typeface="ＭＳ 明朝" charset="-128"/>
                <a:cs typeface="Times New Roman" charset="0"/>
              </a:rPr>
              <a:t> </a:t>
            </a:r>
            <a:endParaRPr lang="en-US" sz="1200" dirty="0">
              <a:effectLst/>
              <a:ea typeface="ＭＳ 明朝" charset="-128"/>
              <a:cs typeface="Times New Roman" charset="0"/>
            </a:endParaRPr>
          </a:p>
        </p:txBody>
      </p:sp>
      <p:cxnSp>
        <p:nvCxnSpPr>
          <p:cNvPr id="39" name="Straight Arrow Connector 38"/>
          <p:cNvCxnSpPr>
            <a:endCxn id="38" idx="0"/>
          </p:cNvCxnSpPr>
          <p:nvPr/>
        </p:nvCxnSpPr>
        <p:spPr>
          <a:xfrm>
            <a:off x="3312929" y="3607310"/>
            <a:ext cx="31781" cy="5367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Alternate Process 41"/>
          <p:cNvSpPr/>
          <p:nvPr/>
        </p:nvSpPr>
        <p:spPr>
          <a:xfrm>
            <a:off x="178947" y="5372233"/>
            <a:ext cx="3934400" cy="45085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600" b="1" dirty="0">
                <a:effectLst/>
                <a:ea typeface="ＭＳ 明朝" charset="-128"/>
                <a:cs typeface="Times New Roman" charset="0"/>
              </a:rPr>
              <a:t>Employment and Working Condition </a:t>
            </a:r>
            <a:r>
              <a:rPr lang="en-GB" sz="1600" dirty="0">
                <a:effectLst/>
                <a:ea typeface="ＭＳ 明朝" charset="-128"/>
                <a:cs typeface="Times New Roman" charset="0"/>
              </a:rPr>
              <a:t> </a:t>
            </a:r>
            <a:endParaRPr lang="en-US" sz="1200" dirty="0">
              <a:effectLst/>
              <a:ea typeface="ＭＳ 明朝" charset="-128"/>
              <a:cs typeface="Times New Roman" charset="0"/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863599" y="4594865"/>
            <a:ext cx="0" cy="7773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38" idx="2"/>
          </p:cNvCxnSpPr>
          <p:nvPr/>
        </p:nvCxnSpPr>
        <p:spPr>
          <a:xfrm flipH="1">
            <a:off x="3344709" y="4882896"/>
            <a:ext cx="1" cy="4893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Alternate Process 48"/>
          <p:cNvSpPr/>
          <p:nvPr/>
        </p:nvSpPr>
        <p:spPr>
          <a:xfrm>
            <a:off x="4460244" y="2663445"/>
            <a:ext cx="1715135" cy="125984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GB" sz="1600" b="1" dirty="0">
                <a:effectLst/>
                <a:ea typeface="ＭＳ 明朝" charset="-128"/>
                <a:cs typeface="Times New Roman" charset="0"/>
              </a:rPr>
              <a:t>Government</a:t>
            </a:r>
            <a:endParaRPr lang="en-US" sz="1200" dirty="0">
              <a:effectLst/>
              <a:ea typeface="ＭＳ 明朝" charset="-128"/>
              <a:cs typeface="Times New Roman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GB" sz="1600" b="1" dirty="0">
                <a:effectLst/>
                <a:ea typeface="ＭＳ 明朝" charset="-128"/>
                <a:cs typeface="Times New Roman" charset="0"/>
              </a:rPr>
              <a:t>GEA</a:t>
            </a:r>
            <a:endParaRPr lang="en-US" sz="1200" dirty="0">
              <a:effectLst/>
              <a:ea typeface="ＭＳ 明朝" charset="-128"/>
              <a:cs typeface="Times New Roman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GB" sz="1600" b="1" dirty="0">
                <a:effectLst/>
                <a:ea typeface="ＭＳ 明朝" charset="-128"/>
                <a:cs typeface="Times New Roman" charset="0"/>
              </a:rPr>
              <a:t>TU</a:t>
            </a:r>
            <a:endParaRPr lang="en-US" sz="1200" dirty="0">
              <a:effectLst/>
              <a:ea typeface="ＭＳ 明朝" charset="-128"/>
              <a:cs typeface="Times New Roman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 startAt="2"/>
            </a:pPr>
            <a:r>
              <a:rPr lang="en-GB" sz="1600" b="1" dirty="0">
                <a:effectLst/>
                <a:ea typeface="ＭＳ 明朝" charset="-128"/>
                <a:cs typeface="Times New Roman" charset="0"/>
              </a:rPr>
              <a:t>CSOs</a:t>
            </a:r>
            <a:endParaRPr lang="en-US" sz="1200" dirty="0">
              <a:effectLst/>
              <a:ea typeface="ＭＳ 明朝" charset="-128"/>
              <a:cs typeface="Times New Roman" charset="0"/>
            </a:endParaRPr>
          </a:p>
        </p:txBody>
      </p:sp>
      <p:sp>
        <p:nvSpPr>
          <p:cNvPr id="50" name="Alternate Process 49"/>
          <p:cNvSpPr/>
          <p:nvPr/>
        </p:nvSpPr>
        <p:spPr>
          <a:xfrm>
            <a:off x="6433345" y="2690370"/>
            <a:ext cx="2344895" cy="190449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US" sz="1600" b="1" dirty="0" smtClean="0">
                <a:effectLst/>
                <a:ea typeface="ＭＳ 明朝" charset="-128"/>
                <a:cs typeface="Times New Roman" charset="0"/>
              </a:rPr>
              <a:t>Ad hoc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US" sz="1600" b="1" dirty="0" smtClean="0">
                <a:effectLst/>
                <a:ea typeface="ＭＳ 明朝" charset="-128"/>
                <a:cs typeface="Times New Roman" charset="0"/>
              </a:rPr>
              <a:t>Consultative 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US" sz="1600" b="1" dirty="0" smtClean="0">
                <a:ea typeface="ＭＳ 明朝" charset="-128"/>
                <a:cs typeface="Times New Roman" charset="0"/>
              </a:rPr>
              <a:t>Public hearings</a:t>
            </a:r>
            <a:endParaRPr lang="en-US" sz="1600" b="1" dirty="0" smtClean="0">
              <a:effectLst/>
              <a:ea typeface="ＭＳ 明朝" charset="-128"/>
              <a:cs typeface="Times New Roman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US" sz="1600" b="1" dirty="0" smtClean="0">
                <a:ea typeface="ＭＳ 明朝" charset="-128"/>
                <a:cs typeface="Times New Roman" charset="0"/>
              </a:rPr>
              <a:t>Demonstrations 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US" sz="1600" b="1" dirty="0" smtClean="0">
                <a:effectLst/>
                <a:ea typeface="ＭＳ 明朝" charset="-128"/>
                <a:cs typeface="Times New Roman" charset="0"/>
              </a:rPr>
              <a:t>Press statements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US" sz="1600" b="1" dirty="0" smtClean="0">
                <a:ea typeface="ＭＳ 明朝" charset="-128"/>
                <a:cs typeface="Times New Roman" charset="0"/>
              </a:rPr>
              <a:t>Non-biding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US" sz="1600" b="1" dirty="0" smtClean="0">
                <a:ea typeface="ＭＳ 明朝" charset="-128"/>
                <a:cs typeface="Times New Roman" charset="0"/>
              </a:rPr>
              <a:t>Not justiciable 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endParaRPr lang="en-US" sz="1200" dirty="0">
              <a:effectLst/>
              <a:ea typeface="ＭＳ 明朝" charset="-128"/>
              <a:cs typeface="Times New Roman" charset="0"/>
            </a:endParaRPr>
          </a:p>
        </p:txBody>
      </p:sp>
      <p:cxnSp>
        <p:nvCxnSpPr>
          <p:cNvPr id="51" name="Straight Arrow Connector 50"/>
          <p:cNvCxnSpPr/>
          <p:nvPr/>
        </p:nvCxnSpPr>
        <p:spPr>
          <a:xfrm flipH="1">
            <a:off x="7212548" y="2206500"/>
            <a:ext cx="1" cy="4229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5322671" y="2230884"/>
            <a:ext cx="1" cy="4229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Alternate Process 52"/>
          <p:cNvSpPr/>
          <p:nvPr/>
        </p:nvSpPr>
        <p:spPr>
          <a:xfrm>
            <a:off x="9036206" y="2690370"/>
            <a:ext cx="3155794" cy="416763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600" b="1" dirty="0">
                <a:effectLst/>
                <a:ea typeface="ＭＳ 明朝" charset="-128"/>
                <a:cs typeface="Times New Roman" charset="0"/>
              </a:rPr>
              <a:t>Agenda and Impact</a:t>
            </a:r>
            <a:endParaRPr lang="en-US" sz="1600" dirty="0">
              <a:effectLst/>
              <a:ea typeface="ＭＳ 明朝" charset="-128"/>
              <a:cs typeface="Times New Roman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GB" sz="1600" b="1" dirty="0">
                <a:effectLst/>
                <a:ea typeface="ＭＳ 明朝" charset="-128"/>
                <a:cs typeface="Times New Roman" charset="0"/>
              </a:rPr>
              <a:t>Legislation</a:t>
            </a:r>
            <a:endParaRPr lang="en-US" sz="1600" dirty="0">
              <a:effectLst/>
              <a:ea typeface="ＭＳ 明朝" charset="-128"/>
              <a:cs typeface="Times New Roman" charset="0"/>
            </a:endParaRPr>
          </a:p>
          <a:p>
            <a:pPr marL="742950" lvl="1" indent="-285750">
              <a:spcAft>
                <a:spcPts val="0"/>
              </a:spcAft>
              <a:buFont typeface="+mj-lt"/>
              <a:buAutoNum type="alphaLcPeriod"/>
            </a:pPr>
            <a:r>
              <a:rPr lang="en-GB" sz="1600" b="1" dirty="0">
                <a:effectLst/>
                <a:ea typeface="ＭＳ 明朝" charset="-128"/>
                <a:cs typeface="Times New Roman" charset="0"/>
              </a:rPr>
              <a:t>Constitutional review</a:t>
            </a:r>
            <a:endParaRPr lang="en-US" sz="1600" dirty="0">
              <a:effectLst/>
              <a:ea typeface="ＭＳ 明朝" charset="-128"/>
              <a:cs typeface="Times New Roman" charset="0"/>
            </a:endParaRPr>
          </a:p>
          <a:p>
            <a:pPr marL="742950" lvl="1" indent="-285750">
              <a:spcAft>
                <a:spcPts val="0"/>
              </a:spcAft>
              <a:buFont typeface="+mj-lt"/>
              <a:buAutoNum type="alphaLcPeriod"/>
            </a:pPr>
            <a:r>
              <a:rPr lang="en-GB" sz="1600" b="1" dirty="0">
                <a:effectLst/>
                <a:ea typeface="ＭＳ 明朝" charset="-128"/>
                <a:cs typeface="Times New Roman" charset="0"/>
              </a:rPr>
              <a:t>Passage of laws</a:t>
            </a:r>
            <a:endParaRPr lang="en-US" sz="1600" dirty="0">
              <a:effectLst/>
              <a:ea typeface="ＭＳ 明朝" charset="-128"/>
              <a:cs typeface="Times New Roman" charset="0"/>
            </a:endParaRPr>
          </a:p>
          <a:p>
            <a:pPr marL="742950" lvl="1" indent="-285750">
              <a:spcAft>
                <a:spcPts val="0"/>
              </a:spcAft>
              <a:buFont typeface="+mj-lt"/>
              <a:buAutoNum type="alphaLcPeriod"/>
            </a:pPr>
            <a:r>
              <a:rPr lang="en-GB" sz="1600" b="1" dirty="0">
                <a:effectLst/>
                <a:ea typeface="ＭＳ 明朝" charset="-128"/>
                <a:cs typeface="Times New Roman" charset="0"/>
              </a:rPr>
              <a:t>Labour Act</a:t>
            </a:r>
            <a:endParaRPr lang="en-US" sz="1600" dirty="0">
              <a:effectLst/>
              <a:ea typeface="ＭＳ 明朝" charset="-128"/>
              <a:cs typeface="Times New Roman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GB" sz="1600" b="1" dirty="0">
                <a:effectLst/>
                <a:ea typeface="ＭＳ 明朝" charset="-128"/>
                <a:cs typeface="Times New Roman" charset="0"/>
              </a:rPr>
              <a:t>Economic and Social Policies</a:t>
            </a:r>
            <a:endParaRPr lang="en-US" sz="1600" dirty="0">
              <a:effectLst/>
              <a:ea typeface="ＭＳ 明朝" charset="-128"/>
              <a:cs typeface="Times New Roman" charset="0"/>
            </a:endParaRPr>
          </a:p>
          <a:p>
            <a:pPr marL="742950" lvl="1" indent="-285750">
              <a:spcAft>
                <a:spcPts val="0"/>
              </a:spcAft>
              <a:buFont typeface="+mj-lt"/>
              <a:buAutoNum type="alphaLcPeriod"/>
            </a:pPr>
            <a:r>
              <a:rPr lang="en-GB" sz="1600" b="1" dirty="0">
                <a:effectLst/>
                <a:ea typeface="ＭＳ 明朝" charset="-128"/>
                <a:cs typeface="Times New Roman" charset="0"/>
              </a:rPr>
              <a:t>Annual budget</a:t>
            </a:r>
            <a:endParaRPr lang="en-US" sz="1600" dirty="0">
              <a:effectLst/>
              <a:ea typeface="ＭＳ 明朝" charset="-128"/>
              <a:cs typeface="Times New Roman" charset="0"/>
            </a:endParaRPr>
          </a:p>
          <a:p>
            <a:pPr marL="742950" lvl="1" indent="-285750">
              <a:spcAft>
                <a:spcPts val="0"/>
              </a:spcAft>
              <a:buFont typeface="+mj-lt"/>
              <a:buAutoNum type="alphaLcPeriod"/>
            </a:pPr>
            <a:r>
              <a:rPr lang="en-GB" sz="1600" b="1" dirty="0">
                <a:effectLst/>
                <a:ea typeface="ＭＳ 明朝" charset="-128"/>
                <a:cs typeface="Times New Roman" charset="0"/>
              </a:rPr>
              <a:t>Medium term policies</a:t>
            </a:r>
            <a:endParaRPr lang="en-US" sz="1600" dirty="0">
              <a:effectLst/>
              <a:ea typeface="ＭＳ 明朝" charset="-128"/>
              <a:cs typeface="Times New Roman" charset="0"/>
            </a:endParaRPr>
          </a:p>
          <a:p>
            <a:pPr marL="742950" lvl="1" indent="-285750">
              <a:spcAft>
                <a:spcPts val="0"/>
              </a:spcAft>
              <a:buFont typeface="+mj-lt"/>
              <a:buAutoNum type="alphaLcPeriod"/>
            </a:pPr>
            <a:r>
              <a:rPr lang="en-GB" sz="1600" b="1" dirty="0">
                <a:effectLst/>
                <a:ea typeface="ＭＳ 明朝" charset="-128"/>
                <a:cs typeface="Times New Roman" charset="0"/>
              </a:rPr>
              <a:t>NEP</a:t>
            </a:r>
            <a:endParaRPr lang="en-US" sz="1600" dirty="0">
              <a:effectLst/>
              <a:ea typeface="ＭＳ 明朝" charset="-128"/>
              <a:cs typeface="Times New Roman" charset="0"/>
            </a:endParaRPr>
          </a:p>
          <a:p>
            <a:pPr marL="742950" lvl="1" indent="-285750">
              <a:spcAft>
                <a:spcPts val="0"/>
              </a:spcAft>
              <a:buFont typeface="+mj-lt"/>
              <a:buAutoNum type="alphaLcPeriod"/>
            </a:pPr>
            <a:r>
              <a:rPr lang="en-GB" sz="1600" b="1" dirty="0">
                <a:effectLst/>
                <a:ea typeface="ＭＳ 明朝" charset="-128"/>
                <a:cs typeface="Times New Roman" charset="0"/>
              </a:rPr>
              <a:t>Youth </a:t>
            </a:r>
            <a:r>
              <a:rPr lang="en-GB" sz="1600" b="1" dirty="0" smtClean="0">
                <a:effectLst/>
                <a:ea typeface="ＭＳ 明朝" charset="-128"/>
                <a:cs typeface="Times New Roman" charset="0"/>
              </a:rPr>
              <a:t>policy</a:t>
            </a:r>
          </a:p>
          <a:p>
            <a:pPr marL="342900" indent="-342900">
              <a:buAutoNum type="arabicPeriod" startAt="3"/>
            </a:pPr>
            <a:r>
              <a:rPr lang="en-GB" sz="1600" b="1" dirty="0" smtClean="0">
                <a:ea typeface="ＭＳ 明朝" charset="-128"/>
                <a:cs typeface="Times New Roman" charset="0"/>
              </a:rPr>
              <a:t>Pricing of Petroleum Products/Utilities </a:t>
            </a:r>
          </a:p>
          <a:p>
            <a:pPr marL="342900" indent="-342900">
              <a:buAutoNum type="arabicPeriod" startAt="3"/>
            </a:pPr>
            <a:r>
              <a:rPr lang="en-GB" sz="1600" b="1" dirty="0" smtClean="0">
                <a:ea typeface="ＭＳ 明朝" charset="-128"/>
                <a:cs typeface="Times New Roman" charset="0"/>
              </a:rPr>
              <a:t>Governing of Structures of public institutions </a:t>
            </a:r>
          </a:p>
          <a:p>
            <a:pPr marL="342900" indent="-342900">
              <a:buAutoNum type="arabicPeriod" startAt="3"/>
            </a:pPr>
            <a:endParaRPr lang="en-US" sz="1600" dirty="0">
              <a:effectLst/>
              <a:ea typeface="ＭＳ 明朝" charset="-128"/>
              <a:cs typeface="Times New Roman" charset="0"/>
            </a:endParaRPr>
          </a:p>
        </p:txBody>
      </p:sp>
      <p:cxnSp>
        <p:nvCxnSpPr>
          <p:cNvPr id="54" name="Straight Arrow Connector 53"/>
          <p:cNvCxnSpPr/>
          <p:nvPr/>
        </p:nvCxnSpPr>
        <p:spPr>
          <a:xfrm flipH="1">
            <a:off x="10001822" y="2230884"/>
            <a:ext cx="1" cy="4229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Alternate Process 54"/>
          <p:cNvSpPr/>
          <p:nvPr/>
        </p:nvSpPr>
        <p:spPr>
          <a:xfrm>
            <a:off x="6433344" y="5597658"/>
            <a:ext cx="2344895" cy="118144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US" sz="1600" b="1" dirty="0" smtClean="0">
                <a:ea typeface="ＭＳ 明朝" charset="-128"/>
                <a:cs typeface="Times New Roman" charset="0"/>
              </a:rPr>
              <a:t>Non-biding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US" sz="1600" b="1" dirty="0" smtClean="0">
                <a:ea typeface="ＭＳ 明朝" charset="-128"/>
                <a:cs typeface="Times New Roman" charset="0"/>
              </a:rPr>
              <a:t>Not justiciable 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US" sz="1600" b="1" dirty="0" smtClean="0">
                <a:ea typeface="ＭＳ 明朝" charset="-128"/>
                <a:cs typeface="Times New Roman" charset="0"/>
              </a:rPr>
              <a:t>Burden of external influence 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endParaRPr lang="en-US" sz="1200" dirty="0">
              <a:effectLst/>
              <a:ea typeface="ＭＳ 明朝" charset="-128"/>
              <a:cs typeface="Times New Roman" charset="0"/>
            </a:endParaRP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7464056" y="4594865"/>
            <a:ext cx="0" cy="10027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290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7" grpId="0" animBg="1"/>
      <p:bldP spid="25" grpId="0" animBg="1"/>
      <p:bldP spid="27" grpId="0" animBg="1"/>
      <p:bldP spid="28" grpId="0" animBg="1"/>
      <p:bldP spid="36" grpId="0" animBg="1"/>
      <p:bldP spid="38" grpId="0" animBg="1"/>
      <p:bldP spid="42" grpId="0" animBg="1"/>
      <p:bldP spid="49" grpId="0" animBg="1"/>
      <p:bldP spid="50" grpId="0" animBg="1"/>
      <p:bldP spid="53" grpId="0" animBg="1"/>
      <p:bldP spid="5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5624"/>
            <a:ext cx="11972260" cy="5032375"/>
          </a:xfrm>
        </p:spPr>
        <p:txBody>
          <a:bodyPr>
            <a:normAutofit/>
          </a:bodyPr>
          <a:lstStyle/>
          <a:p>
            <a:r>
              <a:rPr lang="en-GB" sz="2000" b="1" dirty="0" smtClean="0">
                <a:latin typeface="Verdana" charset="0"/>
                <a:ea typeface="Verdana" charset="0"/>
                <a:cs typeface="Verdana" charset="0"/>
              </a:rPr>
              <a:t>social </a:t>
            </a:r>
            <a:r>
              <a:rPr lang="en-GB" sz="2000" b="1" dirty="0">
                <a:latin typeface="Verdana" charset="0"/>
                <a:ea typeface="Verdana" charset="0"/>
                <a:cs typeface="Verdana" charset="0"/>
              </a:rPr>
              <a:t>dialogue is rooted in Ghana. </a:t>
            </a:r>
            <a:endParaRPr lang="en-GB" sz="2000" b="1" dirty="0" smtClean="0"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2000" b="1" dirty="0" smtClean="0">
                <a:latin typeface="Verdana" charset="0"/>
                <a:ea typeface="Verdana" charset="0"/>
                <a:cs typeface="Verdana" charset="0"/>
              </a:rPr>
              <a:t>The </a:t>
            </a:r>
            <a:r>
              <a:rPr lang="en-GB" sz="2000" b="1" dirty="0">
                <a:latin typeface="Verdana" charset="0"/>
                <a:ea typeface="Verdana" charset="0"/>
                <a:cs typeface="Verdana" charset="0"/>
              </a:rPr>
              <a:t>existence of legal and institutional framework for social dialogue has created spaces for trade unions, CSOs and other interest groups to engage with significant others on varied issues. </a:t>
            </a:r>
            <a:endParaRPr lang="en-GB" sz="2000" b="1" dirty="0" smtClean="0"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2000" b="1" dirty="0" smtClean="0">
                <a:latin typeface="Verdana" charset="0"/>
                <a:ea typeface="Verdana" charset="0"/>
                <a:cs typeface="Verdana" charset="0"/>
              </a:rPr>
              <a:t>But </a:t>
            </a:r>
            <a:r>
              <a:rPr lang="en-GB" sz="2000" b="1" dirty="0">
                <a:latin typeface="Verdana" charset="0"/>
                <a:ea typeface="Verdana" charset="0"/>
                <a:cs typeface="Verdana" charset="0"/>
              </a:rPr>
              <a:t>some challenges still persist. </a:t>
            </a:r>
            <a:endParaRPr lang="en-GB" sz="2000" b="1" dirty="0" smtClean="0">
              <a:latin typeface="Verdana" charset="0"/>
              <a:ea typeface="Verdana" charset="0"/>
              <a:cs typeface="Verdana" charset="0"/>
            </a:endParaRPr>
          </a:p>
          <a:p>
            <a:pPr lvl="1"/>
            <a:r>
              <a:rPr lang="en-GB" sz="2000" b="1" dirty="0" smtClean="0">
                <a:latin typeface="Verdana" charset="0"/>
                <a:ea typeface="Verdana" charset="0"/>
                <a:cs typeface="Verdana" charset="0"/>
              </a:rPr>
              <a:t>Enterprise </a:t>
            </a:r>
            <a:r>
              <a:rPr lang="en-GB" sz="2000" b="1" dirty="0">
                <a:latin typeface="Verdana" charset="0"/>
                <a:ea typeface="Verdana" charset="0"/>
                <a:cs typeface="Verdana" charset="0"/>
              </a:rPr>
              <a:t>level social dialogue is minimal due to low trade union density in the country. </a:t>
            </a:r>
            <a:endParaRPr lang="en-GB" sz="2000" b="1" dirty="0" smtClean="0">
              <a:latin typeface="Verdana" charset="0"/>
              <a:ea typeface="Verdana" charset="0"/>
              <a:cs typeface="Verdana" charset="0"/>
            </a:endParaRPr>
          </a:p>
          <a:p>
            <a:pPr lvl="1"/>
            <a:r>
              <a:rPr lang="en-GB" sz="2000" b="1" dirty="0" smtClean="0">
                <a:latin typeface="Verdana" charset="0"/>
                <a:ea typeface="Verdana" charset="0"/>
                <a:cs typeface="Verdana" charset="0"/>
              </a:rPr>
              <a:t>lack </a:t>
            </a:r>
            <a:r>
              <a:rPr lang="en-GB" sz="2000" b="1" dirty="0">
                <a:latin typeface="Verdana" charset="0"/>
                <a:ea typeface="Verdana" charset="0"/>
                <a:cs typeface="Verdana" charset="0"/>
              </a:rPr>
              <a:t>of defined structure and procedures for multi-stakeholder national social dialogue detract from its </a:t>
            </a:r>
            <a:r>
              <a:rPr lang="en-GB" sz="2000" b="1" dirty="0" smtClean="0">
                <a:latin typeface="Verdana" charset="0"/>
                <a:ea typeface="Verdana" charset="0"/>
                <a:cs typeface="Verdana" charset="0"/>
              </a:rPr>
              <a:t>effectiveness.</a:t>
            </a:r>
            <a:r>
              <a:rPr lang="en-GB" sz="2000" b="1" dirty="0">
                <a:latin typeface="Verdana" charset="0"/>
                <a:ea typeface="Verdana" charset="0"/>
                <a:cs typeface="Verdana" charset="0"/>
              </a:rPr>
              <a:t> </a:t>
            </a:r>
            <a:endParaRPr lang="en-GB" sz="2000" b="1" dirty="0" smtClean="0"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2000" b="1" dirty="0" smtClean="0">
                <a:latin typeface="Verdana" charset="0"/>
                <a:ea typeface="Verdana" charset="0"/>
                <a:cs typeface="Verdana" charset="0"/>
              </a:rPr>
              <a:t>But the consequences </a:t>
            </a:r>
            <a:r>
              <a:rPr lang="en-GB" sz="2000" b="1" dirty="0">
                <a:latin typeface="Verdana" charset="0"/>
                <a:ea typeface="Verdana" charset="0"/>
                <a:cs typeface="Verdana" charset="0"/>
              </a:rPr>
              <a:t>of the absence of social dialogue are unimaginable. </a:t>
            </a:r>
            <a:endParaRPr lang="en-GB" sz="2000" b="1" dirty="0" smtClean="0"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2000" b="1" dirty="0" smtClean="0">
                <a:latin typeface="Verdana" charset="0"/>
                <a:ea typeface="Verdana" charset="0"/>
                <a:cs typeface="Verdana" charset="0"/>
              </a:rPr>
              <a:t>Shared </a:t>
            </a:r>
            <a:r>
              <a:rPr lang="en-GB" sz="2000" b="1" dirty="0">
                <a:latin typeface="Verdana" charset="0"/>
                <a:ea typeface="Verdana" charset="0"/>
                <a:cs typeface="Verdana" charset="0"/>
              </a:rPr>
              <a:t>understanding and consensus on national and enterprise level policies have been possible largely due to social dialogue. </a:t>
            </a:r>
            <a:endParaRPr lang="en-GB" sz="2000" b="1" dirty="0" smtClean="0"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2000" b="1" dirty="0" smtClean="0">
                <a:latin typeface="Verdana" charset="0"/>
                <a:ea typeface="Verdana" charset="0"/>
                <a:cs typeface="Verdana" charset="0"/>
              </a:rPr>
              <a:t>The </a:t>
            </a:r>
            <a:r>
              <a:rPr lang="en-GB" sz="2000" b="1" dirty="0">
                <a:latin typeface="Verdana" charset="0"/>
                <a:ea typeface="Verdana" charset="0"/>
                <a:cs typeface="Verdana" charset="0"/>
              </a:rPr>
              <a:t>inclusive economic growth outcomes in Ghana, albeit below expectation, have been possible due to social dialogue. </a:t>
            </a:r>
            <a:endParaRPr lang="en-US" sz="2000" b="1" dirty="0" smtClean="0"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39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856" y="365125"/>
            <a:ext cx="11204944" cy="1325563"/>
          </a:xfrm>
        </p:spPr>
        <p:txBody>
          <a:bodyPr/>
          <a:lstStyle/>
          <a:p>
            <a:r>
              <a:rPr lang="en-US" dirty="0" smtClean="0"/>
              <a:t>Recommendations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856" y="1825625"/>
            <a:ext cx="11844669" cy="4351338"/>
          </a:xfrm>
        </p:spPr>
        <p:txBody>
          <a:bodyPr>
            <a:normAutofit/>
          </a:bodyPr>
          <a:lstStyle/>
          <a:p>
            <a:pPr lvl="0"/>
            <a:r>
              <a:rPr lang="en-GB" sz="2000" b="1" dirty="0">
                <a:latin typeface="Verdana" charset="0"/>
                <a:ea typeface="Verdana" charset="0"/>
                <a:cs typeface="Verdana" charset="0"/>
              </a:rPr>
              <a:t>The analysis shows that multi-stakeholder social dialogue lacks form and outcomes in Ghana are largely non-binding and not justiciable. </a:t>
            </a:r>
            <a:endParaRPr lang="en-GB" sz="2000" b="1" dirty="0" smtClean="0">
              <a:latin typeface="Verdana" charset="0"/>
              <a:ea typeface="Verdana" charset="0"/>
              <a:cs typeface="Verdana" charset="0"/>
            </a:endParaRPr>
          </a:p>
          <a:p>
            <a:pPr lvl="1"/>
            <a:r>
              <a:rPr lang="en-GB" sz="2000" b="1" dirty="0" smtClean="0">
                <a:latin typeface="Verdana" charset="0"/>
                <a:ea typeface="Verdana" charset="0"/>
                <a:cs typeface="Verdana" charset="0"/>
              </a:rPr>
              <a:t>To </a:t>
            </a:r>
            <a:r>
              <a:rPr lang="en-GB" sz="2000" b="1" dirty="0">
                <a:latin typeface="Verdana" charset="0"/>
                <a:ea typeface="Verdana" charset="0"/>
                <a:cs typeface="Verdana" charset="0"/>
              </a:rPr>
              <a:t>give greater effect and true meaning to multi-stakeholder social dialogue, reforms are needed for defined structure and procedure and to establish at least an annual multi-stakeholder social dialogue. </a:t>
            </a:r>
            <a:endParaRPr lang="en-GB" sz="2000" b="1" dirty="0" smtClean="0">
              <a:latin typeface="Verdana" charset="0"/>
              <a:ea typeface="Verdana" charset="0"/>
              <a:cs typeface="Verdana" charset="0"/>
            </a:endParaRPr>
          </a:p>
          <a:p>
            <a:pPr lvl="0"/>
            <a:r>
              <a:rPr lang="en-GB" sz="2000" b="1" dirty="0" smtClean="0">
                <a:latin typeface="Verdana" charset="0"/>
                <a:ea typeface="Verdana" charset="0"/>
                <a:cs typeface="Verdana" charset="0"/>
              </a:rPr>
              <a:t>Such </a:t>
            </a:r>
            <a:r>
              <a:rPr lang="en-GB" sz="2000" b="1" dirty="0">
                <a:latin typeface="Verdana" charset="0"/>
                <a:ea typeface="Verdana" charset="0"/>
                <a:cs typeface="Verdana" charset="0"/>
              </a:rPr>
              <a:t>reforms must make outcomes of multi-stakeholder dialogue enforceable. </a:t>
            </a:r>
            <a:endParaRPr lang="en-US" sz="2000" b="1" dirty="0">
              <a:latin typeface="Verdana" charset="0"/>
              <a:ea typeface="Verdana" charset="0"/>
              <a:cs typeface="Verdana" charset="0"/>
            </a:endParaRPr>
          </a:p>
          <a:p>
            <a:pPr lvl="0"/>
            <a:r>
              <a:rPr lang="en-GB" sz="2000" b="1" dirty="0">
                <a:latin typeface="Verdana" charset="0"/>
                <a:ea typeface="Verdana" charset="0"/>
                <a:cs typeface="Verdana" charset="0"/>
              </a:rPr>
              <a:t>Although Ghana has elaborate legislations for social dialogue, institutions of social dialogue created by such legislations are weak and unable to effectively execute their mandate. </a:t>
            </a:r>
            <a:endParaRPr lang="en-GB" sz="2000" b="1" dirty="0" smtClean="0">
              <a:latin typeface="Verdana" charset="0"/>
              <a:ea typeface="Verdana" charset="0"/>
              <a:cs typeface="Verdana" charset="0"/>
            </a:endParaRPr>
          </a:p>
          <a:p>
            <a:pPr lvl="1"/>
            <a:r>
              <a:rPr lang="en-GB" sz="2000" b="1" dirty="0" smtClean="0">
                <a:latin typeface="Verdana" charset="0"/>
                <a:ea typeface="Verdana" charset="0"/>
                <a:cs typeface="Verdana" charset="0"/>
              </a:rPr>
              <a:t>Significant </a:t>
            </a:r>
            <a:r>
              <a:rPr lang="en-GB" sz="2000" b="1" dirty="0">
                <a:latin typeface="Verdana" charset="0"/>
                <a:ea typeface="Verdana" charset="0"/>
                <a:cs typeface="Verdana" charset="0"/>
              </a:rPr>
              <a:t>investment is therefore needed to enable these institutions to effectively support social dialogue in the country.  </a:t>
            </a:r>
            <a:endParaRPr lang="en-US" sz="2000" b="1" dirty="0">
              <a:latin typeface="Verdana" charset="0"/>
              <a:ea typeface="Verdana" charset="0"/>
              <a:cs typeface="Verdana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30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908</TotalTime>
  <Words>569</Words>
  <Application>Microsoft Office PowerPoint</Application>
  <PresentationFormat>Custom</PresentationFormat>
  <Paragraphs>83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DEVELOPMENTAL RELEVANCE OF SOCIAL DIALOGUE IN GHANA  </vt:lpstr>
      <vt:lpstr>PRESENTATION OUTLINE </vt:lpstr>
      <vt:lpstr>RESEARCH METHOD </vt:lpstr>
      <vt:lpstr>Scope/Aim and Objectives  </vt:lpstr>
      <vt:lpstr>PowerPoint Presentation</vt:lpstr>
      <vt:lpstr>Conclusion </vt:lpstr>
      <vt:lpstr>Recommendations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Prince Asafu-Adjaye</dc:creator>
  <cp:lastModifiedBy>Simonetti, Paola</cp:lastModifiedBy>
  <cp:revision>28</cp:revision>
  <dcterms:created xsi:type="dcterms:W3CDTF">2015-11-22T17:34:41Z</dcterms:created>
  <dcterms:modified xsi:type="dcterms:W3CDTF">2015-11-23T12:31:09Z</dcterms:modified>
</cp:coreProperties>
</file>