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8"/>
  </p:notesMasterIdLst>
  <p:sldIdLst>
    <p:sldId id="256" r:id="rId2"/>
    <p:sldId id="272" r:id="rId3"/>
    <p:sldId id="271" r:id="rId4"/>
    <p:sldId id="277" r:id="rId5"/>
    <p:sldId id="276" r:id="rId6"/>
    <p:sldId id="278" r:id="rId7"/>
    <p:sldId id="285" r:id="rId8"/>
    <p:sldId id="279" r:id="rId9"/>
    <p:sldId id="280" r:id="rId10"/>
    <p:sldId id="291" r:id="rId11"/>
    <p:sldId id="292" r:id="rId12"/>
    <p:sldId id="289" r:id="rId13"/>
    <p:sldId id="295" r:id="rId14"/>
    <p:sldId id="300" r:id="rId15"/>
    <p:sldId id="303" r:id="rId16"/>
    <p:sldId id="316" r:id="rId17"/>
    <p:sldId id="312" r:id="rId18"/>
    <p:sldId id="315" r:id="rId19"/>
    <p:sldId id="313" r:id="rId20"/>
    <p:sldId id="304" r:id="rId21"/>
    <p:sldId id="318" r:id="rId22"/>
    <p:sldId id="317" r:id="rId23"/>
    <p:sldId id="314" r:id="rId24"/>
    <p:sldId id="296" r:id="rId25"/>
    <p:sldId id="320" r:id="rId26"/>
    <p:sldId id="297" r:id="rId2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9CB5B6"/>
    <a:srgbClr val="577779"/>
    <a:srgbClr val="A2C7CE"/>
    <a:srgbClr val="8B2D3D"/>
    <a:srgbClr val="912F3F"/>
    <a:srgbClr val="A432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9929" autoAdjust="0"/>
  </p:normalViewPr>
  <p:slideViewPr>
    <p:cSldViewPr>
      <p:cViewPr>
        <p:scale>
          <a:sx n="70" d="100"/>
          <a:sy n="70" d="100"/>
        </p:scale>
        <p:origin x="-1158" y="-7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ED7F2D-52D7-4822-BAF1-135E51A870D2}" type="doc">
      <dgm:prSet loTypeId="urn:microsoft.com/office/officeart/2005/8/layout/radial6" loCatId="relationship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2EAD9DC2-3FD7-422B-ADB5-8A21D30AE174}">
      <dgm:prSet phldrT="[Text]" custT="1"/>
      <dgm:spPr/>
      <dgm:t>
        <a:bodyPr/>
        <a:lstStyle/>
        <a:p>
          <a:r>
            <a:rPr lang="en-US" sz="2000" smtClean="0">
              <a:solidFill>
                <a:schemeClr val="bg1"/>
              </a:solidFill>
            </a:rPr>
            <a:t>7 principles for M&amp;E</a:t>
          </a:r>
          <a:endParaRPr lang="en-GB" sz="2000" dirty="0">
            <a:solidFill>
              <a:schemeClr val="bg1"/>
            </a:solidFill>
          </a:endParaRPr>
        </a:p>
      </dgm:t>
    </dgm:pt>
    <dgm:pt modelId="{46277CAF-5919-4AEB-98BE-B29DF63D4A4E}" type="parTrans" cxnId="{12AA0E3A-C684-441D-BF57-5CECACE86853}">
      <dgm:prSet/>
      <dgm:spPr/>
      <dgm:t>
        <a:bodyPr/>
        <a:lstStyle/>
        <a:p>
          <a:endParaRPr lang="en-GB"/>
        </a:p>
      </dgm:t>
    </dgm:pt>
    <dgm:pt modelId="{86F7C0F5-A8C5-405C-B1D6-8BD5A298FC8F}" type="sibTrans" cxnId="{12AA0E3A-C684-441D-BF57-5CECACE86853}">
      <dgm:prSet/>
      <dgm:spPr/>
      <dgm:t>
        <a:bodyPr/>
        <a:lstStyle/>
        <a:p>
          <a:endParaRPr lang="en-GB"/>
        </a:p>
      </dgm:t>
    </dgm:pt>
    <dgm:pt modelId="{AC249D73-026F-426E-90ED-3EBB594A89B6}">
      <dgm:prSet phldrT="[Text]" custT="1"/>
      <dgm:spPr/>
      <dgm:t>
        <a:bodyPr/>
        <a:lstStyle/>
        <a:p>
          <a:r>
            <a:rPr lang="en-GB" sz="1800"/>
            <a:t>2. Local M&amp;E practices and processes</a:t>
          </a:r>
          <a:endParaRPr lang="en-GB" sz="1800" dirty="0"/>
        </a:p>
      </dgm:t>
    </dgm:pt>
    <dgm:pt modelId="{7F7D338D-53DF-4F1C-8268-98CA6FBFB69D}" type="parTrans" cxnId="{B98F23CA-C0A1-4F57-A45E-67B00A481DC1}">
      <dgm:prSet/>
      <dgm:spPr/>
      <dgm:t>
        <a:bodyPr/>
        <a:lstStyle/>
        <a:p>
          <a:endParaRPr lang="en-GB"/>
        </a:p>
      </dgm:t>
    </dgm:pt>
    <dgm:pt modelId="{B997A4B3-C929-46C5-8354-4CB46D6179B9}" type="sibTrans" cxnId="{B98F23CA-C0A1-4F57-A45E-67B00A481DC1}">
      <dgm:prSet/>
      <dgm:spPr/>
      <dgm:t>
        <a:bodyPr/>
        <a:lstStyle/>
        <a:p>
          <a:endParaRPr lang="en-GB"/>
        </a:p>
      </dgm:t>
    </dgm:pt>
    <dgm:pt modelId="{88993C1A-4763-4FF5-B3C2-895EA1FC556C}">
      <dgm:prSet custT="1"/>
      <dgm:spPr/>
      <dgm:t>
        <a:bodyPr/>
        <a:lstStyle/>
        <a:p>
          <a:r>
            <a:rPr lang="en-GB" sz="1800"/>
            <a:t>3. Actor-based M&amp;E system</a:t>
          </a:r>
          <a:endParaRPr lang="nl-BE" sz="1800"/>
        </a:p>
      </dgm:t>
    </dgm:pt>
    <dgm:pt modelId="{F89C29ED-5A88-49DA-BFB0-81AF0879202A}" type="parTrans" cxnId="{724E54ED-D049-4217-8A79-C7D1F0A37CCB}">
      <dgm:prSet/>
      <dgm:spPr/>
      <dgm:t>
        <a:bodyPr/>
        <a:lstStyle/>
        <a:p>
          <a:endParaRPr lang="nl-BE"/>
        </a:p>
      </dgm:t>
    </dgm:pt>
    <dgm:pt modelId="{DB08B58B-095E-4928-BECF-A38664FA9DAC}" type="sibTrans" cxnId="{724E54ED-D049-4217-8A79-C7D1F0A37CCB}">
      <dgm:prSet/>
      <dgm:spPr/>
      <dgm:t>
        <a:bodyPr/>
        <a:lstStyle/>
        <a:p>
          <a:endParaRPr lang="nl-BE"/>
        </a:p>
      </dgm:t>
    </dgm:pt>
    <dgm:pt modelId="{90A43440-9EE1-4D70-B6F5-A5348D508CE6}">
      <dgm:prSet custT="1"/>
      <dgm:spPr/>
      <dgm:t>
        <a:bodyPr/>
        <a:lstStyle/>
        <a:p>
          <a:r>
            <a:rPr lang="en-GB" sz="1800"/>
            <a:t>4. Joint learning</a:t>
          </a:r>
          <a:endParaRPr lang="nl-BE" sz="1800"/>
        </a:p>
      </dgm:t>
    </dgm:pt>
    <dgm:pt modelId="{519107FD-989E-4404-97F0-ED490FBC3327}" type="parTrans" cxnId="{56C7CBAF-B389-4D3A-8712-2C8FE2ACA59F}">
      <dgm:prSet/>
      <dgm:spPr/>
      <dgm:t>
        <a:bodyPr/>
        <a:lstStyle/>
        <a:p>
          <a:endParaRPr lang="nl-BE"/>
        </a:p>
      </dgm:t>
    </dgm:pt>
    <dgm:pt modelId="{E9DA6773-FF14-49BA-AA63-FBB3F6F6F976}" type="sibTrans" cxnId="{56C7CBAF-B389-4D3A-8712-2C8FE2ACA59F}">
      <dgm:prSet/>
      <dgm:spPr/>
      <dgm:t>
        <a:bodyPr/>
        <a:lstStyle/>
        <a:p>
          <a:endParaRPr lang="nl-BE"/>
        </a:p>
      </dgm:t>
    </dgm:pt>
    <dgm:pt modelId="{BAED7263-62B2-4C97-B0B5-AA41BCB03DEB}">
      <dgm:prSet custT="1"/>
      <dgm:spPr/>
      <dgm:t>
        <a:bodyPr/>
        <a:lstStyle/>
        <a:p>
          <a:r>
            <a:rPr lang="en-GB" sz="1800"/>
            <a:t>5. Minimum M&amp;E standards</a:t>
          </a:r>
          <a:endParaRPr lang="nl-BE" sz="1800"/>
        </a:p>
      </dgm:t>
    </dgm:pt>
    <dgm:pt modelId="{FF2D5403-4DBC-4A83-8C1E-5E1E14C91E4F}" type="parTrans" cxnId="{FA0E7F4E-8DAE-4E17-B685-6ABE7ED20554}">
      <dgm:prSet/>
      <dgm:spPr/>
      <dgm:t>
        <a:bodyPr/>
        <a:lstStyle/>
        <a:p>
          <a:endParaRPr lang="nl-BE"/>
        </a:p>
      </dgm:t>
    </dgm:pt>
    <dgm:pt modelId="{DFACC3ED-51E5-47E4-9EF2-24CBCA118907}" type="sibTrans" cxnId="{FA0E7F4E-8DAE-4E17-B685-6ABE7ED20554}">
      <dgm:prSet/>
      <dgm:spPr/>
      <dgm:t>
        <a:bodyPr/>
        <a:lstStyle/>
        <a:p>
          <a:endParaRPr lang="nl-BE"/>
        </a:p>
      </dgm:t>
    </dgm:pt>
    <dgm:pt modelId="{00C0C447-26D3-4C2B-B950-B50D9A610800}">
      <dgm:prSet custT="1"/>
      <dgm:spPr/>
      <dgm:t>
        <a:bodyPr/>
        <a:lstStyle/>
        <a:p>
          <a:r>
            <a:rPr lang="en-GB" sz="1800"/>
            <a:t>6. Transparency and feedback</a:t>
          </a:r>
          <a:endParaRPr lang="nl-BE" sz="1800"/>
        </a:p>
      </dgm:t>
    </dgm:pt>
    <dgm:pt modelId="{A83CE214-9742-43DF-BFE9-90D9262F0D1E}" type="parTrans" cxnId="{5EBC5355-D182-4CBA-A94E-A5ADB7F3109F}">
      <dgm:prSet/>
      <dgm:spPr/>
      <dgm:t>
        <a:bodyPr/>
        <a:lstStyle/>
        <a:p>
          <a:endParaRPr lang="nl-BE"/>
        </a:p>
      </dgm:t>
    </dgm:pt>
    <dgm:pt modelId="{14C47787-6BB7-4971-9947-DFEDB596269E}" type="sibTrans" cxnId="{5EBC5355-D182-4CBA-A94E-A5ADB7F3109F}">
      <dgm:prSet/>
      <dgm:spPr/>
      <dgm:t>
        <a:bodyPr/>
        <a:lstStyle/>
        <a:p>
          <a:endParaRPr lang="nl-BE"/>
        </a:p>
      </dgm:t>
    </dgm:pt>
    <dgm:pt modelId="{B3C6598D-08FA-448F-92EA-5DB50F35B836}">
      <dgm:prSet custT="1"/>
      <dgm:spPr/>
      <dgm:t>
        <a:bodyPr/>
        <a:lstStyle/>
        <a:p>
          <a:r>
            <a:rPr lang="en-GB" sz="1800"/>
            <a:t>7. Keeping it simple</a:t>
          </a:r>
          <a:endParaRPr lang="nl-BE" sz="1800"/>
        </a:p>
      </dgm:t>
    </dgm:pt>
    <dgm:pt modelId="{7EBB07FE-C16A-4873-9DE4-C1AEDAC2AD1F}" type="parTrans" cxnId="{6159F9A8-6DE8-416B-852B-81E47D3A5933}">
      <dgm:prSet/>
      <dgm:spPr/>
      <dgm:t>
        <a:bodyPr/>
        <a:lstStyle/>
        <a:p>
          <a:endParaRPr lang="nl-BE"/>
        </a:p>
      </dgm:t>
    </dgm:pt>
    <dgm:pt modelId="{58801BA1-4BC5-42B4-B7E3-EEE44AC34A40}" type="sibTrans" cxnId="{6159F9A8-6DE8-416B-852B-81E47D3A5933}">
      <dgm:prSet/>
      <dgm:spPr/>
      <dgm:t>
        <a:bodyPr/>
        <a:lstStyle/>
        <a:p>
          <a:endParaRPr lang="nl-BE"/>
        </a:p>
      </dgm:t>
    </dgm:pt>
    <dgm:pt modelId="{704B0996-6A1F-45C5-AB9F-6817A0654F80}">
      <dgm:prSet custT="1"/>
      <dgm:spPr/>
      <dgm:t>
        <a:bodyPr/>
        <a:lstStyle/>
        <a:p>
          <a:r>
            <a:rPr lang="en-GB" sz="1800"/>
            <a:t>1. Democratic ownership </a:t>
          </a:r>
          <a:endParaRPr lang="en-GB" sz="1800" dirty="0"/>
        </a:p>
      </dgm:t>
    </dgm:pt>
    <dgm:pt modelId="{F5652F10-78A1-46FB-A96C-3A5B5EFEB6F9}" type="parTrans" cxnId="{44AFBB3F-BF4A-47E4-87C5-78740D5A8C76}">
      <dgm:prSet/>
      <dgm:spPr/>
      <dgm:t>
        <a:bodyPr/>
        <a:lstStyle/>
        <a:p>
          <a:endParaRPr lang="nl-NL"/>
        </a:p>
      </dgm:t>
    </dgm:pt>
    <dgm:pt modelId="{A5D7239D-AF32-4B7A-8482-BC0BCCC52438}" type="sibTrans" cxnId="{44AFBB3F-BF4A-47E4-87C5-78740D5A8C76}">
      <dgm:prSet/>
      <dgm:spPr/>
      <dgm:t>
        <a:bodyPr/>
        <a:lstStyle/>
        <a:p>
          <a:endParaRPr lang="nl-NL"/>
        </a:p>
      </dgm:t>
    </dgm:pt>
    <dgm:pt modelId="{05910675-7102-4B26-97A0-DE3B2ED953B0}" type="pres">
      <dgm:prSet presAssocID="{1DED7F2D-52D7-4822-BAF1-135E51A870D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CF45916-3B34-4C96-BDD7-B93A564C7932}" type="pres">
      <dgm:prSet presAssocID="{2EAD9DC2-3FD7-422B-ADB5-8A21D30AE174}" presName="centerShape" presStyleLbl="node0" presStyleIdx="0" presStyleCnt="1"/>
      <dgm:spPr/>
      <dgm:t>
        <a:bodyPr/>
        <a:lstStyle/>
        <a:p>
          <a:endParaRPr lang="en-GB"/>
        </a:p>
      </dgm:t>
    </dgm:pt>
    <dgm:pt modelId="{89EE8B25-08F4-43B1-A35F-EDEA92FBDAFE}" type="pres">
      <dgm:prSet presAssocID="{704B0996-6A1F-45C5-AB9F-6817A0654F80}" presName="node" presStyleLbl="node1" presStyleIdx="0" presStyleCnt="7" custScaleX="161359" custScaleY="11591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80EE6DF-AB23-4258-9853-A24D7E8088E6}" type="pres">
      <dgm:prSet presAssocID="{704B0996-6A1F-45C5-AB9F-6817A0654F80}" presName="dummy" presStyleCnt="0"/>
      <dgm:spPr/>
      <dgm:t>
        <a:bodyPr/>
        <a:lstStyle/>
        <a:p>
          <a:endParaRPr lang="nl-NL"/>
        </a:p>
      </dgm:t>
    </dgm:pt>
    <dgm:pt modelId="{E17F81CD-F496-41CB-80D7-8CB60FA0D0B6}" type="pres">
      <dgm:prSet presAssocID="{A5D7239D-AF32-4B7A-8482-BC0BCCC52438}" presName="sibTrans" presStyleLbl="sibTrans2D1" presStyleIdx="0" presStyleCnt="7"/>
      <dgm:spPr/>
      <dgm:t>
        <a:bodyPr/>
        <a:lstStyle/>
        <a:p>
          <a:endParaRPr lang="nl-NL"/>
        </a:p>
      </dgm:t>
    </dgm:pt>
    <dgm:pt modelId="{7C7B177C-758C-44BB-B85C-6CE632746190}" type="pres">
      <dgm:prSet presAssocID="{AC249D73-026F-426E-90ED-3EBB594A89B6}" presName="node" presStyleLbl="node1" presStyleIdx="1" presStyleCnt="7" custScaleX="161359" custScaleY="1159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433BE90-9792-44A6-A092-CD2A48D7AC4D}" type="pres">
      <dgm:prSet presAssocID="{AC249D73-026F-426E-90ED-3EBB594A89B6}" presName="dummy" presStyleCnt="0"/>
      <dgm:spPr/>
      <dgm:t>
        <a:bodyPr/>
        <a:lstStyle/>
        <a:p>
          <a:endParaRPr lang="nl-NL"/>
        </a:p>
      </dgm:t>
    </dgm:pt>
    <dgm:pt modelId="{1C9FE53B-7B5B-4C3A-9B2D-D0ACEA0066AD}" type="pres">
      <dgm:prSet presAssocID="{B997A4B3-C929-46C5-8354-4CB46D6179B9}" presName="sibTrans" presStyleLbl="sibTrans2D1" presStyleIdx="1" presStyleCnt="7"/>
      <dgm:spPr/>
      <dgm:t>
        <a:bodyPr/>
        <a:lstStyle/>
        <a:p>
          <a:endParaRPr lang="en-GB"/>
        </a:p>
      </dgm:t>
    </dgm:pt>
    <dgm:pt modelId="{141AB194-C242-4CA6-B330-B97BDB99215D}" type="pres">
      <dgm:prSet presAssocID="{88993C1A-4763-4FF5-B3C2-895EA1FC556C}" presName="node" presStyleLbl="node1" presStyleIdx="2" presStyleCnt="7" custScaleX="161359" custScaleY="115912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7D580E88-30F6-47B4-8074-A262B22746AD}" type="pres">
      <dgm:prSet presAssocID="{88993C1A-4763-4FF5-B3C2-895EA1FC556C}" presName="dummy" presStyleCnt="0"/>
      <dgm:spPr/>
      <dgm:t>
        <a:bodyPr/>
        <a:lstStyle/>
        <a:p>
          <a:endParaRPr lang="nl-NL"/>
        </a:p>
      </dgm:t>
    </dgm:pt>
    <dgm:pt modelId="{9DC373F3-8F98-441A-8C9B-9FB9F7D7BF69}" type="pres">
      <dgm:prSet presAssocID="{DB08B58B-095E-4928-BECF-A38664FA9DAC}" presName="sibTrans" presStyleLbl="sibTrans2D1" presStyleIdx="2" presStyleCnt="7"/>
      <dgm:spPr/>
      <dgm:t>
        <a:bodyPr/>
        <a:lstStyle/>
        <a:p>
          <a:endParaRPr lang="nl-BE"/>
        </a:p>
      </dgm:t>
    </dgm:pt>
    <dgm:pt modelId="{F7A5F776-E75B-4BB2-BF2A-B4291C50834E}" type="pres">
      <dgm:prSet presAssocID="{90A43440-9EE1-4D70-B6F5-A5348D508CE6}" presName="node" presStyleLbl="node1" presStyleIdx="3" presStyleCnt="7" custScaleX="161359" custScaleY="115912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CE2CE3CE-A399-492B-867A-62DF063AEE28}" type="pres">
      <dgm:prSet presAssocID="{90A43440-9EE1-4D70-B6F5-A5348D508CE6}" presName="dummy" presStyleCnt="0"/>
      <dgm:spPr/>
      <dgm:t>
        <a:bodyPr/>
        <a:lstStyle/>
        <a:p>
          <a:endParaRPr lang="nl-NL"/>
        </a:p>
      </dgm:t>
    </dgm:pt>
    <dgm:pt modelId="{AE5CF7E0-D89E-453D-B5CC-FECB687627AB}" type="pres">
      <dgm:prSet presAssocID="{E9DA6773-FF14-49BA-AA63-FBB3F6F6F976}" presName="sibTrans" presStyleLbl="sibTrans2D1" presStyleIdx="3" presStyleCnt="7"/>
      <dgm:spPr/>
      <dgm:t>
        <a:bodyPr/>
        <a:lstStyle/>
        <a:p>
          <a:endParaRPr lang="nl-BE"/>
        </a:p>
      </dgm:t>
    </dgm:pt>
    <dgm:pt modelId="{A404667E-C613-40F6-AB89-0E25BBCFE002}" type="pres">
      <dgm:prSet presAssocID="{BAED7263-62B2-4C97-B0B5-AA41BCB03DEB}" presName="node" presStyleLbl="node1" presStyleIdx="4" presStyleCnt="7" custScaleX="161359" custScaleY="115912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EB92B111-3FFB-4352-A154-E74AD1AF8409}" type="pres">
      <dgm:prSet presAssocID="{BAED7263-62B2-4C97-B0B5-AA41BCB03DEB}" presName="dummy" presStyleCnt="0"/>
      <dgm:spPr/>
      <dgm:t>
        <a:bodyPr/>
        <a:lstStyle/>
        <a:p>
          <a:endParaRPr lang="nl-NL"/>
        </a:p>
      </dgm:t>
    </dgm:pt>
    <dgm:pt modelId="{24C567B2-96A3-4BAB-86C1-A4BD07E69C5C}" type="pres">
      <dgm:prSet presAssocID="{DFACC3ED-51E5-47E4-9EF2-24CBCA118907}" presName="sibTrans" presStyleLbl="sibTrans2D1" presStyleIdx="4" presStyleCnt="7"/>
      <dgm:spPr/>
      <dgm:t>
        <a:bodyPr/>
        <a:lstStyle/>
        <a:p>
          <a:endParaRPr lang="nl-BE"/>
        </a:p>
      </dgm:t>
    </dgm:pt>
    <dgm:pt modelId="{7578CFD4-D30D-48A7-B02A-32F4814A22BE}" type="pres">
      <dgm:prSet presAssocID="{00C0C447-26D3-4C2B-B950-B50D9A610800}" presName="node" presStyleLbl="node1" presStyleIdx="5" presStyleCnt="7" custScaleX="161359" custScaleY="115912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968F865F-3403-41B5-AD0E-0AEF2B52ECC8}" type="pres">
      <dgm:prSet presAssocID="{00C0C447-26D3-4C2B-B950-B50D9A610800}" presName="dummy" presStyleCnt="0"/>
      <dgm:spPr/>
      <dgm:t>
        <a:bodyPr/>
        <a:lstStyle/>
        <a:p>
          <a:endParaRPr lang="nl-NL"/>
        </a:p>
      </dgm:t>
    </dgm:pt>
    <dgm:pt modelId="{CB5CC584-131B-4862-B7DA-A31C88C35473}" type="pres">
      <dgm:prSet presAssocID="{14C47787-6BB7-4971-9947-DFEDB596269E}" presName="sibTrans" presStyleLbl="sibTrans2D1" presStyleIdx="5" presStyleCnt="7"/>
      <dgm:spPr/>
      <dgm:t>
        <a:bodyPr/>
        <a:lstStyle/>
        <a:p>
          <a:endParaRPr lang="nl-BE"/>
        </a:p>
      </dgm:t>
    </dgm:pt>
    <dgm:pt modelId="{EE509263-D31B-4E2B-B6A8-C80FCC644D69}" type="pres">
      <dgm:prSet presAssocID="{B3C6598D-08FA-448F-92EA-5DB50F35B836}" presName="node" presStyleLbl="node1" presStyleIdx="6" presStyleCnt="7" custScaleX="161359" custScaleY="115912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D191BED0-77ED-472E-8482-F00CFBDDCB28}" type="pres">
      <dgm:prSet presAssocID="{B3C6598D-08FA-448F-92EA-5DB50F35B836}" presName="dummy" presStyleCnt="0"/>
      <dgm:spPr/>
      <dgm:t>
        <a:bodyPr/>
        <a:lstStyle/>
        <a:p>
          <a:endParaRPr lang="nl-NL"/>
        </a:p>
      </dgm:t>
    </dgm:pt>
    <dgm:pt modelId="{025CECAB-EC3C-4AD6-95D4-4F23505EC245}" type="pres">
      <dgm:prSet presAssocID="{58801BA1-4BC5-42B4-B7E3-EEE44AC34A40}" presName="sibTrans" presStyleLbl="sibTrans2D1" presStyleIdx="6" presStyleCnt="7"/>
      <dgm:spPr/>
      <dgm:t>
        <a:bodyPr/>
        <a:lstStyle/>
        <a:p>
          <a:endParaRPr lang="nl-BE"/>
        </a:p>
      </dgm:t>
    </dgm:pt>
  </dgm:ptLst>
  <dgm:cxnLst>
    <dgm:cxn modelId="{C44EE9D9-8DFE-41D0-8713-48CE23C42EE3}" type="presOf" srcId="{B997A4B3-C929-46C5-8354-4CB46D6179B9}" destId="{1C9FE53B-7B5B-4C3A-9B2D-D0ACEA0066AD}" srcOrd="0" destOrd="0" presId="urn:microsoft.com/office/officeart/2005/8/layout/radial6"/>
    <dgm:cxn modelId="{2090C146-3ABB-468F-ACFA-5D3153BC168E}" type="presOf" srcId="{2EAD9DC2-3FD7-422B-ADB5-8A21D30AE174}" destId="{6CF45916-3B34-4C96-BDD7-B93A564C7932}" srcOrd="0" destOrd="0" presId="urn:microsoft.com/office/officeart/2005/8/layout/radial6"/>
    <dgm:cxn modelId="{5EBC5355-D182-4CBA-A94E-A5ADB7F3109F}" srcId="{2EAD9DC2-3FD7-422B-ADB5-8A21D30AE174}" destId="{00C0C447-26D3-4C2B-B950-B50D9A610800}" srcOrd="5" destOrd="0" parTransId="{A83CE214-9742-43DF-BFE9-90D9262F0D1E}" sibTransId="{14C47787-6BB7-4971-9947-DFEDB596269E}"/>
    <dgm:cxn modelId="{56C7CBAF-B389-4D3A-8712-2C8FE2ACA59F}" srcId="{2EAD9DC2-3FD7-422B-ADB5-8A21D30AE174}" destId="{90A43440-9EE1-4D70-B6F5-A5348D508CE6}" srcOrd="3" destOrd="0" parTransId="{519107FD-989E-4404-97F0-ED490FBC3327}" sibTransId="{E9DA6773-FF14-49BA-AA63-FBB3F6F6F976}"/>
    <dgm:cxn modelId="{12AA0E3A-C684-441D-BF57-5CECACE86853}" srcId="{1DED7F2D-52D7-4822-BAF1-135E51A870D2}" destId="{2EAD9DC2-3FD7-422B-ADB5-8A21D30AE174}" srcOrd="0" destOrd="0" parTransId="{46277CAF-5919-4AEB-98BE-B29DF63D4A4E}" sibTransId="{86F7C0F5-A8C5-405C-B1D6-8BD5A298FC8F}"/>
    <dgm:cxn modelId="{8251EAA4-E6CB-4EF3-949D-D48A482D5A27}" type="presOf" srcId="{DB08B58B-095E-4928-BECF-A38664FA9DAC}" destId="{9DC373F3-8F98-441A-8C9B-9FB9F7D7BF69}" srcOrd="0" destOrd="0" presId="urn:microsoft.com/office/officeart/2005/8/layout/radial6"/>
    <dgm:cxn modelId="{6A38F8E7-BEC5-454F-A5E2-B4844135B795}" type="presOf" srcId="{14C47787-6BB7-4971-9947-DFEDB596269E}" destId="{CB5CC584-131B-4862-B7DA-A31C88C35473}" srcOrd="0" destOrd="0" presId="urn:microsoft.com/office/officeart/2005/8/layout/radial6"/>
    <dgm:cxn modelId="{F3AD632E-EB5B-40E2-90BC-0019041CFF76}" type="presOf" srcId="{DFACC3ED-51E5-47E4-9EF2-24CBCA118907}" destId="{24C567B2-96A3-4BAB-86C1-A4BD07E69C5C}" srcOrd="0" destOrd="0" presId="urn:microsoft.com/office/officeart/2005/8/layout/radial6"/>
    <dgm:cxn modelId="{44AFBB3F-BF4A-47E4-87C5-78740D5A8C76}" srcId="{2EAD9DC2-3FD7-422B-ADB5-8A21D30AE174}" destId="{704B0996-6A1F-45C5-AB9F-6817A0654F80}" srcOrd="0" destOrd="0" parTransId="{F5652F10-78A1-46FB-A96C-3A5B5EFEB6F9}" sibTransId="{A5D7239D-AF32-4B7A-8482-BC0BCCC52438}"/>
    <dgm:cxn modelId="{E0DE925F-AF9D-4BCD-A767-41E8565A9BE6}" type="presOf" srcId="{88993C1A-4763-4FF5-B3C2-895EA1FC556C}" destId="{141AB194-C242-4CA6-B330-B97BDB99215D}" srcOrd="0" destOrd="0" presId="urn:microsoft.com/office/officeart/2005/8/layout/radial6"/>
    <dgm:cxn modelId="{B1129575-5775-4743-A436-4B0162FE4D2C}" type="presOf" srcId="{704B0996-6A1F-45C5-AB9F-6817A0654F80}" destId="{89EE8B25-08F4-43B1-A35F-EDEA92FBDAFE}" srcOrd="0" destOrd="0" presId="urn:microsoft.com/office/officeart/2005/8/layout/radial6"/>
    <dgm:cxn modelId="{F549F2C5-951B-4EE7-96E4-97EB9E1F0946}" type="presOf" srcId="{1DED7F2D-52D7-4822-BAF1-135E51A870D2}" destId="{05910675-7102-4B26-97A0-DE3B2ED953B0}" srcOrd="0" destOrd="0" presId="urn:microsoft.com/office/officeart/2005/8/layout/radial6"/>
    <dgm:cxn modelId="{46AC7659-4B16-4A18-BC36-F78B05B3D38C}" type="presOf" srcId="{00C0C447-26D3-4C2B-B950-B50D9A610800}" destId="{7578CFD4-D30D-48A7-B02A-32F4814A22BE}" srcOrd="0" destOrd="0" presId="urn:microsoft.com/office/officeart/2005/8/layout/radial6"/>
    <dgm:cxn modelId="{6159F9A8-6DE8-416B-852B-81E47D3A5933}" srcId="{2EAD9DC2-3FD7-422B-ADB5-8A21D30AE174}" destId="{B3C6598D-08FA-448F-92EA-5DB50F35B836}" srcOrd="6" destOrd="0" parTransId="{7EBB07FE-C16A-4873-9DE4-C1AEDAC2AD1F}" sibTransId="{58801BA1-4BC5-42B4-B7E3-EEE44AC34A40}"/>
    <dgm:cxn modelId="{5907999E-6735-42F0-9D39-69719F5F5C80}" type="presOf" srcId="{BAED7263-62B2-4C97-B0B5-AA41BCB03DEB}" destId="{A404667E-C613-40F6-AB89-0E25BBCFE002}" srcOrd="0" destOrd="0" presId="urn:microsoft.com/office/officeart/2005/8/layout/radial6"/>
    <dgm:cxn modelId="{724E54ED-D049-4217-8A79-C7D1F0A37CCB}" srcId="{2EAD9DC2-3FD7-422B-ADB5-8A21D30AE174}" destId="{88993C1A-4763-4FF5-B3C2-895EA1FC556C}" srcOrd="2" destOrd="0" parTransId="{F89C29ED-5A88-49DA-BFB0-81AF0879202A}" sibTransId="{DB08B58B-095E-4928-BECF-A38664FA9DAC}"/>
    <dgm:cxn modelId="{FA0E7F4E-8DAE-4E17-B685-6ABE7ED20554}" srcId="{2EAD9DC2-3FD7-422B-ADB5-8A21D30AE174}" destId="{BAED7263-62B2-4C97-B0B5-AA41BCB03DEB}" srcOrd="4" destOrd="0" parTransId="{FF2D5403-4DBC-4A83-8C1E-5E1E14C91E4F}" sibTransId="{DFACC3ED-51E5-47E4-9EF2-24CBCA118907}"/>
    <dgm:cxn modelId="{6BE8DADE-1483-4932-AAC7-0A14711E40CE}" type="presOf" srcId="{58801BA1-4BC5-42B4-B7E3-EEE44AC34A40}" destId="{025CECAB-EC3C-4AD6-95D4-4F23505EC245}" srcOrd="0" destOrd="0" presId="urn:microsoft.com/office/officeart/2005/8/layout/radial6"/>
    <dgm:cxn modelId="{2D688749-ACDD-4202-B2A6-B1C461925DFC}" type="presOf" srcId="{B3C6598D-08FA-448F-92EA-5DB50F35B836}" destId="{EE509263-D31B-4E2B-B6A8-C80FCC644D69}" srcOrd="0" destOrd="0" presId="urn:microsoft.com/office/officeart/2005/8/layout/radial6"/>
    <dgm:cxn modelId="{5F8DAB36-24DF-4CC6-B390-447104365711}" type="presOf" srcId="{E9DA6773-FF14-49BA-AA63-FBB3F6F6F976}" destId="{AE5CF7E0-D89E-453D-B5CC-FECB687627AB}" srcOrd="0" destOrd="0" presId="urn:microsoft.com/office/officeart/2005/8/layout/radial6"/>
    <dgm:cxn modelId="{335AAF03-18D4-429F-8460-FD78E6AD6EBE}" type="presOf" srcId="{A5D7239D-AF32-4B7A-8482-BC0BCCC52438}" destId="{E17F81CD-F496-41CB-80D7-8CB60FA0D0B6}" srcOrd="0" destOrd="0" presId="urn:microsoft.com/office/officeart/2005/8/layout/radial6"/>
    <dgm:cxn modelId="{F7783D6E-46B3-4E0F-982F-9ECE94A9A4D4}" type="presOf" srcId="{90A43440-9EE1-4D70-B6F5-A5348D508CE6}" destId="{F7A5F776-E75B-4BB2-BF2A-B4291C50834E}" srcOrd="0" destOrd="0" presId="urn:microsoft.com/office/officeart/2005/8/layout/radial6"/>
    <dgm:cxn modelId="{B98F23CA-C0A1-4F57-A45E-67B00A481DC1}" srcId="{2EAD9DC2-3FD7-422B-ADB5-8A21D30AE174}" destId="{AC249D73-026F-426E-90ED-3EBB594A89B6}" srcOrd="1" destOrd="0" parTransId="{7F7D338D-53DF-4F1C-8268-98CA6FBFB69D}" sibTransId="{B997A4B3-C929-46C5-8354-4CB46D6179B9}"/>
    <dgm:cxn modelId="{B30292A7-4779-4919-A8E1-F815609B732F}" type="presOf" srcId="{AC249D73-026F-426E-90ED-3EBB594A89B6}" destId="{7C7B177C-758C-44BB-B85C-6CE632746190}" srcOrd="0" destOrd="0" presId="urn:microsoft.com/office/officeart/2005/8/layout/radial6"/>
    <dgm:cxn modelId="{BA6B7650-B0FD-4462-AFAD-EDC7CC4C26D5}" type="presParOf" srcId="{05910675-7102-4B26-97A0-DE3B2ED953B0}" destId="{6CF45916-3B34-4C96-BDD7-B93A564C7932}" srcOrd="0" destOrd="0" presId="urn:microsoft.com/office/officeart/2005/8/layout/radial6"/>
    <dgm:cxn modelId="{57B11153-74F6-4804-907D-FE6232B2B153}" type="presParOf" srcId="{05910675-7102-4B26-97A0-DE3B2ED953B0}" destId="{89EE8B25-08F4-43B1-A35F-EDEA92FBDAFE}" srcOrd="1" destOrd="0" presId="urn:microsoft.com/office/officeart/2005/8/layout/radial6"/>
    <dgm:cxn modelId="{09BB89F1-44AD-4E30-AF6E-1B48B545E311}" type="presParOf" srcId="{05910675-7102-4B26-97A0-DE3B2ED953B0}" destId="{880EE6DF-AB23-4258-9853-A24D7E8088E6}" srcOrd="2" destOrd="0" presId="urn:microsoft.com/office/officeart/2005/8/layout/radial6"/>
    <dgm:cxn modelId="{E471BE4C-C7A5-4CAF-876D-F3F7734CC25F}" type="presParOf" srcId="{05910675-7102-4B26-97A0-DE3B2ED953B0}" destId="{E17F81CD-F496-41CB-80D7-8CB60FA0D0B6}" srcOrd="3" destOrd="0" presId="urn:microsoft.com/office/officeart/2005/8/layout/radial6"/>
    <dgm:cxn modelId="{F696D3AA-1F91-410C-A115-FDAF818FFEE1}" type="presParOf" srcId="{05910675-7102-4B26-97A0-DE3B2ED953B0}" destId="{7C7B177C-758C-44BB-B85C-6CE632746190}" srcOrd="4" destOrd="0" presId="urn:microsoft.com/office/officeart/2005/8/layout/radial6"/>
    <dgm:cxn modelId="{D704D96B-476F-4FE9-A26E-6D650CF37265}" type="presParOf" srcId="{05910675-7102-4B26-97A0-DE3B2ED953B0}" destId="{3433BE90-9792-44A6-A092-CD2A48D7AC4D}" srcOrd="5" destOrd="0" presId="urn:microsoft.com/office/officeart/2005/8/layout/radial6"/>
    <dgm:cxn modelId="{18E8D150-63E0-4AC7-B89D-0C5AD5DE91ED}" type="presParOf" srcId="{05910675-7102-4B26-97A0-DE3B2ED953B0}" destId="{1C9FE53B-7B5B-4C3A-9B2D-D0ACEA0066AD}" srcOrd="6" destOrd="0" presId="urn:microsoft.com/office/officeart/2005/8/layout/radial6"/>
    <dgm:cxn modelId="{D06F5DEF-3BE4-47F9-9A92-5E0124F89476}" type="presParOf" srcId="{05910675-7102-4B26-97A0-DE3B2ED953B0}" destId="{141AB194-C242-4CA6-B330-B97BDB99215D}" srcOrd="7" destOrd="0" presId="urn:microsoft.com/office/officeart/2005/8/layout/radial6"/>
    <dgm:cxn modelId="{F808D90B-42A6-4018-9E74-B6551E9C5E0B}" type="presParOf" srcId="{05910675-7102-4B26-97A0-DE3B2ED953B0}" destId="{7D580E88-30F6-47B4-8074-A262B22746AD}" srcOrd="8" destOrd="0" presId="urn:microsoft.com/office/officeart/2005/8/layout/radial6"/>
    <dgm:cxn modelId="{BF11227B-D5CA-4CF4-91F2-1A4E5680F3FA}" type="presParOf" srcId="{05910675-7102-4B26-97A0-DE3B2ED953B0}" destId="{9DC373F3-8F98-441A-8C9B-9FB9F7D7BF69}" srcOrd="9" destOrd="0" presId="urn:microsoft.com/office/officeart/2005/8/layout/radial6"/>
    <dgm:cxn modelId="{867B9AAD-6809-434E-AE2E-FEB902E6507E}" type="presParOf" srcId="{05910675-7102-4B26-97A0-DE3B2ED953B0}" destId="{F7A5F776-E75B-4BB2-BF2A-B4291C50834E}" srcOrd="10" destOrd="0" presId="urn:microsoft.com/office/officeart/2005/8/layout/radial6"/>
    <dgm:cxn modelId="{4880B605-BA0E-4424-86CA-C7CDDD30144E}" type="presParOf" srcId="{05910675-7102-4B26-97A0-DE3B2ED953B0}" destId="{CE2CE3CE-A399-492B-867A-62DF063AEE28}" srcOrd="11" destOrd="0" presId="urn:microsoft.com/office/officeart/2005/8/layout/radial6"/>
    <dgm:cxn modelId="{3C478115-4DDC-4EFE-8A9A-A37050D6B9E1}" type="presParOf" srcId="{05910675-7102-4B26-97A0-DE3B2ED953B0}" destId="{AE5CF7E0-D89E-453D-B5CC-FECB687627AB}" srcOrd="12" destOrd="0" presId="urn:microsoft.com/office/officeart/2005/8/layout/radial6"/>
    <dgm:cxn modelId="{AD5A970B-9EBD-4FC6-BA5C-A2E2BC55E74A}" type="presParOf" srcId="{05910675-7102-4B26-97A0-DE3B2ED953B0}" destId="{A404667E-C613-40F6-AB89-0E25BBCFE002}" srcOrd="13" destOrd="0" presId="urn:microsoft.com/office/officeart/2005/8/layout/radial6"/>
    <dgm:cxn modelId="{437E68C4-D65F-4C7A-8652-FEA45BCDA596}" type="presParOf" srcId="{05910675-7102-4B26-97A0-DE3B2ED953B0}" destId="{EB92B111-3FFB-4352-A154-E74AD1AF8409}" srcOrd="14" destOrd="0" presId="urn:microsoft.com/office/officeart/2005/8/layout/radial6"/>
    <dgm:cxn modelId="{08911B13-34B0-43F4-BB87-CE9123AE63FB}" type="presParOf" srcId="{05910675-7102-4B26-97A0-DE3B2ED953B0}" destId="{24C567B2-96A3-4BAB-86C1-A4BD07E69C5C}" srcOrd="15" destOrd="0" presId="urn:microsoft.com/office/officeart/2005/8/layout/radial6"/>
    <dgm:cxn modelId="{D8219126-C648-4A52-A529-A3A899FC37DF}" type="presParOf" srcId="{05910675-7102-4B26-97A0-DE3B2ED953B0}" destId="{7578CFD4-D30D-48A7-B02A-32F4814A22BE}" srcOrd="16" destOrd="0" presId="urn:microsoft.com/office/officeart/2005/8/layout/radial6"/>
    <dgm:cxn modelId="{D9CF94F9-BC38-4DBB-859C-1FFDB09FD110}" type="presParOf" srcId="{05910675-7102-4B26-97A0-DE3B2ED953B0}" destId="{968F865F-3403-41B5-AD0E-0AEF2B52ECC8}" srcOrd="17" destOrd="0" presId="urn:microsoft.com/office/officeart/2005/8/layout/radial6"/>
    <dgm:cxn modelId="{6EB4186C-9A62-47DA-8FAE-3C714FABC600}" type="presParOf" srcId="{05910675-7102-4B26-97A0-DE3B2ED953B0}" destId="{CB5CC584-131B-4862-B7DA-A31C88C35473}" srcOrd="18" destOrd="0" presId="urn:microsoft.com/office/officeart/2005/8/layout/radial6"/>
    <dgm:cxn modelId="{FC47D97F-74C8-49C4-BF10-AF3A89326A90}" type="presParOf" srcId="{05910675-7102-4B26-97A0-DE3B2ED953B0}" destId="{EE509263-D31B-4E2B-B6A8-C80FCC644D69}" srcOrd="19" destOrd="0" presId="urn:microsoft.com/office/officeart/2005/8/layout/radial6"/>
    <dgm:cxn modelId="{18417118-1EF0-4D54-80C2-4A875D542053}" type="presParOf" srcId="{05910675-7102-4B26-97A0-DE3B2ED953B0}" destId="{D191BED0-77ED-472E-8482-F00CFBDDCB28}" srcOrd="20" destOrd="0" presId="urn:microsoft.com/office/officeart/2005/8/layout/radial6"/>
    <dgm:cxn modelId="{ECC7519D-2BBC-41F9-96CB-CA42E4AEEE8B}" type="presParOf" srcId="{05910675-7102-4B26-97A0-DE3B2ED953B0}" destId="{025CECAB-EC3C-4AD6-95D4-4F23505EC245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EB29A1-53C6-4A29-A140-916B311AF4F1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3A866B4C-F06D-478D-87AA-5319879A92AA}">
      <dgm:prSet phldrT="[Text]" custT="1"/>
      <dgm:spPr/>
      <dgm:t>
        <a:bodyPr/>
        <a:lstStyle/>
        <a:p>
          <a:r>
            <a:rPr lang="nl-BE" sz="2000" smtClean="0">
              <a:solidFill>
                <a:srgbClr val="002060"/>
              </a:solidFill>
            </a:rPr>
            <a:t>2.    Planning</a:t>
          </a:r>
          <a:endParaRPr lang="nl-BE" sz="2000">
            <a:solidFill>
              <a:srgbClr val="002060"/>
            </a:solidFill>
          </a:endParaRPr>
        </a:p>
      </dgm:t>
    </dgm:pt>
    <dgm:pt modelId="{B8060B93-ABE1-44A1-9F4F-758B1E4B6804}" type="parTrans" cxnId="{AFF3697B-BC1E-4E73-8FB2-D2B3E11AE9B2}">
      <dgm:prSet/>
      <dgm:spPr/>
      <dgm:t>
        <a:bodyPr/>
        <a:lstStyle/>
        <a:p>
          <a:endParaRPr lang="nl-BE"/>
        </a:p>
      </dgm:t>
    </dgm:pt>
    <dgm:pt modelId="{A79AC4FA-29F5-4F5F-9EAD-7396EB4155EC}" type="sibTrans" cxnId="{AFF3697B-BC1E-4E73-8FB2-D2B3E11AE9B2}">
      <dgm:prSet/>
      <dgm:spPr/>
      <dgm:t>
        <a:bodyPr/>
        <a:lstStyle/>
        <a:p>
          <a:endParaRPr lang="nl-BE"/>
        </a:p>
      </dgm:t>
    </dgm:pt>
    <dgm:pt modelId="{FDE9DADF-F1E2-4443-99E9-B73453967006}">
      <dgm:prSet phldrT="[Text]" custT="1"/>
      <dgm:spPr/>
      <dgm:t>
        <a:bodyPr/>
        <a:lstStyle/>
        <a:p>
          <a:r>
            <a:rPr lang="nl-BE" sz="2000" smtClean="0">
              <a:solidFill>
                <a:srgbClr val="002060"/>
              </a:solidFill>
            </a:rPr>
            <a:t>3. Implemen-tation</a:t>
          </a:r>
          <a:endParaRPr lang="nl-BE" sz="2000">
            <a:solidFill>
              <a:srgbClr val="002060"/>
            </a:solidFill>
          </a:endParaRPr>
        </a:p>
      </dgm:t>
    </dgm:pt>
    <dgm:pt modelId="{6BFF4CD2-4902-443B-A3FF-F383021C9C35}" type="parTrans" cxnId="{95EAC217-CDB9-49D2-AB53-83B770BABDC7}">
      <dgm:prSet/>
      <dgm:spPr/>
      <dgm:t>
        <a:bodyPr/>
        <a:lstStyle/>
        <a:p>
          <a:endParaRPr lang="nl-BE"/>
        </a:p>
      </dgm:t>
    </dgm:pt>
    <dgm:pt modelId="{6FDD250A-2F55-4888-8EAB-46771BF8D29C}" type="sibTrans" cxnId="{95EAC217-CDB9-49D2-AB53-83B770BABDC7}">
      <dgm:prSet/>
      <dgm:spPr/>
      <dgm:t>
        <a:bodyPr/>
        <a:lstStyle/>
        <a:p>
          <a:endParaRPr lang="nl-BE"/>
        </a:p>
      </dgm:t>
    </dgm:pt>
    <dgm:pt modelId="{708E3A7D-85CA-4594-ABB1-D5DED48E5F14}">
      <dgm:prSet phldrT="[Text]" custT="1"/>
      <dgm:spPr/>
      <dgm:t>
        <a:bodyPr/>
        <a:lstStyle/>
        <a:p>
          <a:r>
            <a:rPr lang="nl-BE" sz="2000" smtClean="0">
              <a:solidFill>
                <a:srgbClr val="002060"/>
              </a:solidFill>
            </a:rPr>
            <a:t>4.  Monitoring</a:t>
          </a:r>
          <a:endParaRPr lang="nl-BE" sz="2000">
            <a:solidFill>
              <a:srgbClr val="002060"/>
            </a:solidFill>
          </a:endParaRPr>
        </a:p>
      </dgm:t>
    </dgm:pt>
    <dgm:pt modelId="{A9CFD5D9-8C43-4DE7-A7E7-27C990FDE8AD}" type="parTrans" cxnId="{28D3CCFB-D689-45CE-BC4B-F1E8849C6F25}">
      <dgm:prSet/>
      <dgm:spPr/>
      <dgm:t>
        <a:bodyPr/>
        <a:lstStyle/>
        <a:p>
          <a:endParaRPr lang="nl-BE"/>
        </a:p>
      </dgm:t>
    </dgm:pt>
    <dgm:pt modelId="{88FB24CE-06C9-4CE9-A3FE-02A99A404C81}" type="sibTrans" cxnId="{28D3CCFB-D689-45CE-BC4B-F1E8849C6F25}">
      <dgm:prSet/>
      <dgm:spPr/>
      <dgm:t>
        <a:bodyPr/>
        <a:lstStyle/>
        <a:p>
          <a:endParaRPr lang="nl-BE"/>
        </a:p>
      </dgm:t>
    </dgm:pt>
    <dgm:pt modelId="{A73B8E18-5C63-4DC9-A312-341D88CF5731}">
      <dgm:prSet phldrT="[Text]" custT="1"/>
      <dgm:spPr/>
      <dgm:t>
        <a:bodyPr/>
        <a:lstStyle/>
        <a:p>
          <a:r>
            <a:rPr lang="nl-BE" sz="2000" smtClean="0">
              <a:solidFill>
                <a:srgbClr val="002060"/>
              </a:solidFill>
            </a:rPr>
            <a:t>5.  Evaluation</a:t>
          </a:r>
          <a:endParaRPr lang="nl-BE" sz="2000">
            <a:solidFill>
              <a:srgbClr val="002060"/>
            </a:solidFill>
          </a:endParaRPr>
        </a:p>
      </dgm:t>
    </dgm:pt>
    <dgm:pt modelId="{081B57B2-B54F-4F86-9011-F3A1243DD926}" type="parTrans" cxnId="{B9DE19BD-5BF5-4E74-8804-62794C5DCC48}">
      <dgm:prSet/>
      <dgm:spPr/>
      <dgm:t>
        <a:bodyPr/>
        <a:lstStyle/>
        <a:p>
          <a:endParaRPr lang="nl-BE"/>
        </a:p>
      </dgm:t>
    </dgm:pt>
    <dgm:pt modelId="{9A2B44E9-AA62-4C23-808D-56D613A262D9}" type="sibTrans" cxnId="{B9DE19BD-5BF5-4E74-8804-62794C5DCC48}">
      <dgm:prSet/>
      <dgm:spPr/>
      <dgm:t>
        <a:bodyPr/>
        <a:lstStyle/>
        <a:p>
          <a:endParaRPr lang="nl-BE"/>
        </a:p>
      </dgm:t>
    </dgm:pt>
    <dgm:pt modelId="{1C6FC864-C56F-4ED8-A5E4-68A33AACAD3E}">
      <dgm:prSet phldrT="[Text]" custT="1"/>
      <dgm:spPr/>
      <dgm:t>
        <a:bodyPr/>
        <a:lstStyle/>
        <a:p>
          <a:r>
            <a:rPr lang="nl-BE" sz="2000" smtClean="0">
              <a:solidFill>
                <a:srgbClr val="002060"/>
              </a:solidFill>
            </a:rPr>
            <a:t>1.    Analysis</a:t>
          </a:r>
          <a:endParaRPr lang="nl-BE" sz="2000">
            <a:solidFill>
              <a:srgbClr val="002060"/>
            </a:solidFill>
          </a:endParaRPr>
        </a:p>
      </dgm:t>
    </dgm:pt>
    <dgm:pt modelId="{73251E61-D362-409D-8DE1-966A2375318C}" type="parTrans" cxnId="{8D400A1E-DB7B-4BD8-BCC9-F186CE9ABB81}">
      <dgm:prSet/>
      <dgm:spPr/>
      <dgm:t>
        <a:bodyPr/>
        <a:lstStyle/>
        <a:p>
          <a:endParaRPr lang="nl-BE"/>
        </a:p>
      </dgm:t>
    </dgm:pt>
    <dgm:pt modelId="{5FE629AB-D3E0-4563-A68C-62E8A83B0E38}" type="sibTrans" cxnId="{8D400A1E-DB7B-4BD8-BCC9-F186CE9ABB81}">
      <dgm:prSet/>
      <dgm:spPr/>
      <dgm:t>
        <a:bodyPr/>
        <a:lstStyle/>
        <a:p>
          <a:endParaRPr lang="nl-BE"/>
        </a:p>
      </dgm:t>
    </dgm:pt>
    <dgm:pt modelId="{18BF2382-CDAA-4381-A2F4-2AE39F1D2B5C}" type="pres">
      <dgm:prSet presAssocID="{A8EB29A1-53C6-4A29-A140-916B311AF4F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69D4D46-01F3-4FC0-AF54-1BBCEF09181A}" type="pres">
      <dgm:prSet presAssocID="{1C6FC864-C56F-4ED8-A5E4-68A33AACAD3E}" presName="dummy" presStyleCnt="0"/>
      <dgm:spPr/>
    </dgm:pt>
    <dgm:pt modelId="{1B037947-A703-4E82-A080-6C48E69A9150}" type="pres">
      <dgm:prSet presAssocID="{1C6FC864-C56F-4ED8-A5E4-68A33AACAD3E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B387BD4-D9C8-4AED-92F3-46F24882FD23}" type="pres">
      <dgm:prSet presAssocID="{5FE629AB-D3E0-4563-A68C-62E8A83B0E38}" presName="sibTrans" presStyleLbl="node1" presStyleIdx="0" presStyleCnt="5"/>
      <dgm:spPr/>
      <dgm:t>
        <a:bodyPr/>
        <a:lstStyle/>
        <a:p>
          <a:endParaRPr lang="en-GB"/>
        </a:p>
      </dgm:t>
    </dgm:pt>
    <dgm:pt modelId="{E16FB9AC-0211-467C-B999-0C1F787921DA}" type="pres">
      <dgm:prSet presAssocID="{3A866B4C-F06D-478D-87AA-5319879A92AA}" presName="dummy" presStyleCnt="0"/>
      <dgm:spPr/>
    </dgm:pt>
    <dgm:pt modelId="{3C7B4C64-8D78-43A1-84FE-256D5A5F188F}" type="pres">
      <dgm:prSet presAssocID="{3A866B4C-F06D-478D-87AA-5319879A92AA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1E6D75D-5532-46B7-B706-5D2EB2B772D4}" type="pres">
      <dgm:prSet presAssocID="{A79AC4FA-29F5-4F5F-9EAD-7396EB4155EC}" presName="sibTrans" presStyleLbl="node1" presStyleIdx="1" presStyleCnt="5"/>
      <dgm:spPr/>
      <dgm:t>
        <a:bodyPr/>
        <a:lstStyle/>
        <a:p>
          <a:endParaRPr lang="en-GB"/>
        </a:p>
      </dgm:t>
    </dgm:pt>
    <dgm:pt modelId="{38465CB8-3BFE-4272-B990-0EDD73382E1C}" type="pres">
      <dgm:prSet presAssocID="{FDE9DADF-F1E2-4443-99E9-B73453967006}" presName="dummy" presStyleCnt="0"/>
      <dgm:spPr/>
    </dgm:pt>
    <dgm:pt modelId="{26FAE668-BE2B-4DA2-AC6A-473635C51CA2}" type="pres">
      <dgm:prSet presAssocID="{FDE9DADF-F1E2-4443-99E9-B73453967006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02C7210-A4AB-4A1D-91F1-E61A3CC8F942}" type="pres">
      <dgm:prSet presAssocID="{6FDD250A-2F55-4888-8EAB-46771BF8D29C}" presName="sibTrans" presStyleLbl="node1" presStyleIdx="2" presStyleCnt="5"/>
      <dgm:spPr/>
      <dgm:t>
        <a:bodyPr/>
        <a:lstStyle/>
        <a:p>
          <a:endParaRPr lang="en-GB"/>
        </a:p>
      </dgm:t>
    </dgm:pt>
    <dgm:pt modelId="{674CCED7-322D-4317-B241-43F5CDF1AF06}" type="pres">
      <dgm:prSet presAssocID="{708E3A7D-85CA-4594-ABB1-D5DED48E5F14}" presName="dummy" presStyleCnt="0"/>
      <dgm:spPr/>
    </dgm:pt>
    <dgm:pt modelId="{4927CA91-82E9-44AC-B3D3-B5DD2F2E509B}" type="pres">
      <dgm:prSet presAssocID="{708E3A7D-85CA-4594-ABB1-D5DED48E5F14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4FA4B8B7-850A-47D2-8772-6643456E0B58}" type="pres">
      <dgm:prSet presAssocID="{88FB24CE-06C9-4CE9-A3FE-02A99A404C81}" presName="sibTrans" presStyleLbl="node1" presStyleIdx="3" presStyleCnt="5"/>
      <dgm:spPr/>
      <dgm:t>
        <a:bodyPr/>
        <a:lstStyle/>
        <a:p>
          <a:endParaRPr lang="en-GB"/>
        </a:p>
      </dgm:t>
    </dgm:pt>
    <dgm:pt modelId="{AB5E2AB1-930A-4B76-B76D-9AF0937D2FB5}" type="pres">
      <dgm:prSet presAssocID="{A73B8E18-5C63-4DC9-A312-341D88CF5731}" presName="dummy" presStyleCnt="0"/>
      <dgm:spPr/>
    </dgm:pt>
    <dgm:pt modelId="{178DD818-09F0-4790-ABEC-32B105D534BE}" type="pres">
      <dgm:prSet presAssocID="{A73B8E18-5C63-4DC9-A312-341D88CF5731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8BF1C91-69B4-4A29-9B4B-3C37D4975565}" type="pres">
      <dgm:prSet presAssocID="{9A2B44E9-AA62-4C23-808D-56D613A262D9}" presName="sibTrans" presStyleLbl="node1" presStyleIdx="4" presStyleCnt="5"/>
      <dgm:spPr/>
      <dgm:t>
        <a:bodyPr/>
        <a:lstStyle/>
        <a:p>
          <a:endParaRPr lang="en-GB"/>
        </a:p>
      </dgm:t>
    </dgm:pt>
  </dgm:ptLst>
  <dgm:cxnLst>
    <dgm:cxn modelId="{9518B6AA-ACDB-4EAF-B2D8-2482911E2702}" type="presOf" srcId="{6FDD250A-2F55-4888-8EAB-46771BF8D29C}" destId="{B02C7210-A4AB-4A1D-91F1-E61A3CC8F942}" srcOrd="0" destOrd="0" presId="urn:microsoft.com/office/officeart/2005/8/layout/cycle1"/>
    <dgm:cxn modelId="{AFF3697B-BC1E-4E73-8FB2-D2B3E11AE9B2}" srcId="{A8EB29A1-53C6-4A29-A140-916B311AF4F1}" destId="{3A866B4C-F06D-478D-87AA-5319879A92AA}" srcOrd="1" destOrd="0" parTransId="{B8060B93-ABE1-44A1-9F4F-758B1E4B6804}" sibTransId="{A79AC4FA-29F5-4F5F-9EAD-7396EB4155EC}"/>
    <dgm:cxn modelId="{0ECCBFF0-FE4A-4406-9E63-23DD8D069F7C}" type="presOf" srcId="{5FE629AB-D3E0-4563-A68C-62E8A83B0E38}" destId="{FB387BD4-D9C8-4AED-92F3-46F24882FD23}" srcOrd="0" destOrd="0" presId="urn:microsoft.com/office/officeart/2005/8/layout/cycle1"/>
    <dgm:cxn modelId="{D5179F56-AECE-4DC7-8C4A-08511BDBD7DB}" type="presOf" srcId="{9A2B44E9-AA62-4C23-808D-56D613A262D9}" destId="{88BF1C91-69B4-4A29-9B4B-3C37D4975565}" srcOrd="0" destOrd="0" presId="urn:microsoft.com/office/officeart/2005/8/layout/cycle1"/>
    <dgm:cxn modelId="{A7622146-45D6-4003-B42D-E85D6D825A30}" type="presOf" srcId="{88FB24CE-06C9-4CE9-A3FE-02A99A404C81}" destId="{4FA4B8B7-850A-47D2-8772-6643456E0B58}" srcOrd="0" destOrd="0" presId="urn:microsoft.com/office/officeart/2005/8/layout/cycle1"/>
    <dgm:cxn modelId="{366D2C8D-A830-449D-B5CE-92D528085352}" type="presOf" srcId="{A8EB29A1-53C6-4A29-A140-916B311AF4F1}" destId="{18BF2382-CDAA-4381-A2F4-2AE39F1D2B5C}" srcOrd="0" destOrd="0" presId="urn:microsoft.com/office/officeart/2005/8/layout/cycle1"/>
    <dgm:cxn modelId="{B9DE19BD-5BF5-4E74-8804-62794C5DCC48}" srcId="{A8EB29A1-53C6-4A29-A140-916B311AF4F1}" destId="{A73B8E18-5C63-4DC9-A312-341D88CF5731}" srcOrd="4" destOrd="0" parTransId="{081B57B2-B54F-4F86-9011-F3A1243DD926}" sibTransId="{9A2B44E9-AA62-4C23-808D-56D613A262D9}"/>
    <dgm:cxn modelId="{5DD0C2EB-B24F-40F0-ACF1-48D080558FE5}" type="presOf" srcId="{A73B8E18-5C63-4DC9-A312-341D88CF5731}" destId="{178DD818-09F0-4790-ABEC-32B105D534BE}" srcOrd="0" destOrd="0" presId="urn:microsoft.com/office/officeart/2005/8/layout/cycle1"/>
    <dgm:cxn modelId="{49313123-6707-4D4F-A0FC-94C8734F0D9D}" type="presOf" srcId="{A79AC4FA-29F5-4F5F-9EAD-7396EB4155EC}" destId="{F1E6D75D-5532-46B7-B706-5D2EB2B772D4}" srcOrd="0" destOrd="0" presId="urn:microsoft.com/office/officeart/2005/8/layout/cycle1"/>
    <dgm:cxn modelId="{28D3CCFB-D689-45CE-BC4B-F1E8849C6F25}" srcId="{A8EB29A1-53C6-4A29-A140-916B311AF4F1}" destId="{708E3A7D-85CA-4594-ABB1-D5DED48E5F14}" srcOrd="3" destOrd="0" parTransId="{A9CFD5D9-8C43-4DE7-A7E7-27C990FDE8AD}" sibTransId="{88FB24CE-06C9-4CE9-A3FE-02A99A404C81}"/>
    <dgm:cxn modelId="{95EAC217-CDB9-49D2-AB53-83B770BABDC7}" srcId="{A8EB29A1-53C6-4A29-A140-916B311AF4F1}" destId="{FDE9DADF-F1E2-4443-99E9-B73453967006}" srcOrd="2" destOrd="0" parTransId="{6BFF4CD2-4902-443B-A3FF-F383021C9C35}" sibTransId="{6FDD250A-2F55-4888-8EAB-46771BF8D29C}"/>
    <dgm:cxn modelId="{D1E636C6-2AEA-4907-9DD9-4A18D88E0643}" type="presOf" srcId="{1C6FC864-C56F-4ED8-A5E4-68A33AACAD3E}" destId="{1B037947-A703-4E82-A080-6C48E69A9150}" srcOrd="0" destOrd="0" presId="urn:microsoft.com/office/officeart/2005/8/layout/cycle1"/>
    <dgm:cxn modelId="{53F3A1AD-51F6-4A0B-B05E-07ED60B644C7}" type="presOf" srcId="{3A866B4C-F06D-478D-87AA-5319879A92AA}" destId="{3C7B4C64-8D78-43A1-84FE-256D5A5F188F}" srcOrd="0" destOrd="0" presId="urn:microsoft.com/office/officeart/2005/8/layout/cycle1"/>
    <dgm:cxn modelId="{99B1FC3E-407E-4E4E-98C0-CDD1CA8E2540}" type="presOf" srcId="{FDE9DADF-F1E2-4443-99E9-B73453967006}" destId="{26FAE668-BE2B-4DA2-AC6A-473635C51CA2}" srcOrd="0" destOrd="0" presId="urn:microsoft.com/office/officeart/2005/8/layout/cycle1"/>
    <dgm:cxn modelId="{8D400A1E-DB7B-4BD8-BCC9-F186CE9ABB81}" srcId="{A8EB29A1-53C6-4A29-A140-916B311AF4F1}" destId="{1C6FC864-C56F-4ED8-A5E4-68A33AACAD3E}" srcOrd="0" destOrd="0" parTransId="{73251E61-D362-409D-8DE1-966A2375318C}" sibTransId="{5FE629AB-D3E0-4563-A68C-62E8A83B0E38}"/>
    <dgm:cxn modelId="{3830A2C0-2493-482A-BBF6-DA19B66B0A9E}" type="presOf" srcId="{708E3A7D-85CA-4594-ABB1-D5DED48E5F14}" destId="{4927CA91-82E9-44AC-B3D3-B5DD2F2E509B}" srcOrd="0" destOrd="0" presId="urn:microsoft.com/office/officeart/2005/8/layout/cycle1"/>
    <dgm:cxn modelId="{0D0BB31C-FB07-4DCB-BA92-89791546209F}" type="presParOf" srcId="{18BF2382-CDAA-4381-A2F4-2AE39F1D2B5C}" destId="{D69D4D46-01F3-4FC0-AF54-1BBCEF09181A}" srcOrd="0" destOrd="0" presId="urn:microsoft.com/office/officeart/2005/8/layout/cycle1"/>
    <dgm:cxn modelId="{D53A313F-8918-465D-929E-3C9E5FC166BC}" type="presParOf" srcId="{18BF2382-CDAA-4381-A2F4-2AE39F1D2B5C}" destId="{1B037947-A703-4E82-A080-6C48E69A9150}" srcOrd="1" destOrd="0" presId="urn:microsoft.com/office/officeart/2005/8/layout/cycle1"/>
    <dgm:cxn modelId="{F6F4B43B-F6D2-46CF-A714-AAFFE113C004}" type="presParOf" srcId="{18BF2382-CDAA-4381-A2F4-2AE39F1D2B5C}" destId="{FB387BD4-D9C8-4AED-92F3-46F24882FD23}" srcOrd="2" destOrd="0" presId="urn:microsoft.com/office/officeart/2005/8/layout/cycle1"/>
    <dgm:cxn modelId="{1AE84A1A-E467-4FDD-AE5B-56FACED7FBFB}" type="presParOf" srcId="{18BF2382-CDAA-4381-A2F4-2AE39F1D2B5C}" destId="{E16FB9AC-0211-467C-B999-0C1F787921DA}" srcOrd="3" destOrd="0" presId="urn:microsoft.com/office/officeart/2005/8/layout/cycle1"/>
    <dgm:cxn modelId="{62349173-3C27-4F33-B375-A420042ACC98}" type="presParOf" srcId="{18BF2382-CDAA-4381-A2F4-2AE39F1D2B5C}" destId="{3C7B4C64-8D78-43A1-84FE-256D5A5F188F}" srcOrd="4" destOrd="0" presId="urn:microsoft.com/office/officeart/2005/8/layout/cycle1"/>
    <dgm:cxn modelId="{DF2E4C8F-8DE7-4A70-8B87-7E361B3992B7}" type="presParOf" srcId="{18BF2382-CDAA-4381-A2F4-2AE39F1D2B5C}" destId="{F1E6D75D-5532-46B7-B706-5D2EB2B772D4}" srcOrd="5" destOrd="0" presId="urn:microsoft.com/office/officeart/2005/8/layout/cycle1"/>
    <dgm:cxn modelId="{CDE1D611-8719-4655-9C94-11EB7A41F579}" type="presParOf" srcId="{18BF2382-CDAA-4381-A2F4-2AE39F1D2B5C}" destId="{38465CB8-3BFE-4272-B990-0EDD73382E1C}" srcOrd="6" destOrd="0" presId="urn:microsoft.com/office/officeart/2005/8/layout/cycle1"/>
    <dgm:cxn modelId="{124E453D-B205-4B08-979F-C49A9081A7B9}" type="presParOf" srcId="{18BF2382-CDAA-4381-A2F4-2AE39F1D2B5C}" destId="{26FAE668-BE2B-4DA2-AC6A-473635C51CA2}" srcOrd="7" destOrd="0" presId="urn:microsoft.com/office/officeart/2005/8/layout/cycle1"/>
    <dgm:cxn modelId="{5ABBCD26-C691-4D08-ABCB-E09DEC25FBF6}" type="presParOf" srcId="{18BF2382-CDAA-4381-A2F4-2AE39F1D2B5C}" destId="{B02C7210-A4AB-4A1D-91F1-E61A3CC8F942}" srcOrd="8" destOrd="0" presId="urn:microsoft.com/office/officeart/2005/8/layout/cycle1"/>
    <dgm:cxn modelId="{79CF657B-201C-41B0-8177-D4AB65E71F2A}" type="presParOf" srcId="{18BF2382-CDAA-4381-A2F4-2AE39F1D2B5C}" destId="{674CCED7-322D-4317-B241-43F5CDF1AF06}" srcOrd="9" destOrd="0" presId="urn:microsoft.com/office/officeart/2005/8/layout/cycle1"/>
    <dgm:cxn modelId="{837F27C6-495F-4570-ABB7-7C309CF3F3D6}" type="presParOf" srcId="{18BF2382-CDAA-4381-A2F4-2AE39F1D2B5C}" destId="{4927CA91-82E9-44AC-B3D3-B5DD2F2E509B}" srcOrd="10" destOrd="0" presId="urn:microsoft.com/office/officeart/2005/8/layout/cycle1"/>
    <dgm:cxn modelId="{5C7A152A-3014-44BB-83CF-2D6A93C7479D}" type="presParOf" srcId="{18BF2382-CDAA-4381-A2F4-2AE39F1D2B5C}" destId="{4FA4B8B7-850A-47D2-8772-6643456E0B58}" srcOrd="11" destOrd="0" presId="urn:microsoft.com/office/officeart/2005/8/layout/cycle1"/>
    <dgm:cxn modelId="{554A2DFB-E411-41B9-B6FE-3821BFB685C7}" type="presParOf" srcId="{18BF2382-CDAA-4381-A2F4-2AE39F1D2B5C}" destId="{AB5E2AB1-930A-4B76-B76D-9AF0937D2FB5}" srcOrd="12" destOrd="0" presId="urn:microsoft.com/office/officeart/2005/8/layout/cycle1"/>
    <dgm:cxn modelId="{9E7F5089-5E96-4526-8924-55E145B22B63}" type="presParOf" srcId="{18BF2382-CDAA-4381-A2F4-2AE39F1D2B5C}" destId="{178DD818-09F0-4790-ABEC-32B105D534BE}" srcOrd="13" destOrd="0" presId="urn:microsoft.com/office/officeart/2005/8/layout/cycle1"/>
    <dgm:cxn modelId="{443ECDF3-AE35-4C37-91CE-A3C0F9CEA8A9}" type="presParOf" srcId="{18BF2382-CDAA-4381-A2F4-2AE39F1D2B5C}" destId="{88BF1C91-69B4-4A29-9B4B-3C37D4975565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5CECAB-EC3C-4AD6-95D4-4F23505EC245}">
      <dsp:nvSpPr>
        <dsp:cNvPr id="0" name=""/>
        <dsp:cNvSpPr/>
      </dsp:nvSpPr>
      <dsp:spPr>
        <a:xfrm>
          <a:off x="1945501" y="581143"/>
          <a:ext cx="4605941" cy="4605941"/>
        </a:xfrm>
        <a:prstGeom prst="blockArc">
          <a:avLst>
            <a:gd name="adj1" fmla="val 13114286"/>
            <a:gd name="adj2" fmla="val 16200000"/>
            <a:gd name="adj3" fmla="val 3904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5CC584-131B-4862-B7DA-A31C88C35473}">
      <dsp:nvSpPr>
        <dsp:cNvPr id="0" name=""/>
        <dsp:cNvSpPr/>
      </dsp:nvSpPr>
      <dsp:spPr>
        <a:xfrm>
          <a:off x="1945501" y="581143"/>
          <a:ext cx="4605941" cy="4605941"/>
        </a:xfrm>
        <a:prstGeom prst="blockArc">
          <a:avLst>
            <a:gd name="adj1" fmla="val 10028571"/>
            <a:gd name="adj2" fmla="val 13114286"/>
            <a:gd name="adj3" fmla="val 3904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C567B2-96A3-4BAB-86C1-A4BD07E69C5C}">
      <dsp:nvSpPr>
        <dsp:cNvPr id="0" name=""/>
        <dsp:cNvSpPr/>
      </dsp:nvSpPr>
      <dsp:spPr>
        <a:xfrm>
          <a:off x="1945501" y="581143"/>
          <a:ext cx="4605941" cy="4605941"/>
        </a:xfrm>
        <a:prstGeom prst="blockArc">
          <a:avLst>
            <a:gd name="adj1" fmla="val 6942857"/>
            <a:gd name="adj2" fmla="val 10028571"/>
            <a:gd name="adj3" fmla="val 3904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5CF7E0-D89E-453D-B5CC-FECB687627AB}">
      <dsp:nvSpPr>
        <dsp:cNvPr id="0" name=""/>
        <dsp:cNvSpPr/>
      </dsp:nvSpPr>
      <dsp:spPr>
        <a:xfrm>
          <a:off x="1945501" y="581143"/>
          <a:ext cx="4605941" cy="4605941"/>
        </a:xfrm>
        <a:prstGeom prst="blockArc">
          <a:avLst>
            <a:gd name="adj1" fmla="val 3857143"/>
            <a:gd name="adj2" fmla="val 6942857"/>
            <a:gd name="adj3" fmla="val 3904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C373F3-8F98-441A-8C9B-9FB9F7D7BF69}">
      <dsp:nvSpPr>
        <dsp:cNvPr id="0" name=""/>
        <dsp:cNvSpPr/>
      </dsp:nvSpPr>
      <dsp:spPr>
        <a:xfrm>
          <a:off x="1945501" y="581143"/>
          <a:ext cx="4605941" cy="4605941"/>
        </a:xfrm>
        <a:prstGeom prst="blockArc">
          <a:avLst>
            <a:gd name="adj1" fmla="val 771429"/>
            <a:gd name="adj2" fmla="val 3857143"/>
            <a:gd name="adj3" fmla="val 3904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9FE53B-7B5B-4C3A-9B2D-D0ACEA0066AD}">
      <dsp:nvSpPr>
        <dsp:cNvPr id="0" name=""/>
        <dsp:cNvSpPr/>
      </dsp:nvSpPr>
      <dsp:spPr>
        <a:xfrm>
          <a:off x="1945501" y="581143"/>
          <a:ext cx="4605941" cy="4605941"/>
        </a:xfrm>
        <a:prstGeom prst="blockArc">
          <a:avLst>
            <a:gd name="adj1" fmla="val 19285714"/>
            <a:gd name="adj2" fmla="val 771429"/>
            <a:gd name="adj3" fmla="val 3904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7F81CD-F496-41CB-80D7-8CB60FA0D0B6}">
      <dsp:nvSpPr>
        <dsp:cNvPr id="0" name=""/>
        <dsp:cNvSpPr/>
      </dsp:nvSpPr>
      <dsp:spPr>
        <a:xfrm>
          <a:off x="1945501" y="581143"/>
          <a:ext cx="4605941" cy="4605941"/>
        </a:xfrm>
        <a:prstGeom prst="blockArc">
          <a:avLst>
            <a:gd name="adj1" fmla="val 16200000"/>
            <a:gd name="adj2" fmla="val 19285714"/>
            <a:gd name="adj3" fmla="val 3904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F45916-3B34-4C96-BDD7-B93A564C7932}">
      <dsp:nvSpPr>
        <dsp:cNvPr id="0" name=""/>
        <dsp:cNvSpPr/>
      </dsp:nvSpPr>
      <dsp:spPr>
        <a:xfrm>
          <a:off x="3356458" y="1992101"/>
          <a:ext cx="1784026" cy="178402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solidFill>
                <a:schemeClr val="bg1"/>
              </a:solidFill>
            </a:rPr>
            <a:t>7 principles for M&amp;E</a:t>
          </a:r>
          <a:endParaRPr lang="en-GB" sz="2000" kern="1200" dirty="0">
            <a:solidFill>
              <a:schemeClr val="bg1"/>
            </a:solidFill>
          </a:endParaRPr>
        </a:p>
      </dsp:txBody>
      <dsp:txXfrm>
        <a:off x="3617723" y="2253366"/>
        <a:ext cx="1261496" cy="1261496"/>
      </dsp:txXfrm>
    </dsp:sp>
    <dsp:sp modelId="{89EE8B25-08F4-43B1-A35F-EDEA92FBDAFE}">
      <dsp:nvSpPr>
        <dsp:cNvPr id="0" name=""/>
        <dsp:cNvSpPr/>
      </dsp:nvSpPr>
      <dsp:spPr>
        <a:xfrm>
          <a:off x="3240931" y="-97664"/>
          <a:ext cx="2015080" cy="144753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/>
            <a:t>1. Democratic ownership </a:t>
          </a:r>
          <a:endParaRPr lang="en-GB" sz="1800" kern="1200" dirty="0"/>
        </a:p>
      </dsp:txBody>
      <dsp:txXfrm>
        <a:off x="3536033" y="114322"/>
        <a:ext cx="1424876" cy="1023558"/>
      </dsp:txXfrm>
    </dsp:sp>
    <dsp:sp modelId="{7C7B177C-758C-44BB-B85C-6CE632746190}">
      <dsp:nvSpPr>
        <dsp:cNvPr id="0" name=""/>
        <dsp:cNvSpPr/>
      </dsp:nvSpPr>
      <dsp:spPr>
        <a:xfrm>
          <a:off x="5006317" y="752500"/>
          <a:ext cx="2015080" cy="144753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/>
            <a:t>2. Local M&amp;E practices and processes</a:t>
          </a:r>
          <a:endParaRPr lang="en-GB" sz="1800" kern="1200" dirty="0"/>
        </a:p>
      </dsp:txBody>
      <dsp:txXfrm>
        <a:off x="5301419" y="964486"/>
        <a:ext cx="1424876" cy="1023558"/>
      </dsp:txXfrm>
    </dsp:sp>
    <dsp:sp modelId="{141AB194-C242-4CA6-B330-B97BDB99215D}">
      <dsp:nvSpPr>
        <dsp:cNvPr id="0" name=""/>
        <dsp:cNvSpPr/>
      </dsp:nvSpPr>
      <dsp:spPr>
        <a:xfrm>
          <a:off x="5442331" y="2662804"/>
          <a:ext cx="2015080" cy="144753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/>
            <a:t>3. Actor-based M&amp;E system</a:t>
          </a:r>
          <a:endParaRPr lang="nl-BE" sz="1800" kern="1200"/>
        </a:p>
      </dsp:txBody>
      <dsp:txXfrm>
        <a:off x="5737433" y="2874790"/>
        <a:ext cx="1424876" cy="1023558"/>
      </dsp:txXfrm>
    </dsp:sp>
    <dsp:sp modelId="{F7A5F776-E75B-4BB2-BF2A-B4291C50834E}">
      <dsp:nvSpPr>
        <dsp:cNvPr id="0" name=""/>
        <dsp:cNvSpPr/>
      </dsp:nvSpPr>
      <dsp:spPr>
        <a:xfrm>
          <a:off x="4220646" y="4194748"/>
          <a:ext cx="2015080" cy="144753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/>
            <a:t>4. Joint learning</a:t>
          </a:r>
          <a:endParaRPr lang="nl-BE" sz="1800" kern="1200"/>
        </a:p>
      </dsp:txBody>
      <dsp:txXfrm>
        <a:off x="4515748" y="4406734"/>
        <a:ext cx="1424876" cy="1023558"/>
      </dsp:txXfrm>
    </dsp:sp>
    <dsp:sp modelId="{A404667E-C613-40F6-AB89-0E25BBCFE002}">
      <dsp:nvSpPr>
        <dsp:cNvPr id="0" name=""/>
        <dsp:cNvSpPr/>
      </dsp:nvSpPr>
      <dsp:spPr>
        <a:xfrm>
          <a:off x="2261216" y="4194748"/>
          <a:ext cx="2015080" cy="144753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/>
            <a:t>5. Minimum M&amp;E standards</a:t>
          </a:r>
          <a:endParaRPr lang="nl-BE" sz="1800" kern="1200"/>
        </a:p>
      </dsp:txBody>
      <dsp:txXfrm>
        <a:off x="2556318" y="4406734"/>
        <a:ext cx="1424876" cy="1023558"/>
      </dsp:txXfrm>
    </dsp:sp>
    <dsp:sp modelId="{7578CFD4-D30D-48A7-B02A-32F4814A22BE}">
      <dsp:nvSpPr>
        <dsp:cNvPr id="0" name=""/>
        <dsp:cNvSpPr/>
      </dsp:nvSpPr>
      <dsp:spPr>
        <a:xfrm>
          <a:off x="1039531" y="2662804"/>
          <a:ext cx="2015080" cy="144753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/>
            <a:t>6. Transparency and feedback</a:t>
          </a:r>
          <a:endParaRPr lang="nl-BE" sz="1800" kern="1200"/>
        </a:p>
      </dsp:txBody>
      <dsp:txXfrm>
        <a:off x="1334633" y="2874790"/>
        <a:ext cx="1424876" cy="1023558"/>
      </dsp:txXfrm>
    </dsp:sp>
    <dsp:sp modelId="{EE509263-D31B-4E2B-B6A8-C80FCC644D69}">
      <dsp:nvSpPr>
        <dsp:cNvPr id="0" name=""/>
        <dsp:cNvSpPr/>
      </dsp:nvSpPr>
      <dsp:spPr>
        <a:xfrm>
          <a:off x="1475545" y="752500"/>
          <a:ext cx="2015080" cy="144753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/>
            <a:t>7. Keeping it simple</a:t>
          </a:r>
          <a:endParaRPr lang="nl-BE" sz="1800" kern="1200"/>
        </a:p>
      </dsp:txBody>
      <dsp:txXfrm>
        <a:off x="1770647" y="964486"/>
        <a:ext cx="1424876" cy="10235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F43AB-C0CE-4495-A0B2-B66FBC5B2CD6}" type="datetimeFigureOut">
              <a:rPr lang="en-GB" smtClean="0"/>
              <a:t>01/04/2015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0FA1E-C98C-46E2-BADC-9B74332D5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067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A585A-E2F7-4F86-B378-030C62B2B725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578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l-B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smtClean="0"/>
              <a:t>Start with a health warning!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0FA1E-C98C-46E2-BADC-9B74332D5C3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659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smtClean="0"/>
              <a:t>Capacity</a:t>
            </a:r>
            <a:r>
              <a:rPr lang="nl-BE" baseline="0" smtClean="0"/>
              <a:t> development through exchanges with unions in the region &amp; in Europe.. Did someone do an OCA?</a:t>
            </a:r>
          </a:p>
          <a:p>
            <a:r>
              <a:rPr lang="nl-BE" baseline="0" smtClean="0"/>
              <a:t>Nothing much stronger than a critical dialogue &amp; collective reflection</a:t>
            </a:r>
          </a:p>
          <a:p>
            <a:r>
              <a:rPr lang="nl-BE" baseline="0" smtClean="0"/>
              <a:t>Have to be carefull not to get caried away by the shiny instruments &amp; tools.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0FA1E-C98C-46E2-BADC-9B74332D5C3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732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l-B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l-B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l-B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A585A-E2F7-4F86-B378-030C62B2B725}" type="slidenum">
              <a:rPr lang="nl-NL" smtClean="0"/>
              <a:pPr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578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l-B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l-B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C7AE-7A94-4E31-969E-706112AC650D}" type="datetimeFigureOut">
              <a:rPr lang="en-GB" smtClean="0"/>
              <a:t>01/04/2015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D5F0A-D4CA-4DBC-A675-284E70BBF8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796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C7AE-7A94-4E31-969E-706112AC650D}" type="datetimeFigureOut">
              <a:rPr lang="en-GB" smtClean="0"/>
              <a:t>01/04/2015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D5F0A-D4CA-4DBC-A675-284E70BBF8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313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C7AE-7A94-4E31-969E-706112AC650D}" type="datetimeFigureOut">
              <a:rPr lang="en-GB" smtClean="0"/>
              <a:t>01/04/2015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D5F0A-D4CA-4DBC-A675-284E70BBF8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172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0"/>
            <a:ext cx="7416800" cy="1079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00113" y="1800225"/>
            <a:ext cx="3775075" cy="3776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7588" y="1800225"/>
            <a:ext cx="3776662" cy="3776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283143-E5D5-403D-8615-9010E8855B79}" type="datetime1">
              <a:rPr lang="nl-NL" altLang="nl-BE"/>
              <a:pPr/>
              <a:t>1-4-2015</a:t>
            </a:fld>
            <a:endParaRPr lang="nl-NL" altLang="nl-BE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BE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6B1474-7F2A-4383-B48F-84A61D73DBDD}" type="slidenum">
              <a:rPr lang="nl-NL" altLang="nl-BE"/>
              <a:pPr/>
              <a:t>‹#›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644783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C7AE-7A94-4E31-969E-706112AC650D}" type="datetimeFigureOut">
              <a:rPr lang="en-GB" smtClean="0"/>
              <a:t>01/04/2015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D5F0A-D4CA-4DBC-A675-284E70BBF8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070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C7AE-7A94-4E31-969E-706112AC650D}" type="datetimeFigureOut">
              <a:rPr lang="en-GB" smtClean="0"/>
              <a:t>01/04/2015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D5F0A-D4CA-4DBC-A675-284E70BBF8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18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C7AE-7A94-4E31-969E-706112AC650D}" type="datetimeFigureOut">
              <a:rPr lang="en-GB" smtClean="0"/>
              <a:t>01/04/2015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D5F0A-D4CA-4DBC-A675-284E70BBF8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677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C7AE-7A94-4E31-969E-706112AC650D}" type="datetimeFigureOut">
              <a:rPr lang="en-GB" smtClean="0"/>
              <a:t>01/04/2015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D5F0A-D4CA-4DBC-A675-284E70BBF8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135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C7AE-7A94-4E31-969E-706112AC650D}" type="datetimeFigureOut">
              <a:rPr lang="en-GB" smtClean="0"/>
              <a:t>01/04/2015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D5F0A-D4CA-4DBC-A675-284E70BBF8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574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C7AE-7A94-4E31-969E-706112AC650D}" type="datetimeFigureOut">
              <a:rPr lang="en-GB" smtClean="0"/>
              <a:t>01/04/2015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D5F0A-D4CA-4DBC-A675-284E70BBF8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961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C7AE-7A94-4E31-969E-706112AC650D}" type="datetimeFigureOut">
              <a:rPr lang="en-GB" smtClean="0"/>
              <a:t>01/04/2015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D5F0A-D4CA-4DBC-A675-284E70BBF8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898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C7AE-7A94-4E31-969E-706112AC650D}" type="datetimeFigureOut">
              <a:rPr lang="en-GB" smtClean="0"/>
              <a:t>01/04/2015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D5F0A-D4CA-4DBC-A675-284E70BBF8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922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B5B6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6C7AE-7A94-4E31-969E-706112AC650D}" type="datetimeFigureOut">
              <a:rPr lang="en-GB" smtClean="0"/>
              <a:t>01/04/2015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D5F0A-D4CA-4DBC-A675-284E70BBF8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1750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5.jpeg"/><Relationship Id="rId7" Type="http://schemas.openxmlformats.org/officeDocument/2006/relationships/hyperlink" Target="http://www.ilo.org/global/lang--en/index.htm" TargetMode="External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6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6.gif"/><Relationship Id="rId9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1.gif"/><Relationship Id="rId5" Type="http://schemas.openxmlformats.org/officeDocument/2006/relationships/image" Target="../media/image16.gif"/><Relationship Id="rId15" Type="http://schemas.openxmlformats.org/officeDocument/2006/relationships/image" Target="../media/image25.png"/><Relationship Id="rId10" Type="http://schemas.openxmlformats.org/officeDocument/2006/relationships/hyperlink" Target="http://www.ilo.org/global/lang--en/index.htm" TargetMode="External"/><Relationship Id="rId19" Type="http://schemas.openxmlformats.org/officeDocument/2006/relationships/image" Target="../media/image29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4365104"/>
            <a:ext cx="7772400" cy="1440161"/>
          </a:xfrm>
        </p:spPr>
        <p:txBody>
          <a:bodyPr>
            <a:normAutofit fontScale="90000"/>
          </a:bodyPr>
          <a:lstStyle/>
          <a:p>
            <a:r>
              <a:rPr lang="es-ES" sz="2800" b="1" dirty="0" smtClean="0">
                <a:solidFill>
                  <a:schemeClr val="accent6">
                    <a:lumMod val="75000"/>
                  </a:schemeClr>
                </a:solidFill>
              </a:rPr>
              <a:t>SEMINAR ON ORGANISATIONAL CAPACITY ASSESSMENT</a:t>
            </a:r>
            <a:r>
              <a:rPr lang="es-ES" sz="2800" b="1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s-ES" sz="2800" b="1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s-ES" sz="2800" b="1" smtClean="0">
                <a:solidFill>
                  <a:schemeClr val="accent6">
                    <a:lumMod val="75000"/>
                  </a:schemeClr>
                </a:solidFill>
              </a:rPr>
              <a:t>Day 1 -</a:t>
            </a:r>
            <a:r>
              <a:rPr lang="es-ES" sz="2700" b="1" smtClean="0">
                <a:solidFill>
                  <a:srgbClr val="C00000"/>
                </a:solidFill>
              </a:rPr>
              <a:t>Session on organising &amp; capacity development: introduction</a:t>
            </a:r>
            <a:endParaRPr lang="en-GB" sz="2800" b="1" dirty="0">
              <a:solidFill>
                <a:srgbClr val="C00000"/>
              </a:solidFill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6096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55576" y="4005064"/>
            <a:ext cx="7772400" cy="1440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8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508104" y="5949280"/>
            <a:ext cx="3456384" cy="43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400" b="1" dirty="0" err="1" smtClean="0">
                <a:solidFill>
                  <a:schemeClr val="bg1"/>
                </a:solidFill>
              </a:rPr>
              <a:t>Brussels</a:t>
            </a:r>
            <a:r>
              <a:rPr lang="es-ES" sz="1400" b="1" dirty="0" smtClean="0">
                <a:solidFill>
                  <a:schemeClr val="bg1"/>
                </a:solidFill>
              </a:rPr>
              <a:t>, 19th and 20th of </a:t>
            </a:r>
            <a:r>
              <a:rPr lang="es-ES" sz="1400" b="1" dirty="0" err="1" smtClean="0">
                <a:solidFill>
                  <a:schemeClr val="bg1"/>
                </a:solidFill>
              </a:rPr>
              <a:t>March</a:t>
            </a:r>
            <a:r>
              <a:rPr lang="es-ES" sz="1400" b="1" dirty="0" smtClean="0">
                <a:solidFill>
                  <a:schemeClr val="bg1"/>
                </a:solidFill>
              </a:rPr>
              <a:t> 2015</a:t>
            </a:r>
            <a:endParaRPr lang="en-GB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80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060937" y="25144"/>
            <a:ext cx="6282048" cy="403262"/>
          </a:xfrm>
          <a:prstGeom prst="roundRect">
            <a:avLst/>
          </a:prstGeom>
          <a:solidFill>
            <a:srgbClr val="00B0F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smtClean="0"/>
              <a:t>Development Goal</a:t>
            </a:r>
            <a:endParaRPr lang="nl-BE" b="1"/>
          </a:p>
        </p:txBody>
      </p:sp>
      <p:grpSp>
        <p:nvGrpSpPr>
          <p:cNvPr id="42" name="Group 41"/>
          <p:cNvGrpSpPr/>
          <p:nvPr/>
        </p:nvGrpSpPr>
        <p:grpSpPr>
          <a:xfrm>
            <a:off x="2644261" y="-241577"/>
            <a:ext cx="2639145" cy="2639145"/>
            <a:chOff x="2454715" y="-241576"/>
            <a:chExt cx="2639145" cy="2639145"/>
          </a:xfrm>
        </p:grpSpPr>
        <p:grpSp>
          <p:nvGrpSpPr>
            <p:cNvPr id="11" name="Group 10"/>
            <p:cNvGrpSpPr/>
            <p:nvPr/>
          </p:nvGrpSpPr>
          <p:grpSpPr>
            <a:xfrm>
              <a:off x="2911889" y="279678"/>
              <a:ext cx="1728192" cy="1655543"/>
              <a:chOff x="3447159" y="210752"/>
              <a:chExt cx="1875484" cy="1875484"/>
            </a:xfrm>
          </p:grpSpPr>
          <p:sp>
            <p:nvSpPr>
              <p:cNvPr id="12" name="Shape 11"/>
              <p:cNvSpPr/>
              <p:nvPr/>
            </p:nvSpPr>
            <p:spPr>
              <a:xfrm rot="20700000">
                <a:off x="3447159" y="210752"/>
                <a:ext cx="1875484" cy="1875484"/>
              </a:xfrm>
              <a:prstGeom prst="gear6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Shape 4"/>
              <p:cNvSpPr/>
              <p:nvPr/>
            </p:nvSpPr>
            <p:spPr>
              <a:xfrm>
                <a:off x="3858508" y="622101"/>
                <a:ext cx="1052786" cy="105278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lvl="0" algn="ctr" defTabSz="46672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l-BE" sz="1050" kern="1200" smtClean="0">
                    <a:solidFill>
                      <a:srgbClr val="3366FF"/>
                    </a:solidFill>
                  </a:rPr>
                  <a:t>Adaptability</a:t>
                </a:r>
                <a:endParaRPr lang="nl-BE" sz="1050" kern="1200">
                  <a:solidFill>
                    <a:srgbClr val="3366FF"/>
                  </a:solidFill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2771800" y="793040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b="1" smtClean="0"/>
                <a:t>Sustainability</a:t>
              </a:r>
              <a:endParaRPr lang="nl-BE" b="1"/>
            </a:p>
          </p:txBody>
        </p:sp>
        <p:sp>
          <p:nvSpPr>
            <p:cNvPr id="15" name="Circular Arrow 14"/>
            <p:cNvSpPr/>
            <p:nvPr/>
          </p:nvSpPr>
          <p:spPr>
            <a:xfrm rot="20200182">
              <a:off x="2454715" y="-241576"/>
              <a:ext cx="2639145" cy="2639145"/>
            </a:xfrm>
            <a:prstGeom prst="circularArrow">
              <a:avLst>
                <a:gd name="adj1" fmla="val 5984"/>
                <a:gd name="adj2" fmla="val 394124"/>
                <a:gd name="adj3" fmla="val 13313824"/>
                <a:gd name="adj4" fmla="val 10508221"/>
                <a:gd name="adj5" fmla="val 6981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7" name="Up Arrow 16"/>
          <p:cNvSpPr/>
          <p:nvPr/>
        </p:nvSpPr>
        <p:spPr>
          <a:xfrm>
            <a:off x="4972901" y="454759"/>
            <a:ext cx="901529" cy="376054"/>
          </a:xfrm>
          <a:prstGeom prst="up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Up Arrow 17"/>
          <p:cNvSpPr/>
          <p:nvPr/>
        </p:nvSpPr>
        <p:spPr>
          <a:xfrm>
            <a:off x="4152382" y="4214689"/>
            <a:ext cx="1058263" cy="376054"/>
          </a:xfrm>
          <a:prstGeom prst="up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Rounded Rectangle 18"/>
          <p:cNvSpPr/>
          <p:nvPr/>
        </p:nvSpPr>
        <p:spPr>
          <a:xfrm>
            <a:off x="2060937" y="4725144"/>
            <a:ext cx="2911964" cy="403262"/>
          </a:xfrm>
          <a:prstGeom prst="roundRect">
            <a:avLst/>
          </a:prstGeom>
          <a:solidFill>
            <a:srgbClr val="00B0F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smtClean="0"/>
              <a:t>‘soft’ capacities</a:t>
            </a:r>
            <a:endParaRPr lang="nl-BE" b="1"/>
          </a:p>
        </p:txBody>
      </p:sp>
      <p:sp>
        <p:nvSpPr>
          <p:cNvPr id="20" name="Rounded Rectangle 19"/>
          <p:cNvSpPr/>
          <p:nvPr/>
        </p:nvSpPr>
        <p:spPr>
          <a:xfrm>
            <a:off x="5277056" y="4725144"/>
            <a:ext cx="2882699" cy="403262"/>
          </a:xfrm>
          <a:prstGeom prst="roundRect">
            <a:avLst/>
          </a:prstGeom>
          <a:solidFill>
            <a:srgbClr val="00B0F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smtClean="0"/>
              <a:t>‘hard’ capacities</a:t>
            </a:r>
            <a:endParaRPr lang="nl-BE" b="1"/>
          </a:p>
        </p:txBody>
      </p:sp>
      <p:sp>
        <p:nvSpPr>
          <p:cNvPr id="21" name="Rounded Rectangle 20"/>
          <p:cNvSpPr/>
          <p:nvPr/>
        </p:nvSpPr>
        <p:spPr>
          <a:xfrm>
            <a:off x="3486673" y="5210575"/>
            <a:ext cx="1486227" cy="403262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mtClean="0">
                <a:solidFill>
                  <a:schemeClr val="bg1"/>
                </a:solidFill>
              </a:rPr>
              <a:t>Leadership</a:t>
            </a:r>
            <a:endParaRPr lang="nl-BE">
              <a:solidFill>
                <a:schemeClr val="bg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283406" y="5185978"/>
            <a:ext cx="2876349" cy="403262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mtClean="0">
                <a:solidFill>
                  <a:schemeClr val="bg1"/>
                </a:solidFill>
              </a:rPr>
              <a:t>Structure &amp; procedures</a:t>
            </a:r>
            <a:endParaRPr lang="nl-BE">
              <a:solidFill>
                <a:schemeClr val="bg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060936" y="5223017"/>
            <a:ext cx="1321765" cy="403262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mtClean="0">
                <a:solidFill>
                  <a:schemeClr val="bg1"/>
                </a:solidFill>
              </a:rPr>
              <a:t>…</a:t>
            </a:r>
            <a:endParaRPr lang="nl-BE">
              <a:solidFill>
                <a:schemeClr val="bg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283406" y="5675965"/>
            <a:ext cx="1258154" cy="403262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mtClean="0">
                <a:solidFill>
                  <a:schemeClr val="bg1"/>
                </a:solidFill>
              </a:rPr>
              <a:t>…</a:t>
            </a:r>
            <a:endParaRPr lang="nl-BE">
              <a:solidFill>
                <a:schemeClr val="bg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718405" y="5669361"/>
            <a:ext cx="1441350" cy="403262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mtClean="0">
                <a:solidFill>
                  <a:schemeClr val="bg1"/>
                </a:solidFill>
              </a:rPr>
              <a:t>Skills devel</a:t>
            </a:r>
            <a:endParaRPr lang="nl-BE">
              <a:solidFill>
                <a:schemeClr val="bg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060936" y="5684708"/>
            <a:ext cx="1321765" cy="403262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mtClean="0">
                <a:solidFill>
                  <a:schemeClr val="bg1"/>
                </a:solidFill>
              </a:rPr>
              <a:t>…</a:t>
            </a:r>
            <a:endParaRPr lang="nl-BE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486673" y="5678104"/>
            <a:ext cx="1514223" cy="403262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mtClean="0">
                <a:solidFill>
                  <a:schemeClr val="bg1"/>
                </a:solidFill>
              </a:rPr>
              <a:t>…</a:t>
            </a:r>
            <a:endParaRPr lang="nl-BE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060937" y="6165304"/>
            <a:ext cx="609881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9" name="Isosceles Triangle 28"/>
          <p:cNvSpPr/>
          <p:nvPr/>
        </p:nvSpPr>
        <p:spPr>
          <a:xfrm>
            <a:off x="5073848" y="6237312"/>
            <a:ext cx="273594" cy="2880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0" name="Rounded Rectangle 29"/>
          <p:cNvSpPr/>
          <p:nvPr/>
        </p:nvSpPr>
        <p:spPr>
          <a:xfrm>
            <a:off x="2060937" y="6525344"/>
            <a:ext cx="6193912" cy="403262"/>
          </a:xfrm>
          <a:prstGeom prst="roundRect">
            <a:avLst/>
          </a:prstGeom>
          <a:solidFill>
            <a:srgbClr val="00B0F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smtClean="0"/>
              <a:t>Resources &amp; other inputs</a:t>
            </a:r>
            <a:endParaRPr lang="nl-BE" b="1"/>
          </a:p>
        </p:txBody>
      </p:sp>
      <p:sp>
        <p:nvSpPr>
          <p:cNvPr id="31" name="TextBox 30"/>
          <p:cNvSpPr txBox="1"/>
          <p:nvPr/>
        </p:nvSpPr>
        <p:spPr>
          <a:xfrm>
            <a:off x="251474" y="1836684"/>
            <a:ext cx="1262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600" b="1" smtClean="0">
                <a:solidFill>
                  <a:schemeClr val="bg1"/>
                </a:solidFill>
              </a:rPr>
              <a:t>Outcome</a:t>
            </a:r>
            <a:endParaRPr lang="nl-BE" sz="1600" b="1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1520" y="4926775"/>
            <a:ext cx="1262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600" b="1" smtClean="0">
                <a:solidFill>
                  <a:schemeClr val="bg1"/>
                </a:solidFill>
              </a:rPr>
              <a:t>Output</a:t>
            </a:r>
            <a:endParaRPr lang="nl-BE" sz="1600" b="1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1520" y="6388421"/>
            <a:ext cx="1262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600" b="1" smtClean="0">
                <a:solidFill>
                  <a:schemeClr val="bg1"/>
                </a:solidFill>
              </a:rPr>
              <a:t>Input</a:t>
            </a:r>
            <a:endParaRPr lang="nl-BE" sz="1600" b="1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3765" y="59958"/>
            <a:ext cx="1262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600" b="1" smtClean="0">
                <a:solidFill>
                  <a:schemeClr val="bg1"/>
                </a:solidFill>
              </a:rPr>
              <a:t>Impact</a:t>
            </a:r>
            <a:endParaRPr lang="nl-BE" sz="1600" b="1">
              <a:solidFill>
                <a:schemeClr val="bg1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4681514" y="2426049"/>
            <a:ext cx="2324894" cy="2324894"/>
            <a:chOff x="132986" y="2294632"/>
            <a:chExt cx="2324894" cy="2324894"/>
          </a:xfrm>
        </p:grpSpPr>
        <p:grpSp>
          <p:nvGrpSpPr>
            <p:cNvPr id="39" name="Group 38"/>
            <p:cNvGrpSpPr/>
            <p:nvPr/>
          </p:nvGrpSpPr>
          <p:grpSpPr>
            <a:xfrm>
              <a:off x="179512" y="2570946"/>
              <a:ext cx="1872208" cy="1860908"/>
              <a:chOff x="179512" y="2570946"/>
              <a:chExt cx="1872208" cy="1860908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233117" y="2570946"/>
                <a:ext cx="1775399" cy="1860908"/>
                <a:chOff x="3664386" y="2129742"/>
                <a:chExt cx="1775399" cy="1860908"/>
              </a:xfrm>
            </p:grpSpPr>
            <p:sp>
              <p:nvSpPr>
                <p:cNvPr id="37" name="Shape 36"/>
                <p:cNvSpPr/>
                <p:nvPr/>
              </p:nvSpPr>
              <p:spPr>
                <a:xfrm>
                  <a:off x="3664386" y="2129742"/>
                  <a:ext cx="1775399" cy="1860908"/>
                </a:xfrm>
                <a:prstGeom prst="gear9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8" name="Shape 4"/>
                <p:cNvSpPr/>
                <p:nvPr/>
              </p:nvSpPr>
              <p:spPr>
                <a:xfrm>
                  <a:off x="4021320" y="2559970"/>
                  <a:ext cx="1061531" cy="96753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3970" tIns="13970" rIns="13970" bIns="13970" numCol="1" spcCol="1270" anchor="ctr" anchorCtr="0">
                  <a:noAutofit/>
                </a:bodyPr>
                <a:lstStyle/>
                <a:p>
                  <a:pPr lvl="0" algn="ctr" defTabSz="46672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nl-BE" sz="1050" kern="1200" smtClean="0">
                      <a:solidFill>
                        <a:srgbClr val="3366FF"/>
                      </a:solidFill>
                    </a:rPr>
                    <a:t>Performance</a:t>
                  </a:r>
                  <a:endParaRPr lang="nl-BE" sz="1050" kern="1200">
                    <a:solidFill>
                      <a:srgbClr val="3366FF"/>
                    </a:solidFill>
                  </a:endParaRPr>
                </a:p>
              </p:txBody>
            </p:sp>
          </p:grpSp>
          <p:sp>
            <p:nvSpPr>
              <p:cNvPr id="8" name="TextBox 7"/>
              <p:cNvSpPr txBox="1"/>
              <p:nvPr/>
            </p:nvSpPr>
            <p:spPr>
              <a:xfrm>
                <a:off x="179512" y="3300274"/>
                <a:ext cx="18722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b="1" smtClean="0"/>
                  <a:t>Performance</a:t>
                </a:r>
                <a:endParaRPr lang="nl-BE" b="1"/>
              </a:p>
            </p:txBody>
          </p:sp>
        </p:grpSp>
        <p:sp>
          <p:nvSpPr>
            <p:cNvPr id="40" name="Circular Arrow 39"/>
            <p:cNvSpPr/>
            <p:nvPr/>
          </p:nvSpPr>
          <p:spPr>
            <a:xfrm rot="8434311">
              <a:off x="132986" y="2294632"/>
              <a:ext cx="2324894" cy="2324894"/>
            </a:xfrm>
            <a:prstGeom prst="circularArrow">
              <a:avLst>
                <a:gd name="adj1" fmla="val 5984"/>
                <a:gd name="adj2" fmla="val 394124"/>
                <a:gd name="adj3" fmla="val 13313824"/>
                <a:gd name="adj4" fmla="val 10508221"/>
                <a:gd name="adj5" fmla="val 6981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49" name="Group 48"/>
          <p:cNvGrpSpPr/>
          <p:nvPr/>
        </p:nvGrpSpPr>
        <p:grpSpPr>
          <a:xfrm>
            <a:off x="4010819" y="428406"/>
            <a:ext cx="2324894" cy="2324894"/>
            <a:chOff x="7092402" y="-227682"/>
            <a:chExt cx="2324894" cy="2324894"/>
          </a:xfrm>
        </p:grpSpPr>
        <p:sp>
          <p:nvSpPr>
            <p:cNvPr id="44" name="Shape 43"/>
            <p:cNvSpPr/>
            <p:nvPr/>
          </p:nvSpPr>
          <p:spPr>
            <a:xfrm rot="20700000">
              <a:off x="7516903" y="281367"/>
              <a:ext cx="1652164" cy="1652164"/>
            </a:xfrm>
            <a:prstGeom prst="gear6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Shape 4"/>
            <p:cNvSpPr/>
            <p:nvPr/>
          </p:nvSpPr>
          <p:spPr>
            <a:xfrm>
              <a:off x="7879271" y="643735"/>
              <a:ext cx="927428" cy="9274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050" kern="1200" smtClean="0">
                  <a:solidFill>
                    <a:srgbClr val="3366FF"/>
                  </a:solidFill>
                </a:rPr>
                <a:t>Adaptability</a:t>
              </a:r>
              <a:endParaRPr lang="nl-BE" sz="1050" kern="1200">
                <a:solidFill>
                  <a:srgbClr val="3366FF"/>
                </a:solidFill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7092402" y="-227682"/>
              <a:ext cx="2324894" cy="2324894"/>
              <a:chOff x="7092402" y="-227682"/>
              <a:chExt cx="2324894" cy="2324894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7406881" y="793040"/>
                <a:ext cx="18722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b="1" smtClean="0"/>
                  <a:t>adaptability</a:t>
                </a:r>
              </a:p>
            </p:txBody>
          </p:sp>
          <p:sp>
            <p:nvSpPr>
              <p:cNvPr id="46" name="Circular Arrow 45"/>
              <p:cNvSpPr/>
              <p:nvPr/>
            </p:nvSpPr>
            <p:spPr>
              <a:xfrm rot="8434311">
                <a:off x="7092402" y="-227682"/>
                <a:ext cx="2324894" cy="2324894"/>
              </a:xfrm>
              <a:prstGeom prst="circularArrow">
                <a:avLst>
                  <a:gd name="adj1" fmla="val 5984"/>
                  <a:gd name="adj2" fmla="val 394124"/>
                  <a:gd name="adj3" fmla="val 13313824"/>
                  <a:gd name="adj4" fmla="val 10508221"/>
                  <a:gd name="adj5" fmla="val 6981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</p:grpSp>
      <p:grpSp>
        <p:nvGrpSpPr>
          <p:cNvPr id="56" name="Group 55"/>
          <p:cNvGrpSpPr/>
          <p:nvPr/>
        </p:nvGrpSpPr>
        <p:grpSpPr>
          <a:xfrm>
            <a:off x="3049985" y="1772185"/>
            <a:ext cx="2216268" cy="2156271"/>
            <a:chOff x="7264849" y="1881796"/>
            <a:chExt cx="2216268" cy="2156271"/>
          </a:xfrm>
        </p:grpSpPr>
        <p:grpSp>
          <p:nvGrpSpPr>
            <p:cNvPr id="55" name="Group 54"/>
            <p:cNvGrpSpPr/>
            <p:nvPr/>
          </p:nvGrpSpPr>
          <p:grpSpPr>
            <a:xfrm>
              <a:off x="7264849" y="1881796"/>
              <a:ext cx="2156271" cy="2156271"/>
              <a:chOff x="7264849" y="1881796"/>
              <a:chExt cx="2156271" cy="2156271"/>
            </a:xfrm>
          </p:grpSpPr>
          <p:sp>
            <p:nvSpPr>
              <p:cNvPr id="51" name="Shape 50"/>
              <p:cNvSpPr/>
              <p:nvPr/>
            </p:nvSpPr>
            <p:spPr>
              <a:xfrm>
                <a:off x="7701897" y="2116816"/>
                <a:ext cx="1686233" cy="1686233"/>
              </a:xfrm>
              <a:prstGeom prst="gear6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2" name="Shape 4"/>
              <p:cNvSpPr/>
              <p:nvPr/>
            </p:nvSpPr>
            <p:spPr>
              <a:xfrm>
                <a:off x="8126411" y="2543896"/>
                <a:ext cx="837205" cy="83207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lvl="0" algn="ctr" defTabSz="46672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l-BE" sz="1050" kern="1200" smtClean="0">
                    <a:solidFill>
                      <a:srgbClr val="3366FF"/>
                    </a:solidFill>
                  </a:rPr>
                  <a:t>ownership</a:t>
                </a:r>
                <a:endParaRPr lang="nl-BE" sz="1050" kern="1200">
                  <a:solidFill>
                    <a:srgbClr val="3366FF"/>
                  </a:solidFill>
                </a:endParaRPr>
              </a:p>
            </p:txBody>
          </p:sp>
          <p:sp>
            <p:nvSpPr>
              <p:cNvPr id="53" name="Shape 52"/>
              <p:cNvSpPr/>
              <p:nvPr/>
            </p:nvSpPr>
            <p:spPr>
              <a:xfrm>
                <a:off x="7264849" y="1881796"/>
                <a:ext cx="2156271" cy="2156271"/>
              </a:xfrm>
              <a:prstGeom prst="leftCircularArrow">
                <a:avLst>
                  <a:gd name="adj1" fmla="val 6452"/>
                  <a:gd name="adj2" fmla="val 429999"/>
                  <a:gd name="adj3" fmla="val 10489124"/>
                  <a:gd name="adj4" fmla="val 14837806"/>
                  <a:gd name="adj5" fmla="val 7527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9" name="TextBox 8"/>
            <p:cNvSpPr txBox="1"/>
            <p:nvPr/>
          </p:nvSpPr>
          <p:spPr>
            <a:xfrm>
              <a:off x="7608909" y="2780928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b="1" smtClean="0"/>
                <a:t>Ownership</a:t>
              </a:r>
              <a:endParaRPr lang="nl-BE" b="1"/>
            </a:p>
          </p:txBody>
        </p:sp>
      </p:grpSp>
      <p:sp>
        <p:nvSpPr>
          <p:cNvPr id="58" name="Rounded Rectangle 57"/>
          <p:cNvSpPr/>
          <p:nvPr/>
        </p:nvSpPr>
        <p:spPr>
          <a:xfrm>
            <a:off x="5261402" y="4590743"/>
            <a:ext cx="3081583" cy="161056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0" name="Rounded Rectangle 59"/>
          <p:cNvSpPr/>
          <p:nvPr/>
        </p:nvSpPr>
        <p:spPr>
          <a:xfrm>
            <a:off x="4972900" y="2855983"/>
            <a:ext cx="3703556" cy="34977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1" name="TextBox 60"/>
          <p:cNvSpPr txBox="1"/>
          <p:nvPr/>
        </p:nvSpPr>
        <p:spPr>
          <a:xfrm>
            <a:off x="6687764" y="2470942"/>
            <a:ext cx="219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smtClean="0">
                <a:solidFill>
                  <a:srgbClr val="FF0000"/>
                </a:solidFill>
              </a:rPr>
              <a:t>2nd generation OCA</a:t>
            </a:r>
            <a:endParaRPr lang="nl-BE" b="1">
              <a:solidFill>
                <a:srgbClr val="FF0000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1835696" y="4606821"/>
            <a:ext cx="6659689" cy="161056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3" name="TextBox 62"/>
          <p:cNvSpPr txBox="1"/>
          <p:nvPr/>
        </p:nvSpPr>
        <p:spPr>
          <a:xfrm>
            <a:off x="6824678" y="4193939"/>
            <a:ext cx="2249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smtClean="0">
                <a:solidFill>
                  <a:srgbClr val="FF0000"/>
                </a:solidFill>
              </a:rPr>
              <a:t>2nd generation OCA</a:t>
            </a:r>
            <a:endParaRPr lang="nl-BE" b="1">
              <a:solidFill>
                <a:srgbClr val="FF0000"/>
              </a:solidFill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1691680" y="398513"/>
            <a:ext cx="7200854" cy="585524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5" name="TextBox 64"/>
          <p:cNvSpPr txBox="1"/>
          <p:nvPr/>
        </p:nvSpPr>
        <p:spPr>
          <a:xfrm>
            <a:off x="6392629" y="477246"/>
            <a:ext cx="2283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smtClean="0">
                <a:solidFill>
                  <a:srgbClr val="FF0000"/>
                </a:solidFill>
              </a:rPr>
              <a:t>3rd generation OCA</a:t>
            </a:r>
            <a:endParaRPr lang="nl-BE" b="1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002097" y="4009273"/>
            <a:ext cx="1963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smtClean="0">
                <a:solidFill>
                  <a:srgbClr val="FF0000"/>
                </a:solidFill>
              </a:rPr>
              <a:t>3rd generation OCA</a:t>
            </a:r>
            <a:endParaRPr lang="nl-BE" b="1">
              <a:solidFill>
                <a:srgbClr val="FF0000"/>
              </a:solidFill>
            </a:endParaRPr>
          </a:p>
        </p:txBody>
      </p:sp>
      <p:sp>
        <p:nvSpPr>
          <p:cNvPr id="67" name="Curved Right Arrow 66"/>
          <p:cNvSpPr/>
          <p:nvPr/>
        </p:nvSpPr>
        <p:spPr>
          <a:xfrm>
            <a:off x="980538" y="2440448"/>
            <a:ext cx="576064" cy="202972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6541560" y="5669361"/>
            <a:ext cx="1801425" cy="49594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9" name="TextBox 68"/>
          <p:cNvSpPr txBox="1"/>
          <p:nvPr/>
        </p:nvSpPr>
        <p:spPr>
          <a:xfrm>
            <a:off x="7778106" y="5022017"/>
            <a:ext cx="12961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b="1" smtClean="0">
                <a:solidFill>
                  <a:srgbClr val="FF0000"/>
                </a:solidFill>
              </a:rPr>
              <a:t>1st generation OCA</a:t>
            </a:r>
            <a:endParaRPr lang="nl-BE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92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58" grpId="0" animBg="1"/>
      <p:bldP spid="58" grpId="1" animBg="1"/>
      <p:bldP spid="60" grpId="0" animBg="1"/>
      <p:bldP spid="60" grpId="1" animBg="1"/>
      <p:bldP spid="61" grpId="0"/>
      <p:bldP spid="61" grpId="1"/>
      <p:bldP spid="62" grpId="0" animBg="1"/>
      <p:bldP spid="62" grpId="1" animBg="1"/>
      <p:bldP spid="63" grpId="0"/>
      <p:bldP spid="63" grpId="1"/>
      <p:bldP spid="64" grpId="0" animBg="1"/>
      <p:bldP spid="64" grpId="1" animBg="1"/>
      <p:bldP spid="65" grpId="0"/>
      <p:bldP spid="65" grpId="1"/>
      <p:bldP spid="66" grpId="0"/>
      <p:bldP spid="66" grpId="1"/>
      <p:bldP spid="67" grpId="0" animBg="1"/>
      <p:bldP spid="68" grpId="0" animBg="1"/>
      <p:bldP spid="68" grpId="1" animBg="1"/>
      <p:bldP spid="69" grpId="0"/>
      <p:bldP spid="6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smtClean="0">
                <a:solidFill>
                  <a:schemeClr val="accent6">
                    <a:lumMod val="75000"/>
                  </a:schemeClr>
                </a:solidFill>
              </a:rPr>
              <a:t>OCA: differences in methodology</a:t>
            </a:r>
            <a:endParaRPr lang="en-GB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2851636"/>
              </p:ext>
            </p:extLst>
          </p:nvPr>
        </p:nvGraphicFramePr>
        <p:xfrm>
          <a:off x="457200" y="1600200"/>
          <a:ext cx="82296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nl-BE" sz="2400" smtClean="0"/>
                        <a:t>On a continuum….</a:t>
                      </a:r>
                      <a:endParaRPr lang="nl-BE" sz="2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sz="2400" smtClean="0"/>
                        <a:t>External</a:t>
                      </a:r>
                      <a:r>
                        <a:rPr lang="nl-BE" sz="2400" baseline="0" smtClean="0"/>
                        <a:t> assessment</a:t>
                      </a:r>
                      <a:endParaRPr lang="nl-BE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400" smtClean="0"/>
                        <a:t>Self-assessment</a:t>
                      </a:r>
                      <a:endParaRPr lang="nl-BE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sz="2400" smtClean="0"/>
                        <a:t>Quantitative</a:t>
                      </a:r>
                      <a:r>
                        <a:rPr lang="nl-BE" sz="2400" baseline="0" smtClean="0"/>
                        <a:t> scores</a:t>
                      </a:r>
                      <a:endParaRPr lang="nl-BE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400" smtClean="0"/>
                        <a:t>Qualitative</a:t>
                      </a:r>
                      <a:r>
                        <a:rPr lang="nl-BE" sz="2400" baseline="0" smtClean="0"/>
                        <a:t> scores</a:t>
                      </a:r>
                      <a:endParaRPr lang="nl-BE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sz="2400" smtClean="0"/>
                        <a:t>Generic capacities</a:t>
                      </a:r>
                      <a:endParaRPr lang="nl-BE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400" smtClean="0"/>
                        <a:t>Thematic</a:t>
                      </a:r>
                      <a:r>
                        <a:rPr lang="nl-BE" sz="2400" baseline="0" smtClean="0"/>
                        <a:t> capacities</a:t>
                      </a:r>
                      <a:endParaRPr lang="nl-BE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sz="2400" smtClean="0"/>
                        <a:t>Generic</a:t>
                      </a:r>
                      <a:r>
                        <a:rPr lang="nl-BE" sz="2400" baseline="0" smtClean="0"/>
                        <a:t> scales</a:t>
                      </a:r>
                      <a:endParaRPr lang="nl-BE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400" smtClean="0"/>
                        <a:t>Context-specific scales</a:t>
                      </a:r>
                      <a:endParaRPr lang="nl-BE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sz="2400" smtClean="0"/>
                        <a:t>Gap-based</a:t>
                      </a:r>
                      <a:endParaRPr lang="nl-BE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400" smtClean="0"/>
                        <a:t>Strengths-based</a:t>
                      </a:r>
                      <a:endParaRPr lang="nl-BE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sz="2400" smtClean="0"/>
                        <a:t>Individual process</a:t>
                      </a:r>
                      <a:endParaRPr lang="nl-BE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400" smtClean="0"/>
                        <a:t>Collective</a:t>
                      </a:r>
                      <a:r>
                        <a:rPr lang="nl-BE" sz="2400" baseline="0" smtClean="0"/>
                        <a:t> process</a:t>
                      </a:r>
                      <a:endParaRPr lang="nl-BE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sz="2400" smtClean="0"/>
                        <a:t>Learning / planning</a:t>
                      </a:r>
                      <a:endParaRPr lang="nl-BE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400" smtClean="0"/>
                        <a:t>Accountability</a:t>
                      </a:r>
                      <a:r>
                        <a:rPr lang="nl-BE" sz="2400" baseline="0" smtClean="0"/>
                        <a:t> – proving</a:t>
                      </a:r>
                      <a:endParaRPr lang="nl-BE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sz="2400" smtClean="0"/>
                        <a:t>Integrated</a:t>
                      </a:r>
                      <a:r>
                        <a:rPr lang="nl-BE" sz="2400" baseline="0" smtClean="0"/>
                        <a:t> in logframes</a:t>
                      </a:r>
                      <a:endParaRPr lang="nl-BE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400" smtClean="0"/>
                        <a:t>separate</a:t>
                      </a:r>
                      <a:endParaRPr lang="nl-BE" sz="240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603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95949738"/>
              </p:ext>
            </p:extLst>
          </p:nvPr>
        </p:nvGraphicFramePr>
        <p:xfrm>
          <a:off x="251520" y="908720"/>
          <a:ext cx="8496944" cy="5544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6" y="-35316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smtClean="0">
                <a:solidFill>
                  <a:schemeClr val="accent6">
                    <a:lumMod val="75000"/>
                  </a:schemeClr>
                </a:solidFill>
              </a:rPr>
              <a:t>TUDCN-manual on M&amp;E (2013): 7 principles</a:t>
            </a:r>
            <a:endParaRPr lang="en-GB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1276176" cy="183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368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smtClean="0">
                <a:solidFill>
                  <a:schemeClr val="accent6">
                    <a:lumMod val="75000"/>
                  </a:schemeClr>
                </a:solidFill>
              </a:rPr>
              <a:t>Question &amp; answers?</a:t>
            </a:r>
            <a:endParaRPr lang="en-GB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63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4365104"/>
            <a:ext cx="7772400" cy="1440161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chemeClr val="accent6">
                    <a:lumMod val="75000"/>
                  </a:schemeClr>
                </a:solidFill>
              </a:rPr>
              <a:t>SEMINAR ON ORGANISATIONAL CAPACITY ASSESSMENT</a:t>
            </a:r>
            <a:r>
              <a:rPr lang="es-ES" sz="2800" b="1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s-ES" sz="2800" b="1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s-ES" sz="2800" b="1" smtClean="0">
                <a:solidFill>
                  <a:schemeClr val="accent6">
                    <a:lumMod val="75000"/>
                  </a:schemeClr>
                </a:solidFill>
              </a:rPr>
              <a:t>Day 2 – OCAs by TUs: </a:t>
            </a:r>
            <a:r>
              <a:rPr lang="es-ES" sz="2700" b="1" smtClean="0">
                <a:solidFill>
                  <a:srgbClr val="C00000"/>
                </a:solidFill>
              </a:rPr>
              <a:t>The Bigger picture</a:t>
            </a:r>
            <a:endParaRPr lang="en-GB" sz="2800" b="1" dirty="0">
              <a:solidFill>
                <a:srgbClr val="C00000"/>
              </a:solidFill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6096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55576" y="4005064"/>
            <a:ext cx="7772400" cy="1440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8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508104" y="5949280"/>
            <a:ext cx="3456384" cy="43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400" b="1" dirty="0" err="1" smtClean="0">
                <a:solidFill>
                  <a:schemeClr val="bg1"/>
                </a:solidFill>
              </a:rPr>
              <a:t>Brussels</a:t>
            </a:r>
            <a:r>
              <a:rPr lang="es-ES" sz="1400" b="1" dirty="0" smtClean="0">
                <a:solidFill>
                  <a:schemeClr val="bg1"/>
                </a:solidFill>
              </a:rPr>
              <a:t>, 19th and 20th of </a:t>
            </a:r>
            <a:r>
              <a:rPr lang="es-ES" sz="1400" b="1" dirty="0" err="1" smtClean="0">
                <a:solidFill>
                  <a:schemeClr val="bg1"/>
                </a:solidFill>
              </a:rPr>
              <a:t>March</a:t>
            </a:r>
            <a:r>
              <a:rPr lang="es-ES" sz="1400" b="1" dirty="0" smtClean="0">
                <a:solidFill>
                  <a:schemeClr val="bg1"/>
                </a:solidFill>
              </a:rPr>
              <a:t> 2015</a:t>
            </a:r>
            <a:endParaRPr lang="en-GB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82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060937" y="25144"/>
            <a:ext cx="6282048" cy="403262"/>
          </a:xfrm>
          <a:prstGeom prst="roundRect">
            <a:avLst/>
          </a:prstGeom>
          <a:solidFill>
            <a:srgbClr val="00B0F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smtClean="0"/>
              <a:t>Development Goal</a:t>
            </a:r>
            <a:endParaRPr lang="nl-BE" b="1"/>
          </a:p>
        </p:txBody>
      </p:sp>
      <p:grpSp>
        <p:nvGrpSpPr>
          <p:cNvPr id="42" name="Group 41"/>
          <p:cNvGrpSpPr/>
          <p:nvPr/>
        </p:nvGrpSpPr>
        <p:grpSpPr>
          <a:xfrm>
            <a:off x="2644261" y="-241577"/>
            <a:ext cx="2639145" cy="2639145"/>
            <a:chOff x="2454715" y="-241576"/>
            <a:chExt cx="2639145" cy="2639145"/>
          </a:xfrm>
        </p:grpSpPr>
        <p:grpSp>
          <p:nvGrpSpPr>
            <p:cNvPr id="11" name="Group 10"/>
            <p:cNvGrpSpPr/>
            <p:nvPr/>
          </p:nvGrpSpPr>
          <p:grpSpPr>
            <a:xfrm>
              <a:off x="2911889" y="279678"/>
              <a:ext cx="1728192" cy="1655543"/>
              <a:chOff x="3447159" y="210752"/>
              <a:chExt cx="1875484" cy="1875484"/>
            </a:xfrm>
          </p:grpSpPr>
          <p:sp>
            <p:nvSpPr>
              <p:cNvPr id="12" name="Shape 11"/>
              <p:cNvSpPr/>
              <p:nvPr/>
            </p:nvSpPr>
            <p:spPr>
              <a:xfrm rot="20700000">
                <a:off x="3447159" y="210752"/>
                <a:ext cx="1875484" cy="1875484"/>
              </a:xfrm>
              <a:prstGeom prst="gear6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Shape 4"/>
              <p:cNvSpPr/>
              <p:nvPr/>
            </p:nvSpPr>
            <p:spPr>
              <a:xfrm>
                <a:off x="3858508" y="622101"/>
                <a:ext cx="1052786" cy="105278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lvl="0" algn="ctr" defTabSz="46672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l-BE" sz="1050" kern="1200" smtClean="0">
                    <a:solidFill>
                      <a:srgbClr val="3366FF"/>
                    </a:solidFill>
                  </a:rPr>
                  <a:t>Adaptability</a:t>
                </a:r>
                <a:endParaRPr lang="nl-BE" sz="1050" kern="1200">
                  <a:solidFill>
                    <a:srgbClr val="3366FF"/>
                  </a:solidFill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2771800" y="793040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b="1" smtClean="0"/>
                <a:t>Sustainability</a:t>
              </a:r>
              <a:endParaRPr lang="nl-BE" b="1"/>
            </a:p>
          </p:txBody>
        </p:sp>
        <p:sp>
          <p:nvSpPr>
            <p:cNvPr id="15" name="Circular Arrow 14"/>
            <p:cNvSpPr/>
            <p:nvPr/>
          </p:nvSpPr>
          <p:spPr>
            <a:xfrm rot="20200182">
              <a:off x="2454715" y="-241576"/>
              <a:ext cx="2639145" cy="2639145"/>
            </a:xfrm>
            <a:prstGeom prst="circularArrow">
              <a:avLst>
                <a:gd name="adj1" fmla="val 5984"/>
                <a:gd name="adj2" fmla="val 394124"/>
                <a:gd name="adj3" fmla="val 13313824"/>
                <a:gd name="adj4" fmla="val 10508221"/>
                <a:gd name="adj5" fmla="val 6981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7" name="Up Arrow 16"/>
          <p:cNvSpPr/>
          <p:nvPr/>
        </p:nvSpPr>
        <p:spPr>
          <a:xfrm>
            <a:off x="4972901" y="454759"/>
            <a:ext cx="901529" cy="376054"/>
          </a:xfrm>
          <a:prstGeom prst="up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Up Arrow 17"/>
          <p:cNvSpPr/>
          <p:nvPr/>
        </p:nvSpPr>
        <p:spPr>
          <a:xfrm>
            <a:off x="4152382" y="4214689"/>
            <a:ext cx="1058263" cy="376054"/>
          </a:xfrm>
          <a:prstGeom prst="up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Rounded Rectangle 18"/>
          <p:cNvSpPr/>
          <p:nvPr/>
        </p:nvSpPr>
        <p:spPr>
          <a:xfrm>
            <a:off x="2060937" y="4725144"/>
            <a:ext cx="2911964" cy="403262"/>
          </a:xfrm>
          <a:prstGeom prst="roundRect">
            <a:avLst/>
          </a:prstGeom>
          <a:solidFill>
            <a:srgbClr val="00B0F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smtClean="0"/>
              <a:t>‘soft’ capacities</a:t>
            </a:r>
            <a:endParaRPr lang="nl-BE" b="1"/>
          </a:p>
        </p:txBody>
      </p:sp>
      <p:sp>
        <p:nvSpPr>
          <p:cNvPr id="20" name="Rounded Rectangle 19"/>
          <p:cNvSpPr/>
          <p:nvPr/>
        </p:nvSpPr>
        <p:spPr>
          <a:xfrm>
            <a:off x="5277056" y="4725144"/>
            <a:ext cx="2882699" cy="403262"/>
          </a:xfrm>
          <a:prstGeom prst="roundRect">
            <a:avLst/>
          </a:prstGeom>
          <a:solidFill>
            <a:srgbClr val="00B0F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smtClean="0"/>
              <a:t>‘hard’ capacities</a:t>
            </a:r>
            <a:endParaRPr lang="nl-BE" b="1"/>
          </a:p>
        </p:txBody>
      </p:sp>
      <p:sp>
        <p:nvSpPr>
          <p:cNvPr id="21" name="Rounded Rectangle 20"/>
          <p:cNvSpPr/>
          <p:nvPr/>
        </p:nvSpPr>
        <p:spPr>
          <a:xfrm>
            <a:off x="3486673" y="5210575"/>
            <a:ext cx="1486227" cy="403262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mtClean="0">
                <a:solidFill>
                  <a:schemeClr val="bg1"/>
                </a:solidFill>
              </a:rPr>
              <a:t>Leadership</a:t>
            </a:r>
            <a:endParaRPr lang="nl-BE">
              <a:solidFill>
                <a:schemeClr val="bg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283406" y="5185978"/>
            <a:ext cx="2876349" cy="403262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mtClean="0">
                <a:solidFill>
                  <a:schemeClr val="bg1"/>
                </a:solidFill>
              </a:rPr>
              <a:t>Structure &amp; procedures</a:t>
            </a:r>
            <a:endParaRPr lang="nl-BE">
              <a:solidFill>
                <a:schemeClr val="bg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060936" y="5223017"/>
            <a:ext cx="1321765" cy="403262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mtClean="0">
                <a:solidFill>
                  <a:schemeClr val="bg1"/>
                </a:solidFill>
              </a:rPr>
              <a:t>…</a:t>
            </a:r>
            <a:endParaRPr lang="nl-BE">
              <a:solidFill>
                <a:schemeClr val="bg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283406" y="5675965"/>
            <a:ext cx="1258154" cy="403262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mtClean="0">
                <a:solidFill>
                  <a:schemeClr val="bg1"/>
                </a:solidFill>
              </a:rPr>
              <a:t>…</a:t>
            </a:r>
            <a:endParaRPr lang="nl-BE">
              <a:solidFill>
                <a:schemeClr val="bg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718405" y="5669361"/>
            <a:ext cx="1441350" cy="403262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mtClean="0">
                <a:solidFill>
                  <a:schemeClr val="bg1"/>
                </a:solidFill>
              </a:rPr>
              <a:t>Skills devel</a:t>
            </a:r>
            <a:endParaRPr lang="nl-BE">
              <a:solidFill>
                <a:schemeClr val="bg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060936" y="5684708"/>
            <a:ext cx="1321765" cy="403262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mtClean="0">
                <a:solidFill>
                  <a:schemeClr val="bg1"/>
                </a:solidFill>
              </a:rPr>
              <a:t>…</a:t>
            </a:r>
            <a:endParaRPr lang="nl-BE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486673" y="5678104"/>
            <a:ext cx="1514223" cy="403262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mtClean="0">
                <a:solidFill>
                  <a:schemeClr val="bg1"/>
                </a:solidFill>
              </a:rPr>
              <a:t>…</a:t>
            </a:r>
            <a:endParaRPr lang="nl-BE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060937" y="6165304"/>
            <a:ext cx="609881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9" name="Isosceles Triangle 28"/>
          <p:cNvSpPr/>
          <p:nvPr/>
        </p:nvSpPr>
        <p:spPr>
          <a:xfrm>
            <a:off x="5073848" y="6237312"/>
            <a:ext cx="273594" cy="2880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0" name="Rounded Rectangle 29"/>
          <p:cNvSpPr/>
          <p:nvPr/>
        </p:nvSpPr>
        <p:spPr>
          <a:xfrm>
            <a:off x="2060937" y="6525344"/>
            <a:ext cx="6193912" cy="403262"/>
          </a:xfrm>
          <a:prstGeom prst="roundRect">
            <a:avLst/>
          </a:prstGeom>
          <a:solidFill>
            <a:srgbClr val="00B0F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smtClean="0"/>
              <a:t>Resources &amp; other inputs</a:t>
            </a:r>
            <a:endParaRPr lang="nl-BE" b="1"/>
          </a:p>
        </p:txBody>
      </p:sp>
      <p:sp>
        <p:nvSpPr>
          <p:cNvPr id="31" name="TextBox 30"/>
          <p:cNvSpPr txBox="1"/>
          <p:nvPr/>
        </p:nvSpPr>
        <p:spPr>
          <a:xfrm>
            <a:off x="251474" y="1836684"/>
            <a:ext cx="1262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600" b="1" smtClean="0">
                <a:solidFill>
                  <a:schemeClr val="bg1"/>
                </a:solidFill>
              </a:rPr>
              <a:t>Outcome</a:t>
            </a:r>
            <a:endParaRPr lang="nl-BE" sz="1600" b="1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1520" y="4926775"/>
            <a:ext cx="1262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600" b="1" smtClean="0">
                <a:solidFill>
                  <a:schemeClr val="bg1"/>
                </a:solidFill>
              </a:rPr>
              <a:t>Output</a:t>
            </a:r>
            <a:endParaRPr lang="nl-BE" sz="1600" b="1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1520" y="6388421"/>
            <a:ext cx="1262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600" b="1" smtClean="0">
                <a:solidFill>
                  <a:schemeClr val="bg1"/>
                </a:solidFill>
              </a:rPr>
              <a:t>Input</a:t>
            </a:r>
            <a:endParaRPr lang="nl-BE" sz="1600" b="1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3765" y="59958"/>
            <a:ext cx="1262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600" b="1" smtClean="0">
                <a:solidFill>
                  <a:schemeClr val="bg1"/>
                </a:solidFill>
              </a:rPr>
              <a:t>Impact</a:t>
            </a:r>
            <a:endParaRPr lang="nl-BE" sz="1600" b="1">
              <a:solidFill>
                <a:schemeClr val="bg1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4681514" y="2426049"/>
            <a:ext cx="2324894" cy="2324894"/>
            <a:chOff x="132986" y="2294632"/>
            <a:chExt cx="2324894" cy="2324894"/>
          </a:xfrm>
        </p:grpSpPr>
        <p:grpSp>
          <p:nvGrpSpPr>
            <p:cNvPr id="39" name="Group 38"/>
            <p:cNvGrpSpPr/>
            <p:nvPr/>
          </p:nvGrpSpPr>
          <p:grpSpPr>
            <a:xfrm>
              <a:off x="179512" y="2570946"/>
              <a:ext cx="1872208" cy="1860908"/>
              <a:chOff x="179512" y="2570946"/>
              <a:chExt cx="1872208" cy="1860908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233117" y="2570946"/>
                <a:ext cx="1775399" cy="1860908"/>
                <a:chOff x="3664386" y="2129742"/>
                <a:chExt cx="1775399" cy="1860908"/>
              </a:xfrm>
            </p:grpSpPr>
            <p:sp>
              <p:nvSpPr>
                <p:cNvPr id="37" name="Shape 36"/>
                <p:cNvSpPr/>
                <p:nvPr/>
              </p:nvSpPr>
              <p:spPr>
                <a:xfrm>
                  <a:off x="3664386" y="2129742"/>
                  <a:ext cx="1775399" cy="1860908"/>
                </a:xfrm>
                <a:prstGeom prst="gear9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8" name="Shape 4"/>
                <p:cNvSpPr/>
                <p:nvPr/>
              </p:nvSpPr>
              <p:spPr>
                <a:xfrm>
                  <a:off x="4021320" y="2559970"/>
                  <a:ext cx="1061531" cy="96753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3970" tIns="13970" rIns="13970" bIns="13970" numCol="1" spcCol="1270" anchor="ctr" anchorCtr="0">
                  <a:noAutofit/>
                </a:bodyPr>
                <a:lstStyle/>
                <a:p>
                  <a:pPr lvl="0" algn="ctr" defTabSz="46672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nl-BE" sz="1050" kern="1200" smtClean="0">
                      <a:solidFill>
                        <a:srgbClr val="3366FF"/>
                      </a:solidFill>
                    </a:rPr>
                    <a:t>Performance</a:t>
                  </a:r>
                  <a:endParaRPr lang="nl-BE" sz="1050" kern="1200">
                    <a:solidFill>
                      <a:srgbClr val="3366FF"/>
                    </a:solidFill>
                  </a:endParaRPr>
                </a:p>
              </p:txBody>
            </p:sp>
          </p:grpSp>
          <p:sp>
            <p:nvSpPr>
              <p:cNvPr id="8" name="TextBox 7"/>
              <p:cNvSpPr txBox="1"/>
              <p:nvPr/>
            </p:nvSpPr>
            <p:spPr>
              <a:xfrm>
                <a:off x="179512" y="3300274"/>
                <a:ext cx="18722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b="1" smtClean="0"/>
                  <a:t>Performance</a:t>
                </a:r>
                <a:endParaRPr lang="nl-BE" b="1"/>
              </a:p>
            </p:txBody>
          </p:sp>
        </p:grpSp>
        <p:sp>
          <p:nvSpPr>
            <p:cNvPr id="40" name="Circular Arrow 39"/>
            <p:cNvSpPr/>
            <p:nvPr/>
          </p:nvSpPr>
          <p:spPr>
            <a:xfrm rot="8434311">
              <a:off x="132986" y="2294632"/>
              <a:ext cx="2324894" cy="2324894"/>
            </a:xfrm>
            <a:prstGeom prst="circularArrow">
              <a:avLst>
                <a:gd name="adj1" fmla="val 5984"/>
                <a:gd name="adj2" fmla="val 394124"/>
                <a:gd name="adj3" fmla="val 13313824"/>
                <a:gd name="adj4" fmla="val 10508221"/>
                <a:gd name="adj5" fmla="val 6981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49" name="Group 48"/>
          <p:cNvGrpSpPr/>
          <p:nvPr/>
        </p:nvGrpSpPr>
        <p:grpSpPr>
          <a:xfrm>
            <a:off x="4010819" y="428406"/>
            <a:ext cx="2324894" cy="2324894"/>
            <a:chOff x="7092402" y="-227682"/>
            <a:chExt cx="2324894" cy="2324894"/>
          </a:xfrm>
        </p:grpSpPr>
        <p:sp>
          <p:nvSpPr>
            <p:cNvPr id="44" name="Shape 43"/>
            <p:cNvSpPr/>
            <p:nvPr/>
          </p:nvSpPr>
          <p:spPr>
            <a:xfrm rot="20700000">
              <a:off x="7516903" y="281367"/>
              <a:ext cx="1652164" cy="1652164"/>
            </a:xfrm>
            <a:prstGeom prst="gear6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Shape 4"/>
            <p:cNvSpPr/>
            <p:nvPr/>
          </p:nvSpPr>
          <p:spPr>
            <a:xfrm>
              <a:off x="7879271" y="643735"/>
              <a:ext cx="927428" cy="9274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050" kern="1200" smtClean="0">
                  <a:solidFill>
                    <a:srgbClr val="3366FF"/>
                  </a:solidFill>
                </a:rPr>
                <a:t>Adaptability</a:t>
              </a:r>
              <a:endParaRPr lang="nl-BE" sz="1050" kern="1200">
                <a:solidFill>
                  <a:srgbClr val="3366FF"/>
                </a:solidFill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7092402" y="-227682"/>
              <a:ext cx="2324894" cy="2324894"/>
              <a:chOff x="7092402" y="-227682"/>
              <a:chExt cx="2324894" cy="2324894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7406881" y="793040"/>
                <a:ext cx="18722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b="1" smtClean="0"/>
                  <a:t>adaptability</a:t>
                </a:r>
              </a:p>
            </p:txBody>
          </p:sp>
          <p:sp>
            <p:nvSpPr>
              <p:cNvPr id="46" name="Circular Arrow 45"/>
              <p:cNvSpPr/>
              <p:nvPr/>
            </p:nvSpPr>
            <p:spPr>
              <a:xfrm rot="8434311">
                <a:off x="7092402" y="-227682"/>
                <a:ext cx="2324894" cy="2324894"/>
              </a:xfrm>
              <a:prstGeom prst="circularArrow">
                <a:avLst>
                  <a:gd name="adj1" fmla="val 5984"/>
                  <a:gd name="adj2" fmla="val 394124"/>
                  <a:gd name="adj3" fmla="val 13313824"/>
                  <a:gd name="adj4" fmla="val 10508221"/>
                  <a:gd name="adj5" fmla="val 6981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</p:grpSp>
      <p:grpSp>
        <p:nvGrpSpPr>
          <p:cNvPr id="56" name="Group 55"/>
          <p:cNvGrpSpPr/>
          <p:nvPr/>
        </p:nvGrpSpPr>
        <p:grpSpPr>
          <a:xfrm>
            <a:off x="3049985" y="1772185"/>
            <a:ext cx="2216268" cy="2156271"/>
            <a:chOff x="7264849" y="1881796"/>
            <a:chExt cx="2216268" cy="2156271"/>
          </a:xfrm>
        </p:grpSpPr>
        <p:grpSp>
          <p:nvGrpSpPr>
            <p:cNvPr id="55" name="Group 54"/>
            <p:cNvGrpSpPr/>
            <p:nvPr/>
          </p:nvGrpSpPr>
          <p:grpSpPr>
            <a:xfrm>
              <a:off x="7264849" y="1881796"/>
              <a:ext cx="2156271" cy="2156271"/>
              <a:chOff x="7264849" y="1881796"/>
              <a:chExt cx="2156271" cy="2156271"/>
            </a:xfrm>
          </p:grpSpPr>
          <p:sp>
            <p:nvSpPr>
              <p:cNvPr id="51" name="Shape 50"/>
              <p:cNvSpPr/>
              <p:nvPr/>
            </p:nvSpPr>
            <p:spPr>
              <a:xfrm>
                <a:off x="7701897" y="2116816"/>
                <a:ext cx="1686233" cy="1686233"/>
              </a:xfrm>
              <a:prstGeom prst="gear6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2" name="Shape 4"/>
              <p:cNvSpPr/>
              <p:nvPr/>
            </p:nvSpPr>
            <p:spPr>
              <a:xfrm>
                <a:off x="8126411" y="2543896"/>
                <a:ext cx="837205" cy="83207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lvl="0" algn="ctr" defTabSz="46672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l-BE" sz="1050" kern="1200" smtClean="0">
                    <a:solidFill>
                      <a:srgbClr val="3366FF"/>
                    </a:solidFill>
                  </a:rPr>
                  <a:t>ownership</a:t>
                </a:r>
                <a:endParaRPr lang="nl-BE" sz="1050" kern="1200">
                  <a:solidFill>
                    <a:srgbClr val="3366FF"/>
                  </a:solidFill>
                </a:endParaRPr>
              </a:p>
            </p:txBody>
          </p:sp>
          <p:sp>
            <p:nvSpPr>
              <p:cNvPr id="53" name="Shape 52"/>
              <p:cNvSpPr/>
              <p:nvPr/>
            </p:nvSpPr>
            <p:spPr>
              <a:xfrm>
                <a:off x="7264849" y="1881796"/>
                <a:ext cx="2156271" cy="2156271"/>
              </a:xfrm>
              <a:prstGeom prst="leftCircularArrow">
                <a:avLst>
                  <a:gd name="adj1" fmla="val 6452"/>
                  <a:gd name="adj2" fmla="val 429999"/>
                  <a:gd name="adj3" fmla="val 10489124"/>
                  <a:gd name="adj4" fmla="val 14837806"/>
                  <a:gd name="adj5" fmla="val 7527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9" name="TextBox 8"/>
            <p:cNvSpPr txBox="1"/>
            <p:nvPr/>
          </p:nvSpPr>
          <p:spPr>
            <a:xfrm>
              <a:off x="7608909" y="2780928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b="1" smtClean="0"/>
                <a:t>Ownership</a:t>
              </a:r>
              <a:endParaRPr lang="nl-BE" b="1"/>
            </a:p>
          </p:txBody>
        </p:sp>
      </p:grpSp>
      <p:sp>
        <p:nvSpPr>
          <p:cNvPr id="58" name="Rounded Rectangle 57"/>
          <p:cNvSpPr/>
          <p:nvPr/>
        </p:nvSpPr>
        <p:spPr>
          <a:xfrm>
            <a:off x="5261402" y="4590743"/>
            <a:ext cx="3081583" cy="161056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0" name="Rounded Rectangle 59"/>
          <p:cNvSpPr/>
          <p:nvPr/>
        </p:nvSpPr>
        <p:spPr>
          <a:xfrm>
            <a:off x="1835696" y="5669361"/>
            <a:ext cx="6840760" cy="68434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1" name="TextBox 60"/>
          <p:cNvSpPr txBox="1"/>
          <p:nvPr/>
        </p:nvSpPr>
        <p:spPr>
          <a:xfrm>
            <a:off x="6542610" y="6237312"/>
            <a:ext cx="219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smtClean="0">
                <a:solidFill>
                  <a:srgbClr val="FF0000"/>
                </a:solidFill>
              </a:rPr>
              <a:t>ACV-CSC</a:t>
            </a:r>
            <a:endParaRPr lang="nl-BE" b="1">
              <a:solidFill>
                <a:srgbClr val="FF0000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1835696" y="4606821"/>
            <a:ext cx="6659689" cy="161056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3" name="TextBox 62"/>
          <p:cNvSpPr txBox="1"/>
          <p:nvPr/>
        </p:nvSpPr>
        <p:spPr>
          <a:xfrm>
            <a:off x="6824678" y="4193939"/>
            <a:ext cx="2249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smtClean="0">
                <a:solidFill>
                  <a:srgbClr val="FF0000"/>
                </a:solidFill>
              </a:rPr>
              <a:t>LO-TCO</a:t>
            </a:r>
            <a:endParaRPr lang="nl-BE" b="1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002097" y="4009273"/>
            <a:ext cx="1963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smtClean="0">
                <a:solidFill>
                  <a:srgbClr val="FF0000"/>
                </a:solidFill>
              </a:rPr>
              <a:t>5C OCA tools (FNV, CNV, ACLVB)</a:t>
            </a:r>
            <a:endParaRPr lang="nl-BE" b="1">
              <a:solidFill>
                <a:srgbClr val="FF0000"/>
              </a:solidFill>
            </a:endParaRPr>
          </a:p>
        </p:txBody>
      </p:sp>
      <p:sp>
        <p:nvSpPr>
          <p:cNvPr id="67" name="Curved Right Arrow 66"/>
          <p:cNvSpPr/>
          <p:nvPr/>
        </p:nvSpPr>
        <p:spPr>
          <a:xfrm>
            <a:off x="980538" y="2440448"/>
            <a:ext cx="576064" cy="202972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3382700" y="4725145"/>
            <a:ext cx="5446155" cy="17809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9" name="TextBox 58"/>
          <p:cNvSpPr txBox="1"/>
          <p:nvPr/>
        </p:nvSpPr>
        <p:spPr>
          <a:xfrm>
            <a:off x="6948264" y="4100841"/>
            <a:ext cx="219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smtClean="0">
                <a:solidFill>
                  <a:srgbClr val="FF0000"/>
                </a:solidFill>
              </a:rPr>
              <a:t>Solidarity Centre</a:t>
            </a:r>
            <a:endParaRPr lang="nl-BE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10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58" grpId="0" animBg="1"/>
      <p:bldP spid="58" grpId="1" animBg="1"/>
      <p:bldP spid="60" grpId="0" animBg="1"/>
      <p:bldP spid="60" grpId="1" animBg="1"/>
      <p:bldP spid="61" grpId="0"/>
      <p:bldP spid="61" grpId="1"/>
      <p:bldP spid="62" grpId="0" animBg="1"/>
      <p:bldP spid="62" grpId="1" animBg="1"/>
      <p:bldP spid="63" grpId="0"/>
      <p:bldP spid="63" grpId="1"/>
      <p:bldP spid="66" grpId="0"/>
      <p:bldP spid="66" grpId="1"/>
      <p:bldP spid="67" grpId="0" animBg="1"/>
      <p:bldP spid="57" grpId="0" animBg="1"/>
      <p:bldP spid="57" grpId="1" animBg="1"/>
      <p:bldP spid="59" grpId="0"/>
      <p:bldP spid="5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7146514"/>
              </p:ext>
            </p:extLst>
          </p:nvPr>
        </p:nvGraphicFramePr>
        <p:xfrm>
          <a:off x="457200" y="1600200"/>
          <a:ext cx="77152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1034"/>
                <a:gridCol w="2762083"/>
                <a:gridCol w="2762083"/>
              </a:tblGrid>
              <a:tr h="370840"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mtClean="0"/>
                        <a:t>Yes</a:t>
                      </a:r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mtClean="0"/>
                        <a:t>No</a:t>
                      </a:r>
                      <a:endParaRPr lang="nl-B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Times New Roman"/>
                        </a:rPr>
                        <a:t>ACV-IIWE</a:t>
                      </a:r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nl-BE" smtClean="0"/>
                        <a:t>X</a:t>
                      </a:r>
                      <a:endParaRPr lang="nl-B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Times New Roman"/>
                        </a:rPr>
                        <a:t>CGSLB</a:t>
                      </a:r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nl-BE" smtClean="0"/>
                        <a:t>X</a:t>
                      </a:r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nl-B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Times New Roman"/>
                        </a:rPr>
                        <a:t>CNV-International</a:t>
                      </a:r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nl-BE" smtClean="0"/>
                        <a:t>X</a:t>
                      </a:r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nl-B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Times New Roman"/>
                        </a:rPr>
                        <a:t>FNV Mondiaal</a:t>
                      </a:r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nl-BE" smtClean="0"/>
                        <a:t>X</a:t>
                      </a:r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nl-B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Times New Roman"/>
                        </a:rPr>
                        <a:t>ISCOD</a:t>
                      </a:r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nl-B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Times New Roman"/>
                        </a:rPr>
                        <a:t>LO-TCO</a:t>
                      </a:r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nl-BE" smtClean="0"/>
                        <a:t>X</a:t>
                      </a:r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nl-B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Times New Roman"/>
                        </a:rPr>
                        <a:t>Solidarity Centre</a:t>
                      </a:r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nl-BE" smtClean="0"/>
                        <a:t>X</a:t>
                      </a:r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nl-B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Times New Roman"/>
                        </a:rPr>
                        <a:t>TRUDI</a:t>
                      </a:r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nl-BE" smtClean="0"/>
                        <a:t>X</a:t>
                      </a:r>
                      <a:endParaRPr lang="nl-B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smtClean="0">
                <a:solidFill>
                  <a:schemeClr val="accent6">
                    <a:lumMod val="75000"/>
                  </a:schemeClr>
                </a:solidFill>
              </a:rPr>
              <a:t>Current OCA introduced after donor or evaluation recommendation </a:t>
            </a:r>
            <a:endParaRPr lang="en-GB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9888" y="5226784"/>
            <a:ext cx="75608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smtClean="0">
                <a:solidFill>
                  <a:srgbClr val="FF0000"/>
                </a:solidFill>
              </a:rPr>
              <a:t>A number of SSOs are not using OCA tools by own choice: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>
                <a:solidFill>
                  <a:srgbClr val="FF0000"/>
                </a:solidFill>
              </a:rPr>
              <a:t>n</a:t>
            </a:r>
            <a:r>
              <a:rPr lang="nl-BE" sz="2000" smtClean="0">
                <a:solidFill>
                  <a:srgbClr val="FF0000"/>
                </a:solidFill>
              </a:rPr>
              <a:t>ot tolerated by own movement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>
                <a:solidFill>
                  <a:srgbClr val="FF0000"/>
                </a:solidFill>
              </a:rPr>
              <a:t>a</a:t>
            </a:r>
            <a:r>
              <a:rPr lang="nl-BE" sz="2000" smtClean="0">
                <a:solidFill>
                  <a:srgbClr val="FF0000"/>
                </a:solidFill>
              </a:rPr>
              <a:t>utonomy of partner organisations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smtClean="0">
                <a:solidFill>
                  <a:srgbClr val="FF0000"/>
                </a:solidFill>
              </a:rPr>
              <a:t>Want to avoid too much steering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3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nl-BE" altLang="nl-BE" sz="2400" smtClean="0">
              <a:latin typeface="Arial" pitchFamily="34" charset="0"/>
              <a:cs typeface="Arial" pitchFamily="34" charset="0"/>
            </a:endParaRPr>
          </a:p>
          <a:p>
            <a:endParaRPr lang="nl-BE" altLang="nl-BE" sz="2400" smtClean="0">
              <a:latin typeface="Arial" pitchFamily="34" charset="0"/>
              <a:cs typeface="Arial" pitchFamily="34" charset="0"/>
            </a:endParaRPr>
          </a:p>
          <a:p>
            <a:endParaRPr lang="nl-BE" altLang="nl-BE" sz="240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19492" name="Group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95490618"/>
              </p:ext>
            </p:extLst>
          </p:nvPr>
        </p:nvGraphicFramePr>
        <p:xfrm>
          <a:off x="518086" y="1484784"/>
          <a:ext cx="8218487" cy="3444240"/>
        </p:xfrm>
        <a:graphic>
          <a:graphicData uri="http://schemas.openxmlformats.org/drawingml/2006/table">
            <a:tbl>
              <a:tblPr/>
              <a:tblGrid>
                <a:gridCol w="1453223"/>
                <a:gridCol w="3382632"/>
                <a:gridCol w="3382632"/>
              </a:tblGrid>
              <a:tr h="6302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altLang="nl-B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nl-B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Comprehensive framework with detailled components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nl-B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Open framework, contextualised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l-BE" altLang="nl-B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Strong points</a:t>
                      </a:r>
                      <a:endParaRPr kumimoji="0" lang="en-US" altLang="nl-B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83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nl-BE" sz="20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Considering organisation as a whole</a:t>
                      </a:r>
                    </a:p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nl-BE" sz="20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Comparability between orgs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nl-BE" sz="20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Building it up with partner</a:t>
                      </a:r>
                    </a:p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nl-BE" sz="20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Focus on issues that matter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l-BE" altLang="nl-B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Weak points/risks</a:t>
                      </a:r>
                      <a:endParaRPr kumimoji="0" lang="en-US" altLang="nl-B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3C0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nl-BE" sz="20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Key issues lost in analysis?</a:t>
                      </a:r>
                    </a:p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nl-BE" sz="20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Risk for box ticking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nl-BE" sz="20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SSO &amp; back-donor flexibility required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Rectangle 2"/>
          <p:cNvSpPr>
            <a:spLocks noGrp="1"/>
          </p:cNvSpPr>
          <p:nvPr>
            <p:ph type="title"/>
          </p:nvPr>
        </p:nvSpPr>
        <p:spPr>
          <a:xfrm>
            <a:off x="900113" y="223838"/>
            <a:ext cx="7850187" cy="628650"/>
          </a:xfrm>
        </p:spPr>
        <p:txBody>
          <a:bodyPr>
            <a:normAutofit/>
          </a:bodyPr>
          <a:lstStyle/>
          <a:p>
            <a:pPr defTabSz="914400"/>
            <a:r>
              <a:rPr lang="en-US" altLang="nl-BE" sz="3200" b="1" smtClean="0">
                <a:solidFill>
                  <a:schemeClr val="accent6">
                    <a:lumMod val="75000"/>
                  </a:schemeClr>
                </a:solidFill>
              </a:rPr>
              <a:t>Prescriptive versus open OCA</a:t>
            </a:r>
            <a:endParaRPr lang="en-US" altLang="nl-BE" sz="3200" b="1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71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nl-BE" altLang="nl-BE" sz="2400" smtClean="0">
              <a:latin typeface="Arial" pitchFamily="34" charset="0"/>
              <a:cs typeface="Arial" pitchFamily="34" charset="0"/>
            </a:endParaRPr>
          </a:p>
          <a:p>
            <a:endParaRPr lang="nl-BE" altLang="nl-BE" sz="2400" smtClean="0">
              <a:latin typeface="Arial" pitchFamily="34" charset="0"/>
              <a:cs typeface="Arial" pitchFamily="34" charset="0"/>
            </a:endParaRPr>
          </a:p>
          <a:p>
            <a:endParaRPr lang="nl-BE" altLang="nl-BE" sz="240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19492" name="Group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25392086"/>
              </p:ext>
            </p:extLst>
          </p:nvPr>
        </p:nvGraphicFramePr>
        <p:xfrm>
          <a:off x="518086" y="1484784"/>
          <a:ext cx="8218487" cy="2895600"/>
        </p:xfrm>
        <a:graphic>
          <a:graphicData uri="http://schemas.openxmlformats.org/drawingml/2006/table">
            <a:tbl>
              <a:tblPr/>
              <a:tblGrid>
                <a:gridCol w="1453223"/>
                <a:gridCol w="3382632"/>
                <a:gridCol w="3382632"/>
              </a:tblGrid>
              <a:tr h="6302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altLang="nl-B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nl-B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Only ‘hard’-capacities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nl-B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Both ‘hard’ and ‘soft’ capacities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l-BE" altLang="nl-B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Strong points</a:t>
                      </a:r>
                      <a:endParaRPr kumimoji="0" lang="en-US" altLang="nl-B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83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nl-BE" sz="20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Simplicity of analysis</a:t>
                      </a:r>
                    </a:p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nl-BE" sz="20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Closer to logframe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nl-B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Avoiding iceberg situation</a:t>
                      </a:r>
                    </a:p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nl-B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Comprehensive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l-BE" altLang="nl-B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Weak points/risks</a:t>
                      </a:r>
                      <a:endParaRPr kumimoji="0" lang="en-US" altLang="nl-B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3C0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nl-BE" sz="20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Risk for over-focus on performance-related issues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nl-B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Is partnership compatible</a:t>
                      </a:r>
                    </a:p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nl-B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Risk for steering</a:t>
                      </a:r>
                    </a:p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nl-B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Complexity of analysis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Rectangle 2"/>
          <p:cNvSpPr>
            <a:spLocks noGrp="1"/>
          </p:cNvSpPr>
          <p:nvPr>
            <p:ph type="title"/>
          </p:nvPr>
        </p:nvSpPr>
        <p:spPr>
          <a:xfrm>
            <a:off x="900113" y="223838"/>
            <a:ext cx="7850187" cy="628650"/>
          </a:xfrm>
        </p:spPr>
        <p:txBody>
          <a:bodyPr>
            <a:normAutofit/>
          </a:bodyPr>
          <a:lstStyle/>
          <a:p>
            <a:pPr defTabSz="914400"/>
            <a:r>
              <a:rPr lang="nl-BE" altLang="nl-BE" sz="3200" b="1" smtClean="0">
                <a:solidFill>
                  <a:schemeClr val="accent6">
                    <a:lumMod val="75000"/>
                  </a:schemeClr>
                </a:solidFill>
              </a:rPr>
              <a:t>Measuring hard &amp; soft capacities? </a:t>
            </a:r>
            <a:endParaRPr lang="en-US" altLang="nl-BE" sz="3200" b="1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24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nl-BE" altLang="nl-BE" sz="2400" smtClean="0">
              <a:latin typeface="Arial" pitchFamily="34" charset="0"/>
              <a:cs typeface="Arial" pitchFamily="34" charset="0"/>
            </a:endParaRPr>
          </a:p>
          <a:p>
            <a:endParaRPr lang="nl-BE" altLang="nl-BE" sz="2400" smtClean="0">
              <a:latin typeface="Arial" pitchFamily="34" charset="0"/>
              <a:cs typeface="Arial" pitchFamily="34" charset="0"/>
            </a:endParaRPr>
          </a:p>
          <a:p>
            <a:endParaRPr lang="nl-BE" altLang="nl-BE" sz="240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19492" name="Group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15777877"/>
              </p:ext>
            </p:extLst>
          </p:nvPr>
        </p:nvGraphicFramePr>
        <p:xfrm>
          <a:off x="518086" y="1484784"/>
          <a:ext cx="8218487" cy="3078480"/>
        </p:xfrm>
        <a:graphic>
          <a:graphicData uri="http://schemas.openxmlformats.org/drawingml/2006/table">
            <a:tbl>
              <a:tblPr/>
              <a:tblGrid>
                <a:gridCol w="1453223"/>
                <a:gridCol w="3382632"/>
                <a:gridCol w="3382632"/>
              </a:tblGrid>
              <a:tr h="6302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altLang="nl-B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nl-B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Same tool for all partners of one SSO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nl-B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Same tool for one partner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l-BE" altLang="nl-B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Strong points</a:t>
                      </a:r>
                      <a:endParaRPr kumimoji="0" lang="en-US" altLang="nl-B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83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nl-B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Manageable for SSO &amp; donor</a:t>
                      </a:r>
                    </a:p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nl-B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Comparing across partners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nl-B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Less admin burden on partner</a:t>
                      </a:r>
                    </a:p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nl-B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More chance for use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l-BE" altLang="nl-B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Weak points/risks</a:t>
                      </a:r>
                      <a:endParaRPr kumimoji="0" lang="en-US" altLang="nl-B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3C0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nl-B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Burden on partner</a:t>
                      </a:r>
                    </a:p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nl-B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Real use?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nl-B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Making a stance against back-donors (&amp; internal bureaucracy)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Rectangle 2"/>
          <p:cNvSpPr>
            <a:spLocks noGrp="1"/>
          </p:cNvSpPr>
          <p:nvPr>
            <p:ph type="title"/>
          </p:nvPr>
        </p:nvSpPr>
        <p:spPr>
          <a:xfrm>
            <a:off x="900113" y="223838"/>
            <a:ext cx="7850187" cy="628650"/>
          </a:xfrm>
        </p:spPr>
        <p:txBody>
          <a:bodyPr>
            <a:normAutofit/>
          </a:bodyPr>
          <a:lstStyle/>
          <a:p>
            <a:pPr defTabSz="914400"/>
            <a:r>
              <a:rPr lang="en-US" altLang="nl-BE" sz="3200" b="1" smtClean="0">
                <a:solidFill>
                  <a:schemeClr val="accent6">
                    <a:lumMod val="75000"/>
                  </a:schemeClr>
                </a:solidFill>
              </a:rPr>
              <a:t>One OCA tool per partner?</a:t>
            </a:r>
            <a:endParaRPr lang="en-US" altLang="nl-BE" sz="3200" b="1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68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>
                <a:solidFill>
                  <a:srgbClr val="0070C0"/>
                </a:solidFill>
              </a:rPr>
              <a:t>In pairs – 15 mins</a:t>
            </a:r>
          </a:p>
          <a:p>
            <a:r>
              <a:rPr lang="pt-BR">
                <a:solidFill>
                  <a:srgbClr val="0070C0"/>
                </a:solidFill>
              </a:rPr>
              <a:t>S</a:t>
            </a:r>
            <a:r>
              <a:rPr lang="pt-BR" smtClean="0">
                <a:solidFill>
                  <a:srgbClr val="0070C0"/>
                </a:solidFill>
              </a:rPr>
              <a:t>hare </a:t>
            </a:r>
            <a:r>
              <a:rPr lang="pt-BR">
                <a:solidFill>
                  <a:srgbClr val="0070C0"/>
                </a:solidFill>
              </a:rPr>
              <a:t>a </a:t>
            </a:r>
            <a:r>
              <a:rPr lang="pt-BR" smtClean="0">
                <a:solidFill>
                  <a:srgbClr val="0070C0"/>
                </a:solidFill>
              </a:rPr>
              <a:t>personal experience/observation of a </a:t>
            </a:r>
            <a:r>
              <a:rPr lang="pt-BR">
                <a:solidFill>
                  <a:schemeClr val="accent6">
                    <a:lumMod val="75000"/>
                  </a:schemeClr>
                </a:solidFill>
              </a:rPr>
              <a:t>capacity </a:t>
            </a:r>
            <a:r>
              <a:rPr lang="pt-BR" smtClean="0">
                <a:solidFill>
                  <a:schemeClr val="accent6">
                    <a:lumMod val="75000"/>
                  </a:schemeClr>
                </a:solidFill>
              </a:rPr>
              <a:t>development process </a:t>
            </a:r>
            <a:r>
              <a:rPr lang="pt-BR" smtClean="0">
                <a:solidFill>
                  <a:srgbClr val="0070C0"/>
                </a:solidFill>
              </a:rPr>
              <a:t>in a trade union that </a:t>
            </a:r>
            <a:r>
              <a:rPr lang="pt-BR">
                <a:solidFill>
                  <a:srgbClr val="0070C0"/>
                </a:solidFill>
              </a:rPr>
              <a:t>was really </a:t>
            </a:r>
            <a:r>
              <a:rPr lang="pt-BR" smtClean="0">
                <a:solidFill>
                  <a:srgbClr val="0070C0"/>
                </a:solidFill>
              </a:rPr>
              <a:t>effective</a:t>
            </a:r>
          </a:p>
          <a:p>
            <a:pPr lvl="1"/>
            <a:r>
              <a:rPr lang="pt-BR" smtClean="0">
                <a:solidFill>
                  <a:srgbClr val="0070C0"/>
                </a:solidFill>
              </a:rPr>
              <a:t>What </a:t>
            </a:r>
            <a:r>
              <a:rPr lang="pt-BR">
                <a:solidFill>
                  <a:srgbClr val="0070C0"/>
                </a:solidFill>
              </a:rPr>
              <a:t>did it look like? </a:t>
            </a:r>
            <a:endParaRPr lang="pt-BR" smtClean="0">
              <a:solidFill>
                <a:srgbClr val="0070C0"/>
              </a:solidFill>
            </a:endParaRPr>
          </a:p>
          <a:p>
            <a:pPr lvl="1"/>
            <a:r>
              <a:rPr lang="pt-BR" smtClean="0">
                <a:solidFill>
                  <a:srgbClr val="0070C0"/>
                </a:solidFill>
              </a:rPr>
              <a:t>How did you see that it </a:t>
            </a:r>
          </a:p>
          <a:p>
            <a:pPr marL="457200" lvl="1" indent="0">
              <a:buNone/>
            </a:pPr>
            <a:r>
              <a:rPr lang="pt-BR" smtClean="0">
                <a:solidFill>
                  <a:srgbClr val="0070C0"/>
                </a:solidFill>
              </a:rPr>
              <a:t>was successful</a:t>
            </a:r>
            <a:r>
              <a:rPr lang="pt-BR">
                <a:solidFill>
                  <a:srgbClr val="0070C0"/>
                </a:solidFill>
              </a:rPr>
              <a:t>?</a:t>
            </a:r>
            <a:endParaRPr lang="nl-BE">
              <a:solidFill>
                <a:srgbClr val="0070C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smtClean="0">
                <a:solidFill>
                  <a:schemeClr val="accent6">
                    <a:lumMod val="75000"/>
                  </a:schemeClr>
                </a:solidFill>
              </a:rPr>
              <a:t>Why are we talking about capacity &amp; capacity development?</a:t>
            </a:r>
            <a:endParaRPr lang="en-GB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9214">
            <a:off x="5381982" y="3857593"/>
            <a:ext cx="3161264" cy="2269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160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491" y="2895918"/>
            <a:ext cx="1763411" cy="1738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6386-FBAC-464A-9360-3CFEC36DCEE2}" type="slidenum">
              <a:rPr lang="nl-NL" smtClean="0"/>
              <a:pPr/>
              <a:t>20</a:t>
            </a:fld>
            <a:endParaRPr lang="nl-NL"/>
          </a:p>
        </p:txBody>
      </p:sp>
      <p:pic>
        <p:nvPicPr>
          <p:cNvPr id="6148" name="Picture 4" descr="Buitenlandse Zaken, Buitenlandse Handel en Ontwikkelingssamenwerk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313" y="6076419"/>
            <a:ext cx="2500313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logo ACW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94"/>
          <a:stretch/>
        </p:blipFill>
        <p:spPr bwMode="auto">
          <a:xfrm>
            <a:off x="7249001" y="6344834"/>
            <a:ext cx="2088391" cy="44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Up-Down Arrow 8"/>
          <p:cNvSpPr/>
          <p:nvPr/>
        </p:nvSpPr>
        <p:spPr>
          <a:xfrm rot="1952992">
            <a:off x="4878273" y="2125777"/>
            <a:ext cx="368157" cy="848542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Up-Down Arrow 18"/>
          <p:cNvSpPr/>
          <p:nvPr/>
        </p:nvSpPr>
        <p:spPr>
          <a:xfrm>
            <a:off x="7925040" y="3827092"/>
            <a:ext cx="368157" cy="848542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Up-Down Arrow 19"/>
          <p:cNvSpPr/>
          <p:nvPr/>
        </p:nvSpPr>
        <p:spPr>
          <a:xfrm rot="3891420">
            <a:off x="2597891" y="4573948"/>
            <a:ext cx="368157" cy="848542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6169" name="Picture 25" descr="http://www.ituc-csi.org/IMG/siteon0.png?137778586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299" y="1174477"/>
            <a:ext cx="80962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Up-Down Arrow 26"/>
          <p:cNvSpPr/>
          <p:nvPr/>
        </p:nvSpPr>
        <p:spPr>
          <a:xfrm rot="4200115">
            <a:off x="5737939" y="2858742"/>
            <a:ext cx="368157" cy="848542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8" name="Up-Down Arrow 27"/>
          <p:cNvSpPr/>
          <p:nvPr/>
        </p:nvSpPr>
        <p:spPr>
          <a:xfrm rot="7158188">
            <a:off x="5794654" y="4342575"/>
            <a:ext cx="368157" cy="848542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6173" name="Picture 29" descr="International Labour Organization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218" y="2642212"/>
            <a:ext cx="1387748" cy="58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940" y="4991759"/>
            <a:ext cx="903952" cy="106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582" y="5104386"/>
            <a:ext cx="15811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1860" y="6129551"/>
            <a:ext cx="1564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smtClean="0">
                <a:solidFill>
                  <a:srgbClr val="002060"/>
                </a:solidFill>
              </a:rPr>
              <a:t>Confederation</a:t>
            </a:r>
            <a:endParaRPr lang="nl-BE" b="1">
              <a:solidFill>
                <a:srgbClr val="002060"/>
              </a:solidFill>
            </a:endParaRPr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84" y="4554122"/>
            <a:ext cx="2273357" cy="48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022" y="3283013"/>
            <a:ext cx="1219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Up-Down Arrow 21"/>
          <p:cNvSpPr/>
          <p:nvPr/>
        </p:nvSpPr>
        <p:spPr>
          <a:xfrm rot="9316771">
            <a:off x="7788907" y="5561269"/>
            <a:ext cx="368157" cy="848542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2" name="Up-Down Arrow 41"/>
          <p:cNvSpPr/>
          <p:nvPr/>
        </p:nvSpPr>
        <p:spPr>
          <a:xfrm rot="3891420">
            <a:off x="6449730" y="5534811"/>
            <a:ext cx="368157" cy="848542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3" name="TextBox 42"/>
          <p:cNvSpPr txBox="1"/>
          <p:nvPr/>
        </p:nvSpPr>
        <p:spPr>
          <a:xfrm>
            <a:off x="1027113" y="508643"/>
            <a:ext cx="6787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i="1" smtClean="0">
                <a:solidFill>
                  <a:srgbClr val="FF0000"/>
                </a:solidFill>
              </a:rPr>
              <a:t>How can we limit administrative burden?</a:t>
            </a:r>
            <a:endParaRPr lang="nl-BE" sz="2400" b="1" i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69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  <p:bldP spid="20" grpId="0" animBg="1"/>
      <p:bldP spid="27" grpId="0" animBg="1"/>
      <p:bldP spid="28" grpId="0" animBg="1"/>
      <p:bldP spid="3" grpId="0"/>
      <p:bldP spid="22" grpId="0" animBg="1"/>
      <p:bldP spid="4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nl-BE" altLang="nl-BE" sz="2400" smtClean="0">
              <a:latin typeface="Arial" pitchFamily="34" charset="0"/>
              <a:cs typeface="Arial" pitchFamily="34" charset="0"/>
            </a:endParaRPr>
          </a:p>
          <a:p>
            <a:endParaRPr lang="nl-BE" altLang="nl-BE" sz="2400" smtClean="0">
              <a:latin typeface="Arial" pitchFamily="34" charset="0"/>
              <a:cs typeface="Arial" pitchFamily="34" charset="0"/>
            </a:endParaRPr>
          </a:p>
          <a:p>
            <a:endParaRPr lang="nl-BE" altLang="nl-BE" sz="240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19492" name="Group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79183405"/>
              </p:ext>
            </p:extLst>
          </p:nvPr>
        </p:nvGraphicFramePr>
        <p:xfrm>
          <a:off x="518086" y="1484784"/>
          <a:ext cx="8218487" cy="3810000"/>
        </p:xfrm>
        <a:graphic>
          <a:graphicData uri="http://schemas.openxmlformats.org/drawingml/2006/table">
            <a:tbl>
              <a:tblPr/>
              <a:tblGrid>
                <a:gridCol w="1453223"/>
                <a:gridCol w="3382632"/>
                <a:gridCol w="3382632"/>
              </a:tblGrid>
              <a:tr h="6302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altLang="nl-B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nl-B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Self-assessment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nl-B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External assessment (non-disclosure)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l-BE" altLang="nl-B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Strong points</a:t>
                      </a:r>
                      <a:endParaRPr kumimoji="0" lang="en-US" altLang="nl-B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83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nl-BE" sz="20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Buy-in of partner</a:t>
                      </a:r>
                    </a:p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nl-BE" sz="20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Collective reflection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nl-BE" sz="20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Avoiding lack of critical analysis</a:t>
                      </a:r>
                    </a:p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nl-BE" sz="20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Less burden on partner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l-BE" altLang="nl-B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Weak points/risks</a:t>
                      </a:r>
                      <a:endParaRPr kumimoji="0" lang="en-US" altLang="nl-B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3C0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nl-BE" sz="20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Collective = secretary-general?</a:t>
                      </a:r>
                    </a:p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nl-BE" sz="20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Possibility to be self-critical? </a:t>
                      </a:r>
                    </a:p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nl-BE" sz="20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Fear for funding consequences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nl-BE" sz="20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Transparancy of analysis</a:t>
                      </a:r>
                    </a:p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nl-BE" sz="20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Indirect steering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Rectangle 2"/>
          <p:cNvSpPr>
            <a:spLocks noGrp="1"/>
          </p:cNvSpPr>
          <p:nvPr>
            <p:ph type="title"/>
          </p:nvPr>
        </p:nvSpPr>
        <p:spPr>
          <a:xfrm>
            <a:off x="900113" y="223838"/>
            <a:ext cx="7850187" cy="628650"/>
          </a:xfrm>
        </p:spPr>
        <p:txBody>
          <a:bodyPr>
            <a:normAutofit fontScale="90000"/>
          </a:bodyPr>
          <a:lstStyle/>
          <a:p>
            <a:pPr defTabSz="914400"/>
            <a:r>
              <a:rPr lang="en-US" altLang="nl-BE" sz="3200" b="1" smtClean="0">
                <a:solidFill>
                  <a:schemeClr val="accent6">
                    <a:lumMod val="75000"/>
                  </a:schemeClr>
                </a:solidFill>
              </a:rPr>
              <a:t>Self-assessment versus external assessment </a:t>
            </a:r>
            <a:br>
              <a:rPr lang="en-US" altLang="nl-BE" sz="3200" b="1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altLang="nl-BE" sz="3200" b="1" smtClean="0">
                <a:solidFill>
                  <a:schemeClr val="accent6">
                    <a:lumMod val="75000"/>
                  </a:schemeClr>
                </a:solidFill>
              </a:rPr>
              <a:t>(or combination?)</a:t>
            </a:r>
            <a:endParaRPr lang="en-US" altLang="nl-BE" sz="3200" b="1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80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nl-BE" altLang="nl-BE" sz="2400" smtClean="0">
              <a:latin typeface="Arial" pitchFamily="34" charset="0"/>
              <a:cs typeface="Arial" pitchFamily="34" charset="0"/>
            </a:endParaRPr>
          </a:p>
          <a:p>
            <a:endParaRPr lang="nl-BE" altLang="nl-BE" sz="2400" smtClean="0">
              <a:latin typeface="Arial" pitchFamily="34" charset="0"/>
              <a:cs typeface="Arial" pitchFamily="34" charset="0"/>
            </a:endParaRPr>
          </a:p>
          <a:p>
            <a:endParaRPr lang="nl-BE" altLang="nl-BE" sz="240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19492" name="Group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55634637"/>
              </p:ext>
            </p:extLst>
          </p:nvPr>
        </p:nvGraphicFramePr>
        <p:xfrm>
          <a:off x="518086" y="1484784"/>
          <a:ext cx="8218487" cy="3434398"/>
        </p:xfrm>
        <a:graphic>
          <a:graphicData uri="http://schemas.openxmlformats.org/drawingml/2006/table">
            <a:tbl>
              <a:tblPr/>
              <a:tblGrid>
                <a:gridCol w="1453223"/>
                <a:gridCol w="3382632"/>
                <a:gridCol w="3382632"/>
              </a:tblGrid>
              <a:tr h="6302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altLang="nl-B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nl-B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Quantitative scores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nl-B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Qualitative analysis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l-BE" altLang="nl-B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Strong points</a:t>
                      </a:r>
                      <a:endParaRPr kumimoji="0" lang="en-US" altLang="nl-B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83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nl-B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Possibility to visualise &amp; compare results</a:t>
                      </a:r>
                    </a:p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nl-B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Easy to manage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nl-B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Less risk for simplification</a:t>
                      </a:r>
                    </a:p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nl-B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More focus on process aspects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l-BE" altLang="nl-B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Weak points/risks</a:t>
                      </a:r>
                      <a:endParaRPr kumimoji="0" lang="en-US" altLang="nl-B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3C0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nl-B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Pressure to improve scores</a:t>
                      </a:r>
                    </a:p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nl-B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Fixation on scores</a:t>
                      </a:r>
                    </a:p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nl-B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Risk for being simplistic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nl-B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More difficult to visualise</a:t>
                      </a:r>
                    </a:p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nl-B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Comparing is difficult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Rectangle 2"/>
          <p:cNvSpPr>
            <a:spLocks noGrp="1"/>
          </p:cNvSpPr>
          <p:nvPr>
            <p:ph type="title"/>
          </p:nvPr>
        </p:nvSpPr>
        <p:spPr>
          <a:xfrm>
            <a:off x="900113" y="223838"/>
            <a:ext cx="7850187" cy="628650"/>
          </a:xfrm>
        </p:spPr>
        <p:txBody>
          <a:bodyPr>
            <a:normAutofit/>
          </a:bodyPr>
          <a:lstStyle/>
          <a:p>
            <a:pPr defTabSz="914400"/>
            <a:r>
              <a:rPr lang="en-US" altLang="nl-BE" sz="3200" b="1" smtClean="0">
                <a:solidFill>
                  <a:schemeClr val="accent6">
                    <a:lumMod val="75000"/>
                  </a:schemeClr>
                </a:solidFill>
              </a:rPr>
              <a:t>Quantitative scores or not?</a:t>
            </a:r>
            <a:endParaRPr lang="en-US" altLang="nl-BE" sz="3200" b="1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98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nl-BE" altLang="nl-BE" sz="2400" smtClean="0">
              <a:latin typeface="Arial" pitchFamily="34" charset="0"/>
              <a:cs typeface="Arial" pitchFamily="34" charset="0"/>
            </a:endParaRPr>
          </a:p>
          <a:p>
            <a:endParaRPr lang="nl-BE" altLang="nl-BE" sz="2400" smtClean="0">
              <a:latin typeface="Arial" pitchFamily="34" charset="0"/>
              <a:cs typeface="Arial" pitchFamily="34" charset="0"/>
            </a:endParaRPr>
          </a:p>
          <a:p>
            <a:endParaRPr lang="nl-BE" altLang="nl-BE" sz="240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19492" name="Group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07054128"/>
              </p:ext>
            </p:extLst>
          </p:nvPr>
        </p:nvGraphicFramePr>
        <p:xfrm>
          <a:off x="518086" y="1484784"/>
          <a:ext cx="8218487" cy="3434398"/>
        </p:xfrm>
        <a:graphic>
          <a:graphicData uri="http://schemas.openxmlformats.org/drawingml/2006/table">
            <a:tbl>
              <a:tblPr/>
              <a:tblGrid>
                <a:gridCol w="1453223"/>
                <a:gridCol w="3382632"/>
                <a:gridCol w="3382632"/>
              </a:tblGrid>
              <a:tr h="6302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altLang="nl-B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nl-B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Hands-on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nl-B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Hands-off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l-BE" altLang="nl-B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Strong points</a:t>
                      </a:r>
                      <a:endParaRPr kumimoji="0" lang="en-US" altLang="nl-B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83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nl-B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Going beyond instrumental relationship</a:t>
                      </a:r>
                    </a:p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US" altLang="nl-B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nl-B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Respecting autonomy</a:t>
                      </a:r>
                    </a:p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nl-B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Ownership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l-BE" altLang="nl-B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Weak points/risks</a:t>
                      </a:r>
                      <a:endParaRPr kumimoji="0" lang="en-US" altLang="nl-B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3C0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nl-B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Imposing agenda’s</a:t>
                      </a:r>
                    </a:p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nl-B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Steering in complex organisational challenges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altLang="nl-B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nl-B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Added value of partnership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Rectangle 2"/>
          <p:cNvSpPr>
            <a:spLocks noGrp="1"/>
          </p:cNvSpPr>
          <p:nvPr>
            <p:ph type="title"/>
          </p:nvPr>
        </p:nvSpPr>
        <p:spPr>
          <a:xfrm>
            <a:off x="900113" y="223838"/>
            <a:ext cx="7850187" cy="628650"/>
          </a:xfrm>
        </p:spPr>
        <p:txBody>
          <a:bodyPr>
            <a:normAutofit/>
          </a:bodyPr>
          <a:lstStyle/>
          <a:p>
            <a:pPr defTabSz="914400"/>
            <a:r>
              <a:rPr lang="en-US" altLang="nl-BE" sz="3200" b="1" smtClean="0">
                <a:solidFill>
                  <a:schemeClr val="accent6">
                    <a:lumMod val="75000"/>
                  </a:schemeClr>
                </a:solidFill>
              </a:rPr>
              <a:t>Hands-on versus hands-off</a:t>
            </a:r>
            <a:endParaRPr lang="en-US" altLang="nl-BE" sz="3200" b="1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21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3529830"/>
              </p:ext>
            </p:extLst>
          </p:nvPr>
        </p:nvGraphicFramePr>
        <p:xfrm>
          <a:off x="179512" y="1340768"/>
          <a:ext cx="8579296" cy="5073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smtClean="0">
                <a:solidFill>
                  <a:schemeClr val="accent6">
                    <a:lumMod val="75000"/>
                  </a:schemeClr>
                </a:solidFill>
              </a:rPr>
              <a:t>Using OCA in which phase?</a:t>
            </a:r>
            <a:endParaRPr lang="en-GB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71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1109518"/>
              </p:ext>
            </p:extLst>
          </p:nvPr>
        </p:nvGraphicFramePr>
        <p:xfrm>
          <a:off x="457200" y="1600200"/>
          <a:ext cx="82296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6768"/>
                <a:gridCol w="4402832"/>
              </a:tblGrid>
              <a:tr h="370840">
                <a:tc>
                  <a:txBody>
                    <a:bodyPr/>
                    <a:lstStyle/>
                    <a:p>
                      <a:r>
                        <a:rPr lang="nl-BE" sz="2400" smtClean="0"/>
                        <a:t>Do</a:t>
                      </a:r>
                      <a:endParaRPr lang="nl-BE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2400" smtClean="0"/>
                        <a:t>Don’ts</a:t>
                      </a:r>
                      <a:endParaRPr lang="nl-BE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sz="2400" smtClean="0"/>
                        <a:t>If you want to check accountability or project management quality: use an existing audit tool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sz="2400" smtClean="0"/>
                        <a:t>…</a:t>
                      </a:r>
                      <a:endParaRPr lang="nl-BE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sz="2400" baseline="0" smtClean="0"/>
                        <a:t>Maximum one OCA for one partner!</a:t>
                      </a:r>
                      <a:endParaRPr lang="nl-BE" sz="240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sz="2400" smtClean="0"/>
                        <a:t>Don’t do</a:t>
                      </a:r>
                      <a:r>
                        <a:rPr lang="nl-BE" sz="2400" baseline="0" smtClean="0"/>
                        <a:t> to others what you would not accept yourself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sz="2400" baseline="0" smtClean="0"/>
                        <a:t>..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nl-BE" sz="2400" baseline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nl-BE" sz="24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smtClean="0">
                <a:solidFill>
                  <a:schemeClr val="accent6">
                    <a:lumMod val="75000"/>
                  </a:schemeClr>
                </a:solidFill>
              </a:rPr>
              <a:t>Do’s &amp; don’ts? </a:t>
            </a:r>
            <a:endParaRPr lang="en-GB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53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BE" smtClean="0">
                <a:solidFill>
                  <a:srgbClr val="0070C0"/>
                </a:solidFill>
              </a:rPr>
              <a:t>Contribution to important conversations in organisations?</a:t>
            </a:r>
          </a:p>
          <a:p>
            <a:r>
              <a:rPr lang="nl-BE" smtClean="0">
                <a:solidFill>
                  <a:srgbClr val="0070C0"/>
                </a:solidFill>
              </a:rPr>
              <a:t>Partners using multiple OCA and M&amp;E instruments</a:t>
            </a:r>
          </a:p>
          <a:p>
            <a:r>
              <a:rPr lang="nl-BE" smtClean="0">
                <a:solidFill>
                  <a:srgbClr val="0070C0"/>
                </a:solidFill>
              </a:rPr>
              <a:t>Hands-on versus hands-off approach</a:t>
            </a:r>
          </a:p>
          <a:p>
            <a:r>
              <a:rPr lang="nl-BE" smtClean="0">
                <a:solidFill>
                  <a:srgbClr val="0070C0"/>
                </a:solidFill>
              </a:rPr>
              <a:t>Not all partnerships are OCA ready</a:t>
            </a:r>
          </a:p>
          <a:p>
            <a:r>
              <a:rPr lang="nl-BE" smtClean="0">
                <a:solidFill>
                  <a:srgbClr val="0070C0"/>
                </a:solidFill>
              </a:rPr>
              <a:t>Keeping it simple without being simplistic</a:t>
            </a:r>
          </a:p>
          <a:p>
            <a:r>
              <a:rPr lang="nl-BE" smtClean="0">
                <a:solidFill>
                  <a:srgbClr val="0070C0"/>
                </a:solidFill>
              </a:rPr>
              <a:t>Generic relevancy for different types of union structures</a:t>
            </a:r>
            <a:r>
              <a:rPr lang="nl-BE" sz="2400" smtClean="0">
                <a:solidFill>
                  <a:srgbClr val="0070C0"/>
                </a:solidFill>
              </a:rPr>
              <a:t>(union, federation, confederation, networks)</a:t>
            </a:r>
            <a:endParaRPr lang="nl-BE" smtClean="0">
              <a:solidFill>
                <a:srgbClr val="0070C0"/>
              </a:solidFill>
            </a:endParaRPr>
          </a:p>
          <a:p>
            <a:r>
              <a:rPr lang="nl-BE" smtClean="0">
                <a:solidFill>
                  <a:srgbClr val="0070C0"/>
                </a:solidFill>
              </a:rPr>
              <a:t>Balance between self-assessment &amp; external review</a:t>
            </a:r>
          </a:p>
          <a:p>
            <a:r>
              <a:rPr lang="nl-BE" smtClean="0">
                <a:solidFill>
                  <a:srgbClr val="0070C0"/>
                </a:solidFill>
              </a:rPr>
              <a:t>Moving from diagnosis to change management</a:t>
            </a:r>
          </a:p>
          <a:p>
            <a:r>
              <a:rPr lang="nl-BE" smtClean="0">
                <a:solidFill>
                  <a:srgbClr val="0070C0"/>
                </a:solidFill>
              </a:rPr>
              <a:t>Avoiding dominance of leadership</a:t>
            </a:r>
            <a:endParaRPr lang="nl-BE">
              <a:solidFill>
                <a:srgbClr val="0070C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smtClean="0">
                <a:solidFill>
                  <a:schemeClr val="accent6">
                    <a:lumMod val="75000"/>
                  </a:schemeClr>
                </a:solidFill>
              </a:rPr>
              <a:t>Major challenges/dillemma’s</a:t>
            </a:r>
            <a:endParaRPr lang="en-GB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71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HuibH\AppData\Local\Microsoft\Windows\Temporary Internet Files\Content.IE5\SMHH6180\493px-Soccer_field_-_empty[1]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08216"/>
            <a:ext cx="3168352" cy="433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occer play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378" y="1952876"/>
            <a:ext cx="7239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Female Soccer Play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816" y="1948630"/>
            <a:ext cx="388938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imageThumb_281303" descr="Footy Silhouett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297" y="3041921"/>
            <a:ext cx="100806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tea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143" y="3933056"/>
            <a:ext cx="868362" cy="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Callout 2 (No Border) 6"/>
          <p:cNvSpPr/>
          <p:nvPr/>
        </p:nvSpPr>
        <p:spPr>
          <a:xfrm>
            <a:off x="7015716" y="1404879"/>
            <a:ext cx="2088232" cy="648072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7253"/>
              <a:gd name="adj6" fmla="val -878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mtClean="0"/>
              <a:t>Individual </a:t>
            </a:r>
            <a:r>
              <a:rPr lang="nl-BE" b="1" smtClean="0"/>
              <a:t>skills &amp; competencies</a:t>
            </a:r>
            <a:endParaRPr lang="nl-BE" b="1"/>
          </a:p>
        </p:txBody>
      </p:sp>
      <p:sp>
        <p:nvSpPr>
          <p:cNvPr id="17" name="Line Callout 2 (No Border) 16"/>
          <p:cNvSpPr/>
          <p:nvPr/>
        </p:nvSpPr>
        <p:spPr>
          <a:xfrm>
            <a:off x="6208667" y="2463191"/>
            <a:ext cx="1512168" cy="648072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44088"/>
              <a:gd name="adj6" fmla="val -547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mtClean="0"/>
              <a:t>Collective </a:t>
            </a:r>
            <a:r>
              <a:rPr lang="nl-BE" b="1" smtClean="0"/>
              <a:t>capacities</a:t>
            </a:r>
            <a:endParaRPr lang="nl-BE" b="1"/>
          </a:p>
        </p:txBody>
      </p:sp>
      <p:sp>
        <p:nvSpPr>
          <p:cNvPr id="18" name="Line Callout 2 (No Border) 17"/>
          <p:cNvSpPr/>
          <p:nvPr/>
        </p:nvSpPr>
        <p:spPr>
          <a:xfrm>
            <a:off x="6736652" y="3717032"/>
            <a:ext cx="2088232" cy="648072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8817"/>
              <a:gd name="adj6" fmla="val -780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smtClean="0"/>
              <a:t>Capacity</a:t>
            </a:r>
            <a:r>
              <a:rPr lang="nl-BE" smtClean="0"/>
              <a:t> of a team (potential)</a:t>
            </a:r>
            <a:endParaRPr lang="nl-BE"/>
          </a:p>
        </p:txBody>
      </p:sp>
      <p:sp>
        <p:nvSpPr>
          <p:cNvPr id="8" name="Down Arrow 7"/>
          <p:cNvSpPr/>
          <p:nvPr/>
        </p:nvSpPr>
        <p:spPr>
          <a:xfrm>
            <a:off x="8059832" y="2127377"/>
            <a:ext cx="184576" cy="14357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Down Arrow 8"/>
          <p:cNvSpPr/>
          <p:nvPr/>
        </p:nvSpPr>
        <p:spPr>
          <a:xfrm>
            <a:off x="7236296" y="3203129"/>
            <a:ext cx="14401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37" name="Picture 13" descr="Goal Scoring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816" y="5085184"/>
            <a:ext cx="1586512" cy="69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Line Callout 2 (No Border) 21"/>
          <p:cNvSpPr/>
          <p:nvPr/>
        </p:nvSpPr>
        <p:spPr>
          <a:xfrm>
            <a:off x="6873226" y="5085184"/>
            <a:ext cx="1512168" cy="648072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3017"/>
              <a:gd name="adj6" fmla="val -1124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smtClean="0"/>
              <a:t>Performance!</a:t>
            </a:r>
            <a:endParaRPr lang="nl-BE" b="1"/>
          </a:p>
        </p:txBody>
      </p:sp>
      <p:sp>
        <p:nvSpPr>
          <p:cNvPr id="10" name="Right Arrow 9"/>
          <p:cNvSpPr/>
          <p:nvPr/>
        </p:nvSpPr>
        <p:spPr>
          <a:xfrm>
            <a:off x="1331640" y="4614119"/>
            <a:ext cx="1594286" cy="5859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smtClean="0"/>
              <a:t>Context !</a:t>
            </a:r>
            <a:endParaRPr lang="nl-BE" b="1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55" y="4383906"/>
            <a:ext cx="515937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 descr="fan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00030"/>
            <a:ext cx="23876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woman on treadmill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55" y="1577220"/>
            <a:ext cx="735012" cy="78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winne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26" y="2584004"/>
            <a:ext cx="547687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8"/>
          <p:cNvGrpSpPr>
            <a:grpSpLocks/>
          </p:cNvGrpSpPr>
          <p:nvPr/>
        </p:nvGrpSpPr>
        <p:grpSpPr bwMode="auto">
          <a:xfrm>
            <a:off x="509000" y="3353619"/>
            <a:ext cx="795337" cy="419100"/>
            <a:chOff x="1440" y="4704"/>
            <a:chExt cx="528" cy="279"/>
          </a:xfrm>
        </p:grpSpPr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1584" y="4704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6868" tIns="43434" rIns="86868" bIns="4343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$</a:t>
              </a:r>
              <a:r>
                <a:rPr kumimoji="0" lang="nl-BE" altLang="nl-BE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 Box 20"/>
            <p:cNvSpPr txBox="1">
              <a:spLocks noChangeArrowheads="1"/>
            </p:cNvSpPr>
            <p:nvPr/>
          </p:nvSpPr>
          <p:spPr bwMode="auto">
            <a:xfrm rot="-1078149">
              <a:off x="1440" y="4752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6868" tIns="43434" rIns="86868" bIns="4343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$</a:t>
              </a:r>
              <a:r>
                <a:rPr kumimoji="0" lang="nl-BE" altLang="nl-BE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 Box 21"/>
            <p:cNvSpPr txBox="1">
              <a:spLocks noChangeArrowheads="1"/>
            </p:cNvSpPr>
            <p:nvPr/>
          </p:nvSpPr>
          <p:spPr bwMode="auto">
            <a:xfrm rot="1139951">
              <a:off x="1728" y="4752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6868" tIns="43434" rIns="86868" bIns="4343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$</a:t>
              </a:r>
              <a:r>
                <a:rPr kumimoji="0" lang="nl-BE" altLang="nl-BE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" name="Right Arrow 32"/>
          <p:cNvSpPr/>
          <p:nvPr/>
        </p:nvSpPr>
        <p:spPr>
          <a:xfrm>
            <a:off x="1445320" y="2021870"/>
            <a:ext cx="1902544" cy="1089393"/>
          </a:xfrm>
          <a:prstGeom prst="rightArrow">
            <a:avLst>
              <a:gd name="adj1" fmla="val 50000"/>
              <a:gd name="adj2" fmla="val 425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smtClean="0"/>
              <a:t>Capacity </a:t>
            </a:r>
          </a:p>
          <a:p>
            <a:pPr algn="ctr"/>
            <a:r>
              <a:rPr lang="nl-BE" b="1" smtClean="0"/>
              <a:t>development</a:t>
            </a:r>
            <a:endParaRPr lang="nl-BE" b="1"/>
          </a:p>
        </p:txBody>
      </p:sp>
      <p:sp>
        <p:nvSpPr>
          <p:cNvPr id="34" name="Down Arrow 33"/>
          <p:cNvSpPr/>
          <p:nvPr/>
        </p:nvSpPr>
        <p:spPr>
          <a:xfrm>
            <a:off x="7629310" y="4547034"/>
            <a:ext cx="14401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smtClean="0">
                <a:solidFill>
                  <a:schemeClr val="accent6">
                    <a:lumMod val="75000"/>
                  </a:schemeClr>
                </a:solidFill>
              </a:rPr>
              <a:t>From capacity to performance..</a:t>
            </a:r>
            <a:endParaRPr lang="en-GB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1753578" y="3933056"/>
            <a:ext cx="1594286" cy="5859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strike="sngStrike" smtClean="0"/>
              <a:t>OCA </a:t>
            </a:r>
            <a:r>
              <a:rPr lang="nl-BE" b="1" smtClean="0"/>
              <a:t> TCA</a:t>
            </a:r>
            <a:endParaRPr lang="nl-BE" b="1"/>
          </a:p>
        </p:txBody>
      </p:sp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37" y="3172457"/>
            <a:ext cx="835166" cy="1211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 rot="21275358">
            <a:off x="1862903" y="715676"/>
            <a:ext cx="5698742" cy="230832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ZA" sz="2400" b="1" smtClean="0">
                <a:solidFill>
                  <a:srgbClr val="FF0000"/>
                </a:solidFill>
              </a:rPr>
              <a:t>Capacity </a:t>
            </a:r>
          </a:p>
          <a:p>
            <a:r>
              <a:rPr lang="en-ZA" sz="2400" smtClean="0">
                <a:solidFill>
                  <a:schemeClr val="bg2">
                    <a:lumMod val="75000"/>
                  </a:schemeClr>
                </a:solidFill>
              </a:rPr>
              <a:t>“Emergent combination </a:t>
            </a:r>
            <a:r>
              <a:rPr lang="en-ZA" sz="2400">
                <a:solidFill>
                  <a:schemeClr val="bg2">
                    <a:lumMod val="75000"/>
                  </a:schemeClr>
                </a:solidFill>
              </a:rPr>
              <a:t>of individual </a:t>
            </a:r>
            <a:r>
              <a:rPr lang="en-ZA" sz="2400" smtClean="0">
                <a:solidFill>
                  <a:schemeClr val="bg2">
                    <a:lumMod val="75000"/>
                  </a:schemeClr>
                </a:solidFill>
              </a:rPr>
              <a:t>competencies/skills, </a:t>
            </a:r>
            <a:r>
              <a:rPr lang="en-ZA" sz="2400">
                <a:solidFill>
                  <a:schemeClr val="bg2">
                    <a:lumMod val="75000"/>
                  </a:schemeClr>
                </a:solidFill>
              </a:rPr>
              <a:t>collective </a:t>
            </a:r>
            <a:r>
              <a:rPr lang="en-ZA" sz="2400" smtClean="0">
                <a:solidFill>
                  <a:schemeClr val="bg2">
                    <a:lumMod val="75000"/>
                  </a:schemeClr>
                </a:solidFill>
              </a:rPr>
              <a:t>capacities (capabilities), </a:t>
            </a:r>
            <a:r>
              <a:rPr lang="en-ZA" sz="2400">
                <a:solidFill>
                  <a:schemeClr val="bg2">
                    <a:lumMod val="75000"/>
                  </a:schemeClr>
                </a:solidFill>
              </a:rPr>
              <a:t>assets and relationships that enables a human system to create value” </a:t>
            </a:r>
            <a:endParaRPr lang="en-ZA" sz="240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ZA" sz="2400" smtClean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en-ZA" sz="2400">
                <a:solidFill>
                  <a:schemeClr val="bg2">
                    <a:lumMod val="75000"/>
                  </a:schemeClr>
                </a:solidFill>
              </a:rPr>
              <a:t>Baser &amp; Morgan, 2008)</a:t>
            </a:r>
            <a:endParaRPr lang="nl-BE" sz="240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 rot="187382">
            <a:off x="1948531" y="3888001"/>
            <a:ext cx="5698742" cy="156966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ZA" sz="2400" b="1" smtClean="0">
                <a:solidFill>
                  <a:srgbClr val="FF0000"/>
                </a:solidFill>
              </a:rPr>
              <a:t>Capacity development</a:t>
            </a:r>
          </a:p>
          <a:p>
            <a:r>
              <a:rPr lang="en-ZA" sz="2400" smtClean="0">
                <a:solidFill>
                  <a:schemeClr val="bg2">
                    <a:lumMod val="75000"/>
                  </a:schemeClr>
                </a:solidFill>
              </a:rPr>
              <a:t>“process of enhancing, improving and unleashing capacity” </a:t>
            </a:r>
          </a:p>
          <a:p>
            <a:r>
              <a:rPr lang="en-ZA" sz="2400" smtClean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en-ZA" sz="2400">
                <a:solidFill>
                  <a:schemeClr val="bg2">
                    <a:lumMod val="75000"/>
                  </a:schemeClr>
                </a:solidFill>
              </a:rPr>
              <a:t>Baser &amp; Morgan, 2008)</a:t>
            </a:r>
            <a:endParaRPr lang="nl-BE" sz="240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14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8" grpId="0" animBg="1"/>
      <p:bldP spid="8" grpId="0" animBg="1"/>
      <p:bldP spid="9" grpId="0" animBg="1"/>
      <p:bldP spid="22" grpId="0" animBg="1"/>
      <p:bldP spid="10" grpId="0" animBg="1"/>
      <p:bldP spid="33" grpId="0" animBg="1"/>
      <p:bldP spid="34" grpId="0" animBg="1"/>
      <p:bldP spid="38" grpId="0" animBg="1"/>
      <p:bldP spid="19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673792"/>
            <a:ext cx="4167221" cy="2934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491" y="2895918"/>
            <a:ext cx="1763411" cy="1738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6386-FBAC-464A-9360-3CFEC36DCEE2}" type="slidenum">
              <a:rPr lang="nl-NL" smtClean="0"/>
              <a:pPr/>
              <a:t>4</a:t>
            </a:fld>
            <a:endParaRPr lang="nl-NL"/>
          </a:p>
        </p:txBody>
      </p:sp>
      <p:pic>
        <p:nvPicPr>
          <p:cNvPr id="6148" name="Picture 4" descr="Buitenlandse Zaken, Buitenlandse Handel en Ontwikkelingssamenwerk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313" y="6076419"/>
            <a:ext cx="2500313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ambodja fotoLandenfiche copyrightBelga 220Px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080" y="2755714"/>
            <a:ext cx="892233" cy="132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logo ACW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94"/>
          <a:stretch/>
        </p:blipFill>
        <p:spPr bwMode="auto">
          <a:xfrm>
            <a:off x="7249001" y="6344834"/>
            <a:ext cx="2088391" cy="44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7" name="Picture 23" descr="http://www.globalwitness.org/sites/default/files/images/Corruption/Cambodia/Hun%20Sen%20and%20generals%20at%20Kamboul%20resiz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809" y="646373"/>
            <a:ext cx="1350388" cy="86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Up-Down Arrow 8"/>
          <p:cNvSpPr/>
          <p:nvPr/>
        </p:nvSpPr>
        <p:spPr>
          <a:xfrm rot="3429325">
            <a:off x="4878273" y="2125777"/>
            <a:ext cx="368157" cy="848542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Up-Down Arrow 18"/>
          <p:cNvSpPr/>
          <p:nvPr/>
        </p:nvSpPr>
        <p:spPr>
          <a:xfrm>
            <a:off x="7925040" y="3827092"/>
            <a:ext cx="368157" cy="848542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Up-Down Arrow 19"/>
          <p:cNvSpPr/>
          <p:nvPr/>
        </p:nvSpPr>
        <p:spPr>
          <a:xfrm rot="3891420">
            <a:off x="2597891" y="4573948"/>
            <a:ext cx="368157" cy="848542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" name="Up-Down Arrow 20"/>
          <p:cNvSpPr/>
          <p:nvPr/>
        </p:nvSpPr>
        <p:spPr>
          <a:xfrm rot="7377009">
            <a:off x="2672273" y="1920049"/>
            <a:ext cx="368157" cy="848542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4" name="Up-Down Arrow 23"/>
          <p:cNvSpPr/>
          <p:nvPr/>
        </p:nvSpPr>
        <p:spPr>
          <a:xfrm rot="9685731">
            <a:off x="3344615" y="1664971"/>
            <a:ext cx="368157" cy="848542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6169" name="Picture 25" descr="http://www.ituc-csi.org/IMG/siteon0.png?137778586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183" y="1767528"/>
            <a:ext cx="80962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Up-Down Arrow 26"/>
          <p:cNvSpPr/>
          <p:nvPr/>
        </p:nvSpPr>
        <p:spPr>
          <a:xfrm rot="4200115">
            <a:off x="5737939" y="2858742"/>
            <a:ext cx="368157" cy="848542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8" name="Up-Down Arrow 27"/>
          <p:cNvSpPr/>
          <p:nvPr/>
        </p:nvSpPr>
        <p:spPr>
          <a:xfrm rot="7158188">
            <a:off x="6091870" y="4819809"/>
            <a:ext cx="368157" cy="848542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6173" name="Picture 29" descr="International Labour Organization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218" y="2642212"/>
            <a:ext cx="1387748" cy="58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940" y="4991759"/>
            <a:ext cx="903952" cy="106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582" y="5104386"/>
            <a:ext cx="15811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01642">
            <a:off x="3675003" y="3361095"/>
            <a:ext cx="19050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3241">
            <a:off x="2011541" y="3477815"/>
            <a:ext cx="4657545" cy="1200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1860" y="6129551"/>
            <a:ext cx="1564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smtClean="0">
                <a:solidFill>
                  <a:srgbClr val="002060"/>
                </a:solidFill>
              </a:rPr>
              <a:t>Confederation</a:t>
            </a:r>
            <a:endParaRPr lang="nl-BE" b="1">
              <a:solidFill>
                <a:srgbClr val="002060"/>
              </a:solidFill>
            </a:endParaRPr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84" y="4554122"/>
            <a:ext cx="2273357" cy="48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095" y="3413937"/>
            <a:ext cx="1219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Up-Down Arrow 21"/>
          <p:cNvSpPr/>
          <p:nvPr/>
        </p:nvSpPr>
        <p:spPr>
          <a:xfrm rot="9316771">
            <a:off x="7788907" y="5561269"/>
            <a:ext cx="368157" cy="848542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6" name="TextBox 35"/>
          <p:cNvSpPr txBox="1"/>
          <p:nvPr/>
        </p:nvSpPr>
        <p:spPr>
          <a:xfrm>
            <a:off x="799054" y="277041"/>
            <a:ext cx="1564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smtClean="0">
                <a:solidFill>
                  <a:schemeClr val="accent6">
                    <a:lumMod val="75000"/>
                  </a:schemeClr>
                </a:solidFill>
              </a:rPr>
              <a:t>Context…</a:t>
            </a:r>
            <a:endParaRPr lang="nl-BE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18137" y="277041"/>
            <a:ext cx="1564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mtClean="0">
                <a:solidFill>
                  <a:srgbClr val="002060"/>
                </a:solidFill>
              </a:rPr>
              <a:t>government</a:t>
            </a:r>
            <a:endParaRPr lang="nl-BE">
              <a:solidFill>
                <a:srgbClr val="00206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8032" y="614107"/>
            <a:ext cx="1564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mtClean="0">
                <a:solidFill>
                  <a:srgbClr val="002060"/>
                </a:solidFill>
              </a:rPr>
              <a:t>companies</a:t>
            </a:r>
            <a:endParaRPr lang="nl-BE">
              <a:solidFill>
                <a:srgbClr val="002060"/>
              </a:solidFill>
            </a:endParaRPr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5870">
            <a:off x="659015" y="1391454"/>
            <a:ext cx="5429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1400">
            <a:off x="1485705" y="1028658"/>
            <a:ext cx="950266" cy="969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Up-Down Arrow 41"/>
          <p:cNvSpPr/>
          <p:nvPr/>
        </p:nvSpPr>
        <p:spPr>
          <a:xfrm rot="3891420">
            <a:off x="6449730" y="5534811"/>
            <a:ext cx="368157" cy="848542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3" name="TextBox 42"/>
          <p:cNvSpPr txBox="1"/>
          <p:nvPr/>
        </p:nvSpPr>
        <p:spPr>
          <a:xfrm>
            <a:off x="6306730" y="351764"/>
            <a:ext cx="2528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smtClean="0">
                <a:solidFill>
                  <a:schemeClr val="accent6">
                    <a:lumMod val="75000"/>
                  </a:schemeClr>
                </a:solidFill>
              </a:rPr>
              <a:t>In a trade union setting..</a:t>
            </a:r>
            <a:endParaRPr lang="nl-BE" sz="2400" b="1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49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  <p:bldP spid="20" grpId="0" animBg="1"/>
      <p:bldP spid="21" grpId="0" animBg="1"/>
      <p:bldP spid="24" grpId="0" animBg="1"/>
      <p:bldP spid="27" grpId="0" animBg="1"/>
      <p:bldP spid="28" grpId="0" animBg="1"/>
      <p:bldP spid="3" grpId="0"/>
      <p:bldP spid="22" grpId="0" animBg="1"/>
      <p:bldP spid="36" grpId="0"/>
      <p:bldP spid="37" grpId="0"/>
      <p:bldP spid="38" grpId="0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0070C0"/>
                </a:solidFill>
              </a:rPr>
              <a:t>Capacity </a:t>
            </a:r>
            <a:r>
              <a:rPr lang="en-US">
                <a:solidFill>
                  <a:srgbClr val="0070C0"/>
                </a:solidFill>
              </a:rPr>
              <a:t>develops from </a:t>
            </a:r>
            <a:r>
              <a:rPr lang="en-US" b="1">
                <a:solidFill>
                  <a:srgbClr val="0070C0"/>
                </a:solidFill>
              </a:rPr>
              <a:t>within</a:t>
            </a:r>
            <a:r>
              <a:rPr lang="en-US">
                <a:solidFill>
                  <a:srgbClr val="0070C0"/>
                </a:solidFill>
              </a:rPr>
              <a:t> (endogenous) </a:t>
            </a:r>
          </a:p>
          <a:p>
            <a:r>
              <a:rPr lang="en-US" b="1" smtClean="0">
                <a:solidFill>
                  <a:srgbClr val="0070C0"/>
                </a:solidFill>
              </a:rPr>
              <a:t>Non-linear</a:t>
            </a:r>
            <a:r>
              <a:rPr lang="en-US" smtClean="0">
                <a:solidFill>
                  <a:srgbClr val="0070C0"/>
                </a:solidFill>
              </a:rPr>
              <a:t> </a:t>
            </a:r>
            <a:r>
              <a:rPr lang="en-US">
                <a:solidFill>
                  <a:srgbClr val="0070C0"/>
                </a:solidFill>
              </a:rPr>
              <a:t>and </a:t>
            </a:r>
            <a:r>
              <a:rPr lang="en-US" b="1">
                <a:solidFill>
                  <a:srgbClr val="0070C0"/>
                </a:solidFill>
              </a:rPr>
              <a:t>iterative</a:t>
            </a:r>
            <a:r>
              <a:rPr lang="en-US">
                <a:solidFill>
                  <a:srgbClr val="0070C0"/>
                </a:solidFill>
              </a:rPr>
              <a:t> process</a:t>
            </a:r>
          </a:p>
          <a:p>
            <a:r>
              <a:rPr lang="en-US">
                <a:solidFill>
                  <a:srgbClr val="0070C0"/>
                </a:solidFill>
              </a:rPr>
              <a:t>Influence of </a:t>
            </a:r>
            <a:r>
              <a:rPr lang="en-US" b="1">
                <a:solidFill>
                  <a:srgbClr val="0070C0"/>
                </a:solidFill>
              </a:rPr>
              <a:t>internal and external </a:t>
            </a:r>
            <a:r>
              <a:rPr lang="en-US" b="1" smtClean="0">
                <a:solidFill>
                  <a:srgbClr val="0070C0"/>
                </a:solidFill>
              </a:rPr>
              <a:t>factors</a:t>
            </a:r>
          </a:p>
          <a:p>
            <a:pPr lvl="1"/>
            <a:r>
              <a:rPr lang="en-US" b="1" smtClean="0">
                <a:solidFill>
                  <a:srgbClr val="0070C0"/>
                </a:solidFill>
              </a:rPr>
              <a:t>Moving goal posts</a:t>
            </a:r>
          </a:p>
          <a:p>
            <a:pPr lvl="1"/>
            <a:r>
              <a:rPr lang="en-US" b="1" smtClean="0">
                <a:solidFill>
                  <a:srgbClr val="0070C0"/>
                </a:solidFill>
              </a:rPr>
              <a:t>Changing the rules of the game</a:t>
            </a:r>
            <a:endParaRPr lang="en-US" b="1">
              <a:solidFill>
                <a:srgbClr val="0070C0"/>
              </a:solidFill>
            </a:endParaRPr>
          </a:p>
          <a:p>
            <a:r>
              <a:rPr lang="en-US" b="1">
                <a:solidFill>
                  <a:srgbClr val="0070C0"/>
                </a:solidFill>
              </a:rPr>
              <a:t>implicit</a:t>
            </a:r>
            <a:r>
              <a:rPr lang="en-US">
                <a:solidFill>
                  <a:srgbClr val="0070C0"/>
                </a:solidFill>
              </a:rPr>
              <a:t> policies and </a:t>
            </a:r>
            <a:r>
              <a:rPr lang="en-US" smtClean="0">
                <a:solidFill>
                  <a:srgbClr val="0070C0"/>
                </a:solidFill>
              </a:rPr>
              <a:t>practice on capacity development</a:t>
            </a:r>
            <a:endParaRPr lang="en-US">
              <a:solidFill>
                <a:srgbClr val="0070C0"/>
              </a:solidFill>
            </a:endParaRPr>
          </a:p>
          <a:p>
            <a:endParaRPr lang="nl-BE">
              <a:solidFill>
                <a:srgbClr val="0070C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smtClean="0">
                <a:solidFill>
                  <a:schemeClr val="accent6">
                    <a:lumMod val="75000"/>
                  </a:schemeClr>
                </a:solidFill>
              </a:rPr>
              <a:t>What should we consider?</a:t>
            </a:r>
            <a:endParaRPr lang="en-GB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AutoShape 2" descr="Image result for Rugby icon"/>
          <p:cNvSpPr>
            <a:spLocks noChangeAspect="1" noChangeArrowheads="1"/>
          </p:cNvSpPr>
          <p:nvPr/>
        </p:nvSpPr>
        <p:spPr bwMode="auto">
          <a:xfrm>
            <a:off x="155575" y="-593725"/>
            <a:ext cx="12477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421104"/>
            <a:ext cx="128587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40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4365104"/>
            <a:ext cx="7772400" cy="1440161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chemeClr val="accent6">
                    <a:lumMod val="75000"/>
                  </a:schemeClr>
                </a:solidFill>
              </a:rPr>
              <a:t>SEMINAR ON ORGANISATIONAL CAPACITY ASSESSMENT</a:t>
            </a:r>
            <a:r>
              <a:rPr lang="es-ES" sz="2800" b="1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s-ES" sz="2800" b="1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s-ES" sz="2800" b="1" smtClean="0">
                <a:solidFill>
                  <a:schemeClr val="accent6">
                    <a:lumMod val="75000"/>
                  </a:schemeClr>
                </a:solidFill>
              </a:rPr>
              <a:t>Day 1 - </a:t>
            </a:r>
            <a:r>
              <a:rPr lang="es-ES" sz="2700" b="1" smtClean="0">
                <a:solidFill>
                  <a:srgbClr val="C00000"/>
                </a:solidFill>
              </a:rPr>
              <a:t>Session on OCAs: introduction</a:t>
            </a:r>
            <a:endParaRPr lang="en-GB" sz="2800" b="1" dirty="0">
              <a:solidFill>
                <a:srgbClr val="C00000"/>
              </a:solidFill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6096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55576" y="4005064"/>
            <a:ext cx="7772400" cy="1440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8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508104" y="5949280"/>
            <a:ext cx="3456384" cy="43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400" b="1" dirty="0" err="1" smtClean="0">
                <a:solidFill>
                  <a:schemeClr val="bg1"/>
                </a:solidFill>
              </a:rPr>
              <a:t>Brussels</a:t>
            </a:r>
            <a:r>
              <a:rPr lang="es-ES" sz="1400" b="1" dirty="0" smtClean="0">
                <a:solidFill>
                  <a:schemeClr val="bg1"/>
                </a:solidFill>
              </a:rPr>
              <a:t>, 19th and 20th of </a:t>
            </a:r>
            <a:r>
              <a:rPr lang="es-ES" sz="1400" b="1" dirty="0" err="1" smtClean="0">
                <a:solidFill>
                  <a:schemeClr val="bg1"/>
                </a:solidFill>
              </a:rPr>
              <a:t>March</a:t>
            </a:r>
            <a:r>
              <a:rPr lang="es-ES" sz="1400" b="1" dirty="0" smtClean="0">
                <a:solidFill>
                  <a:schemeClr val="bg1"/>
                </a:solidFill>
              </a:rPr>
              <a:t> 2015</a:t>
            </a:r>
            <a:endParaRPr lang="en-GB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67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18053"/>
            <a:ext cx="8496944" cy="7012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5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rmAutofit/>
          </a:bodyPr>
          <a:lstStyle/>
          <a:p>
            <a:r>
              <a:rPr lang="en-GB" sz="3200" b="1" smtClean="0">
                <a:solidFill>
                  <a:schemeClr val="accent6">
                    <a:lumMod val="75000"/>
                  </a:schemeClr>
                </a:solidFill>
              </a:rPr>
              <a:t>COSATU in Apartheid years: in need of an OCA?</a:t>
            </a:r>
            <a:endParaRPr lang="en-GB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3196">
            <a:off x="151073" y="1449845"/>
            <a:ext cx="6086475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1040">
            <a:off x="4306990" y="3061060"/>
            <a:ext cx="4304369" cy="277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60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smtClean="0">
                <a:solidFill>
                  <a:srgbClr val="0070C0"/>
                </a:solidFill>
              </a:rPr>
              <a:t>Arguments</a:t>
            </a:r>
            <a:r>
              <a:rPr lang="en-US" smtClean="0">
                <a:solidFill>
                  <a:srgbClr val="0070C0"/>
                </a:solidFill>
              </a:rPr>
              <a:t>:</a:t>
            </a:r>
          </a:p>
          <a:p>
            <a:r>
              <a:rPr lang="en-US" smtClean="0">
                <a:solidFill>
                  <a:srgbClr val="0070C0"/>
                </a:solidFill>
              </a:rPr>
              <a:t>Making unions stronger requires insights into strengths &amp; weaknesses</a:t>
            </a:r>
          </a:p>
          <a:p>
            <a:r>
              <a:rPr lang="en-US" smtClean="0">
                <a:solidFill>
                  <a:srgbClr val="0070C0"/>
                </a:solidFill>
              </a:rPr>
              <a:t>Failure of capacity development? =&gt; Need to know what works (and what not)</a:t>
            </a:r>
          </a:p>
          <a:p>
            <a:r>
              <a:rPr lang="en-US" smtClean="0">
                <a:solidFill>
                  <a:srgbClr val="0070C0"/>
                </a:solidFill>
              </a:rPr>
              <a:t>Funding agencies want to see results </a:t>
            </a:r>
            <a:r>
              <a:rPr lang="en-US">
                <a:solidFill>
                  <a:srgbClr val="0070C0"/>
                </a:solidFill>
              </a:rPr>
              <a:t>of capacity </a:t>
            </a:r>
            <a:r>
              <a:rPr lang="en-US" smtClean="0">
                <a:solidFill>
                  <a:srgbClr val="0070C0"/>
                </a:solidFill>
              </a:rPr>
              <a:t>development</a:t>
            </a:r>
          </a:p>
          <a:p>
            <a:r>
              <a:rPr lang="en-US" smtClean="0">
                <a:solidFill>
                  <a:srgbClr val="0070C0"/>
                </a:solidFill>
              </a:rPr>
              <a:t>Doing OCAs can form the basis of differentiated cooperation approach between partners</a:t>
            </a:r>
            <a:endParaRPr lang="nl-BE">
              <a:solidFill>
                <a:srgbClr val="0070C0"/>
              </a:solidFill>
            </a:endParaRPr>
          </a:p>
          <a:p>
            <a:endParaRPr lang="nl-BE">
              <a:solidFill>
                <a:srgbClr val="0070C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smtClean="0">
                <a:solidFill>
                  <a:schemeClr val="accent6">
                    <a:lumMod val="75000"/>
                  </a:schemeClr>
                </a:solidFill>
              </a:rPr>
              <a:t>Why so much attention for organisational capacity assessment (OCA)?</a:t>
            </a:r>
            <a:endParaRPr lang="en-GB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40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7522</TotalTime>
  <Words>998</Words>
  <Application>Microsoft Office PowerPoint</Application>
  <PresentationFormat>On-screen Show (4:3)</PresentationFormat>
  <Paragraphs>272</Paragraphs>
  <Slides>26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SEMINAR ON ORGANISATIONAL CAPACITY ASSESSMENT Day 1 -Session on organising &amp; capacity development: introduction</vt:lpstr>
      <vt:lpstr>Why are we talking about capacity &amp; capacity development?</vt:lpstr>
      <vt:lpstr>From capacity to performance..</vt:lpstr>
      <vt:lpstr>PowerPoint Presentation</vt:lpstr>
      <vt:lpstr>What should we consider?</vt:lpstr>
      <vt:lpstr>SEMINAR ON ORGANISATIONAL CAPACITY ASSESSMENT Day 1 - Session on OCAs: introduction</vt:lpstr>
      <vt:lpstr>PowerPoint Presentation</vt:lpstr>
      <vt:lpstr>COSATU in Apartheid years: in need of an OCA?</vt:lpstr>
      <vt:lpstr>Why so much attention for organisational capacity assessment (OCA)?</vt:lpstr>
      <vt:lpstr>PowerPoint Presentation</vt:lpstr>
      <vt:lpstr>OCA: differences in methodology</vt:lpstr>
      <vt:lpstr>TUDCN-manual on M&amp;E (2013): 7 principles</vt:lpstr>
      <vt:lpstr>Question &amp; answers?</vt:lpstr>
      <vt:lpstr>SEMINAR ON ORGANISATIONAL CAPACITY ASSESSMENT Day 2 – OCAs by TUs: The Bigger picture</vt:lpstr>
      <vt:lpstr>PowerPoint Presentation</vt:lpstr>
      <vt:lpstr>Current OCA introduced after donor or evaluation recommendation </vt:lpstr>
      <vt:lpstr>Prescriptive versus open OCA</vt:lpstr>
      <vt:lpstr>Measuring hard &amp; soft capacities? </vt:lpstr>
      <vt:lpstr>One OCA tool per partner?</vt:lpstr>
      <vt:lpstr>PowerPoint Presentation</vt:lpstr>
      <vt:lpstr>Self-assessment versus external assessment  (or combination?)</vt:lpstr>
      <vt:lpstr>Quantitative scores or not?</vt:lpstr>
      <vt:lpstr>Hands-on versus hands-off</vt:lpstr>
      <vt:lpstr>Using OCA in which phase?</vt:lpstr>
      <vt:lpstr>Do’s &amp; don’ts? </vt:lpstr>
      <vt:lpstr>Major challenges/dillemma’s</vt:lpstr>
    </vt:vector>
  </TitlesOfParts>
  <Company>International Trade Union Confederation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SEMINARIO DE EVALUACIÓN DE LA COOPERACIÓN SINDICAL EN AMÉRICA CENTRAL Y EL CARIBE Principios Sindicales de Eficacia del Desarrollo</dc:title>
  <dc:creator>Diego Lopez Gonzalez</dc:creator>
  <cp:lastModifiedBy>Lopez Gonzalez, Diego</cp:lastModifiedBy>
  <cp:revision>99</cp:revision>
  <cp:lastPrinted>2015-03-13T14:25:22Z</cp:lastPrinted>
  <dcterms:created xsi:type="dcterms:W3CDTF">2014-07-28T11:43:04Z</dcterms:created>
  <dcterms:modified xsi:type="dcterms:W3CDTF">2015-04-01T14:56:14Z</dcterms:modified>
</cp:coreProperties>
</file>