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043" r:id="rId2"/>
  </p:sldMasterIdLst>
  <p:notesMasterIdLst>
    <p:notesMasterId r:id="rId23"/>
  </p:notesMasterIdLst>
  <p:handoutMasterIdLst>
    <p:handoutMasterId r:id="rId24"/>
  </p:handoutMasterIdLst>
  <p:sldIdLst>
    <p:sldId id="256" r:id="rId3"/>
    <p:sldId id="346" r:id="rId4"/>
    <p:sldId id="357" r:id="rId5"/>
    <p:sldId id="402" r:id="rId6"/>
    <p:sldId id="403" r:id="rId7"/>
    <p:sldId id="404" r:id="rId8"/>
    <p:sldId id="401" r:id="rId9"/>
    <p:sldId id="391" r:id="rId10"/>
    <p:sldId id="392" r:id="rId11"/>
    <p:sldId id="393" r:id="rId12"/>
    <p:sldId id="394" r:id="rId13"/>
    <p:sldId id="406" r:id="rId14"/>
    <p:sldId id="407" r:id="rId15"/>
    <p:sldId id="395" r:id="rId16"/>
    <p:sldId id="398" r:id="rId17"/>
    <p:sldId id="399" r:id="rId18"/>
    <p:sldId id="400" r:id="rId19"/>
    <p:sldId id="359" r:id="rId20"/>
    <p:sldId id="365" r:id="rId21"/>
    <p:sldId id="405" r:id="rId22"/>
  </p:sldIdLst>
  <p:sldSz cx="9144000" cy="6858000" type="screen4x3"/>
  <p:notesSz cx="6797675" cy="9926638"/>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D7D8E7"/>
    <a:srgbClr val="37468E"/>
    <a:srgbClr val="3366FF"/>
    <a:srgbClr val="3333FF"/>
    <a:srgbClr val="FF9900"/>
    <a:srgbClr val="00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714" autoAdjust="0"/>
  </p:normalViewPr>
  <p:slideViewPr>
    <p:cSldViewPr snapToObjects="1">
      <p:cViewPr>
        <p:scale>
          <a:sx n="66" d="100"/>
          <a:sy n="66" d="100"/>
        </p:scale>
        <p:origin x="-1284" y="-7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780"/>
    </p:cViewPr>
  </p:sorterViewPr>
  <p:notesViewPr>
    <p:cSldViewPr snapToObjects="1">
      <p:cViewPr>
        <p:scale>
          <a:sx n="75" d="100"/>
          <a:sy n="75" d="100"/>
        </p:scale>
        <p:origin x="-672" y="-7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A2A9D-2212-47DA-BD8B-2F18D6D267D1}" type="doc">
      <dgm:prSet loTypeId="urn:microsoft.com/office/officeart/2005/8/layout/venn3" loCatId="relationship" qsTypeId="urn:microsoft.com/office/officeart/2005/8/quickstyle/simple1" qsCatId="simple" csTypeId="urn:microsoft.com/office/officeart/2005/8/colors/accent5_2" csCatId="accent5" phldr="1"/>
      <dgm:spPr/>
      <dgm:t>
        <a:bodyPr/>
        <a:lstStyle/>
        <a:p>
          <a:endParaRPr lang="fr-CH"/>
        </a:p>
      </dgm:t>
    </dgm:pt>
    <dgm:pt modelId="{971438A6-4FD1-406A-A71A-8C092D14CEE6}">
      <dgm:prSet phldrT="[Text]" custT="1"/>
      <dgm:spPr>
        <a:solidFill>
          <a:schemeClr val="accent5">
            <a:lumMod val="75000"/>
            <a:alpha val="30000"/>
          </a:schemeClr>
        </a:solidFill>
      </dgm:spPr>
      <dgm:t>
        <a:bodyPr/>
        <a:lstStyle/>
        <a:p>
          <a:r>
            <a:rPr lang="fr-CH" sz="2000" dirty="0" smtClean="0"/>
            <a:t>social assistance</a:t>
          </a:r>
          <a:endParaRPr lang="fr-CH" sz="2000" dirty="0"/>
        </a:p>
      </dgm:t>
    </dgm:pt>
    <dgm:pt modelId="{4A5E337A-BCCB-4A45-891C-BA25FE0BEFED}" type="parTrans" cxnId="{452E4674-ADAC-4A57-867C-4312B833D6DD}">
      <dgm:prSet/>
      <dgm:spPr/>
      <dgm:t>
        <a:bodyPr/>
        <a:lstStyle/>
        <a:p>
          <a:endParaRPr lang="fr-CH" sz="2000"/>
        </a:p>
      </dgm:t>
    </dgm:pt>
    <dgm:pt modelId="{302200EA-A72B-42A0-BD55-057713CCC2CD}" type="sibTrans" cxnId="{452E4674-ADAC-4A57-867C-4312B833D6DD}">
      <dgm:prSet/>
      <dgm:spPr/>
      <dgm:t>
        <a:bodyPr/>
        <a:lstStyle/>
        <a:p>
          <a:endParaRPr lang="fr-CH" sz="2000"/>
        </a:p>
      </dgm:t>
    </dgm:pt>
    <dgm:pt modelId="{B7116466-40EB-49C8-A3CF-541CA6CB9967}">
      <dgm:prSet phldrT="[Text]" custT="1"/>
      <dgm:spPr>
        <a:solidFill>
          <a:schemeClr val="accent5">
            <a:lumMod val="75000"/>
            <a:alpha val="30000"/>
          </a:schemeClr>
        </a:solidFill>
      </dgm:spPr>
      <dgm:t>
        <a:bodyPr/>
        <a:lstStyle/>
        <a:p>
          <a:r>
            <a:rPr lang="fr-CH" sz="2000" dirty="0" smtClean="0"/>
            <a:t>social </a:t>
          </a:r>
          <a:r>
            <a:rPr lang="fr-CH" sz="2000" dirty="0" err="1" smtClean="0"/>
            <a:t>insurance</a:t>
          </a:r>
          <a:endParaRPr lang="fr-CH" sz="2000" dirty="0"/>
        </a:p>
      </dgm:t>
    </dgm:pt>
    <dgm:pt modelId="{67706657-6791-43BD-9147-073925B23D76}" type="parTrans" cxnId="{74CA6F8B-D123-43D0-BA1B-CCF5DAB0D62F}">
      <dgm:prSet/>
      <dgm:spPr/>
      <dgm:t>
        <a:bodyPr/>
        <a:lstStyle/>
        <a:p>
          <a:endParaRPr lang="fr-CH" sz="2000"/>
        </a:p>
      </dgm:t>
    </dgm:pt>
    <dgm:pt modelId="{2FCBD286-627C-4F30-90C2-CD94872EB1D1}" type="sibTrans" cxnId="{74CA6F8B-D123-43D0-BA1B-CCF5DAB0D62F}">
      <dgm:prSet/>
      <dgm:spPr/>
      <dgm:t>
        <a:bodyPr/>
        <a:lstStyle/>
        <a:p>
          <a:endParaRPr lang="fr-CH" sz="2000"/>
        </a:p>
      </dgm:t>
    </dgm:pt>
    <dgm:pt modelId="{9C16982C-CAF8-4096-8DF6-7ED1BFA65C41}">
      <dgm:prSet phldrT="[Text]" custT="1"/>
      <dgm:spPr>
        <a:solidFill>
          <a:schemeClr val="accent5">
            <a:lumMod val="75000"/>
            <a:alpha val="30000"/>
          </a:schemeClr>
        </a:solidFill>
      </dgm:spPr>
      <dgm:t>
        <a:bodyPr/>
        <a:lstStyle/>
        <a:p>
          <a:r>
            <a:rPr lang="fr-CH" sz="2000" dirty="0" err="1" smtClean="0"/>
            <a:t>universal</a:t>
          </a:r>
          <a:r>
            <a:rPr lang="fr-CH" sz="2000" dirty="0" smtClean="0"/>
            <a:t> </a:t>
          </a:r>
          <a:r>
            <a:rPr lang="fr-CH" sz="2000" dirty="0" err="1" smtClean="0"/>
            <a:t>systems</a:t>
          </a:r>
          <a:endParaRPr lang="fr-CH" sz="2000" dirty="0"/>
        </a:p>
      </dgm:t>
    </dgm:pt>
    <dgm:pt modelId="{CC2972C0-2B7C-4545-BB40-7FE6F4394240}" type="parTrans" cxnId="{61F50E6C-AAC4-43EA-AD80-070D855F353D}">
      <dgm:prSet/>
      <dgm:spPr/>
      <dgm:t>
        <a:bodyPr/>
        <a:lstStyle/>
        <a:p>
          <a:endParaRPr lang="fr-CH" sz="2000"/>
        </a:p>
      </dgm:t>
    </dgm:pt>
    <dgm:pt modelId="{7A969E34-E03F-4500-B500-524134234A30}" type="sibTrans" cxnId="{61F50E6C-AAC4-43EA-AD80-070D855F353D}">
      <dgm:prSet/>
      <dgm:spPr/>
      <dgm:t>
        <a:bodyPr/>
        <a:lstStyle/>
        <a:p>
          <a:endParaRPr lang="fr-CH" sz="2000"/>
        </a:p>
      </dgm:t>
    </dgm:pt>
    <dgm:pt modelId="{7789F7AB-A628-4448-998E-1473D7703EAC}">
      <dgm:prSet phldrT="[Text]" custT="1"/>
      <dgm:spPr>
        <a:solidFill>
          <a:schemeClr val="accent5">
            <a:lumMod val="75000"/>
            <a:alpha val="30000"/>
          </a:schemeClr>
        </a:solidFill>
      </dgm:spPr>
      <dgm:t>
        <a:bodyPr/>
        <a:lstStyle/>
        <a:p>
          <a:r>
            <a:rPr lang="fr-CH" sz="2000" dirty="0" err="1" smtClean="0"/>
            <a:t>combination</a:t>
          </a:r>
          <a:r>
            <a:rPr lang="fr-CH" sz="2000" dirty="0" smtClean="0"/>
            <a:t> of </a:t>
          </a:r>
          <a:r>
            <a:rPr lang="fr-CH" sz="2000" dirty="0" err="1" smtClean="0"/>
            <a:t>these</a:t>
          </a:r>
          <a:r>
            <a:rPr lang="fr-CH" sz="2000" dirty="0" smtClean="0"/>
            <a:t>+</a:t>
          </a:r>
          <a:r>
            <a:rPr lang="fr-CH" sz="2000" dirty="0" err="1" smtClean="0"/>
            <a:t>others</a:t>
          </a:r>
          <a:endParaRPr lang="fr-CH" sz="2000" dirty="0"/>
        </a:p>
      </dgm:t>
    </dgm:pt>
    <dgm:pt modelId="{8C9F20F1-4FB9-4AF9-BDF7-8DA509B5B142}" type="parTrans" cxnId="{78E97432-7AEE-4231-A4E9-7E125BC0587B}">
      <dgm:prSet/>
      <dgm:spPr/>
      <dgm:t>
        <a:bodyPr/>
        <a:lstStyle/>
        <a:p>
          <a:endParaRPr lang="fr-CH" sz="2000"/>
        </a:p>
      </dgm:t>
    </dgm:pt>
    <dgm:pt modelId="{8525719A-238F-49D9-86D3-585E71740BDE}" type="sibTrans" cxnId="{78E97432-7AEE-4231-A4E9-7E125BC0587B}">
      <dgm:prSet/>
      <dgm:spPr/>
      <dgm:t>
        <a:bodyPr/>
        <a:lstStyle/>
        <a:p>
          <a:endParaRPr lang="fr-CH" sz="2000"/>
        </a:p>
      </dgm:t>
    </dgm:pt>
    <dgm:pt modelId="{FAB4EDD5-C865-4A84-9838-036F4AAAFC0F}" type="pres">
      <dgm:prSet presAssocID="{D1DA2A9D-2212-47DA-BD8B-2F18D6D267D1}" presName="Name0" presStyleCnt="0">
        <dgm:presLayoutVars>
          <dgm:dir/>
          <dgm:resizeHandles val="exact"/>
        </dgm:presLayoutVars>
      </dgm:prSet>
      <dgm:spPr/>
      <dgm:t>
        <a:bodyPr/>
        <a:lstStyle/>
        <a:p>
          <a:endParaRPr lang="fr-CH"/>
        </a:p>
      </dgm:t>
    </dgm:pt>
    <dgm:pt modelId="{DEE0464F-D0AC-4DC8-8B1A-920334D37B0E}" type="pres">
      <dgm:prSet presAssocID="{971438A6-4FD1-406A-A71A-8C092D14CEE6}" presName="Name5" presStyleLbl="vennNode1" presStyleIdx="0" presStyleCnt="4">
        <dgm:presLayoutVars>
          <dgm:bulletEnabled val="1"/>
        </dgm:presLayoutVars>
      </dgm:prSet>
      <dgm:spPr/>
      <dgm:t>
        <a:bodyPr/>
        <a:lstStyle/>
        <a:p>
          <a:endParaRPr lang="fr-CH"/>
        </a:p>
      </dgm:t>
    </dgm:pt>
    <dgm:pt modelId="{F6D43B8E-8529-423B-8C68-582A4AC73C40}" type="pres">
      <dgm:prSet presAssocID="{302200EA-A72B-42A0-BD55-057713CCC2CD}" presName="space" presStyleCnt="0"/>
      <dgm:spPr/>
    </dgm:pt>
    <dgm:pt modelId="{21B2837A-13CE-41C0-8503-F47CBF917D4B}" type="pres">
      <dgm:prSet presAssocID="{B7116466-40EB-49C8-A3CF-541CA6CB9967}" presName="Name5" presStyleLbl="vennNode1" presStyleIdx="1" presStyleCnt="4">
        <dgm:presLayoutVars>
          <dgm:bulletEnabled val="1"/>
        </dgm:presLayoutVars>
      </dgm:prSet>
      <dgm:spPr/>
      <dgm:t>
        <a:bodyPr/>
        <a:lstStyle/>
        <a:p>
          <a:endParaRPr lang="fr-CH"/>
        </a:p>
      </dgm:t>
    </dgm:pt>
    <dgm:pt modelId="{4FF348E6-6F58-4189-B62E-A670B2B1E11D}" type="pres">
      <dgm:prSet presAssocID="{2FCBD286-627C-4F30-90C2-CD94872EB1D1}" presName="space" presStyleCnt="0"/>
      <dgm:spPr/>
    </dgm:pt>
    <dgm:pt modelId="{5D887848-E4CA-440D-8870-18223808D96F}" type="pres">
      <dgm:prSet presAssocID="{9C16982C-CAF8-4096-8DF6-7ED1BFA65C41}" presName="Name5" presStyleLbl="vennNode1" presStyleIdx="2" presStyleCnt="4">
        <dgm:presLayoutVars>
          <dgm:bulletEnabled val="1"/>
        </dgm:presLayoutVars>
      </dgm:prSet>
      <dgm:spPr/>
      <dgm:t>
        <a:bodyPr/>
        <a:lstStyle/>
        <a:p>
          <a:endParaRPr lang="fr-CH"/>
        </a:p>
      </dgm:t>
    </dgm:pt>
    <dgm:pt modelId="{98CE2F7F-11A5-46FE-B523-863965F2971F}" type="pres">
      <dgm:prSet presAssocID="{7A969E34-E03F-4500-B500-524134234A30}" presName="space" presStyleCnt="0"/>
      <dgm:spPr/>
    </dgm:pt>
    <dgm:pt modelId="{FFEE7166-2654-4464-8404-1E1C6225C00A}" type="pres">
      <dgm:prSet presAssocID="{7789F7AB-A628-4448-998E-1473D7703EAC}" presName="Name5" presStyleLbl="vennNode1" presStyleIdx="3" presStyleCnt="4">
        <dgm:presLayoutVars>
          <dgm:bulletEnabled val="1"/>
        </dgm:presLayoutVars>
      </dgm:prSet>
      <dgm:spPr/>
      <dgm:t>
        <a:bodyPr/>
        <a:lstStyle/>
        <a:p>
          <a:endParaRPr lang="fr-CH"/>
        </a:p>
      </dgm:t>
    </dgm:pt>
  </dgm:ptLst>
  <dgm:cxnLst>
    <dgm:cxn modelId="{10813620-0CC6-434B-B1D9-F41C61284EAE}" type="presOf" srcId="{7789F7AB-A628-4448-998E-1473D7703EAC}" destId="{FFEE7166-2654-4464-8404-1E1C6225C00A}" srcOrd="0" destOrd="0" presId="urn:microsoft.com/office/officeart/2005/8/layout/venn3"/>
    <dgm:cxn modelId="{66928D07-483F-4EBB-A852-DEE5B79725D7}" type="presOf" srcId="{D1DA2A9D-2212-47DA-BD8B-2F18D6D267D1}" destId="{FAB4EDD5-C865-4A84-9838-036F4AAAFC0F}" srcOrd="0" destOrd="0" presId="urn:microsoft.com/office/officeart/2005/8/layout/venn3"/>
    <dgm:cxn modelId="{452E4674-ADAC-4A57-867C-4312B833D6DD}" srcId="{D1DA2A9D-2212-47DA-BD8B-2F18D6D267D1}" destId="{971438A6-4FD1-406A-A71A-8C092D14CEE6}" srcOrd="0" destOrd="0" parTransId="{4A5E337A-BCCB-4A45-891C-BA25FE0BEFED}" sibTransId="{302200EA-A72B-42A0-BD55-057713CCC2CD}"/>
    <dgm:cxn modelId="{78E97432-7AEE-4231-A4E9-7E125BC0587B}" srcId="{D1DA2A9D-2212-47DA-BD8B-2F18D6D267D1}" destId="{7789F7AB-A628-4448-998E-1473D7703EAC}" srcOrd="3" destOrd="0" parTransId="{8C9F20F1-4FB9-4AF9-BDF7-8DA509B5B142}" sibTransId="{8525719A-238F-49D9-86D3-585E71740BDE}"/>
    <dgm:cxn modelId="{9A99DAC7-64D7-4762-87B8-6008F4C883C1}" type="presOf" srcId="{971438A6-4FD1-406A-A71A-8C092D14CEE6}" destId="{DEE0464F-D0AC-4DC8-8B1A-920334D37B0E}" srcOrd="0" destOrd="0" presId="urn:microsoft.com/office/officeart/2005/8/layout/venn3"/>
    <dgm:cxn modelId="{61F50E6C-AAC4-43EA-AD80-070D855F353D}" srcId="{D1DA2A9D-2212-47DA-BD8B-2F18D6D267D1}" destId="{9C16982C-CAF8-4096-8DF6-7ED1BFA65C41}" srcOrd="2" destOrd="0" parTransId="{CC2972C0-2B7C-4545-BB40-7FE6F4394240}" sibTransId="{7A969E34-E03F-4500-B500-524134234A30}"/>
    <dgm:cxn modelId="{4B34865A-A880-41AF-9F15-FB9D2E41B251}" type="presOf" srcId="{B7116466-40EB-49C8-A3CF-541CA6CB9967}" destId="{21B2837A-13CE-41C0-8503-F47CBF917D4B}" srcOrd="0" destOrd="0" presId="urn:microsoft.com/office/officeart/2005/8/layout/venn3"/>
    <dgm:cxn modelId="{2F93D216-B396-4B4A-A0B0-9CD0BAF2AA06}" type="presOf" srcId="{9C16982C-CAF8-4096-8DF6-7ED1BFA65C41}" destId="{5D887848-E4CA-440D-8870-18223808D96F}" srcOrd="0" destOrd="0" presId="urn:microsoft.com/office/officeart/2005/8/layout/venn3"/>
    <dgm:cxn modelId="{74CA6F8B-D123-43D0-BA1B-CCF5DAB0D62F}" srcId="{D1DA2A9D-2212-47DA-BD8B-2F18D6D267D1}" destId="{B7116466-40EB-49C8-A3CF-541CA6CB9967}" srcOrd="1" destOrd="0" parTransId="{67706657-6791-43BD-9147-073925B23D76}" sibTransId="{2FCBD286-627C-4F30-90C2-CD94872EB1D1}"/>
    <dgm:cxn modelId="{C364D8F6-4D95-40F6-8915-1D7271104568}" type="presParOf" srcId="{FAB4EDD5-C865-4A84-9838-036F4AAAFC0F}" destId="{DEE0464F-D0AC-4DC8-8B1A-920334D37B0E}" srcOrd="0" destOrd="0" presId="urn:microsoft.com/office/officeart/2005/8/layout/venn3"/>
    <dgm:cxn modelId="{CC1099C2-9A1F-46C6-BBF4-DA2C3D14D445}" type="presParOf" srcId="{FAB4EDD5-C865-4A84-9838-036F4AAAFC0F}" destId="{F6D43B8E-8529-423B-8C68-582A4AC73C40}" srcOrd="1" destOrd="0" presId="urn:microsoft.com/office/officeart/2005/8/layout/venn3"/>
    <dgm:cxn modelId="{29DB20E7-9C81-42A5-971C-1243C47D037B}" type="presParOf" srcId="{FAB4EDD5-C865-4A84-9838-036F4AAAFC0F}" destId="{21B2837A-13CE-41C0-8503-F47CBF917D4B}" srcOrd="2" destOrd="0" presId="urn:microsoft.com/office/officeart/2005/8/layout/venn3"/>
    <dgm:cxn modelId="{0223C03E-D0D0-45D0-B020-631C20E9D5F7}" type="presParOf" srcId="{FAB4EDD5-C865-4A84-9838-036F4AAAFC0F}" destId="{4FF348E6-6F58-4189-B62E-A670B2B1E11D}" srcOrd="3" destOrd="0" presId="urn:microsoft.com/office/officeart/2005/8/layout/venn3"/>
    <dgm:cxn modelId="{20C4EE5A-17DA-47B3-93E0-D804DA3F6B02}" type="presParOf" srcId="{FAB4EDD5-C865-4A84-9838-036F4AAAFC0F}" destId="{5D887848-E4CA-440D-8870-18223808D96F}" srcOrd="4" destOrd="0" presId="urn:microsoft.com/office/officeart/2005/8/layout/venn3"/>
    <dgm:cxn modelId="{FFE37FCE-6905-4874-94B4-B69E7F81B7BF}" type="presParOf" srcId="{FAB4EDD5-C865-4A84-9838-036F4AAAFC0F}" destId="{98CE2F7F-11A5-46FE-B523-863965F2971F}" srcOrd="5" destOrd="0" presId="urn:microsoft.com/office/officeart/2005/8/layout/venn3"/>
    <dgm:cxn modelId="{701528DD-D9D7-46BF-9C95-085AEE78F713}" type="presParOf" srcId="{FAB4EDD5-C865-4A84-9838-036F4AAAFC0F}" destId="{FFEE7166-2654-4464-8404-1E1C6225C00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E407A-2281-4ACA-BBAB-63ECB7851F91}"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F2E44C13-6BF3-4A0A-84F1-AC7A69C5E746}">
      <dgm:prSet phldrT="[Text]"/>
      <dgm:spPr/>
      <dgm:t>
        <a:bodyPr/>
        <a:lstStyle/>
        <a:p>
          <a:r>
            <a:rPr lang="en-GB" dirty="0" smtClean="0"/>
            <a:t>all residents</a:t>
          </a:r>
          <a:endParaRPr lang="en-GB" dirty="0"/>
        </a:p>
      </dgm:t>
    </dgm:pt>
    <dgm:pt modelId="{5CF3F87F-F6EF-4CF9-BBC5-CE1541A713FB}" type="parTrans" cxnId="{025B95D3-2AF6-4741-8599-2F454634AA88}">
      <dgm:prSet/>
      <dgm:spPr/>
      <dgm:t>
        <a:bodyPr/>
        <a:lstStyle/>
        <a:p>
          <a:endParaRPr lang="en-GB"/>
        </a:p>
      </dgm:t>
    </dgm:pt>
    <dgm:pt modelId="{F8035CC7-B797-40A4-A16F-459B71D598FA}" type="sibTrans" cxnId="{025B95D3-2AF6-4741-8599-2F454634AA88}">
      <dgm:prSet/>
      <dgm:spPr/>
      <dgm:t>
        <a:bodyPr/>
        <a:lstStyle/>
        <a:p>
          <a:endParaRPr lang="en-GB"/>
        </a:p>
      </dgm:t>
    </dgm:pt>
    <dgm:pt modelId="{B07D90AB-D5F3-4C7F-94D1-FFD858D89B85}">
      <dgm:prSet phldrT="[Text]" custT="1"/>
      <dgm:spPr>
        <a:solidFill>
          <a:schemeClr val="accent5">
            <a:lumMod val="40000"/>
            <a:lumOff val="60000"/>
            <a:alpha val="50000"/>
          </a:schemeClr>
        </a:solidFill>
        <a:ln>
          <a:noFill/>
        </a:ln>
      </dgm:spPr>
      <dgm:t>
        <a:bodyPr/>
        <a:lstStyle/>
        <a:p>
          <a:pPr>
            <a:lnSpc>
              <a:spcPct val="100000"/>
            </a:lnSpc>
          </a:pPr>
          <a:r>
            <a:rPr lang="en-US" sz="1400" dirty="0" smtClean="0">
              <a:latin typeface="+mn-lt"/>
              <a:cs typeface="Arial" pitchFamily="34" charset="0"/>
            </a:rPr>
            <a:t>have access to a nationally defined set of essential </a:t>
          </a:r>
          <a:r>
            <a:rPr lang="en-US" sz="1400" b="1" dirty="0" smtClean="0">
              <a:latin typeface="+mn-lt"/>
              <a:cs typeface="Arial" pitchFamily="34" charset="0"/>
            </a:rPr>
            <a:t>health care services</a:t>
          </a:r>
          <a:endParaRPr lang="en-GB" sz="1400" b="1" dirty="0">
            <a:latin typeface="+mn-lt"/>
          </a:endParaRPr>
        </a:p>
      </dgm:t>
    </dgm:pt>
    <dgm:pt modelId="{C0A6DA75-4794-48D8-B3DE-C2B399E1E844}" type="parTrans" cxnId="{FC08EA56-0FBF-4E31-B9C2-642E95003917}">
      <dgm:prSet/>
      <dgm:spPr/>
      <dgm:t>
        <a:bodyPr/>
        <a:lstStyle/>
        <a:p>
          <a:endParaRPr lang="en-GB"/>
        </a:p>
      </dgm:t>
    </dgm:pt>
    <dgm:pt modelId="{85C1C0B7-C8AD-42DC-A1FE-A43155462114}" type="sibTrans" cxnId="{FC08EA56-0FBF-4E31-B9C2-642E95003917}">
      <dgm:prSet/>
      <dgm:spPr/>
      <dgm:t>
        <a:bodyPr/>
        <a:lstStyle/>
        <a:p>
          <a:endParaRPr lang="en-GB"/>
        </a:p>
      </dgm:t>
    </dgm:pt>
    <dgm:pt modelId="{E2DF4F6A-B20F-4CA1-8985-3F10DB1DBB7E}">
      <dgm:prSet phldrT="[Text]"/>
      <dgm:spPr/>
      <dgm:t>
        <a:bodyPr/>
        <a:lstStyle/>
        <a:p>
          <a:r>
            <a:rPr lang="en-GB" dirty="0" smtClean="0"/>
            <a:t>all children</a:t>
          </a:r>
          <a:endParaRPr lang="en-GB" dirty="0"/>
        </a:p>
      </dgm:t>
    </dgm:pt>
    <dgm:pt modelId="{3481D8CE-2EB9-4322-A3AE-41B9940B46AE}" type="parTrans" cxnId="{C469C8CF-BBCC-4EF6-A889-0735BF3BCAF5}">
      <dgm:prSet/>
      <dgm:spPr/>
      <dgm:t>
        <a:bodyPr/>
        <a:lstStyle/>
        <a:p>
          <a:endParaRPr lang="en-GB"/>
        </a:p>
      </dgm:t>
    </dgm:pt>
    <dgm:pt modelId="{0D5C2651-1ED0-4105-8FEE-1A8FE57E936D}" type="sibTrans" cxnId="{C469C8CF-BBCC-4EF6-A889-0735BF3BCAF5}">
      <dgm:prSet/>
      <dgm:spPr/>
      <dgm:t>
        <a:bodyPr/>
        <a:lstStyle/>
        <a:p>
          <a:endParaRPr lang="en-GB"/>
        </a:p>
      </dgm:t>
    </dgm:pt>
    <dgm:pt modelId="{894B324F-8582-4836-82EC-C94FEA54030E}">
      <dgm:prSet phldrT="[Text]" custT="1"/>
      <dgm:spPr>
        <a:solidFill>
          <a:schemeClr val="accent5">
            <a:lumMod val="40000"/>
            <a:lumOff val="60000"/>
            <a:alpha val="50000"/>
          </a:schemeClr>
        </a:solidFill>
        <a:ln>
          <a:noFill/>
        </a:ln>
      </dgm:spPr>
      <dgm:t>
        <a:bodyPr/>
        <a:lstStyle/>
        <a:p>
          <a:pPr>
            <a:lnSpc>
              <a:spcPct val="100000"/>
            </a:lnSpc>
          </a:pPr>
          <a:r>
            <a:rPr lang="en-US" sz="1400" dirty="0" smtClean="0">
              <a:latin typeface="+mn-lt"/>
              <a:cs typeface="Arial" pitchFamily="34" charset="0"/>
            </a:rPr>
            <a:t>should enjoy </a:t>
          </a:r>
          <a:r>
            <a:rPr lang="en-US" sz="1400" b="1" dirty="0" smtClean="0">
              <a:latin typeface="+mn-lt"/>
              <a:cs typeface="Arial" pitchFamily="34" charset="0"/>
            </a:rPr>
            <a:t>minimum income security </a:t>
          </a:r>
          <a:r>
            <a:rPr lang="en-US" sz="1400" dirty="0" smtClean="0">
              <a:latin typeface="+mn-lt"/>
              <a:cs typeface="Arial" pitchFamily="34" charset="0"/>
            </a:rPr>
            <a:t>through transfers in cash or kind aiming at facilitating access to essential goods and services, such as nutrition, education and care</a:t>
          </a:r>
          <a:endParaRPr lang="en-GB" sz="1400" dirty="0">
            <a:latin typeface="+mn-lt"/>
          </a:endParaRPr>
        </a:p>
      </dgm:t>
    </dgm:pt>
    <dgm:pt modelId="{CF62330C-0658-43E1-9C7E-6A0C9C0F01C3}" type="parTrans" cxnId="{A8F92CFB-5FC6-4344-B6C3-A27AA39DFF6D}">
      <dgm:prSet/>
      <dgm:spPr/>
      <dgm:t>
        <a:bodyPr/>
        <a:lstStyle/>
        <a:p>
          <a:endParaRPr lang="en-GB"/>
        </a:p>
      </dgm:t>
    </dgm:pt>
    <dgm:pt modelId="{D9D80203-37DF-4AF0-8B6C-7B9989070BFF}" type="sibTrans" cxnId="{A8F92CFB-5FC6-4344-B6C3-A27AA39DFF6D}">
      <dgm:prSet/>
      <dgm:spPr/>
      <dgm:t>
        <a:bodyPr/>
        <a:lstStyle/>
        <a:p>
          <a:endParaRPr lang="en-GB"/>
        </a:p>
      </dgm:t>
    </dgm:pt>
    <dgm:pt modelId="{5E575ACB-AB3C-47C4-A940-67140876BE89}">
      <dgm:prSet phldrT="[Text]"/>
      <dgm:spPr/>
      <dgm:t>
        <a:bodyPr/>
        <a:lstStyle/>
        <a:p>
          <a:r>
            <a:rPr lang="en-GB" dirty="0" smtClean="0"/>
            <a:t>active age groups unable to earn sufficient income in the labour market</a:t>
          </a:r>
          <a:endParaRPr lang="en-GB" dirty="0"/>
        </a:p>
      </dgm:t>
    </dgm:pt>
    <dgm:pt modelId="{900612D0-C71D-45D2-BC67-C0FE19FFBAE6}" type="parTrans" cxnId="{F10CE833-2620-4D9B-AA91-DBE9262CABA5}">
      <dgm:prSet/>
      <dgm:spPr/>
      <dgm:t>
        <a:bodyPr/>
        <a:lstStyle/>
        <a:p>
          <a:endParaRPr lang="en-GB"/>
        </a:p>
      </dgm:t>
    </dgm:pt>
    <dgm:pt modelId="{CE6ECAE5-9E3F-4592-B958-2712900E5298}" type="sibTrans" cxnId="{F10CE833-2620-4D9B-AA91-DBE9262CABA5}">
      <dgm:prSet/>
      <dgm:spPr/>
      <dgm:t>
        <a:bodyPr/>
        <a:lstStyle/>
        <a:p>
          <a:endParaRPr lang="en-GB"/>
        </a:p>
      </dgm:t>
    </dgm:pt>
    <dgm:pt modelId="{99B8D89F-EBAF-44B3-8F8F-395A3AA7D1BF}">
      <dgm:prSet phldrT="[Text]" custT="1"/>
      <dgm:spPr>
        <a:solidFill>
          <a:schemeClr val="accent5">
            <a:lumMod val="40000"/>
            <a:lumOff val="60000"/>
            <a:alpha val="50000"/>
          </a:schemeClr>
        </a:solidFill>
        <a:ln>
          <a:noFill/>
        </a:ln>
      </dgm:spPr>
      <dgm:t>
        <a:bodyPr/>
        <a:lstStyle/>
        <a:p>
          <a:pPr>
            <a:lnSpc>
              <a:spcPct val="100000"/>
            </a:lnSpc>
          </a:pPr>
          <a:r>
            <a:rPr lang="en-US" sz="1400" dirty="0" smtClean="0">
              <a:latin typeface="+mn-lt"/>
              <a:cs typeface="Arial" pitchFamily="34" charset="0"/>
            </a:rPr>
            <a:t>should enjoy </a:t>
          </a:r>
          <a:r>
            <a:rPr lang="en-US" sz="1400" b="1" dirty="0" smtClean="0">
              <a:latin typeface="+mn-lt"/>
              <a:cs typeface="Arial" pitchFamily="34" charset="0"/>
            </a:rPr>
            <a:t>minimum income security </a:t>
          </a:r>
          <a:r>
            <a:rPr lang="en-US" sz="1400" dirty="0" smtClean="0">
              <a:latin typeface="+mn-lt"/>
              <a:cs typeface="Arial" pitchFamily="34" charset="0"/>
            </a:rPr>
            <a:t>through social assistance transfers aiming to achieve access to essential goods and services</a:t>
          </a:r>
          <a:endParaRPr lang="en-GB" sz="1400" dirty="0">
            <a:latin typeface="+mn-lt"/>
          </a:endParaRPr>
        </a:p>
      </dgm:t>
    </dgm:pt>
    <dgm:pt modelId="{33C913B7-3518-4CA4-A0B1-AEC3A60F3B10}" type="parTrans" cxnId="{A964E505-BB6C-46BB-B9FC-F521CAE88172}">
      <dgm:prSet/>
      <dgm:spPr/>
      <dgm:t>
        <a:bodyPr/>
        <a:lstStyle/>
        <a:p>
          <a:endParaRPr lang="en-GB"/>
        </a:p>
      </dgm:t>
    </dgm:pt>
    <dgm:pt modelId="{953E0163-CA85-4219-A288-7A531E50FCAE}" type="sibTrans" cxnId="{A964E505-BB6C-46BB-B9FC-F521CAE88172}">
      <dgm:prSet/>
      <dgm:spPr/>
      <dgm:t>
        <a:bodyPr/>
        <a:lstStyle/>
        <a:p>
          <a:endParaRPr lang="en-GB"/>
        </a:p>
      </dgm:t>
    </dgm:pt>
    <dgm:pt modelId="{71144FC3-F52C-46EE-871E-D0A8D6B60D49}">
      <dgm:prSet phldrT="[Text]"/>
      <dgm:spPr/>
      <dgm:t>
        <a:bodyPr/>
        <a:lstStyle/>
        <a:p>
          <a:r>
            <a:rPr lang="en-US" dirty="0" smtClean="0">
              <a:latin typeface="+mn-lt"/>
              <a:cs typeface="Arial" pitchFamily="34" charset="0"/>
            </a:rPr>
            <a:t>all residents </a:t>
          </a:r>
          <a:br>
            <a:rPr lang="en-US" dirty="0" smtClean="0">
              <a:latin typeface="+mn-lt"/>
              <a:cs typeface="Arial" pitchFamily="34" charset="0"/>
            </a:rPr>
          </a:br>
          <a:r>
            <a:rPr lang="en-US" dirty="0" smtClean="0">
              <a:latin typeface="+mn-lt"/>
              <a:cs typeface="Arial" pitchFamily="34" charset="0"/>
            </a:rPr>
            <a:t>in old age and </a:t>
          </a:r>
          <a:br>
            <a:rPr lang="en-US" dirty="0" smtClean="0">
              <a:latin typeface="+mn-lt"/>
              <a:cs typeface="Arial" pitchFamily="34" charset="0"/>
            </a:rPr>
          </a:br>
          <a:r>
            <a:rPr lang="en-US" dirty="0" smtClean="0">
              <a:latin typeface="+mn-lt"/>
              <a:cs typeface="Arial" pitchFamily="34" charset="0"/>
            </a:rPr>
            <a:t>with disabilities</a:t>
          </a:r>
          <a:r>
            <a:rPr lang="en-US" baseline="30000" dirty="0" smtClean="0">
              <a:latin typeface="+mn-lt"/>
              <a:cs typeface="Arial" pitchFamily="34" charset="0"/>
            </a:rPr>
            <a:t> </a:t>
          </a:r>
          <a:endParaRPr lang="en-GB" dirty="0">
            <a:latin typeface="+mn-lt"/>
          </a:endParaRPr>
        </a:p>
      </dgm:t>
    </dgm:pt>
    <dgm:pt modelId="{B02922FA-FF37-4DA0-83E8-A1F05CDD5A4A}" type="parTrans" cxnId="{CAC7C769-55B4-4300-8A03-6AF4C71CE992}">
      <dgm:prSet/>
      <dgm:spPr/>
      <dgm:t>
        <a:bodyPr/>
        <a:lstStyle/>
        <a:p>
          <a:endParaRPr lang="en-GB"/>
        </a:p>
      </dgm:t>
    </dgm:pt>
    <dgm:pt modelId="{383905DF-ADD7-4E44-AFAA-BCE0CACB1FBB}" type="sibTrans" cxnId="{CAC7C769-55B4-4300-8A03-6AF4C71CE992}">
      <dgm:prSet/>
      <dgm:spPr/>
      <dgm:t>
        <a:bodyPr/>
        <a:lstStyle/>
        <a:p>
          <a:endParaRPr lang="en-GB"/>
        </a:p>
      </dgm:t>
    </dgm:pt>
    <dgm:pt modelId="{824E9E5C-7BDA-47CC-A939-7CB938ACCBD8}">
      <dgm:prSet phldrT="[Text]" custT="1"/>
      <dgm:spPr>
        <a:solidFill>
          <a:schemeClr val="accent5">
            <a:lumMod val="40000"/>
            <a:lumOff val="60000"/>
            <a:alpha val="50000"/>
          </a:schemeClr>
        </a:solidFill>
        <a:ln>
          <a:noFill/>
        </a:ln>
      </dgm:spPr>
      <dgm:t>
        <a:bodyPr/>
        <a:lstStyle/>
        <a:p>
          <a:pPr>
            <a:lnSpc>
              <a:spcPct val="100000"/>
            </a:lnSpc>
          </a:pPr>
          <a:r>
            <a:rPr lang="en-US" sz="1400" dirty="0" smtClean="0">
              <a:latin typeface="+mn-lt"/>
              <a:cs typeface="Arial" pitchFamily="34" charset="0"/>
            </a:rPr>
            <a:t>should enjoy </a:t>
          </a:r>
          <a:r>
            <a:rPr lang="en-US" sz="1400" b="1" dirty="0" smtClean="0">
              <a:latin typeface="+mn-lt"/>
              <a:cs typeface="Arial" pitchFamily="34" charset="0"/>
            </a:rPr>
            <a:t>minimum income security </a:t>
          </a:r>
          <a:r>
            <a:rPr lang="en-US" sz="1400" dirty="0" smtClean="0">
              <a:latin typeface="+mn-lt"/>
              <a:cs typeface="Arial" pitchFamily="34" charset="0"/>
            </a:rPr>
            <a:t>through pensions/transfers in kind that guarantee access to essential goods and services</a:t>
          </a:r>
          <a:endParaRPr lang="en-GB" sz="1400" dirty="0">
            <a:latin typeface="+mn-lt"/>
          </a:endParaRPr>
        </a:p>
      </dgm:t>
    </dgm:pt>
    <dgm:pt modelId="{705FC15E-CCF0-45F2-83A6-432FA7FB1211}" type="parTrans" cxnId="{93EA83F4-BABA-4520-B2AC-281A027BD26E}">
      <dgm:prSet/>
      <dgm:spPr/>
      <dgm:t>
        <a:bodyPr/>
        <a:lstStyle/>
        <a:p>
          <a:endParaRPr lang="en-GB"/>
        </a:p>
      </dgm:t>
    </dgm:pt>
    <dgm:pt modelId="{426D3656-5217-418D-900A-38AF0F5F21A2}" type="sibTrans" cxnId="{93EA83F4-BABA-4520-B2AC-281A027BD26E}">
      <dgm:prSet/>
      <dgm:spPr/>
      <dgm:t>
        <a:bodyPr/>
        <a:lstStyle/>
        <a:p>
          <a:endParaRPr lang="en-GB"/>
        </a:p>
      </dgm:t>
    </dgm:pt>
    <dgm:pt modelId="{467BE9F0-5DAC-47F6-9111-3CB62E25C0AB}" type="pres">
      <dgm:prSet presAssocID="{A99E407A-2281-4ACA-BBAB-63ECB7851F91}" presName="Name0" presStyleCnt="0">
        <dgm:presLayoutVars>
          <dgm:dir/>
          <dgm:animLvl val="lvl"/>
          <dgm:resizeHandles val="exact"/>
        </dgm:presLayoutVars>
      </dgm:prSet>
      <dgm:spPr/>
      <dgm:t>
        <a:bodyPr/>
        <a:lstStyle/>
        <a:p>
          <a:endParaRPr lang="en-GB"/>
        </a:p>
      </dgm:t>
    </dgm:pt>
    <dgm:pt modelId="{8AE58B5E-0C74-4CFF-A690-F05F0C85EB4E}" type="pres">
      <dgm:prSet presAssocID="{F2E44C13-6BF3-4A0A-84F1-AC7A69C5E746}" presName="linNode" presStyleCnt="0"/>
      <dgm:spPr/>
    </dgm:pt>
    <dgm:pt modelId="{DBE386CE-DDB7-492E-8118-34109FD80DFA}" type="pres">
      <dgm:prSet presAssocID="{F2E44C13-6BF3-4A0A-84F1-AC7A69C5E746}" presName="parentText" presStyleLbl="node1" presStyleIdx="0" presStyleCnt="4" custScaleX="82126" custScaleY="34564">
        <dgm:presLayoutVars>
          <dgm:chMax val="1"/>
          <dgm:bulletEnabled val="1"/>
        </dgm:presLayoutVars>
      </dgm:prSet>
      <dgm:spPr/>
      <dgm:t>
        <a:bodyPr/>
        <a:lstStyle/>
        <a:p>
          <a:endParaRPr lang="en-GB"/>
        </a:p>
      </dgm:t>
    </dgm:pt>
    <dgm:pt modelId="{6B5913FC-C11A-4B96-BF24-7E33C6770348}" type="pres">
      <dgm:prSet presAssocID="{F2E44C13-6BF3-4A0A-84F1-AC7A69C5E746}" presName="descendantText" presStyleLbl="alignAccFollowNode1" presStyleIdx="0" presStyleCnt="4" custScaleX="126391" custScaleY="39768">
        <dgm:presLayoutVars>
          <dgm:bulletEnabled val="1"/>
        </dgm:presLayoutVars>
      </dgm:prSet>
      <dgm:spPr/>
      <dgm:t>
        <a:bodyPr/>
        <a:lstStyle/>
        <a:p>
          <a:endParaRPr lang="en-GB"/>
        </a:p>
      </dgm:t>
    </dgm:pt>
    <dgm:pt modelId="{5B4FA7D1-3B65-49EA-9E74-7C41B34DDCB4}" type="pres">
      <dgm:prSet presAssocID="{F8035CC7-B797-40A4-A16F-459B71D598FA}" presName="sp" presStyleCnt="0"/>
      <dgm:spPr/>
    </dgm:pt>
    <dgm:pt modelId="{6E36B5F3-9AE9-4A98-9917-0E87A91F2AC4}" type="pres">
      <dgm:prSet presAssocID="{E2DF4F6A-B20F-4CA1-8985-3F10DB1DBB7E}" presName="linNode" presStyleCnt="0"/>
      <dgm:spPr/>
    </dgm:pt>
    <dgm:pt modelId="{9A24FDBF-8D7D-4F36-8F26-1C9E13F79CA9}" type="pres">
      <dgm:prSet presAssocID="{E2DF4F6A-B20F-4CA1-8985-3F10DB1DBB7E}" presName="parentText" presStyleLbl="node1" presStyleIdx="1" presStyleCnt="4" custScaleX="92951" custScaleY="57538">
        <dgm:presLayoutVars>
          <dgm:chMax val="1"/>
          <dgm:bulletEnabled val="1"/>
        </dgm:presLayoutVars>
      </dgm:prSet>
      <dgm:spPr/>
      <dgm:t>
        <a:bodyPr/>
        <a:lstStyle/>
        <a:p>
          <a:endParaRPr lang="en-GB"/>
        </a:p>
      </dgm:t>
    </dgm:pt>
    <dgm:pt modelId="{156AA8CE-5DFA-401A-88D1-C91C88772DD7}" type="pres">
      <dgm:prSet presAssocID="{E2DF4F6A-B20F-4CA1-8985-3F10DB1DBB7E}" presName="descendantText" presStyleLbl="alignAccFollowNode1" presStyleIdx="1" presStyleCnt="4" custScaleX="141363" custScaleY="60061">
        <dgm:presLayoutVars>
          <dgm:bulletEnabled val="1"/>
        </dgm:presLayoutVars>
      </dgm:prSet>
      <dgm:spPr/>
      <dgm:t>
        <a:bodyPr/>
        <a:lstStyle/>
        <a:p>
          <a:endParaRPr lang="en-GB"/>
        </a:p>
      </dgm:t>
    </dgm:pt>
    <dgm:pt modelId="{E3CD26AE-22ED-450D-A827-D112D6DC95F9}" type="pres">
      <dgm:prSet presAssocID="{0D5C2651-1ED0-4105-8FEE-1A8FE57E936D}" presName="sp" presStyleCnt="0"/>
      <dgm:spPr/>
    </dgm:pt>
    <dgm:pt modelId="{98BBCBC0-93C3-4E44-B9BA-F9368686C651}" type="pres">
      <dgm:prSet presAssocID="{5E575ACB-AB3C-47C4-A940-67140876BE89}" presName="linNode" presStyleCnt="0"/>
      <dgm:spPr/>
    </dgm:pt>
    <dgm:pt modelId="{88C60173-6286-4392-ABCB-F41A6D8E90DC}" type="pres">
      <dgm:prSet presAssocID="{5E575ACB-AB3C-47C4-A940-67140876BE89}" presName="parentText" presStyleLbl="node1" presStyleIdx="2" presStyleCnt="4" custScaleX="86637" custScaleY="59545">
        <dgm:presLayoutVars>
          <dgm:chMax val="1"/>
          <dgm:bulletEnabled val="1"/>
        </dgm:presLayoutVars>
      </dgm:prSet>
      <dgm:spPr/>
      <dgm:t>
        <a:bodyPr/>
        <a:lstStyle/>
        <a:p>
          <a:endParaRPr lang="en-GB"/>
        </a:p>
      </dgm:t>
    </dgm:pt>
    <dgm:pt modelId="{C04D2EA7-41C6-411D-B3A0-D0E3641BD723}" type="pres">
      <dgm:prSet presAssocID="{5E575ACB-AB3C-47C4-A940-67140876BE89}" presName="descendantText" presStyleLbl="alignAccFollowNode1" presStyleIdx="2" presStyleCnt="4" custScaleX="129747" custScaleY="66047">
        <dgm:presLayoutVars>
          <dgm:bulletEnabled val="1"/>
        </dgm:presLayoutVars>
      </dgm:prSet>
      <dgm:spPr/>
      <dgm:t>
        <a:bodyPr/>
        <a:lstStyle/>
        <a:p>
          <a:endParaRPr lang="en-GB"/>
        </a:p>
      </dgm:t>
    </dgm:pt>
    <dgm:pt modelId="{052D51A3-8254-4693-A0C8-A5CB685B30AF}" type="pres">
      <dgm:prSet presAssocID="{CE6ECAE5-9E3F-4592-B958-2712900E5298}" presName="sp" presStyleCnt="0"/>
      <dgm:spPr/>
    </dgm:pt>
    <dgm:pt modelId="{838E06C8-4106-4336-A701-4ADBD40F3F96}" type="pres">
      <dgm:prSet presAssocID="{71144FC3-F52C-46EE-871E-D0A8D6B60D49}" presName="linNode" presStyleCnt="0"/>
      <dgm:spPr/>
    </dgm:pt>
    <dgm:pt modelId="{F5673519-BD19-443C-9CB3-58CE56F52546}" type="pres">
      <dgm:prSet presAssocID="{71144FC3-F52C-46EE-871E-D0A8D6B60D49}" presName="parentText" presStyleLbl="node1" presStyleIdx="3" presStyleCnt="4" custScaleX="85128" custScaleY="43557">
        <dgm:presLayoutVars>
          <dgm:chMax val="1"/>
          <dgm:bulletEnabled val="1"/>
        </dgm:presLayoutVars>
      </dgm:prSet>
      <dgm:spPr/>
      <dgm:t>
        <a:bodyPr/>
        <a:lstStyle/>
        <a:p>
          <a:endParaRPr lang="en-GB"/>
        </a:p>
      </dgm:t>
    </dgm:pt>
    <dgm:pt modelId="{6F7C3813-4C67-42AE-9839-68459C28C81B}" type="pres">
      <dgm:prSet presAssocID="{71144FC3-F52C-46EE-871E-D0A8D6B60D49}" presName="descendantText" presStyleLbl="alignAccFollowNode1" presStyleIdx="3" presStyleCnt="4" custScaleX="126882" custScaleY="45139">
        <dgm:presLayoutVars>
          <dgm:bulletEnabled val="1"/>
        </dgm:presLayoutVars>
      </dgm:prSet>
      <dgm:spPr/>
      <dgm:t>
        <a:bodyPr/>
        <a:lstStyle/>
        <a:p>
          <a:endParaRPr lang="en-GB"/>
        </a:p>
      </dgm:t>
    </dgm:pt>
  </dgm:ptLst>
  <dgm:cxnLst>
    <dgm:cxn modelId="{F10CE833-2620-4D9B-AA91-DBE9262CABA5}" srcId="{A99E407A-2281-4ACA-BBAB-63ECB7851F91}" destId="{5E575ACB-AB3C-47C4-A940-67140876BE89}" srcOrd="2" destOrd="0" parTransId="{900612D0-C71D-45D2-BC67-C0FE19FFBAE6}" sibTransId="{CE6ECAE5-9E3F-4592-B958-2712900E5298}"/>
    <dgm:cxn modelId="{20C5E357-EBC0-473D-A674-9EE61A06680B}" type="presOf" srcId="{B07D90AB-D5F3-4C7F-94D1-FFD858D89B85}" destId="{6B5913FC-C11A-4B96-BF24-7E33C6770348}" srcOrd="0" destOrd="0" presId="urn:microsoft.com/office/officeart/2005/8/layout/vList5"/>
    <dgm:cxn modelId="{A8F92CFB-5FC6-4344-B6C3-A27AA39DFF6D}" srcId="{E2DF4F6A-B20F-4CA1-8985-3F10DB1DBB7E}" destId="{894B324F-8582-4836-82EC-C94FEA54030E}" srcOrd="0" destOrd="0" parTransId="{CF62330C-0658-43E1-9C7E-6A0C9C0F01C3}" sibTransId="{D9D80203-37DF-4AF0-8B6C-7B9989070BFF}"/>
    <dgm:cxn modelId="{93EA83F4-BABA-4520-B2AC-281A027BD26E}" srcId="{71144FC3-F52C-46EE-871E-D0A8D6B60D49}" destId="{824E9E5C-7BDA-47CC-A939-7CB938ACCBD8}" srcOrd="0" destOrd="0" parTransId="{705FC15E-CCF0-45F2-83A6-432FA7FB1211}" sibTransId="{426D3656-5217-418D-900A-38AF0F5F21A2}"/>
    <dgm:cxn modelId="{8898DB8C-9D07-4F98-BF10-A2EB0879A60F}" type="presOf" srcId="{F2E44C13-6BF3-4A0A-84F1-AC7A69C5E746}" destId="{DBE386CE-DDB7-492E-8118-34109FD80DFA}" srcOrd="0" destOrd="0" presId="urn:microsoft.com/office/officeart/2005/8/layout/vList5"/>
    <dgm:cxn modelId="{78441688-946E-4F05-B911-0CBB4E9D56E6}" type="presOf" srcId="{824E9E5C-7BDA-47CC-A939-7CB938ACCBD8}" destId="{6F7C3813-4C67-42AE-9839-68459C28C81B}" srcOrd="0" destOrd="0" presId="urn:microsoft.com/office/officeart/2005/8/layout/vList5"/>
    <dgm:cxn modelId="{025B95D3-2AF6-4741-8599-2F454634AA88}" srcId="{A99E407A-2281-4ACA-BBAB-63ECB7851F91}" destId="{F2E44C13-6BF3-4A0A-84F1-AC7A69C5E746}" srcOrd="0" destOrd="0" parTransId="{5CF3F87F-F6EF-4CF9-BBC5-CE1541A713FB}" sibTransId="{F8035CC7-B797-40A4-A16F-459B71D598FA}"/>
    <dgm:cxn modelId="{C469C8CF-BBCC-4EF6-A889-0735BF3BCAF5}" srcId="{A99E407A-2281-4ACA-BBAB-63ECB7851F91}" destId="{E2DF4F6A-B20F-4CA1-8985-3F10DB1DBB7E}" srcOrd="1" destOrd="0" parTransId="{3481D8CE-2EB9-4322-A3AE-41B9940B46AE}" sibTransId="{0D5C2651-1ED0-4105-8FEE-1A8FE57E936D}"/>
    <dgm:cxn modelId="{A964E505-BB6C-46BB-B9FC-F521CAE88172}" srcId="{5E575ACB-AB3C-47C4-A940-67140876BE89}" destId="{99B8D89F-EBAF-44B3-8F8F-395A3AA7D1BF}" srcOrd="0" destOrd="0" parTransId="{33C913B7-3518-4CA4-A0B1-AEC3A60F3B10}" sibTransId="{953E0163-CA85-4219-A288-7A531E50FCAE}"/>
    <dgm:cxn modelId="{E2FD142B-776C-4F98-BE9F-26B079752639}" type="presOf" srcId="{894B324F-8582-4836-82EC-C94FEA54030E}" destId="{156AA8CE-5DFA-401A-88D1-C91C88772DD7}" srcOrd="0" destOrd="0" presId="urn:microsoft.com/office/officeart/2005/8/layout/vList5"/>
    <dgm:cxn modelId="{B257656F-C9DD-4C49-BB7A-5A0C7901EE6D}" type="presOf" srcId="{E2DF4F6A-B20F-4CA1-8985-3F10DB1DBB7E}" destId="{9A24FDBF-8D7D-4F36-8F26-1C9E13F79CA9}" srcOrd="0" destOrd="0" presId="urn:microsoft.com/office/officeart/2005/8/layout/vList5"/>
    <dgm:cxn modelId="{5825F17F-6A62-417B-B36A-FC0EDA6C6B2B}" type="presOf" srcId="{99B8D89F-EBAF-44B3-8F8F-395A3AA7D1BF}" destId="{C04D2EA7-41C6-411D-B3A0-D0E3641BD723}" srcOrd="0" destOrd="0" presId="urn:microsoft.com/office/officeart/2005/8/layout/vList5"/>
    <dgm:cxn modelId="{76D79AE0-7752-4D28-89A4-DF4916948D86}" type="presOf" srcId="{71144FC3-F52C-46EE-871E-D0A8D6B60D49}" destId="{F5673519-BD19-443C-9CB3-58CE56F52546}" srcOrd="0" destOrd="0" presId="urn:microsoft.com/office/officeart/2005/8/layout/vList5"/>
    <dgm:cxn modelId="{E6D10734-99B3-4816-9DD0-26538809E0E5}" type="presOf" srcId="{5E575ACB-AB3C-47C4-A940-67140876BE89}" destId="{88C60173-6286-4392-ABCB-F41A6D8E90DC}" srcOrd="0" destOrd="0" presId="urn:microsoft.com/office/officeart/2005/8/layout/vList5"/>
    <dgm:cxn modelId="{F097DDC5-C88E-4FC8-B378-C9D58FB196F1}" type="presOf" srcId="{A99E407A-2281-4ACA-BBAB-63ECB7851F91}" destId="{467BE9F0-5DAC-47F6-9111-3CB62E25C0AB}" srcOrd="0" destOrd="0" presId="urn:microsoft.com/office/officeart/2005/8/layout/vList5"/>
    <dgm:cxn modelId="{CAC7C769-55B4-4300-8A03-6AF4C71CE992}" srcId="{A99E407A-2281-4ACA-BBAB-63ECB7851F91}" destId="{71144FC3-F52C-46EE-871E-D0A8D6B60D49}" srcOrd="3" destOrd="0" parTransId="{B02922FA-FF37-4DA0-83E8-A1F05CDD5A4A}" sibTransId="{383905DF-ADD7-4E44-AFAA-BCE0CACB1FBB}"/>
    <dgm:cxn modelId="{FC08EA56-0FBF-4E31-B9C2-642E95003917}" srcId="{F2E44C13-6BF3-4A0A-84F1-AC7A69C5E746}" destId="{B07D90AB-D5F3-4C7F-94D1-FFD858D89B85}" srcOrd="0" destOrd="0" parTransId="{C0A6DA75-4794-48D8-B3DE-C2B399E1E844}" sibTransId="{85C1C0B7-C8AD-42DC-A1FE-A43155462114}"/>
    <dgm:cxn modelId="{BE40C8B7-F070-4526-9180-F5089EE4DDC1}" type="presParOf" srcId="{467BE9F0-5DAC-47F6-9111-3CB62E25C0AB}" destId="{8AE58B5E-0C74-4CFF-A690-F05F0C85EB4E}" srcOrd="0" destOrd="0" presId="urn:microsoft.com/office/officeart/2005/8/layout/vList5"/>
    <dgm:cxn modelId="{82D4126D-4C7B-4058-BAEC-951EBF4A6982}" type="presParOf" srcId="{8AE58B5E-0C74-4CFF-A690-F05F0C85EB4E}" destId="{DBE386CE-DDB7-492E-8118-34109FD80DFA}" srcOrd="0" destOrd="0" presId="urn:microsoft.com/office/officeart/2005/8/layout/vList5"/>
    <dgm:cxn modelId="{9B333808-3C82-4040-9146-2AE1644569AD}" type="presParOf" srcId="{8AE58B5E-0C74-4CFF-A690-F05F0C85EB4E}" destId="{6B5913FC-C11A-4B96-BF24-7E33C6770348}" srcOrd="1" destOrd="0" presId="urn:microsoft.com/office/officeart/2005/8/layout/vList5"/>
    <dgm:cxn modelId="{1C9467E2-4AA4-49A7-A17F-CFF1D8EBEF4D}" type="presParOf" srcId="{467BE9F0-5DAC-47F6-9111-3CB62E25C0AB}" destId="{5B4FA7D1-3B65-49EA-9E74-7C41B34DDCB4}" srcOrd="1" destOrd="0" presId="urn:microsoft.com/office/officeart/2005/8/layout/vList5"/>
    <dgm:cxn modelId="{3AD26D9E-A1CE-4791-B3D2-2B0423C2343B}" type="presParOf" srcId="{467BE9F0-5DAC-47F6-9111-3CB62E25C0AB}" destId="{6E36B5F3-9AE9-4A98-9917-0E87A91F2AC4}" srcOrd="2" destOrd="0" presId="urn:microsoft.com/office/officeart/2005/8/layout/vList5"/>
    <dgm:cxn modelId="{76F32331-2F7A-4707-ACE9-4A620AFEE086}" type="presParOf" srcId="{6E36B5F3-9AE9-4A98-9917-0E87A91F2AC4}" destId="{9A24FDBF-8D7D-4F36-8F26-1C9E13F79CA9}" srcOrd="0" destOrd="0" presId="urn:microsoft.com/office/officeart/2005/8/layout/vList5"/>
    <dgm:cxn modelId="{8E7C6DDA-160C-4369-8D07-BD9239E55608}" type="presParOf" srcId="{6E36B5F3-9AE9-4A98-9917-0E87A91F2AC4}" destId="{156AA8CE-5DFA-401A-88D1-C91C88772DD7}" srcOrd="1" destOrd="0" presId="urn:microsoft.com/office/officeart/2005/8/layout/vList5"/>
    <dgm:cxn modelId="{F0DE73F2-60E7-4A2C-B409-FA7C0D9678BB}" type="presParOf" srcId="{467BE9F0-5DAC-47F6-9111-3CB62E25C0AB}" destId="{E3CD26AE-22ED-450D-A827-D112D6DC95F9}" srcOrd="3" destOrd="0" presId="urn:microsoft.com/office/officeart/2005/8/layout/vList5"/>
    <dgm:cxn modelId="{C55A67D4-E6EF-4D28-AC6F-B85E0E0791FA}" type="presParOf" srcId="{467BE9F0-5DAC-47F6-9111-3CB62E25C0AB}" destId="{98BBCBC0-93C3-4E44-B9BA-F9368686C651}" srcOrd="4" destOrd="0" presId="urn:microsoft.com/office/officeart/2005/8/layout/vList5"/>
    <dgm:cxn modelId="{5BA4A66F-39D7-4CCB-8F70-086565CE49C1}" type="presParOf" srcId="{98BBCBC0-93C3-4E44-B9BA-F9368686C651}" destId="{88C60173-6286-4392-ABCB-F41A6D8E90DC}" srcOrd="0" destOrd="0" presId="urn:microsoft.com/office/officeart/2005/8/layout/vList5"/>
    <dgm:cxn modelId="{0AF824BB-AEE7-4448-9F62-8CF2368846C9}" type="presParOf" srcId="{98BBCBC0-93C3-4E44-B9BA-F9368686C651}" destId="{C04D2EA7-41C6-411D-B3A0-D0E3641BD723}" srcOrd="1" destOrd="0" presId="urn:microsoft.com/office/officeart/2005/8/layout/vList5"/>
    <dgm:cxn modelId="{DEA6D48A-EF35-41DF-8DE2-24D0B226136B}" type="presParOf" srcId="{467BE9F0-5DAC-47F6-9111-3CB62E25C0AB}" destId="{052D51A3-8254-4693-A0C8-A5CB685B30AF}" srcOrd="5" destOrd="0" presId="urn:microsoft.com/office/officeart/2005/8/layout/vList5"/>
    <dgm:cxn modelId="{AF30187E-2AC3-45F1-BC0D-216E90F51C27}" type="presParOf" srcId="{467BE9F0-5DAC-47F6-9111-3CB62E25C0AB}" destId="{838E06C8-4106-4336-A701-4ADBD40F3F96}" srcOrd="6" destOrd="0" presId="urn:microsoft.com/office/officeart/2005/8/layout/vList5"/>
    <dgm:cxn modelId="{26668B3F-8026-4465-A65D-5AD8F4675DDE}" type="presParOf" srcId="{838E06C8-4106-4336-A701-4ADBD40F3F96}" destId="{F5673519-BD19-443C-9CB3-58CE56F52546}" srcOrd="0" destOrd="0" presId="urn:microsoft.com/office/officeart/2005/8/layout/vList5"/>
    <dgm:cxn modelId="{DD151107-72C5-4118-A4C4-9353FFE247D7}" type="presParOf" srcId="{838E06C8-4106-4336-A701-4ADBD40F3F96}" destId="{6F7C3813-4C67-42AE-9839-68459C28C8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A7AB2-22C4-4E98-8F07-197ABB6ABE78}"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B9B08BD5-61E6-43B9-9BCC-FA6197401707}">
      <dgm:prSet phldrT="[Text]" custT="1"/>
      <dgm:spPr/>
      <dgm:t>
        <a:bodyPr/>
        <a:lstStyle/>
        <a:p>
          <a:r>
            <a:rPr lang="de-DE" sz="1400" dirty="0" smtClean="0"/>
            <a:t>Universal coverage</a:t>
          </a:r>
          <a:endParaRPr lang="en-US" sz="1400" dirty="0"/>
        </a:p>
      </dgm:t>
    </dgm:pt>
    <dgm:pt modelId="{6382C6C2-9C10-4C0F-8B69-08ADDE0A80BC}" type="parTrans" cxnId="{9F74B908-2307-4E29-A0BE-0193BA5C41A6}">
      <dgm:prSet/>
      <dgm:spPr/>
      <dgm:t>
        <a:bodyPr/>
        <a:lstStyle/>
        <a:p>
          <a:endParaRPr lang="en-US" sz="1400"/>
        </a:p>
      </dgm:t>
    </dgm:pt>
    <dgm:pt modelId="{75C772CF-0BC6-4E38-8674-50A060549B15}" type="sibTrans" cxnId="{9F74B908-2307-4E29-A0BE-0193BA5C41A6}">
      <dgm:prSet/>
      <dgm:spPr/>
      <dgm:t>
        <a:bodyPr/>
        <a:lstStyle/>
        <a:p>
          <a:endParaRPr lang="en-US" sz="1400"/>
        </a:p>
      </dgm:t>
    </dgm:pt>
    <dgm:pt modelId="{57DC5377-BC2D-481B-99B3-8DDE7A49077F}">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Fiscal, financial and economic sustainability</a:t>
          </a:r>
        </a:p>
      </dgm:t>
    </dgm:pt>
    <dgm:pt modelId="{82F86C14-F8E7-4D34-BDCC-289526D9DE29}" type="parTrans" cxnId="{D0EBCBE0-150C-4C6B-95D4-87FA1FFB07A5}">
      <dgm:prSet/>
      <dgm:spPr/>
      <dgm:t>
        <a:bodyPr/>
        <a:lstStyle/>
        <a:p>
          <a:endParaRPr lang="en-US" sz="1400"/>
        </a:p>
      </dgm:t>
    </dgm:pt>
    <dgm:pt modelId="{E0524CE4-55AC-44E0-9DD2-2277AA63CF37}" type="sibTrans" cxnId="{D0EBCBE0-150C-4C6B-95D4-87FA1FFB07A5}">
      <dgm:prSet/>
      <dgm:spPr/>
      <dgm:t>
        <a:bodyPr/>
        <a:lstStyle/>
        <a:p>
          <a:endParaRPr lang="en-US" sz="1400"/>
        </a:p>
      </dgm:t>
    </dgm:pt>
    <dgm:pt modelId="{32ABB0C7-A27B-4B43-8DBF-20C25D0128DC}">
      <dgm:prSet custT="1"/>
      <dgm:spPr/>
      <dgm:t>
        <a:bodyPr/>
        <a:lstStyle/>
        <a:p>
          <a:r>
            <a:rPr lang="de-DE" sz="1400" dirty="0" smtClean="0"/>
            <a:t>Rights-based approach</a:t>
          </a:r>
        </a:p>
      </dgm:t>
    </dgm:pt>
    <dgm:pt modelId="{AF3FC0A6-186C-4BE2-BD59-1275D0E9C063}" type="parTrans" cxnId="{3ADCBF3E-D837-450A-BF2F-D8CBA67E320D}">
      <dgm:prSet/>
      <dgm:spPr/>
      <dgm:t>
        <a:bodyPr/>
        <a:lstStyle/>
        <a:p>
          <a:endParaRPr lang="en-US" sz="1400"/>
        </a:p>
      </dgm:t>
    </dgm:pt>
    <dgm:pt modelId="{445EC74A-1E27-4CD1-91B8-0CBB217B2FDD}" type="sibTrans" cxnId="{3ADCBF3E-D837-450A-BF2F-D8CBA67E320D}">
      <dgm:prSet/>
      <dgm:spPr/>
      <dgm:t>
        <a:bodyPr/>
        <a:lstStyle/>
        <a:p>
          <a:endParaRPr lang="en-US" sz="1400"/>
        </a:p>
      </dgm:t>
    </dgm:pt>
    <dgm:pt modelId="{5C08983E-05C8-4414-BDAF-B2EAC9874C47}">
      <dgm:prSet custT="1"/>
      <dgm:spPr/>
      <dgm:t>
        <a:bodyPr/>
        <a:lstStyle/>
        <a:p>
          <a:r>
            <a:rPr lang="de-DE" sz="1400" dirty="0" smtClean="0"/>
            <a:t>Adequacy and focus on outcomes</a:t>
          </a:r>
        </a:p>
      </dgm:t>
    </dgm:pt>
    <dgm:pt modelId="{435A1689-4352-4540-8791-C7BA76CF216E}" type="parTrans" cxnId="{C063606F-B0C8-4493-BC96-1A9D482B9691}">
      <dgm:prSet/>
      <dgm:spPr/>
      <dgm:t>
        <a:bodyPr/>
        <a:lstStyle/>
        <a:p>
          <a:endParaRPr lang="en-US" sz="1400"/>
        </a:p>
      </dgm:t>
    </dgm:pt>
    <dgm:pt modelId="{5A53AC4C-826D-4AD9-B3AA-BE003BEE47B2}" type="sibTrans" cxnId="{C063606F-B0C8-4493-BC96-1A9D482B9691}">
      <dgm:prSet/>
      <dgm:spPr/>
      <dgm:t>
        <a:bodyPr/>
        <a:lstStyle/>
        <a:p>
          <a:endParaRPr lang="en-US" sz="1400"/>
        </a:p>
      </dgm:t>
    </dgm:pt>
    <dgm:pt modelId="{545E6178-F455-4349-8F7E-A30ADE615740}">
      <dgm:prSet custT="1"/>
      <dgm:spPr/>
      <dgm:t>
        <a:bodyPr/>
        <a:lstStyle/>
        <a:p>
          <a:r>
            <a:rPr lang="de-DE" sz="1400" dirty="0" smtClean="0"/>
            <a:t>Progressiveness</a:t>
          </a:r>
        </a:p>
      </dgm:t>
    </dgm:pt>
    <dgm:pt modelId="{7E22A549-C0BF-4C19-9778-9A9994885261}" type="parTrans" cxnId="{1D10F421-EDB4-4206-90CE-17F83019C0C9}">
      <dgm:prSet/>
      <dgm:spPr/>
      <dgm:t>
        <a:bodyPr/>
        <a:lstStyle/>
        <a:p>
          <a:endParaRPr lang="en-US" sz="1400"/>
        </a:p>
      </dgm:t>
    </dgm:pt>
    <dgm:pt modelId="{0247CF7F-D6D9-4F8F-B9F0-8CECEC279457}" type="sibTrans" cxnId="{1D10F421-EDB4-4206-90CE-17F83019C0C9}">
      <dgm:prSet/>
      <dgm:spPr/>
      <dgm:t>
        <a:bodyPr/>
        <a:lstStyle/>
        <a:p>
          <a:endParaRPr lang="en-US" sz="1400"/>
        </a:p>
      </dgm:t>
    </dgm:pt>
    <dgm:pt modelId="{6EF7F400-31DE-42BF-A39B-666035E9F1EF}">
      <dgm:prSet phldrT="[Tex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Universal coverage of all residents</a:t>
          </a:r>
          <a:endParaRPr lang="en-US" sz="1400" dirty="0"/>
        </a:p>
      </dgm:t>
    </dgm:pt>
    <dgm:pt modelId="{24654243-7293-4458-BF18-BD328C5A40A2}" type="parTrans" cxnId="{199D34E4-880B-494A-A050-C0B1F96344FB}">
      <dgm:prSet/>
      <dgm:spPr/>
      <dgm:t>
        <a:bodyPr/>
        <a:lstStyle/>
        <a:p>
          <a:endParaRPr lang="en-US" sz="1400"/>
        </a:p>
      </dgm:t>
    </dgm:pt>
    <dgm:pt modelId="{BADC7303-6D2C-4070-B283-17032256D3B7}" type="sibTrans" cxnId="{199D34E4-880B-494A-A050-C0B1F96344FB}">
      <dgm:prSet/>
      <dgm:spPr/>
      <dgm:t>
        <a:bodyPr/>
        <a:lstStyle/>
        <a:p>
          <a:endParaRPr lang="en-US" sz="1400"/>
        </a:p>
      </dgm:t>
    </dgm:pt>
    <dgm:pt modelId="{C2BB0F4D-C1DC-42E1-B3A7-CBB388A90216}">
      <dgm:prSet phldrT="[Tex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if necessary gradual implementation based on rational priority-setting in a social dialogue process</a:t>
          </a:r>
          <a:endParaRPr lang="en-US" sz="1400" dirty="0"/>
        </a:p>
      </dgm:t>
    </dgm:pt>
    <dgm:pt modelId="{73E34B1D-B38E-4711-98C9-02211DB18836}" type="parTrans" cxnId="{6058240B-CC31-4D52-BD23-B775C3245820}">
      <dgm:prSet/>
      <dgm:spPr/>
      <dgm:t>
        <a:bodyPr/>
        <a:lstStyle/>
        <a:p>
          <a:endParaRPr lang="en-US" sz="1400"/>
        </a:p>
      </dgm:t>
    </dgm:pt>
    <dgm:pt modelId="{F834588C-89C0-4C64-9C1B-4716068ADE36}" type="sibTrans" cxnId="{6058240B-CC31-4D52-BD23-B775C3245820}">
      <dgm:prSet/>
      <dgm:spPr/>
      <dgm:t>
        <a:bodyPr/>
        <a:lstStyle/>
        <a:p>
          <a:endParaRPr lang="en-US" sz="1400"/>
        </a:p>
      </dgm:t>
    </dgm:pt>
    <dgm:pt modelId="{0A205AAC-BAF2-4447-8A62-C98A1E159F22}">
      <dgm:prSet custT="1"/>
      <dgm:spPr/>
      <dgm:t>
        <a:bodyPr/>
        <a:lstStyle/>
        <a:p>
          <a:r>
            <a:rPr lang="de-DE" sz="1400" dirty="0" smtClean="0"/>
            <a:t>Sustainability</a:t>
          </a:r>
        </a:p>
      </dgm:t>
    </dgm:pt>
    <dgm:pt modelId="{54890471-63FD-47E2-9C95-16E8BED61283}" type="parTrans" cxnId="{07427F5A-7B11-483E-9D83-BDFA990EF6A7}">
      <dgm:prSet/>
      <dgm:spPr/>
      <dgm:t>
        <a:bodyPr/>
        <a:lstStyle/>
        <a:p>
          <a:endParaRPr lang="en-US" sz="1400"/>
        </a:p>
      </dgm:t>
    </dgm:pt>
    <dgm:pt modelId="{8EFAE14A-587E-45B6-B6AF-45D7637B6BD7}" type="sibTrans" cxnId="{07427F5A-7B11-483E-9D83-BDFA990EF6A7}">
      <dgm:prSet/>
      <dgm:spPr/>
      <dgm:t>
        <a:bodyPr/>
        <a:lstStyle/>
        <a:p>
          <a:endParaRPr lang="en-US" sz="1400"/>
        </a:p>
      </dgm:t>
    </dgm:pt>
    <dgm:pt modelId="{6256D440-CDCF-409B-A85F-1C899C3C9A18}">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Scope of basic guarantees commensurate with available fiscal space </a:t>
          </a:r>
        </a:p>
      </dgm:t>
    </dgm:pt>
    <dgm:pt modelId="{F4907BEB-BBD3-4BD9-AA5B-1B1C722C1B95}" type="parTrans" cxnId="{051B950F-3F73-42CD-AD5C-3AD8A95146AF}">
      <dgm:prSet/>
      <dgm:spPr/>
      <dgm:t>
        <a:bodyPr/>
        <a:lstStyle/>
        <a:p>
          <a:endParaRPr lang="en-US" sz="1400"/>
        </a:p>
      </dgm:t>
    </dgm:pt>
    <dgm:pt modelId="{39929E78-579D-434F-B713-02E5FC038EC4}" type="sibTrans" cxnId="{051B950F-3F73-42CD-AD5C-3AD8A95146AF}">
      <dgm:prSet/>
      <dgm:spPr/>
      <dgm:t>
        <a:bodyPr/>
        <a:lstStyle/>
        <a:p>
          <a:endParaRPr lang="en-US" sz="1400"/>
        </a:p>
      </dgm:t>
    </dgm:pt>
    <dgm:pt modelId="{1A7056ED-5AA0-4691-94FE-A915A3354C49}">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Adequacy of guarantee levels with clear focus on outcomes</a:t>
          </a:r>
        </a:p>
      </dgm:t>
    </dgm:pt>
    <dgm:pt modelId="{19CB2842-08FB-4A99-801E-3E1A19F98C2B}" type="parTrans" cxnId="{07F05629-18CF-4E14-B191-14AF7FA2C0DD}">
      <dgm:prSet/>
      <dgm:spPr/>
      <dgm:t>
        <a:bodyPr/>
        <a:lstStyle/>
        <a:p>
          <a:endParaRPr lang="en-US" sz="1400"/>
        </a:p>
      </dgm:t>
    </dgm:pt>
    <dgm:pt modelId="{6A4454A6-C0A7-4C0F-B2FD-0F332EC89AA5}" type="sibTrans" cxnId="{07F05629-18CF-4E14-B191-14AF7FA2C0DD}">
      <dgm:prSet/>
      <dgm:spPr/>
      <dgm:t>
        <a:bodyPr/>
        <a:lstStyle/>
        <a:p>
          <a:endParaRPr lang="en-US" sz="1400"/>
        </a:p>
      </dgm:t>
    </dgm:pt>
    <dgm:pt modelId="{16EFBBDC-5A35-4D77-87DC-3B3440F8F26F}">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Flexibility as to institutional arrangements (pluralism)</a:t>
          </a:r>
        </a:p>
      </dgm:t>
    </dgm:pt>
    <dgm:pt modelId="{F6C8B0D5-C82F-4C78-AF5D-C39FFD802E95}" type="parTrans" cxnId="{E34C382F-CD88-4FB4-B619-EE004BD45DC5}">
      <dgm:prSet/>
      <dgm:spPr/>
      <dgm:t>
        <a:bodyPr/>
        <a:lstStyle/>
        <a:p>
          <a:endParaRPr lang="en-US" sz="1400"/>
        </a:p>
      </dgm:t>
    </dgm:pt>
    <dgm:pt modelId="{150058BD-F116-4647-95CD-892A2805FF28}" type="sibTrans" cxnId="{E34C382F-CD88-4FB4-B619-EE004BD45DC5}">
      <dgm:prSet/>
      <dgm:spPr/>
      <dgm:t>
        <a:bodyPr/>
        <a:lstStyle/>
        <a:p>
          <a:endParaRPr lang="en-US" sz="1400"/>
        </a:p>
      </dgm:t>
    </dgm:pt>
    <dgm:pt modelId="{3290CADD-0A4A-45A4-B515-8219A9EF55CE}">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Encouraging  progress towards C102 and higher-level ILO standards</a:t>
          </a:r>
        </a:p>
      </dgm:t>
    </dgm:pt>
    <dgm:pt modelId="{25C3451D-3E07-4AA2-9543-38EA90FEAADB}" type="parTrans" cxnId="{AE90C36E-C8CB-4E11-A5BC-FC063D02007E}">
      <dgm:prSet/>
      <dgm:spPr/>
      <dgm:t>
        <a:bodyPr/>
        <a:lstStyle/>
        <a:p>
          <a:endParaRPr lang="en-US" sz="1400"/>
        </a:p>
      </dgm:t>
    </dgm:pt>
    <dgm:pt modelId="{629F3136-A4DD-47FA-AC1D-A8C92FD9212E}" type="sibTrans" cxnId="{AE90C36E-C8CB-4E11-A5BC-FC063D02007E}">
      <dgm:prSet/>
      <dgm:spPr/>
      <dgm:t>
        <a:bodyPr/>
        <a:lstStyle/>
        <a:p>
          <a:endParaRPr lang="en-US" sz="1400"/>
        </a:p>
      </dgm:t>
    </dgm:pt>
    <dgm:pt modelId="{567BE69D-A198-4C16-9BB9-5AA94DD785AE}">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Benefit provision as a legal entitlement</a:t>
          </a:r>
        </a:p>
      </dgm:t>
    </dgm:pt>
    <dgm:pt modelId="{59F95568-C18A-4B2F-9575-3F71E0C346AA}" type="parTrans" cxnId="{71DE6B0A-315A-473A-AD01-C9BF331E389C}">
      <dgm:prSet/>
      <dgm:spPr/>
      <dgm:t>
        <a:bodyPr/>
        <a:lstStyle/>
        <a:p>
          <a:endParaRPr lang="en-US" sz="1400"/>
        </a:p>
      </dgm:t>
    </dgm:pt>
    <dgm:pt modelId="{45D693C2-BFF5-44F5-9C93-4BD6BC03EEF9}" type="sibTrans" cxnId="{71DE6B0A-315A-473A-AD01-C9BF331E389C}">
      <dgm:prSet/>
      <dgm:spPr/>
      <dgm:t>
        <a:bodyPr/>
        <a:lstStyle/>
        <a:p>
          <a:endParaRPr lang="en-US" sz="1400"/>
        </a:p>
      </dgm:t>
    </dgm:pt>
    <dgm:pt modelId="{81652D2B-96D5-4F90-8F8E-79AD9E941E22}">
      <dgm:prSet custT="1"/>
      <dgm:spPr>
        <a:solidFill>
          <a:schemeClr val="accent5">
            <a:tint val="40000"/>
            <a:hueOff val="0"/>
            <a:satOff val="0"/>
            <a:lumOff val="0"/>
          </a:schemeClr>
        </a:solidFill>
      </dgm:spPr>
      <dgm:t>
        <a:bodyPr/>
        <a:lstStyle/>
        <a:p>
          <a:pPr>
            <a:lnSpc>
              <a:spcPct val="100000"/>
            </a:lnSpc>
            <a:spcBef>
              <a:spcPts val="600"/>
            </a:spcBef>
            <a:spcAft>
              <a:spcPts val="600"/>
            </a:spcAft>
          </a:pPr>
          <a:r>
            <a:rPr lang="de-DE" sz="1400" dirty="0" smtClean="0"/>
            <a:t>Coherence and efficiency of overall social security system</a:t>
          </a:r>
        </a:p>
      </dgm:t>
    </dgm:pt>
    <dgm:pt modelId="{89898351-B644-49F3-9EBC-379F4E993ED6}" type="parTrans" cxnId="{86C06865-6EE3-4608-818E-8DFB9DA186DF}">
      <dgm:prSet/>
      <dgm:spPr/>
      <dgm:t>
        <a:bodyPr/>
        <a:lstStyle/>
        <a:p>
          <a:endParaRPr lang="en-US" sz="1400"/>
        </a:p>
      </dgm:t>
    </dgm:pt>
    <dgm:pt modelId="{D26D6CE7-4272-4E15-8C20-48E7491DB1C5}" type="sibTrans" cxnId="{86C06865-6EE3-4608-818E-8DFB9DA186DF}">
      <dgm:prSet/>
      <dgm:spPr/>
      <dgm:t>
        <a:bodyPr/>
        <a:lstStyle/>
        <a:p>
          <a:endParaRPr lang="en-US" sz="1400"/>
        </a:p>
      </dgm:t>
    </dgm:pt>
    <dgm:pt modelId="{7084CAB9-EBD6-4333-A179-D7C89BC87589}" type="pres">
      <dgm:prSet presAssocID="{0B0A7AB2-22C4-4E98-8F07-197ABB6ABE78}" presName="Name0" presStyleCnt="0">
        <dgm:presLayoutVars>
          <dgm:dir/>
          <dgm:animLvl val="lvl"/>
          <dgm:resizeHandles val="exact"/>
        </dgm:presLayoutVars>
      </dgm:prSet>
      <dgm:spPr/>
      <dgm:t>
        <a:bodyPr/>
        <a:lstStyle/>
        <a:p>
          <a:endParaRPr lang="en-GB"/>
        </a:p>
      </dgm:t>
    </dgm:pt>
    <dgm:pt modelId="{0A1F3353-665B-4A89-B75C-9677BD88AFC2}" type="pres">
      <dgm:prSet presAssocID="{B9B08BD5-61E6-43B9-9BCC-FA6197401707}" presName="linNode" presStyleCnt="0"/>
      <dgm:spPr/>
    </dgm:pt>
    <dgm:pt modelId="{79BF2A99-C5E0-4724-8D36-6682022A24EE}" type="pres">
      <dgm:prSet presAssocID="{B9B08BD5-61E6-43B9-9BCC-FA6197401707}" presName="parentText" presStyleLbl="node1" presStyleIdx="0" presStyleCnt="5" custScaleY="79937">
        <dgm:presLayoutVars>
          <dgm:chMax val="1"/>
          <dgm:bulletEnabled val="1"/>
        </dgm:presLayoutVars>
      </dgm:prSet>
      <dgm:spPr/>
      <dgm:t>
        <a:bodyPr/>
        <a:lstStyle/>
        <a:p>
          <a:endParaRPr lang="en-US"/>
        </a:p>
      </dgm:t>
    </dgm:pt>
    <dgm:pt modelId="{71460C59-68BA-417E-80CF-EDCD4105D72D}" type="pres">
      <dgm:prSet presAssocID="{B9B08BD5-61E6-43B9-9BCC-FA6197401707}" presName="descendantText" presStyleLbl="alignAccFollowNode1" presStyleIdx="0" presStyleCnt="5" custScaleX="198848" custScaleY="87586" custLinFactNeighborX="145" custLinFactNeighborY="-627">
        <dgm:presLayoutVars>
          <dgm:bulletEnabled val="1"/>
        </dgm:presLayoutVars>
      </dgm:prSet>
      <dgm:spPr/>
      <dgm:t>
        <a:bodyPr/>
        <a:lstStyle/>
        <a:p>
          <a:endParaRPr lang="en-US"/>
        </a:p>
      </dgm:t>
    </dgm:pt>
    <dgm:pt modelId="{C00604F3-9C15-4AB0-B431-067E706202CF}" type="pres">
      <dgm:prSet presAssocID="{75C772CF-0BC6-4E38-8674-50A060549B15}" presName="sp" presStyleCnt="0"/>
      <dgm:spPr/>
    </dgm:pt>
    <dgm:pt modelId="{4F9BE43D-24ED-47E1-83B8-9A2031AD760F}" type="pres">
      <dgm:prSet presAssocID="{0A205AAC-BAF2-4447-8A62-C98A1E159F22}" presName="linNode" presStyleCnt="0"/>
      <dgm:spPr/>
    </dgm:pt>
    <dgm:pt modelId="{1C9756AC-C2AF-435F-90C3-E394943D0A24}" type="pres">
      <dgm:prSet presAssocID="{0A205AAC-BAF2-4447-8A62-C98A1E159F22}" presName="parentText" presStyleLbl="node1" presStyleIdx="1" presStyleCnt="5" custScaleY="78748">
        <dgm:presLayoutVars>
          <dgm:chMax val="1"/>
          <dgm:bulletEnabled val="1"/>
        </dgm:presLayoutVars>
      </dgm:prSet>
      <dgm:spPr/>
      <dgm:t>
        <a:bodyPr/>
        <a:lstStyle/>
        <a:p>
          <a:endParaRPr lang="en-GB"/>
        </a:p>
      </dgm:t>
    </dgm:pt>
    <dgm:pt modelId="{7B311B44-73C8-451D-8B00-B31D7D80EBA6}" type="pres">
      <dgm:prSet presAssocID="{0A205AAC-BAF2-4447-8A62-C98A1E159F22}" presName="descendantText" presStyleLbl="alignAccFollowNode1" presStyleIdx="1" presStyleCnt="5" custScaleX="198848" custScaleY="86873">
        <dgm:presLayoutVars>
          <dgm:bulletEnabled val="1"/>
        </dgm:presLayoutVars>
      </dgm:prSet>
      <dgm:spPr/>
      <dgm:t>
        <a:bodyPr/>
        <a:lstStyle/>
        <a:p>
          <a:endParaRPr lang="en-US"/>
        </a:p>
      </dgm:t>
    </dgm:pt>
    <dgm:pt modelId="{D473A58E-4E35-4153-9060-7994ABCF05B1}" type="pres">
      <dgm:prSet presAssocID="{8EFAE14A-587E-45B6-B6AF-45D7637B6BD7}" presName="sp" presStyleCnt="0"/>
      <dgm:spPr/>
    </dgm:pt>
    <dgm:pt modelId="{F20E9035-64DF-44FC-9FDC-4CD606BDF80E}" type="pres">
      <dgm:prSet presAssocID="{32ABB0C7-A27B-4B43-8DBF-20C25D0128DC}" presName="linNode" presStyleCnt="0"/>
      <dgm:spPr/>
    </dgm:pt>
    <dgm:pt modelId="{533BD56D-C8F0-4263-B5D8-E354CAA82AB4}" type="pres">
      <dgm:prSet presAssocID="{32ABB0C7-A27B-4B43-8DBF-20C25D0128DC}" presName="parentText" presStyleLbl="node1" presStyleIdx="2" presStyleCnt="5" custScaleY="64851">
        <dgm:presLayoutVars>
          <dgm:chMax val="1"/>
          <dgm:bulletEnabled val="1"/>
        </dgm:presLayoutVars>
      </dgm:prSet>
      <dgm:spPr/>
      <dgm:t>
        <a:bodyPr/>
        <a:lstStyle/>
        <a:p>
          <a:endParaRPr lang="en-US"/>
        </a:p>
      </dgm:t>
    </dgm:pt>
    <dgm:pt modelId="{BD1FD323-AA1A-4382-85E7-625426172CE2}" type="pres">
      <dgm:prSet presAssocID="{32ABB0C7-A27B-4B43-8DBF-20C25D0128DC}" presName="descendantText" presStyleLbl="alignAccFollowNode1" presStyleIdx="2" presStyleCnt="5" custScaleX="198848" custScaleY="60141">
        <dgm:presLayoutVars>
          <dgm:bulletEnabled val="1"/>
        </dgm:presLayoutVars>
      </dgm:prSet>
      <dgm:spPr/>
      <dgm:t>
        <a:bodyPr/>
        <a:lstStyle/>
        <a:p>
          <a:endParaRPr lang="en-US"/>
        </a:p>
      </dgm:t>
    </dgm:pt>
    <dgm:pt modelId="{7958F9FE-7EF6-49AE-ACBF-E42E07E0D054}" type="pres">
      <dgm:prSet presAssocID="{445EC74A-1E27-4CD1-91B8-0CBB217B2FDD}" presName="sp" presStyleCnt="0"/>
      <dgm:spPr/>
    </dgm:pt>
    <dgm:pt modelId="{1E4BCB77-41C1-464A-BC92-D2FFE216DEF1}" type="pres">
      <dgm:prSet presAssocID="{5C08983E-05C8-4414-BDAF-B2EAC9874C47}" presName="linNode" presStyleCnt="0"/>
      <dgm:spPr/>
    </dgm:pt>
    <dgm:pt modelId="{EA5EE1B9-8221-4AA8-8D10-165DA34ADFA7}" type="pres">
      <dgm:prSet presAssocID="{5C08983E-05C8-4414-BDAF-B2EAC9874C47}" presName="parentText" presStyleLbl="node1" presStyleIdx="3" presStyleCnt="5" custScaleY="87603">
        <dgm:presLayoutVars>
          <dgm:chMax val="1"/>
          <dgm:bulletEnabled val="1"/>
        </dgm:presLayoutVars>
      </dgm:prSet>
      <dgm:spPr/>
      <dgm:t>
        <a:bodyPr/>
        <a:lstStyle/>
        <a:p>
          <a:endParaRPr lang="en-US"/>
        </a:p>
      </dgm:t>
    </dgm:pt>
    <dgm:pt modelId="{B7285D2C-DCD8-40F7-B4B1-FD1150F65408}" type="pres">
      <dgm:prSet presAssocID="{5C08983E-05C8-4414-BDAF-B2EAC9874C47}" presName="descendantText" presStyleLbl="alignAccFollowNode1" presStyleIdx="3" presStyleCnt="5" custScaleX="199717" custScaleY="94335">
        <dgm:presLayoutVars>
          <dgm:bulletEnabled val="1"/>
        </dgm:presLayoutVars>
      </dgm:prSet>
      <dgm:spPr/>
      <dgm:t>
        <a:bodyPr/>
        <a:lstStyle/>
        <a:p>
          <a:endParaRPr lang="en-US"/>
        </a:p>
      </dgm:t>
    </dgm:pt>
    <dgm:pt modelId="{9B560DC2-B240-46F4-9B8C-17D4BF07B848}" type="pres">
      <dgm:prSet presAssocID="{5A53AC4C-826D-4AD9-B3AA-BE003BEE47B2}" presName="sp" presStyleCnt="0"/>
      <dgm:spPr/>
    </dgm:pt>
    <dgm:pt modelId="{349C400B-7FDF-4020-BC7D-3A317B8DA7AC}" type="pres">
      <dgm:prSet presAssocID="{545E6178-F455-4349-8F7E-A30ADE615740}" presName="linNode" presStyleCnt="0"/>
      <dgm:spPr/>
    </dgm:pt>
    <dgm:pt modelId="{BEFD91B8-842A-49EB-8950-5E3DEDB408A0}" type="pres">
      <dgm:prSet presAssocID="{545E6178-F455-4349-8F7E-A30ADE615740}" presName="parentText" presStyleLbl="node1" presStyleIdx="4" presStyleCnt="5" custScaleY="58797">
        <dgm:presLayoutVars>
          <dgm:chMax val="1"/>
          <dgm:bulletEnabled val="1"/>
        </dgm:presLayoutVars>
      </dgm:prSet>
      <dgm:spPr/>
      <dgm:t>
        <a:bodyPr/>
        <a:lstStyle/>
        <a:p>
          <a:endParaRPr lang="en-GB"/>
        </a:p>
      </dgm:t>
    </dgm:pt>
    <dgm:pt modelId="{29DC2E0A-B454-4F61-9621-4009181EE63D}" type="pres">
      <dgm:prSet presAssocID="{545E6178-F455-4349-8F7E-A30ADE615740}" presName="descendantText" presStyleLbl="alignAccFollowNode1" presStyleIdx="4" presStyleCnt="5" custScaleX="198114" custScaleY="63277">
        <dgm:presLayoutVars>
          <dgm:bulletEnabled val="1"/>
        </dgm:presLayoutVars>
      </dgm:prSet>
      <dgm:spPr/>
      <dgm:t>
        <a:bodyPr/>
        <a:lstStyle/>
        <a:p>
          <a:endParaRPr lang="en-US"/>
        </a:p>
      </dgm:t>
    </dgm:pt>
  </dgm:ptLst>
  <dgm:cxnLst>
    <dgm:cxn modelId="{59E896BE-5D33-472B-825B-C78C6B59C266}" type="presOf" srcId="{6EF7F400-31DE-42BF-A39B-666035E9F1EF}" destId="{71460C59-68BA-417E-80CF-EDCD4105D72D}" srcOrd="0" destOrd="0" presId="urn:microsoft.com/office/officeart/2005/8/layout/vList5"/>
    <dgm:cxn modelId="{96C27026-B602-4F46-9B3D-5822D7DAECA9}" type="presOf" srcId="{B9B08BD5-61E6-43B9-9BCC-FA6197401707}" destId="{79BF2A99-C5E0-4724-8D36-6682022A24EE}" srcOrd="0" destOrd="0" presId="urn:microsoft.com/office/officeart/2005/8/layout/vList5"/>
    <dgm:cxn modelId="{6058240B-CC31-4D52-BD23-B775C3245820}" srcId="{B9B08BD5-61E6-43B9-9BCC-FA6197401707}" destId="{C2BB0F4D-C1DC-42E1-B3A7-CBB388A90216}" srcOrd="1" destOrd="0" parTransId="{73E34B1D-B38E-4711-98C9-02211DB18836}" sibTransId="{F834588C-89C0-4C64-9C1B-4716068ADE36}"/>
    <dgm:cxn modelId="{7081BE50-B311-4A5D-A7A8-C7FD79C37B8B}" type="presOf" srcId="{3290CADD-0A4A-45A4-B515-8219A9EF55CE}" destId="{29DC2E0A-B454-4F61-9621-4009181EE63D}" srcOrd="0" destOrd="0" presId="urn:microsoft.com/office/officeart/2005/8/layout/vList5"/>
    <dgm:cxn modelId="{A7E1B956-FC9E-41FD-89FE-5280A726C3B9}" type="presOf" srcId="{81652D2B-96D5-4F90-8F8E-79AD9E941E22}" destId="{B7285D2C-DCD8-40F7-B4B1-FD1150F65408}" srcOrd="0" destOrd="2" presId="urn:microsoft.com/office/officeart/2005/8/layout/vList5"/>
    <dgm:cxn modelId="{3ADCBF3E-D837-450A-BF2F-D8CBA67E320D}" srcId="{0B0A7AB2-22C4-4E98-8F07-197ABB6ABE78}" destId="{32ABB0C7-A27B-4B43-8DBF-20C25D0128DC}" srcOrd="2" destOrd="0" parTransId="{AF3FC0A6-186C-4BE2-BD59-1275D0E9C063}" sibTransId="{445EC74A-1E27-4CD1-91B8-0CBB217B2FDD}"/>
    <dgm:cxn modelId="{8AACDC46-469F-4FD3-B56A-84409ACD3F02}" type="presOf" srcId="{1A7056ED-5AA0-4691-94FE-A915A3354C49}" destId="{B7285D2C-DCD8-40F7-B4B1-FD1150F65408}" srcOrd="0" destOrd="0" presId="urn:microsoft.com/office/officeart/2005/8/layout/vList5"/>
    <dgm:cxn modelId="{E34C382F-CD88-4FB4-B619-EE004BD45DC5}" srcId="{5C08983E-05C8-4414-BDAF-B2EAC9874C47}" destId="{16EFBBDC-5A35-4D77-87DC-3B3440F8F26F}" srcOrd="1" destOrd="0" parTransId="{F6C8B0D5-C82F-4C78-AF5D-C39FFD802E95}" sibTransId="{150058BD-F116-4647-95CD-892A2805FF28}"/>
    <dgm:cxn modelId="{32341024-8204-47C9-9885-CA958014672A}" type="presOf" srcId="{0B0A7AB2-22C4-4E98-8F07-197ABB6ABE78}" destId="{7084CAB9-EBD6-4333-A179-D7C89BC87589}" srcOrd="0" destOrd="0" presId="urn:microsoft.com/office/officeart/2005/8/layout/vList5"/>
    <dgm:cxn modelId="{4FD3AE1F-087A-4404-B7C7-D8FC3A4EF627}" type="presOf" srcId="{0A205AAC-BAF2-4447-8A62-C98A1E159F22}" destId="{1C9756AC-C2AF-435F-90C3-E394943D0A24}" srcOrd="0" destOrd="0" presId="urn:microsoft.com/office/officeart/2005/8/layout/vList5"/>
    <dgm:cxn modelId="{0627C2EB-57EC-4359-93FA-DAA8F92A94EC}" type="presOf" srcId="{545E6178-F455-4349-8F7E-A30ADE615740}" destId="{BEFD91B8-842A-49EB-8950-5E3DEDB408A0}" srcOrd="0" destOrd="0" presId="urn:microsoft.com/office/officeart/2005/8/layout/vList5"/>
    <dgm:cxn modelId="{A0504F66-CECB-4787-AD69-7E5E2D66467E}" type="presOf" srcId="{567BE69D-A198-4C16-9BB9-5AA94DD785AE}" destId="{BD1FD323-AA1A-4382-85E7-625426172CE2}" srcOrd="0" destOrd="0" presId="urn:microsoft.com/office/officeart/2005/8/layout/vList5"/>
    <dgm:cxn modelId="{19312C5C-8860-4E41-A0F5-0A9AE90A6951}" type="presOf" srcId="{57DC5377-BC2D-481B-99B3-8DDE7A49077F}" destId="{7B311B44-73C8-451D-8B00-B31D7D80EBA6}" srcOrd="0" destOrd="0" presId="urn:microsoft.com/office/officeart/2005/8/layout/vList5"/>
    <dgm:cxn modelId="{40677427-0165-496F-B2EC-18C59FFA93B8}" type="presOf" srcId="{32ABB0C7-A27B-4B43-8DBF-20C25D0128DC}" destId="{533BD56D-C8F0-4263-B5D8-E354CAA82AB4}" srcOrd="0" destOrd="0" presId="urn:microsoft.com/office/officeart/2005/8/layout/vList5"/>
    <dgm:cxn modelId="{F9E373C6-D715-4135-899A-C1897E5BF791}" type="presOf" srcId="{5C08983E-05C8-4414-BDAF-B2EAC9874C47}" destId="{EA5EE1B9-8221-4AA8-8D10-165DA34ADFA7}" srcOrd="0" destOrd="0" presId="urn:microsoft.com/office/officeart/2005/8/layout/vList5"/>
    <dgm:cxn modelId="{20616A49-E146-4A65-BBFE-EF1E285AB60B}" type="presOf" srcId="{6256D440-CDCF-409B-A85F-1C899C3C9A18}" destId="{7B311B44-73C8-451D-8B00-B31D7D80EBA6}" srcOrd="0" destOrd="1" presId="urn:microsoft.com/office/officeart/2005/8/layout/vList5"/>
    <dgm:cxn modelId="{07F05629-18CF-4E14-B191-14AF7FA2C0DD}" srcId="{5C08983E-05C8-4414-BDAF-B2EAC9874C47}" destId="{1A7056ED-5AA0-4691-94FE-A915A3354C49}" srcOrd="0" destOrd="0" parTransId="{19CB2842-08FB-4A99-801E-3E1A19F98C2B}" sibTransId="{6A4454A6-C0A7-4C0F-B2FD-0F332EC89AA5}"/>
    <dgm:cxn modelId="{1D10F421-EDB4-4206-90CE-17F83019C0C9}" srcId="{0B0A7AB2-22C4-4E98-8F07-197ABB6ABE78}" destId="{545E6178-F455-4349-8F7E-A30ADE615740}" srcOrd="4" destOrd="0" parTransId="{7E22A549-C0BF-4C19-9778-9A9994885261}" sibTransId="{0247CF7F-D6D9-4F8F-B9F0-8CECEC279457}"/>
    <dgm:cxn modelId="{71DE6B0A-315A-473A-AD01-C9BF331E389C}" srcId="{32ABB0C7-A27B-4B43-8DBF-20C25D0128DC}" destId="{567BE69D-A198-4C16-9BB9-5AA94DD785AE}" srcOrd="0" destOrd="0" parTransId="{59F95568-C18A-4B2F-9575-3F71E0C346AA}" sibTransId="{45D693C2-BFF5-44F5-9C93-4BD6BC03EEF9}"/>
    <dgm:cxn modelId="{051B950F-3F73-42CD-AD5C-3AD8A95146AF}" srcId="{0A205AAC-BAF2-4447-8A62-C98A1E159F22}" destId="{6256D440-CDCF-409B-A85F-1C899C3C9A18}" srcOrd="1" destOrd="0" parTransId="{F4907BEB-BBD3-4BD9-AA5B-1B1C722C1B95}" sibTransId="{39929E78-579D-434F-B713-02E5FC038EC4}"/>
    <dgm:cxn modelId="{07427F5A-7B11-483E-9D83-BDFA990EF6A7}" srcId="{0B0A7AB2-22C4-4E98-8F07-197ABB6ABE78}" destId="{0A205AAC-BAF2-4447-8A62-C98A1E159F22}" srcOrd="1" destOrd="0" parTransId="{54890471-63FD-47E2-9C95-16E8BED61283}" sibTransId="{8EFAE14A-587E-45B6-B6AF-45D7637B6BD7}"/>
    <dgm:cxn modelId="{C063606F-B0C8-4493-BC96-1A9D482B9691}" srcId="{0B0A7AB2-22C4-4E98-8F07-197ABB6ABE78}" destId="{5C08983E-05C8-4414-BDAF-B2EAC9874C47}" srcOrd="3" destOrd="0" parTransId="{435A1689-4352-4540-8791-C7BA76CF216E}" sibTransId="{5A53AC4C-826D-4AD9-B3AA-BE003BEE47B2}"/>
    <dgm:cxn modelId="{199D34E4-880B-494A-A050-C0B1F96344FB}" srcId="{B9B08BD5-61E6-43B9-9BCC-FA6197401707}" destId="{6EF7F400-31DE-42BF-A39B-666035E9F1EF}" srcOrd="0" destOrd="0" parTransId="{24654243-7293-4458-BF18-BD328C5A40A2}" sibTransId="{BADC7303-6D2C-4070-B283-17032256D3B7}"/>
    <dgm:cxn modelId="{0D75B649-09F4-4AEF-9B48-B6BF95E9EDBA}" type="presOf" srcId="{16EFBBDC-5A35-4D77-87DC-3B3440F8F26F}" destId="{B7285D2C-DCD8-40F7-B4B1-FD1150F65408}" srcOrd="0" destOrd="1" presId="urn:microsoft.com/office/officeart/2005/8/layout/vList5"/>
    <dgm:cxn modelId="{AE90C36E-C8CB-4E11-A5BC-FC063D02007E}" srcId="{545E6178-F455-4349-8F7E-A30ADE615740}" destId="{3290CADD-0A4A-45A4-B515-8219A9EF55CE}" srcOrd="0" destOrd="0" parTransId="{25C3451D-3E07-4AA2-9543-38EA90FEAADB}" sibTransId="{629F3136-A4DD-47FA-AC1D-A8C92FD9212E}"/>
    <dgm:cxn modelId="{A1443B80-218A-4D33-97D6-13199E2FEB61}" type="presOf" srcId="{C2BB0F4D-C1DC-42E1-B3A7-CBB388A90216}" destId="{71460C59-68BA-417E-80CF-EDCD4105D72D}" srcOrd="0" destOrd="1" presId="urn:microsoft.com/office/officeart/2005/8/layout/vList5"/>
    <dgm:cxn modelId="{D0EBCBE0-150C-4C6B-95D4-87FA1FFB07A5}" srcId="{0A205AAC-BAF2-4447-8A62-C98A1E159F22}" destId="{57DC5377-BC2D-481B-99B3-8DDE7A49077F}" srcOrd="0" destOrd="0" parTransId="{82F86C14-F8E7-4D34-BDCC-289526D9DE29}" sibTransId="{E0524CE4-55AC-44E0-9DD2-2277AA63CF37}"/>
    <dgm:cxn modelId="{9F74B908-2307-4E29-A0BE-0193BA5C41A6}" srcId="{0B0A7AB2-22C4-4E98-8F07-197ABB6ABE78}" destId="{B9B08BD5-61E6-43B9-9BCC-FA6197401707}" srcOrd="0" destOrd="0" parTransId="{6382C6C2-9C10-4C0F-8B69-08ADDE0A80BC}" sibTransId="{75C772CF-0BC6-4E38-8674-50A060549B15}"/>
    <dgm:cxn modelId="{86C06865-6EE3-4608-818E-8DFB9DA186DF}" srcId="{5C08983E-05C8-4414-BDAF-B2EAC9874C47}" destId="{81652D2B-96D5-4F90-8F8E-79AD9E941E22}" srcOrd="2" destOrd="0" parTransId="{89898351-B644-49F3-9EBC-379F4E993ED6}" sibTransId="{D26D6CE7-4272-4E15-8C20-48E7491DB1C5}"/>
    <dgm:cxn modelId="{7487FFAD-4D8B-44D5-8FBD-89CF4D3B33F2}" type="presParOf" srcId="{7084CAB9-EBD6-4333-A179-D7C89BC87589}" destId="{0A1F3353-665B-4A89-B75C-9677BD88AFC2}" srcOrd="0" destOrd="0" presId="urn:microsoft.com/office/officeart/2005/8/layout/vList5"/>
    <dgm:cxn modelId="{41F6FEDE-60F0-465F-AD44-30A05A51A483}" type="presParOf" srcId="{0A1F3353-665B-4A89-B75C-9677BD88AFC2}" destId="{79BF2A99-C5E0-4724-8D36-6682022A24EE}" srcOrd="0" destOrd="0" presId="urn:microsoft.com/office/officeart/2005/8/layout/vList5"/>
    <dgm:cxn modelId="{2CB231D6-9BAA-4297-9B7B-F155C860F31B}" type="presParOf" srcId="{0A1F3353-665B-4A89-B75C-9677BD88AFC2}" destId="{71460C59-68BA-417E-80CF-EDCD4105D72D}" srcOrd="1" destOrd="0" presId="urn:microsoft.com/office/officeart/2005/8/layout/vList5"/>
    <dgm:cxn modelId="{81AA202C-11B8-4085-A7B3-C7E9437C19AA}" type="presParOf" srcId="{7084CAB9-EBD6-4333-A179-D7C89BC87589}" destId="{C00604F3-9C15-4AB0-B431-067E706202CF}" srcOrd="1" destOrd="0" presId="urn:microsoft.com/office/officeart/2005/8/layout/vList5"/>
    <dgm:cxn modelId="{A4773113-959A-4F13-9F1B-63057C5F4167}" type="presParOf" srcId="{7084CAB9-EBD6-4333-A179-D7C89BC87589}" destId="{4F9BE43D-24ED-47E1-83B8-9A2031AD760F}" srcOrd="2" destOrd="0" presId="urn:microsoft.com/office/officeart/2005/8/layout/vList5"/>
    <dgm:cxn modelId="{E236CCA8-4B6F-4DB3-BABF-F10BFF7FCCAB}" type="presParOf" srcId="{4F9BE43D-24ED-47E1-83B8-9A2031AD760F}" destId="{1C9756AC-C2AF-435F-90C3-E394943D0A24}" srcOrd="0" destOrd="0" presId="urn:microsoft.com/office/officeart/2005/8/layout/vList5"/>
    <dgm:cxn modelId="{8A5CC66E-E90F-4E3A-B8AB-368EF165D667}" type="presParOf" srcId="{4F9BE43D-24ED-47E1-83B8-9A2031AD760F}" destId="{7B311B44-73C8-451D-8B00-B31D7D80EBA6}" srcOrd="1" destOrd="0" presId="urn:microsoft.com/office/officeart/2005/8/layout/vList5"/>
    <dgm:cxn modelId="{0343AF85-6C2A-436C-A29D-6D1DD85A2BDF}" type="presParOf" srcId="{7084CAB9-EBD6-4333-A179-D7C89BC87589}" destId="{D473A58E-4E35-4153-9060-7994ABCF05B1}" srcOrd="3" destOrd="0" presId="urn:microsoft.com/office/officeart/2005/8/layout/vList5"/>
    <dgm:cxn modelId="{1B3FA94E-CFCD-48D7-B7BA-4553BBC491A2}" type="presParOf" srcId="{7084CAB9-EBD6-4333-A179-D7C89BC87589}" destId="{F20E9035-64DF-44FC-9FDC-4CD606BDF80E}" srcOrd="4" destOrd="0" presId="urn:microsoft.com/office/officeart/2005/8/layout/vList5"/>
    <dgm:cxn modelId="{54FF85E8-62CD-44E0-9042-B21549334987}" type="presParOf" srcId="{F20E9035-64DF-44FC-9FDC-4CD606BDF80E}" destId="{533BD56D-C8F0-4263-B5D8-E354CAA82AB4}" srcOrd="0" destOrd="0" presId="urn:microsoft.com/office/officeart/2005/8/layout/vList5"/>
    <dgm:cxn modelId="{B748C749-1D7F-49FE-B5E7-3C3D938C2908}" type="presParOf" srcId="{F20E9035-64DF-44FC-9FDC-4CD606BDF80E}" destId="{BD1FD323-AA1A-4382-85E7-625426172CE2}" srcOrd="1" destOrd="0" presId="urn:microsoft.com/office/officeart/2005/8/layout/vList5"/>
    <dgm:cxn modelId="{49ADDE89-C2BB-44DD-A1AC-902DBEF23E49}" type="presParOf" srcId="{7084CAB9-EBD6-4333-A179-D7C89BC87589}" destId="{7958F9FE-7EF6-49AE-ACBF-E42E07E0D054}" srcOrd="5" destOrd="0" presId="urn:microsoft.com/office/officeart/2005/8/layout/vList5"/>
    <dgm:cxn modelId="{404D6643-3E71-403A-9C0A-5159B07D3F99}" type="presParOf" srcId="{7084CAB9-EBD6-4333-A179-D7C89BC87589}" destId="{1E4BCB77-41C1-464A-BC92-D2FFE216DEF1}" srcOrd="6" destOrd="0" presId="urn:microsoft.com/office/officeart/2005/8/layout/vList5"/>
    <dgm:cxn modelId="{78D868B5-3B1A-4655-A4AC-C6D9D0B8B695}" type="presParOf" srcId="{1E4BCB77-41C1-464A-BC92-D2FFE216DEF1}" destId="{EA5EE1B9-8221-4AA8-8D10-165DA34ADFA7}" srcOrd="0" destOrd="0" presId="urn:microsoft.com/office/officeart/2005/8/layout/vList5"/>
    <dgm:cxn modelId="{2E130F8B-1747-41FA-8F0D-86CFF99452CD}" type="presParOf" srcId="{1E4BCB77-41C1-464A-BC92-D2FFE216DEF1}" destId="{B7285D2C-DCD8-40F7-B4B1-FD1150F65408}" srcOrd="1" destOrd="0" presId="urn:microsoft.com/office/officeart/2005/8/layout/vList5"/>
    <dgm:cxn modelId="{087E77E3-80A3-4C32-AA3F-80C07F0B3FD7}" type="presParOf" srcId="{7084CAB9-EBD6-4333-A179-D7C89BC87589}" destId="{9B560DC2-B240-46F4-9B8C-17D4BF07B848}" srcOrd="7" destOrd="0" presId="urn:microsoft.com/office/officeart/2005/8/layout/vList5"/>
    <dgm:cxn modelId="{CB5DE26A-6B5B-4E8A-B2F1-BE78D468F531}" type="presParOf" srcId="{7084CAB9-EBD6-4333-A179-D7C89BC87589}" destId="{349C400B-7FDF-4020-BC7D-3A317B8DA7AC}" srcOrd="8" destOrd="0" presId="urn:microsoft.com/office/officeart/2005/8/layout/vList5"/>
    <dgm:cxn modelId="{E99B7E48-24BB-4DDE-B7C4-48F246F3E815}" type="presParOf" srcId="{349C400B-7FDF-4020-BC7D-3A317B8DA7AC}" destId="{BEFD91B8-842A-49EB-8950-5E3DEDB408A0}" srcOrd="0" destOrd="0" presId="urn:microsoft.com/office/officeart/2005/8/layout/vList5"/>
    <dgm:cxn modelId="{134DC96C-8151-4C07-A2EF-2A2BF5B58B91}" type="presParOf" srcId="{349C400B-7FDF-4020-BC7D-3A317B8DA7AC}" destId="{29DC2E0A-B454-4F61-9621-4009181EE6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p>
        </p:txBody>
      </p:sp>
      <p:sp>
        <p:nvSpPr>
          <p:cNvPr id="5939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p>
        </p:txBody>
      </p:sp>
      <p:sp>
        <p:nvSpPr>
          <p:cNvPr id="5939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endParaRPr lang="en-US"/>
          </a:p>
        </p:txBody>
      </p:sp>
      <p:sp>
        <p:nvSpPr>
          <p:cNvPr id="5939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C2341A82-443E-4106-98F3-F2E91A323458}" type="slidenum">
              <a:rPr lang="en-GB"/>
              <a:pPr>
                <a:defRPr/>
              </a:pPr>
              <a:t>‹#›</a:t>
            </a:fld>
            <a:endParaRPr lang="en-GB"/>
          </a:p>
        </p:txBody>
      </p:sp>
    </p:spTree>
    <p:extLst>
      <p:ext uri="{BB962C8B-B14F-4D97-AF65-F5344CB8AC3E}">
        <p14:creationId xmlns:p14="http://schemas.microsoft.com/office/powerpoint/2010/main" val="304069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2C3BD217-1961-4B15-B19B-499EF1A8061B}" type="slidenum">
              <a:rPr lang="en-GB"/>
              <a:pPr>
                <a:defRPr/>
              </a:pPr>
              <a:t>‹#›</a:t>
            </a:fld>
            <a:endParaRPr lang="en-GB"/>
          </a:p>
        </p:txBody>
      </p:sp>
    </p:spTree>
    <p:extLst>
      <p:ext uri="{BB962C8B-B14F-4D97-AF65-F5344CB8AC3E}">
        <p14:creationId xmlns:p14="http://schemas.microsoft.com/office/powerpoint/2010/main" val="375638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C3EBDEB-1711-4978-B4B4-8FF60EA1E09F}" type="slidenum">
              <a:rPr lang="en-GB" smtClean="0">
                <a:latin typeface="Arial" charset="0"/>
              </a:rPr>
              <a:pPr/>
              <a:t>0</a:t>
            </a:fld>
            <a:endParaRPr lang="en-GB"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de-DE" smtClean="0"/>
          </a:p>
        </p:txBody>
      </p:sp>
      <p:sp>
        <p:nvSpPr>
          <p:cNvPr id="35844"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B17980C-B280-4258-B848-2C5CE1E9E7BC}" type="slidenum">
              <a:rPr lang="en-GB" sz="1200"/>
              <a:pPr algn="r"/>
              <a:t>4</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de-DE" smtClean="0"/>
          </a:p>
        </p:txBody>
      </p:sp>
      <p:sp>
        <p:nvSpPr>
          <p:cNvPr id="3686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F3D7A892-4967-4138-A1E6-600EBBABBE2B}" type="slidenum">
              <a:rPr lang="en-GB" sz="1200"/>
              <a:pPr algn="r"/>
              <a:t>5</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de-DE" smtClean="0"/>
          </a:p>
        </p:txBody>
      </p:sp>
      <p:sp>
        <p:nvSpPr>
          <p:cNvPr id="37892"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4882E57E-B35E-4D64-95BC-56269F91D23E}" type="slidenum">
              <a:rPr lang="en-GB" sz="1200"/>
              <a:pPr algn="r"/>
              <a:t>6</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07144C-D686-4E93-B402-DC6633E27087}" type="slidenum">
              <a:rPr lang="en-GB" smtClean="0">
                <a:solidFill>
                  <a:srgbClr val="000000"/>
                </a:solidFill>
                <a:latin typeface="Arial" charset="0"/>
              </a:rPr>
              <a:pPr/>
              <a:t>8</a:t>
            </a:fld>
            <a:endParaRPr lang="en-GB" smtClean="0">
              <a:solidFill>
                <a:srgbClr val="000000"/>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0FEDDA61-34BC-48D7-87AE-0C1E54C0C838}" type="slidenum">
              <a:rPr lang="en-GB" smtClean="0">
                <a:solidFill>
                  <a:srgbClr val="000000"/>
                </a:solidFill>
                <a:latin typeface="Arial" charset="0"/>
              </a:rPr>
              <a:pPr/>
              <a:t>9</a:t>
            </a:fld>
            <a:endParaRPr lang="en-GB"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7D7231E1-A139-487C-9FE2-4E803FF5A554}" type="slidenum">
              <a:rPr lang="en-GB" smtClean="0"/>
              <a:pPr/>
              <a:t>11</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E6D8C57D-618A-476E-9183-08753D9D0B84}" type="slidenum">
              <a:rPr lang="en-GB" smtClean="0"/>
              <a:pPr/>
              <a:t>12</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C3BD217-1961-4B15-B19B-499EF1A8061B}" type="slidenum">
              <a:rPr lang="en-GB" smtClean="0"/>
              <a:pPr>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7600950" y="544513"/>
            <a:ext cx="857250" cy="725487"/>
          </a:xfrm>
          <a:prstGeom prst="rect">
            <a:avLst/>
          </a:prstGeom>
          <a:noFill/>
          <a:ln w="9525">
            <a:noFill/>
            <a:miter lim="800000"/>
            <a:headEnd/>
            <a:tailEnd/>
          </a:ln>
        </p:spPr>
      </p:pic>
      <p:pic>
        <p:nvPicPr>
          <p:cNvPr id="5" name="Picture 4" descr="Logo Rapport VI.jpg"/>
          <p:cNvPicPr>
            <a:picLocks noChangeAspect="1"/>
          </p:cNvPicPr>
          <p:nvPr userDrawn="1"/>
        </p:nvPicPr>
        <p:blipFill>
          <a:blip r:embed="rId3" cstate="print">
            <a:duotone>
              <a:schemeClr val="accent5">
                <a:shade val="45000"/>
                <a:satMod val="135000"/>
              </a:schemeClr>
              <a:prstClr val="white"/>
            </a:duotone>
            <a:lum bright="-10000"/>
          </a:blip>
          <a:stretch>
            <a:fillRect/>
          </a:stretch>
        </p:blipFill>
        <p:spPr>
          <a:xfrm>
            <a:off x="312456" y="3946893"/>
            <a:ext cx="2579946" cy="2476173"/>
          </a:xfrm>
          <a:prstGeom prst="rect">
            <a:avLst/>
          </a:prstGeom>
        </p:spPr>
      </p:pic>
      <p:sp>
        <p:nvSpPr>
          <p:cNvPr id="7170" name="Rectangle 2"/>
          <p:cNvSpPr>
            <a:spLocks noGrp="1" noChangeArrowheads="1"/>
          </p:cNvSpPr>
          <p:nvPr>
            <p:ph type="ctrTitle"/>
          </p:nvPr>
        </p:nvSpPr>
        <p:spPr>
          <a:xfrm>
            <a:off x="3440096" y="1712889"/>
            <a:ext cx="5018103" cy="1887561"/>
          </a:xfrm>
        </p:spPr>
        <p:txBody>
          <a:bodyPr/>
          <a:lstStyle>
            <a:lvl1pPr>
              <a:defRPr sz="3600" baseline="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440096" y="3886200"/>
            <a:ext cx="5019692" cy="2536866"/>
          </a:xfrm>
        </p:spPr>
        <p:txBody>
          <a:bodyPr/>
          <a:lstStyle>
            <a:lvl1pPr marL="0" indent="0">
              <a:spcBef>
                <a:spcPct val="50000"/>
              </a:spcBef>
              <a:buFontTx/>
              <a:buNone/>
              <a:defRPr baseline="0"/>
            </a:lvl1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defRPr>
            </a:lvl1pPr>
          </a:lstStyle>
          <a:p>
            <a:pPr>
              <a:defRPr/>
            </a:pPr>
            <a:fld id="{0129D8EF-E3F5-43E9-9707-B632A2F02AA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1760538" y="1463675"/>
            <a:ext cx="7383462" cy="4603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pic>
        <p:nvPicPr>
          <p:cNvPr id="5" name="Picture 4"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282967" y="249098"/>
            <a:ext cx="1265478" cy="1214577"/>
          </a:xfrm>
          <a:prstGeom prst="rect">
            <a:avLst/>
          </a:prstGeom>
        </p:spPr>
      </p:pic>
      <p:sp>
        <p:nvSpPr>
          <p:cNvPr id="2" name="Title 1"/>
          <p:cNvSpPr>
            <a:spLocks noGrp="1"/>
          </p:cNvSpPr>
          <p:nvPr>
            <p:ph type="title"/>
          </p:nvPr>
        </p:nvSpPr>
        <p:spPr>
          <a:xfrm>
            <a:off x="1760498" y="274638"/>
            <a:ext cx="660885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760498" y="2060575"/>
            <a:ext cx="6926301" cy="4065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1187450" y="6381750"/>
            <a:ext cx="1403350" cy="3397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a:xfrm>
            <a:off x="3330575" y="6381750"/>
            <a:ext cx="2689225" cy="3397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8" name="Rectangle 6"/>
          <p:cNvSpPr>
            <a:spLocks noGrp="1" noChangeArrowheads="1"/>
          </p:cNvSpPr>
          <p:nvPr>
            <p:ph type="sldNum" sz="quarter" idx="12"/>
          </p:nvPr>
        </p:nvSpPr>
        <p:spPr>
          <a:xfrm>
            <a:off x="6705600" y="6381750"/>
            <a:ext cx="1981200" cy="339725"/>
          </a:xfrm>
          <a:prstGeom prst="rect">
            <a:avLst/>
          </a:prstGeom>
        </p:spPr>
        <p:txBody>
          <a:bodyPr anchor="b" anchorCtr="0"/>
          <a:lstStyle>
            <a:lvl1pPr algn="r">
              <a:defRPr sz="1200" b="0">
                <a:latin typeface="+mn-lt"/>
              </a:defRPr>
            </a:lvl1pPr>
          </a:lstStyle>
          <a:p>
            <a:pPr>
              <a:defRPr/>
            </a:pPr>
            <a:fld id="{38C3FF6F-CBF8-41C1-89D6-F49884623CFF}" type="slidenum">
              <a:rPr lang="en-GB"/>
              <a:pPr>
                <a:defRPr/>
              </a:pPr>
              <a:t>‹#›</a:t>
            </a:fld>
            <a:r>
              <a:rPr lang="en-GB"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15208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pic>
        <p:nvPicPr>
          <p:cNvPr id="5" name="Picture 4"/>
          <p:cNvPicPr>
            <a:picLocks noChangeAspect="1" noChangeArrowheads="1"/>
          </p:cNvPicPr>
          <p:nvPr userDrawn="1"/>
        </p:nvPicPr>
        <p:blipFill>
          <a:blip r:embed="rId2" cstate="print"/>
          <a:srcRect/>
          <a:stretch>
            <a:fillRect/>
          </a:stretch>
        </p:blipFill>
        <p:spPr bwMode="auto">
          <a:xfrm>
            <a:off x="7993063" y="274638"/>
            <a:ext cx="857250" cy="725487"/>
          </a:xfrm>
          <a:prstGeom prst="rect">
            <a:avLst/>
          </a:prstGeom>
          <a:noFill/>
          <a:ln w="9525">
            <a:noFill/>
            <a:miter lim="800000"/>
            <a:headEnd/>
            <a:tailEnd/>
          </a:ln>
        </p:spPr>
      </p:pic>
      <p:sp>
        <p:nvSpPr>
          <p:cNvPr id="2" name="Title 1"/>
          <p:cNvSpPr>
            <a:spLocks noGrp="1"/>
          </p:cNvSpPr>
          <p:nvPr>
            <p:ph type="title"/>
          </p:nvPr>
        </p:nvSpPr>
        <p:spPr>
          <a:xfrm>
            <a:off x="395536" y="274638"/>
            <a:ext cx="6791325" cy="1143000"/>
          </a:xfrm>
        </p:spPr>
        <p:txBody>
          <a:bodyPr/>
          <a:lstStyle>
            <a:lvl1pPr>
              <a:defRPr sz="2800"/>
            </a:lvl1pPr>
          </a:lstStyle>
          <a:p>
            <a:r>
              <a:rPr lang="en-US" dirty="0" smtClean="0"/>
              <a:t>Click to edit Master title style</a:t>
            </a:r>
            <a:endParaRPr lang="en-US" dirty="0"/>
          </a:p>
        </p:txBody>
      </p:sp>
      <p:sp>
        <p:nvSpPr>
          <p:cNvPr id="6" name="Content Placeholder 2"/>
          <p:cNvSpPr>
            <a:spLocks noGrp="1"/>
          </p:cNvSpPr>
          <p:nvPr>
            <p:ph idx="1"/>
          </p:nvPr>
        </p:nvSpPr>
        <p:spPr>
          <a:xfrm>
            <a:off x="519057" y="2060575"/>
            <a:ext cx="6926301" cy="4065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705600" y="6381750"/>
            <a:ext cx="1981200" cy="339725"/>
          </a:xfrm>
          <a:prstGeom prst="rect">
            <a:avLst/>
          </a:prstGeom>
        </p:spPr>
        <p:txBody>
          <a:bodyPr anchor="b" anchorCtr="0"/>
          <a:lstStyle>
            <a:lvl1pPr algn="r">
              <a:defRPr sz="1200" b="0">
                <a:latin typeface="+mn-lt"/>
              </a:defRPr>
            </a:lvl1pPr>
          </a:lstStyle>
          <a:p>
            <a:pPr>
              <a:defRPr/>
            </a:pPr>
            <a:fld id="{E8F026DD-5CF8-4B68-AF78-25D898BB7B89}" type="slidenum">
              <a:rPr lang="en-GB"/>
              <a:pPr>
                <a:defRPr/>
              </a:pPr>
              <a:t>‹#›</a:t>
            </a:fld>
            <a:r>
              <a:rPr lang="en-GB"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bwMode="auto">
          <a:xfrm>
            <a:off x="2376488" y="2492375"/>
            <a:ext cx="6767512" cy="2881313"/>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latin typeface="Arial" pitchFamily="34" charset="0"/>
            </a:endParaRPr>
          </a:p>
        </p:txBody>
      </p:sp>
      <p:pic>
        <p:nvPicPr>
          <p:cNvPr id="3" name="Picture 2"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282967" y="249098"/>
            <a:ext cx="1265478" cy="1214577"/>
          </a:xfrm>
          <a:prstGeom prst="rect">
            <a:avLst/>
          </a:prstGeom>
        </p:spPr>
      </p:pic>
      <p:sp>
        <p:nvSpPr>
          <p:cNvPr id="4" name="Rectangle 6"/>
          <p:cNvSpPr>
            <a:spLocks noGrp="1" noChangeArrowheads="1"/>
          </p:cNvSpPr>
          <p:nvPr>
            <p:ph type="sldNum" sz="quarter" idx="10"/>
          </p:nvPr>
        </p:nvSpPr>
        <p:spPr>
          <a:xfrm>
            <a:off x="6705600" y="6381750"/>
            <a:ext cx="1981200" cy="339725"/>
          </a:xfrm>
          <a:prstGeom prst="rect">
            <a:avLst/>
          </a:prstGeom>
        </p:spPr>
        <p:txBody>
          <a:bodyPr anchor="b" anchorCtr="0"/>
          <a:lstStyle>
            <a:lvl1pPr algn="r">
              <a:defRPr sz="1200" b="0">
                <a:latin typeface="+mn-lt"/>
              </a:defRPr>
            </a:lvl1pPr>
          </a:lstStyle>
          <a:p>
            <a:pPr>
              <a:defRPr/>
            </a:pPr>
            <a:fld id="{5F1DABB9-A8F1-4361-87A7-9496F517836D}" type="slidenum">
              <a:rPr lang="en-GB"/>
              <a:pPr>
                <a:defRPr/>
              </a:pPr>
              <a:t>‹#›</a:t>
            </a:fld>
            <a:r>
              <a:rPr lang="en-GB"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31B25B0-EC08-4B75-8A2A-3594F6F26EF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7600950" y="544513"/>
            <a:ext cx="857250" cy="725487"/>
          </a:xfrm>
          <a:prstGeom prst="rect">
            <a:avLst/>
          </a:prstGeom>
          <a:noFill/>
          <a:ln w="9525">
            <a:noFill/>
            <a:miter lim="800000"/>
            <a:headEnd/>
            <a:tailEnd/>
          </a:ln>
        </p:spPr>
      </p:pic>
      <p:pic>
        <p:nvPicPr>
          <p:cNvPr id="5" name="Picture 4" descr="Logo Rapport VI.jpg"/>
          <p:cNvPicPr>
            <a:picLocks noChangeAspect="1"/>
          </p:cNvPicPr>
          <p:nvPr userDrawn="1"/>
        </p:nvPicPr>
        <p:blipFill>
          <a:blip r:embed="rId3" cstate="print">
            <a:duotone>
              <a:schemeClr val="accent5">
                <a:shade val="45000"/>
                <a:satMod val="135000"/>
              </a:schemeClr>
              <a:prstClr val="white"/>
            </a:duotone>
            <a:lum bright="-10000"/>
          </a:blip>
          <a:stretch>
            <a:fillRect/>
          </a:stretch>
        </p:blipFill>
        <p:spPr>
          <a:xfrm>
            <a:off x="312456" y="3946893"/>
            <a:ext cx="2579946" cy="2476173"/>
          </a:xfrm>
          <a:prstGeom prst="rect">
            <a:avLst/>
          </a:prstGeom>
        </p:spPr>
      </p:pic>
      <p:sp>
        <p:nvSpPr>
          <p:cNvPr id="7170" name="Rectangle 2"/>
          <p:cNvSpPr>
            <a:spLocks noGrp="1" noChangeArrowheads="1"/>
          </p:cNvSpPr>
          <p:nvPr>
            <p:ph type="ctrTitle"/>
          </p:nvPr>
        </p:nvSpPr>
        <p:spPr>
          <a:xfrm>
            <a:off x="3440096" y="1712889"/>
            <a:ext cx="5018103" cy="1887561"/>
          </a:xfrm>
        </p:spPr>
        <p:txBody>
          <a:bodyPr/>
          <a:lstStyle>
            <a:lvl1pPr>
              <a:defRPr sz="3600" baseline="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440096" y="3886200"/>
            <a:ext cx="5019692" cy="2536866"/>
          </a:xfrm>
        </p:spPr>
        <p:txBody>
          <a:bodyPr/>
          <a:lstStyle>
            <a:lvl1pPr marL="0" indent="0">
              <a:spcBef>
                <a:spcPct val="50000"/>
              </a:spcBef>
              <a:buFontTx/>
              <a:buNone/>
              <a:defRPr baseline="0"/>
            </a:lvl1pPr>
          </a:lstStyle>
          <a:p>
            <a:r>
              <a:rPr lang="en-US" smtClean="0"/>
              <a:t>Click to edit Master subtitle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1760538" y="1463675"/>
            <a:ext cx="7383462" cy="4603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latin typeface="Arial" pitchFamily="34" charset="0"/>
            </a:endParaRPr>
          </a:p>
        </p:txBody>
      </p:sp>
      <p:pic>
        <p:nvPicPr>
          <p:cNvPr id="5" name="Picture 4"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282967" y="249098"/>
            <a:ext cx="1265478" cy="1214577"/>
          </a:xfrm>
          <a:prstGeom prst="rect">
            <a:avLst/>
          </a:prstGeom>
        </p:spPr>
      </p:pic>
      <p:sp>
        <p:nvSpPr>
          <p:cNvPr id="2" name="Title 1"/>
          <p:cNvSpPr>
            <a:spLocks noGrp="1"/>
          </p:cNvSpPr>
          <p:nvPr>
            <p:ph type="title"/>
          </p:nvPr>
        </p:nvSpPr>
        <p:spPr>
          <a:xfrm>
            <a:off x="1760498" y="274638"/>
            <a:ext cx="660885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760498" y="2060575"/>
            <a:ext cx="6926301" cy="4065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1187450" y="6381750"/>
            <a:ext cx="1403350" cy="3397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defRPr>
            </a:lvl1pPr>
          </a:lstStyle>
          <a:p>
            <a:pPr>
              <a:defRPr/>
            </a:pPr>
            <a:endParaRPr lang="en-US"/>
          </a:p>
        </p:txBody>
      </p:sp>
      <p:sp>
        <p:nvSpPr>
          <p:cNvPr id="7" name="Rectangle 5"/>
          <p:cNvSpPr>
            <a:spLocks noGrp="1" noChangeArrowheads="1"/>
          </p:cNvSpPr>
          <p:nvPr>
            <p:ph type="ftr" sz="quarter" idx="11"/>
          </p:nvPr>
        </p:nvSpPr>
        <p:spPr>
          <a:xfrm>
            <a:off x="3330575" y="6381750"/>
            <a:ext cx="2689225" cy="3397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34" charset="0"/>
              </a:defRPr>
            </a:lvl1pPr>
          </a:lstStyle>
          <a:p>
            <a:pPr>
              <a:defRPr/>
            </a:pPr>
            <a:endParaRPr lang="en-US"/>
          </a:p>
        </p:txBody>
      </p:sp>
      <p:sp>
        <p:nvSpPr>
          <p:cNvPr id="8" name="Rectangle 6"/>
          <p:cNvSpPr>
            <a:spLocks noGrp="1" noChangeArrowheads="1"/>
          </p:cNvSpPr>
          <p:nvPr>
            <p:ph type="sldNum" sz="quarter" idx="12"/>
          </p:nvPr>
        </p:nvSpPr>
        <p:spPr>
          <a:xfrm>
            <a:off x="6705600" y="6381750"/>
            <a:ext cx="1981200" cy="339725"/>
          </a:xfrm>
          <a:prstGeom prst="rect">
            <a:avLst/>
          </a:prstGeom>
        </p:spPr>
        <p:txBody>
          <a:bodyPr anchor="b" anchorCtr="0"/>
          <a:lstStyle>
            <a:lvl1pPr algn="r">
              <a:defRPr sz="1200" b="0">
                <a:solidFill>
                  <a:prstClr val="black"/>
                </a:solidFill>
                <a:latin typeface="+mn-lt"/>
              </a:defRPr>
            </a:lvl1pPr>
          </a:lstStyle>
          <a:p>
            <a:pPr>
              <a:defRPr/>
            </a:pPr>
            <a:fld id="{D5D13A44-89AB-4407-B6D9-A466A6F9A2CD}" type="slidenum">
              <a:rPr lang="en-GB"/>
              <a:pPr>
                <a:defRPr/>
              </a:pPr>
              <a:t>‹#›</a:t>
            </a:fld>
            <a:r>
              <a:rPr lang="en-GB"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15208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latin typeface="Arial" pitchFamily="34" charset="0"/>
            </a:endParaRPr>
          </a:p>
        </p:txBody>
      </p:sp>
      <p:pic>
        <p:nvPicPr>
          <p:cNvPr id="5" name="Picture 4"/>
          <p:cNvPicPr>
            <a:picLocks noChangeAspect="1" noChangeArrowheads="1"/>
          </p:cNvPicPr>
          <p:nvPr userDrawn="1"/>
        </p:nvPicPr>
        <p:blipFill>
          <a:blip r:embed="rId2" cstate="print"/>
          <a:srcRect/>
          <a:stretch>
            <a:fillRect/>
          </a:stretch>
        </p:blipFill>
        <p:spPr bwMode="auto">
          <a:xfrm>
            <a:off x="7993063" y="274638"/>
            <a:ext cx="857250" cy="725487"/>
          </a:xfrm>
          <a:prstGeom prst="rect">
            <a:avLst/>
          </a:prstGeom>
          <a:noFill/>
          <a:ln w="9525">
            <a:noFill/>
            <a:miter lim="800000"/>
            <a:headEnd/>
            <a:tailEnd/>
          </a:ln>
        </p:spPr>
      </p:pic>
      <p:sp>
        <p:nvSpPr>
          <p:cNvPr id="2" name="Title 1"/>
          <p:cNvSpPr>
            <a:spLocks noGrp="1"/>
          </p:cNvSpPr>
          <p:nvPr>
            <p:ph type="title"/>
          </p:nvPr>
        </p:nvSpPr>
        <p:spPr>
          <a:xfrm>
            <a:off x="395536" y="274638"/>
            <a:ext cx="6791325" cy="1143000"/>
          </a:xfrm>
        </p:spPr>
        <p:txBody>
          <a:bodyPr/>
          <a:lstStyle>
            <a:lvl1pPr>
              <a:defRPr sz="2800"/>
            </a:lvl1pPr>
          </a:lstStyle>
          <a:p>
            <a:r>
              <a:rPr lang="en-US" dirty="0" smtClean="0"/>
              <a:t>Click to edit Master title style</a:t>
            </a:r>
            <a:endParaRPr lang="en-US" dirty="0"/>
          </a:p>
        </p:txBody>
      </p:sp>
      <p:sp>
        <p:nvSpPr>
          <p:cNvPr id="6" name="Content Placeholder 2"/>
          <p:cNvSpPr>
            <a:spLocks noGrp="1"/>
          </p:cNvSpPr>
          <p:nvPr>
            <p:ph idx="1"/>
          </p:nvPr>
        </p:nvSpPr>
        <p:spPr>
          <a:xfrm>
            <a:off x="519057" y="2060575"/>
            <a:ext cx="6926301" cy="4065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705600" y="6381750"/>
            <a:ext cx="1981200" cy="339725"/>
          </a:xfrm>
          <a:prstGeom prst="rect">
            <a:avLst/>
          </a:prstGeom>
        </p:spPr>
        <p:txBody>
          <a:bodyPr anchor="b" anchorCtr="0"/>
          <a:lstStyle>
            <a:lvl1pPr algn="r">
              <a:defRPr sz="1200" b="0">
                <a:solidFill>
                  <a:prstClr val="black"/>
                </a:solidFill>
                <a:latin typeface="+mn-lt"/>
              </a:defRPr>
            </a:lvl1pPr>
          </a:lstStyle>
          <a:p>
            <a:pPr>
              <a:defRPr/>
            </a:pPr>
            <a:fld id="{8A6FE04A-8B2D-4537-AAC1-B1446B6E13FA}" type="slidenum">
              <a:rPr lang="en-GB"/>
              <a:pPr>
                <a:defRPr/>
              </a:pPr>
              <a:t>‹#›</a:t>
            </a:fld>
            <a:r>
              <a:rPr lang="en-GB"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bwMode="auto">
          <a:xfrm>
            <a:off x="2376488" y="2492375"/>
            <a:ext cx="6767512" cy="2881313"/>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latin typeface="Arial" pitchFamily="34" charset="0"/>
            </a:endParaRPr>
          </a:p>
        </p:txBody>
      </p:sp>
      <p:pic>
        <p:nvPicPr>
          <p:cNvPr id="3" name="Picture 2"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282967" y="249098"/>
            <a:ext cx="1265478" cy="1214577"/>
          </a:xfrm>
          <a:prstGeom prst="rect">
            <a:avLst/>
          </a:prstGeom>
        </p:spPr>
      </p:pic>
      <p:sp>
        <p:nvSpPr>
          <p:cNvPr id="4" name="Rectangle 6"/>
          <p:cNvSpPr>
            <a:spLocks noGrp="1" noChangeArrowheads="1"/>
          </p:cNvSpPr>
          <p:nvPr>
            <p:ph type="sldNum" sz="quarter" idx="10"/>
          </p:nvPr>
        </p:nvSpPr>
        <p:spPr>
          <a:xfrm>
            <a:off x="6705600" y="6381750"/>
            <a:ext cx="1981200" cy="339725"/>
          </a:xfrm>
          <a:prstGeom prst="rect">
            <a:avLst/>
          </a:prstGeom>
        </p:spPr>
        <p:txBody>
          <a:bodyPr anchor="b" anchorCtr="0"/>
          <a:lstStyle>
            <a:lvl1pPr algn="r">
              <a:defRPr sz="1200" b="0">
                <a:solidFill>
                  <a:prstClr val="black"/>
                </a:solidFill>
                <a:latin typeface="+mn-lt"/>
              </a:defRPr>
            </a:lvl1pPr>
          </a:lstStyle>
          <a:p>
            <a:pPr>
              <a:defRPr/>
            </a:pPr>
            <a:fld id="{A0867824-D461-4882-9229-B9476BD6F575}" type="slidenum">
              <a:rPr lang="en-GB"/>
              <a:pPr>
                <a:defRPr/>
              </a:pPr>
              <a:t>‹#›</a:t>
            </a:fld>
            <a:r>
              <a:rPr lang="en-GB"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77975" y="274638"/>
            <a:ext cx="67913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577975" y="2060575"/>
            <a:ext cx="6791325"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rebuchet MS" pitchFamily="34" charset="0"/>
        </a:defRPr>
      </a:lvl2pPr>
      <a:lvl3pPr algn="l" rtl="0" eaLnBrk="0" fontAlgn="base" hangingPunct="0">
        <a:spcBef>
          <a:spcPct val="0"/>
        </a:spcBef>
        <a:spcAft>
          <a:spcPct val="0"/>
        </a:spcAft>
        <a:defRPr sz="3200">
          <a:solidFill>
            <a:schemeClr val="tx2"/>
          </a:solidFill>
          <a:latin typeface="Trebuchet MS" pitchFamily="34" charset="0"/>
        </a:defRPr>
      </a:lvl3pPr>
      <a:lvl4pPr algn="l" rtl="0" eaLnBrk="0" fontAlgn="base" hangingPunct="0">
        <a:spcBef>
          <a:spcPct val="0"/>
        </a:spcBef>
        <a:spcAft>
          <a:spcPct val="0"/>
        </a:spcAft>
        <a:defRPr sz="3200">
          <a:solidFill>
            <a:schemeClr val="tx2"/>
          </a:solidFill>
          <a:latin typeface="Trebuchet MS" pitchFamily="34" charset="0"/>
        </a:defRPr>
      </a:lvl4pPr>
      <a:lvl5pPr algn="l" rtl="0" eaLnBrk="0" fontAlgn="base" hangingPunct="0">
        <a:spcBef>
          <a:spcPct val="0"/>
        </a:spcBef>
        <a:spcAft>
          <a:spcPct val="0"/>
        </a:spcAft>
        <a:defRPr sz="3200">
          <a:solidFill>
            <a:schemeClr val="tx2"/>
          </a:solidFill>
          <a:latin typeface="Trebuchet MS" pitchFamily="34" charset="0"/>
        </a:defRPr>
      </a:lvl5pPr>
      <a:lvl6pPr marL="457200" algn="l" rtl="0" fontAlgn="base">
        <a:spcBef>
          <a:spcPct val="0"/>
        </a:spcBef>
        <a:spcAft>
          <a:spcPct val="0"/>
        </a:spcAft>
        <a:defRPr sz="3200">
          <a:solidFill>
            <a:schemeClr val="tx2"/>
          </a:solidFill>
          <a:latin typeface="Trebuchet MS" pitchFamily="34" charset="0"/>
        </a:defRPr>
      </a:lvl6pPr>
      <a:lvl7pPr marL="914400" algn="l" rtl="0" fontAlgn="base">
        <a:spcBef>
          <a:spcPct val="0"/>
        </a:spcBef>
        <a:spcAft>
          <a:spcPct val="0"/>
        </a:spcAft>
        <a:defRPr sz="3200">
          <a:solidFill>
            <a:schemeClr val="tx2"/>
          </a:solidFill>
          <a:latin typeface="Trebuchet MS" pitchFamily="34" charset="0"/>
        </a:defRPr>
      </a:lvl7pPr>
      <a:lvl8pPr marL="1371600" algn="l" rtl="0" fontAlgn="base">
        <a:spcBef>
          <a:spcPct val="0"/>
        </a:spcBef>
        <a:spcAft>
          <a:spcPct val="0"/>
        </a:spcAft>
        <a:defRPr sz="3200">
          <a:solidFill>
            <a:schemeClr val="tx2"/>
          </a:solidFill>
          <a:latin typeface="Trebuchet MS" pitchFamily="34" charset="0"/>
        </a:defRPr>
      </a:lvl8pPr>
      <a:lvl9pPr marL="1828800" algn="l" rtl="0" fontAlgn="base">
        <a:spcBef>
          <a:spcPct val="0"/>
        </a:spcBef>
        <a:spcAft>
          <a:spcPct val="0"/>
        </a:spcAft>
        <a:defRPr sz="3200">
          <a:solidFill>
            <a:schemeClr val="tx2"/>
          </a:solidFill>
          <a:latin typeface="Trebuchet MS" pitchFamily="34" charset="0"/>
        </a:defRPr>
      </a:lvl9pPr>
    </p:titleStyle>
    <p:bodyStyle>
      <a:lvl1pPr marL="381000" indent="-381000" algn="l" rtl="0" eaLnBrk="0" fontAlgn="base" hangingPunct="0">
        <a:spcBef>
          <a:spcPct val="20000"/>
        </a:spcBef>
        <a:spcAft>
          <a:spcPct val="20000"/>
        </a:spcAft>
        <a:buAutoNum type="arabicPeriod"/>
        <a:defRPr sz="2400">
          <a:solidFill>
            <a:schemeClr val="tx1"/>
          </a:solidFill>
          <a:latin typeface="+mn-lt"/>
          <a:ea typeface="+mn-ea"/>
          <a:cs typeface="+mn-cs"/>
        </a:defRPr>
      </a:lvl1pPr>
      <a:lvl2pPr marL="838200" indent="-381000" algn="l" rtl="0" eaLnBrk="0" fontAlgn="base" hangingPunct="0">
        <a:spcBef>
          <a:spcPct val="20000"/>
        </a:spcBef>
        <a:spcAft>
          <a:spcPct val="20000"/>
        </a:spcAft>
        <a:buChar char="–"/>
        <a:defRPr sz="2000">
          <a:solidFill>
            <a:schemeClr val="tx1"/>
          </a:solidFill>
          <a:latin typeface="+mn-lt"/>
        </a:defRPr>
      </a:lvl2pPr>
      <a:lvl3pPr marL="1295400" indent="-381000" algn="l" rtl="0" eaLnBrk="0" fontAlgn="base" hangingPunct="0">
        <a:spcBef>
          <a:spcPct val="20000"/>
        </a:spcBef>
        <a:spcAft>
          <a:spcPct val="20000"/>
        </a:spcAft>
        <a:buChar char="•"/>
        <a:defRPr sz="2000">
          <a:solidFill>
            <a:schemeClr val="tx1"/>
          </a:solidFill>
          <a:latin typeface="+mn-lt"/>
        </a:defRPr>
      </a:lvl3pPr>
      <a:lvl4pPr marL="1752600" indent="-381000" algn="l" rtl="0" eaLnBrk="0" fontAlgn="base" hangingPunct="0">
        <a:spcBef>
          <a:spcPct val="20000"/>
        </a:spcBef>
        <a:spcAft>
          <a:spcPct val="20000"/>
        </a:spcAft>
        <a:buChar char="–"/>
        <a:defRPr sz="2000">
          <a:solidFill>
            <a:schemeClr val="tx1"/>
          </a:solidFill>
          <a:latin typeface="+mn-lt"/>
        </a:defRPr>
      </a:lvl4pPr>
      <a:lvl5pPr marL="2209800" indent="-381000" algn="l" rtl="0" eaLnBrk="0" fontAlgn="base" hangingPunct="0">
        <a:spcBef>
          <a:spcPct val="20000"/>
        </a:spcBef>
        <a:spcAft>
          <a:spcPct val="20000"/>
        </a:spcAft>
        <a:buChar char="»"/>
        <a:defRPr sz="2000">
          <a:solidFill>
            <a:schemeClr val="tx1"/>
          </a:solidFill>
          <a:latin typeface="+mn-lt"/>
        </a:defRPr>
      </a:lvl5pPr>
      <a:lvl6pPr marL="2667000" indent="-381000" algn="l" rtl="0" fontAlgn="base">
        <a:spcBef>
          <a:spcPct val="20000"/>
        </a:spcBef>
        <a:spcAft>
          <a:spcPct val="20000"/>
        </a:spcAft>
        <a:buChar char="»"/>
        <a:defRPr sz="2000">
          <a:solidFill>
            <a:schemeClr val="tx1"/>
          </a:solidFill>
          <a:latin typeface="+mn-lt"/>
        </a:defRPr>
      </a:lvl6pPr>
      <a:lvl7pPr marL="3124200" indent="-381000" algn="l" rtl="0" fontAlgn="base">
        <a:spcBef>
          <a:spcPct val="20000"/>
        </a:spcBef>
        <a:spcAft>
          <a:spcPct val="20000"/>
        </a:spcAft>
        <a:buChar char="»"/>
        <a:defRPr sz="2000">
          <a:solidFill>
            <a:schemeClr val="tx1"/>
          </a:solidFill>
          <a:latin typeface="+mn-lt"/>
        </a:defRPr>
      </a:lvl7pPr>
      <a:lvl8pPr marL="3581400" indent="-381000" algn="l" rtl="0" fontAlgn="base">
        <a:spcBef>
          <a:spcPct val="20000"/>
        </a:spcBef>
        <a:spcAft>
          <a:spcPct val="20000"/>
        </a:spcAft>
        <a:buChar char="»"/>
        <a:defRPr sz="2000">
          <a:solidFill>
            <a:schemeClr val="tx1"/>
          </a:solidFill>
          <a:latin typeface="+mn-lt"/>
        </a:defRPr>
      </a:lvl8pPr>
      <a:lvl9pPr marL="4038600" indent="-381000" algn="l" rtl="0" fontAlgn="base">
        <a:spcBef>
          <a:spcPct val="20000"/>
        </a:spcBef>
        <a:spcAft>
          <a:spcPct val="2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77975" y="274638"/>
            <a:ext cx="67913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1577975" y="2060575"/>
            <a:ext cx="6791325"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rebuchet MS" pitchFamily="34" charset="0"/>
        </a:defRPr>
      </a:lvl2pPr>
      <a:lvl3pPr algn="l" rtl="0" eaLnBrk="0" fontAlgn="base" hangingPunct="0">
        <a:spcBef>
          <a:spcPct val="0"/>
        </a:spcBef>
        <a:spcAft>
          <a:spcPct val="0"/>
        </a:spcAft>
        <a:defRPr sz="3200">
          <a:solidFill>
            <a:schemeClr val="tx2"/>
          </a:solidFill>
          <a:latin typeface="Trebuchet MS" pitchFamily="34" charset="0"/>
        </a:defRPr>
      </a:lvl3pPr>
      <a:lvl4pPr algn="l" rtl="0" eaLnBrk="0" fontAlgn="base" hangingPunct="0">
        <a:spcBef>
          <a:spcPct val="0"/>
        </a:spcBef>
        <a:spcAft>
          <a:spcPct val="0"/>
        </a:spcAft>
        <a:defRPr sz="3200">
          <a:solidFill>
            <a:schemeClr val="tx2"/>
          </a:solidFill>
          <a:latin typeface="Trebuchet MS" pitchFamily="34" charset="0"/>
        </a:defRPr>
      </a:lvl4pPr>
      <a:lvl5pPr algn="l" rtl="0" eaLnBrk="0" fontAlgn="base" hangingPunct="0">
        <a:spcBef>
          <a:spcPct val="0"/>
        </a:spcBef>
        <a:spcAft>
          <a:spcPct val="0"/>
        </a:spcAft>
        <a:defRPr sz="3200">
          <a:solidFill>
            <a:schemeClr val="tx2"/>
          </a:solidFill>
          <a:latin typeface="Trebuchet MS" pitchFamily="34" charset="0"/>
        </a:defRPr>
      </a:lvl5pPr>
      <a:lvl6pPr marL="457200" algn="l" rtl="0" fontAlgn="base">
        <a:spcBef>
          <a:spcPct val="0"/>
        </a:spcBef>
        <a:spcAft>
          <a:spcPct val="0"/>
        </a:spcAft>
        <a:defRPr sz="3200">
          <a:solidFill>
            <a:schemeClr val="tx2"/>
          </a:solidFill>
          <a:latin typeface="Trebuchet MS" pitchFamily="34" charset="0"/>
        </a:defRPr>
      </a:lvl6pPr>
      <a:lvl7pPr marL="914400" algn="l" rtl="0" fontAlgn="base">
        <a:spcBef>
          <a:spcPct val="0"/>
        </a:spcBef>
        <a:spcAft>
          <a:spcPct val="0"/>
        </a:spcAft>
        <a:defRPr sz="3200">
          <a:solidFill>
            <a:schemeClr val="tx2"/>
          </a:solidFill>
          <a:latin typeface="Trebuchet MS" pitchFamily="34" charset="0"/>
        </a:defRPr>
      </a:lvl7pPr>
      <a:lvl8pPr marL="1371600" algn="l" rtl="0" fontAlgn="base">
        <a:spcBef>
          <a:spcPct val="0"/>
        </a:spcBef>
        <a:spcAft>
          <a:spcPct val="0"/>
        </a:spcAft>
        <a:defRPr sz="3200">
          <a:solidFill>
            <a:schemeClr val="tx2"/>
          </a:solidFill>
          <a:latin typeface="Trebuchet MS" pitchFamily="34" charset="0"/>
        </a:defRPr>
      </a:lvl8pPr>
      <a:lvl9pPr marL="1828800" algn="l" rtl="0" fontAlgn="base">
        <a:spcBef>
          <a:spcPct val="0"/>
        </a:spcBef>
        <a:spcAft>
          <a:spcPct val="0"/>
        </a:spcAft>
        <a:defRPr sz="3200">
          <a:solidFill>
            <a:schemeClr val="tx2"/>
          </a:solidFill>
          <a:latin typeface="Trebuchet MS" pitchFamily="34" charset="0"/>
        </a:defRPr>
      </a:lvl9pPr>
    </p:titleStyle>
    <p:bodyStyle>
      <a:lvl1pPr marL="381000" indent="-381000" algn="l" rtl="0" eaLnBrk="0" fontAlgn="base" hangingPunct="0">
        <a:spcBef>
          <a:spcPct val="20000"/>
        </a:spcBef>
        <a:spcAft>
          <a:spcPct val="20000"/>
        </a:spcAft>
        <a:buAutoNum type="arabicPeriod"/>
        <a:defRPr sz="2400">
          <a:solidFill>
            <a:schemeClr val="tx1"/>
          </a:solidFill>
          <a:latin typeface="+mn-lt"/>
          <a:ea typeface="+mn-ea"/>
          <a:cs typeface="+mn-cs"/>
        </a:defRPr>
      </a:lvl1pPr>
      <a:lvl2pPr marL="838200" indent="-381000" algn="l" rtl="0" eaLnBrk="0" fontAlgn="base" hangingPunct="0">
        <a:spcBef>
          <a:spcPct val="20000"/>
        </a:spcBef>
        <a:spcAft>
          <a:spcPct val="20000"/>
        </a:spcAft>
        <a:buChar char="–"/>
        <a:defRPr sz="2000">
          <a:solidFill>
            <a:schemeClr val="tx1"/>
          </a:solidFill>
          <a:latin typeface="+mn-lt"/>
        </a:defRPr>
      </a:lvl2pPr>
      <a:lvl3pPr marL="1295400" indent="-381000" algn="l" rtl="0" eaLnBrk="0" fontAlgn="base" hangingPunct="0">
        <a:spcBef>
          <a:spcPct val="20000"/>
        </a:spcBef>
        <a:spcAft>
          <a:spcPct val="20000"/>
        </a:spcAft>
        <a:buChar char="•"/>
        <a:defRPr sz="2000">
          <a:solidFill>
            <a:schemeClr val="tx1"/>
          </a:solidFill>
          <a:latin typeface="+mn-lt"/>
        </a:defRPr>
      </a:lvl3pPr>
      <a:lvl4pPr marL="1752600" indent="-381000" algn="l" rtl="0" eaLnBrk="0" fontAlgn="base" hangingPunct="0">
        <a:spcBef>
          <a:spcPct val="20000"/>
        </a:spcBef>
        <a:spcAft>
          <a:spcPct val="20000"/>
        </a:spcAft>
        <a:buChar char="–"/>
        <a:defRPr sz="2000">
          <a:solidFill>
            <a:schemeClr val="tx1"/>
          </a:solidFill>
          <a:latin typeface="+mn-lt"/>
        </a:defRPr>
      </a:lvl4pPr>
      <a:lvl5pPr marL="2209800" indent="-381000" algn="l" rtl="0" eaLnBrk="0" fontAlgn="base" hangingPunct="0">
        <a:spcBef>
          <a:spcPct val="20000"/>
        </a:spcBef>
        <a:spcAft>
          <a:spcPct val="20000"/>
        </a:spcAft>
        <a:buChar char="»"/>
        <a:defRPr sz="2000">
          <a:solidFill>
            <a:schemeClr val="tx1"/>
          </a:solidFill>
          <a:latin typeface="+mn-lt"/>
        </a:defRPr>
      </a:lvl5pPr>
      <a:lvl6pPr marL="2667000" indent="-381000" algn="l" rtl="0" fontAlgn="base">
        <a:spcBef>
          <a:spcPct val="20000"/>
        </a:spcBef>
        <a:spcAft>
          <a:spcPct val="20000"/>
        </a:spcAft>
        <a:buChar char="»"/>
        <a:defRPr sz="2000">
          <a:solidFill>
            <a:schemeClr val="tx1"/>
          </a:solidFill>
          <a:latin typeface="+mn-lt"/>
        </a:defRPr>
      </a:lvl6pPr>
      <a:lvl7pPr marL="3124200" indent="-381000" algn="l" rtl="0" fontAlgn="base">
        <a:spcBef>
          <a:spcPct val="20000"/>
        </a:spcBef>
        <a:spcAft>
          <a:spcPct val="20000"/>
        </a:spcAft>
        <a:buChar char="»"/>
        <a:defRPr sz="2000">
          <a:solidFill>
            <a:schemeClr val="tx1"/>
          </a:solidFill>
          <a:latin typeface="+mn-lt"/>
        </a:defRPr>
      </a:lvl7pPr>
      <a:lvl8pPr marL="3581400" indent="-381000" algn="l" rtl="0" fontAlgn="base">
        <a:spcBef>
          <a:spcPct val="20000"/>
        </a:spcBef>
        <a:spcAft>
          <a:spcPct val="20000"/>
        </a:spcAft>
        <a:buChar char="»"/>
        <a:defRPr sz="2000">
          <a:solidFill>
            <a:schemeClr val="tx1"/>
          </a:solidFill>
          <a:latin typeface="+mn-lt"/>
        </a:defRPr>
      </a:lvl8pPr>
      <a:lvl9pPr marL="4038600" indent="-381000" algn="l" rtl="0" fontAlgn="base">
        <a:spcBef>
          <a:spcPct val="20000"/>
        </a:spcBef>
        <a:spcAft>
          <a:spcPct val="2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oleObject" Target="../embeddings/oleObject5.bin"/><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png"/><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ctrTitle"/>
          </p:nvPr>
        </p:nvSpPr>
        <p:spPr>
          <a:xfrm>
            <a:off x="2454275" y="1311275"/>
            <a:ext cx="5915025" cy="2336800"/>
          </a:xfrm>
        </p:spPr>
        <p:txBody>
          <a:bodyPr/>
          <a:lstStyle/>
          <a:p>
            <a:pPr eaLnBrk="1" hangingPunct="1"/>
            <a:r>
              <a:rPr lang="en-GB" dirty="0" smtClean="0"/>
              <a:t>ILO strategic objectives, actions and initiatives on social protection </a:t>
            </a:r>
          </a:p>
        </p:txBody>
      </p:sp>
      <p:sp>
        <p:nvSpPr>
          <p:cNvPr id="14339" name="Subtitle 5"/>
          <p:cNvSpPr>
            <a:spLocks noGrp="1"/>
          </p:cNvSpPr>
          <p:nvPr>
            <p:ph type="subTitle" idx="1"/>
          </p:nvPr>
        </p:nvSpPr>
        <p:spPr>
          <a:xfrm>
            <a:off x="3284538" y="4149725"/>
            <a:ext cx="5294312" cy="2227263"/>
          </a:xfrm>
        </p:spPr>
        <p:txBody>
          <a:bodyPr anchor="b"/>
          <a:lstStyle/>
          <a:p>
            <a:r>
              <a:rPr lang="en-GB" sz="1800" dirty="0" smtClean="0"/>
              <a:t>ILO Brussels in cooperation with ILO social security department</a:t>
            </a:r>
          </a:p>
          <a:p>
            <a:r>
              <a:rPr lang="en-GB" sz="1800" dirty="0" smtClean="0"/>
              <a:t>Brussels, ITUC, 25 January 2012</a:t>
            </a:r>
          </a:p>
          <a:p>
            <a:r>
              <a:rPr lang="en-GB" sz="1800" dirty="0" smtClean="0"/>
              <a:t/>
            </a:r>
            <a:br>
              <a:rPr lang="en-GB" sz="1800" dirty="0" smtClean="0"/>
            </a:br>
            <a:endParaRPr lang="en-GB"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3525" y="274638"/>
            <a:ext cx="8032750" cy="1143000"/>
          </a:xfrm>
        </p:spPr>
        <p:txBody>
          <a:bodyPr/>
          <a:lstStyle/>
          <a:p>
            <a:r>
              <a:rPr lang="en-GB" smtClean="0"/>
              <a:t>Outcome  of the Recurrent Discussion on social protection (social security), ILC 2011</a:t>
            </a:r>
          </a:p>
        </p:txBody>
      </p:sp>
      <p:sp>
        <p:nvSpPr>
          <p:cNvPr id="22531" name="Content Placeholder 2"/>
          <p:cNvSpPr>
            <a:spLocks noGrp="1"/>
          </p:cNvSpPr>
          <p:nvPr>
            <p:ph idx="1"/>
          </p:nvPr>
        </p:nvSpPr>
        <p:spPr>
          <a:xfrm>
            <a:off x="263525" y="1712913"/>
            <a:ext cx="7156450" cy="4486275"/>
          </a:xfrm>
        </p:spPr>
        <p:txBody>
          <a:bodyPr/>
          <a:lstStyle/>
          <a:p>
            <a:pPr marL="0" indent="0">
              <a:buClr>
                <a:srgbClr val="A3171E"/>
              </a:buClr>
              <a:buFontTx/>
              <a:buNone/>
            </a:pPr>
            <a:r>
              <a:rPr lang="en-GB" sz="1800" b="1" dirty="0" smtClean="0">
                <a:solidFill>
                  <a:srgbClr val="A3171E"/>
                </a:solidFill>
              </a:rPr>
              <a:t>Resolution concerning the recurrent discussion on social protection (social security):</a:t>
            </a:r>
            <a:r>
              <a:rPr lang="en-GB" sz="1800" b="1" dirty="0" smtClean="0"/>
              <a:t/>
            </a:r>
            <a:br>
              <a:rPr lang="en-GB" sz="1800" b="1" dirty="0" smtClean="0"/>
            </a:br>
            <a:endParaRPr lang="en-GB" sz="1800" b="1" dirty="0" smtClean="0"/>
          </a:p>
          <a:p>
            <a:pPr marL="0" indent="0">
              <a:buClr>
                <a:srgbClr val="A3171E"/>
              </a:buClr>
              <a:buFontTx/>
              <a:buNone/>
            </a:pPr>
            <a:r>
              <a:rPr lang="en-GB" sz="1800" dirty="0" smtClean="0"/>
              <a:t>“</a:t>
            </a:r>
          </a:p>
        </p:txBody>
      </p:sp>
      <p:sp>
        <p:nvSpPr>
          <p:cNvPr id="4" name="Slide Number Placeholder 3"/>
          <p:cNvSpPr>
            <a:spLocks noGrp="1"/>
          </p:cNvSpPr>
          <p:nvPr>
            <p:ph type="sldNum" sz="quarter" idx="10"/>
          </p:nvPr>
        </p:nvSpPr>
        <p:spPr/>
        <p:txBody>
          <a:bodyPr/>
          <a:lstStyle/>
          <a:p>
            <a:pPr>
              <a:defRPr/>
            </a:pPr>
            <a:fld id="{5C1CD0D8-FC6A-49D0-A1A5-8AA50157A13C}" type="slidenum">
              <a:rPr lang="en-GB" smtClean="0"/>
              <a:pPr>
                <a:defRPr/>
              </a:pPr>
              <a:t>9</a:t>
            </a:fld>
            <a:r>
              <a:rPr lang="en-GB" smtClean="0"/>
              <a:t> </a:t>
            </a:r>
            <a:endParaRPr lang="en-GB" dirty="0"/>
          </a:p>
        </p:txBody>
      </p:sp>
      <p:pic>
        <p:nvPicPr>
          <p:cNvPr id="8197" name="Picture 5"/>
          <p:cNvPicPr>
            <a:picLocks noChangeAspect="1" noChangeArrowheads="1"/>
          </p:cNvPicPr>
          <p:nvPr/>
        </p:nvPicPr>
        <p:blipFill>
          <a:blip r:embed="rId3" cstate="print"/>
          <a:srcRect/>
          <a:stretch>
            <a:fillRect/>
          </a:stretch>
        </p:blipFill>
        <p:spPr bwMode="auto">
          <a:xfrm>
            <a:off x="3184525" y="2244725"/>
            <a:ext cx="3067050" cy="4333875"/>
          </a:xfrm>
          <a:prstGeom prst="rect">
            <a:avLst/>
          </a:prstGeom>
          <a:noFill/>
          <a:ln w="9525">
            <a:solidFill>
              <a:schemeClr val="bg1">
                <a:lumMod val="75000"/>
              </a:schemeClr>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3525" y="274638"/>
            <a:ext cx="8032750" cy="1143000"/>
          </a:xfrm>
        </p:spPr>
        <p:txBody>
          <a:bodyPr/>
          <a:lstStyle/>
          <a:p>
            <a:r>
              <a:rPr lang="en-GB" smtClean="0"/>
              <a:t>Outcome: Summary of results </a:t>
            </a:r>
            <a:br>
              <a:rPr lang="en-GB" smtClean="0"/>
            </a:br>
            <a:r>
              <a:rPr lang="en-GB" smtClean="0"/>
              <a:t>of the ILC 2011 and follow-up</a:t>
            </a:r>
          </a:p>
        </p:txBody>
      </p:sp>
      <p:sp>
        <p:nvSpPr>
          <p:cNvPr id="23555" name="Content Placeholder 2"/>
          <p:cNvSpPr>
            <a:spLocks noGrp="1"/>
          </p:cNvSpPr>
          <p:nvPr>
            <p:ph idx="1"/>
          </p:nvPr>
        </p:nvSpPr>
        <p:spPr>
          <a:xfrm>
            <a:off x="519113" y="1895475"/>
            <a:ext cx="7448550" cy="4230688"/>
          </a:xfrm>
        </p:spPr>
        <p:txBody>
          <a:bodyPr/>
          <a:lstStyle/>
          <a:p>
            <a:pPr marL="0" indent="0">
              <a:buClr>
                <a:srgbClr val="A3171E"/>
              </a:buClr>
              <a:buFontTx/>
              <a:buNone/>
            </a:pPr>
            <a:r>
              <a:rPr lang="en-GB" sz="1800" smtClean="0"/>
              <a:t>Resolution and Conclusions on social protection (social security), adopted by the tripartite delegations represented at International Labour Conference (183 member States)</a:t>
            </a:r>
          </a:p>
          <a:p>
            <a:pPr marL="0" indent="0">
              <a:buClr>
                <a:srgbClr val="A3171E"/>
              </a:buClr>
              <a:buFont typeface="Trebuchet MS" pitchFamily="34" charset="0"/>
              <a:buChar char="●"/>
            </a:pPr>
            <a:r>
              <a:rPr lang="en-GB" sz="1800" smtClean="0"/>
              <a:t>Endorsement of ILO two-dimensional strategy for the extension of social security coverage</a:t>
            </a:r>
          </a:p>
          <a:p>
            <a:pPr marL="0" indent="0">
              <a:buClr>
                <a:srgbClr val="A3171E"/>
              </a:buClr>
              <a:buFont typeface="Trebuchet MS" pitchFamily="34" charset="0"/>
              <a:buChar char="●"/>
            </a:pPr>
            <a:r>
              <a:rPr lang="en-GB" sz="1800" smtClean="0"/>
              <a:t>Discussion on a possible Recommendation on Social Protection Floors at ILC 2012</a:t>
            </a:r>
          </a:p>
          <a:p>
            <a:pPr marL="0" indent="0">
              <a:buClr>
                <a:srgbClr val="A3171E"/>
              </a:buClr>
              <a:buFont typeface="Trebuchet MS" pitchFamily="34" charset="0"/>
              <a:buChar char="●"/>
            </a:pPr>
            <a:r>
              <a:rPr lang="en-GB" sz="1800" smtClean="0"/>
              <a:t>Reaffirmed mandate for ILO to assist member States in the extension of social security coverage and building social security systems, including</a:t>
            </a:r>
          </a:p>
          <a:p>
            <a:pPr lvl="1">
              <a:buClr>
                <a:srgbClr val="A3171E"/>
              </a:buClr>
              <a:buFont typeface="Trebuchet MS" pitchFamily="34" charset="0"/>
              <a:buChar char="●"/>
            </a:pPr>
            <a:r>
              <a:rPr lang="en-GB" sz="1500" smtClean="0"/>
              <a:t>Technical assistance to support design and implementation of </a:t>
            </a:r>
            <a:br>
              <a:rPr lang="en-GB" sz="1500" smtClean="0"/>
            </a:br>
            <a:r>
              <a:rPr lang="en-GB" sz="1500" smtClean="0"/>
              <a:t>two-dimensional extension strategy, including Social Protection Floor</a:t>
            </a:r>
          </a:p>
          <a:p>
            <a:pPr lvl="1">
              <a:buClr>
                <a:srgbClr val="A3171E"/>
              </a:buClr>
              <a:buFont typeface="Trebuchet MS" pitchFamily="34" charset="0"/>
              <a:buChar char="●"/>
            </a:pPr>
            <a:r>
              <a:rPr lang="en-GB" sz="1500" smtClean="0"/>
              <a:t>Assistance in promotion and implementation of ILO social security standards (notably C. 102) </a:t>
            </a:r>
          </a:p>
          <a:p>
            <a:pPr lvl="1">
              <a:buClr>
                <a:srgbClr val="A3171E"/>
              </a:buClr>
              <a:buFont typeface="Trebuchet MS" pitchFamily="34" charset="0"/>
              <a:buChar char="●"/>
            </a:pPr>
            <a:r>
              <a:rPr lang="en-GB" sz="1500" smtClean="0"/>
              <a:t>Facilitation of exchange of experiences and good practices, including development of a good practices guide</a:t>
            </a:r>
          </a:p>
          <a:p>
            <a:pPr lvl="1">
              <a:buClr>
                <a:srgbClr val="A3171E"/>
              </a:buClr>
              <a:buFont typeface="Trebuchet MS" pitchFamily="34" charset="0"/>
              <a:buChar char="●"/>
            </a:pPr>
            <a:endParaRPr lang="en-GB" sz="1600" smtClean="0"/>
          </a:p>
          <a:p>
            <a:pPr lvl="1">
              <a:buClr>
                <a:srgbClr val="A3171E"/>
              </a:buClr>
              <a:buFont typeface="Trebuchet MS" pitchFamily="34" charset="0"/>
              <a:buChar char="●"/>
            </a:pPr>
            <a:endParaRPr lang="en-GB" sz="1600" smtClean="0"/>
          </a:p>
        </p:txBody>
      </p:sp>
      <p:sp>
        <p:nvSpPr>
          <p:cNvPr id="4" name="Slide Number Placeholder 3"/>
          <p:cNvSpPr>
            <a:spLocks noGrp="1"/>
          </p:cNvSpPr>
          <p:nvPr>
            <p:ph type="sldNum" sz="quarter" idx="10"/>
          </p:nvPr>
        </p:nvSpPr>
        <p:spPr/>
        <p:txBody>
          <a:bodyPr/>
          <a:lstStyle/>
          <a:p>
            <a:pPr>
              <a:defRPr/>
            </a:pPr>
            <a:fld id="{E73865F6-8ACB-4FB0-900D-63D95D05EDBC}" type="slidenum">
              <a:rPr lang="en-GB" smtClean="0"/>
              <a:pPr>
                <a:defRPr/>
              </a:pPr>
              <a:t>10</a:t>
            </a:fld>
            <a:r>
              <a:rPr lang="en-GB" smtClean="0"/>
              <a:t>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3525" y="274638"/>
            <a:ext cx="8032750" cy="1143000"/>
          </a:xfrm>
        </p:spPr>
        <p:txBody>
          <a:bodyPr/>
          <a:lstStyle/>
          <a:p>
            <a:r>
              <a:rPr lang="en-GB" dirty="0" smtClean="0"/>
              <a:t>Mains elements of the “Geneva consensus”</a:t>
            </a:r>
          </a:p>
        </p:txBody>
      </p:sp>
      <p:sp>
        <p:nvSpPr>
          <p:cNvPr id="3" name="Content Placeholder 2"/>
          <p:cNvSpPr>
            <a:spLocks noGrp="1"/>
          </p:cNvSpPr>
          <p:nvPr>
            <p:ph idx="1"/>
          </p:nvPr>
        </p:nvSpPr>
        <p:spPr>
          <a:xfrm>
            <a:off x="0" y="1895475"/>
            <a:ext cx="9144000" cy="4826000"/>
          </a:xfrm>
        </p:spPr>
        <p:txBody>
          <a:bodyPr/>
          <a:lstStyle/>
          <a:p>
            <a:pPr lvl="1">
              <a:buClr>
                <a:schemeClr val="accent2">
                  <a:lumMod val="75000"/>
                </a:schemeClr>
              </a:buClr>
              <a:buFont typeface="Trebuchet MS" pitchFamily="34" charset="0"/>
              <a:buChar char="●"/>
              <a:defRPr/>
            </a:pPr>
            <a:r>
              <a:rPr lang="en-GB" sz="1800" dirty="0" smtClean="0"/>
              <a:t>Sustainable social security systems are a key element in promoting productive economic growth with equity</a:t>
            </a:r>
          </a:p>
          <a:p>
            <a:pPr lvl="1">
              <a:buClr>
                <a:schemeClr val="accent2">
                  <a:lumMod val="75000"/>
                </a:schemeClr>
              </a:buClr>
              <a:buFont typeface="Trebuchet MS" pitchFamily="34" charset="0"/>
              <a:buChar char="●"/>
              <a:defRPr/>
            </a:pPr>
            <a:r>
              <a:rPr lang="en-GB" sz="1800" dirty="0" smtClean="0"/>
              <a:t>Social security and other pillars of the Decent Work Agenda</a:t>
            </a:r>
            <a:r>
              <a:rPr lang="pl-PL" sz="1800" dirty="0" smtClean="0"/>
              <a:t> (productive emplo</a:t>
            </a:r>
            <a:r>
              <a:rPr lang="en-GB" sz="1800" dirty="0" smtClean="0"/>
              <a:t>y</a:t>
            </a:r>
            <a:r>
              <a:rPr lang="pl-PL" sz="1800" dirty="0" smtClean="0"/>
              <a:t>ment, rights at work and social dialogue)</a:t>
            </a:r>
            <a:r>
              <a:rPr lang="en-GB" sz="1800" dirty="0" smtClean="0"/>
              <a:t> are inseparable, interrelated and mutually supportive in reaching the objective of social justice and fair globalization</a:t>
            </a:r>
          </a:p>
          <a:p>
            <a:pPr lvl="1">
              <a:buClr>
                <a:schemeClr val="accent2">
                  <a:lumMod val="75000"/>
                </a:schemeClr>
              </a:buClr>
              <a:buFont typeface="Trebuchet MS" pitchFamily="34" charset="0"/>
              <a:buChar char="●"/>
              <a:defRPr/>
            </a:pPr>
            <a:r>
              <a:rPr lang="en-GB" sz="1800" dirty="0" smtClean="0"/>
              <a:t>Provision of social security should be based on entitlements defined within a national legal framework</a:t>
            </a:r>
          </a:p>
          <a:p>
            <a:pPr lvl="1">
              <a:buClr>
                <a:schemeClr val="accent2">
                  <a:lumMod val="75000"/>
                </a:schemeClr>
              </a:buClr>
              <a:buFont typeface="Trebuchet MS" pitchFamily="34" charset="0"/>
              <a:buChar char="●"/>
              <a:defRPr/>
            </a:pPr>
            <a:r>
              <a:rPr lang="en-GB" sz="1800" dirty="0" smtClean="0"/>
              <a:t>Tripartism and social dialogue based on freedom of association and the effective recognition of the right to collective bargaining are key elements contributing to sustainability of social security systems in which non-contributory and contributory schemes complement each other</a:t>
            </a:r>
          </a:p>
          <a:p>
            <a:pPr lvl="1">
              <a:buClr>
                <a:schemeClr val="accent2">
                  <a:lumMod val="75000"/>
                </a:schemeClr>
              </a:buClr>
              <a:buFont typeface="Trebuchet MS" pitchFamily="34" charset="0"/>
              <a:buChar char="●"/>
              <a:defRPr/>
            </a:pPr>
            <a:r>
              <a:rPr lang="en-GB" sz="1800" dirty="0" smtClean="0"/>
              <a:t>Social security is not only human right but also economic and social necessity </a:t>
            </a:r>
            <a:endParaRPr lang="en-GB" sz="1800" dirty="0"/>
          </a:p>
        </p:txBody>
      </p:sp>
      <p:sp>
        <p:nvSpPr>
          <p:cNvPr id="4" name="Slide Number Placeholder 3"/>
          <p:cNvSpPr>
            <a:spLocks noGrp="1"/>
          </p:cNvSpPr>
          <p:nvPr>
            <p:ph type="sldNum" sz="quarter" idx="10"/>
          </p:nvPr>
        </p:nvSpPr>
        <p:spPr/>
        <p:txBody>
          <a:bodyPr/>
          <a:lstStyle/>
          <a:p>
            <a:pPr>
              <a:defRPr/>
            </a:pPr>
            <a:fld id="{A39D1962-2184-4100-85D3-0BE3CC2577BC}" type="slidenum">
              <a:rPr lang="en-GB" smtClean="0"/>
              <a:pPr>
                <a:defRPr/>
              </a:pPr>
              <a:t>11</a:t>
            </a:fld>
            <a:r>
              <a:rPr lang="en-GB" smtClean="0"/>
              <a:t>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3525" y="274638"/>
            <a:ext cx="8032750" cy="1143000"/>
          </a:xfrm>
        </p:spPr>
        <p:txBody>
          <a:bodyPr/>
          <a:lstStyle/>
          <a:p>
            <a:r>
              <a:rPr lang="en-GB" dirty="0" smtClean="0"/>
              <a:t>On strategies to extend coverage</a:t>
            </a:r>
          </a:p>
        </p:txBody>
      </p:sp>
      <p:sp>
        <p:nvSpPr>
          <p:cNvPr id="3" name="Content Placeholder 2"/>
          <p:cNvSpPr>
            <a:spLocks noGrp="1"/>
          </p:cNvSpPr>
          <p:nvPr>
            <p:ph idx="1"/>
          </p:nvPr>
        </p:nvSpPr>
        <p:spPr>
          <a:xfrm>
            <a:off x="263526" y="1895475"/>
            <a:ext cx="8617008" cy="4826000"/>
          </a:xfrm>
        </p:spPr>
        <p:txBody>
          <a:bodyPr/>
          <a:lstStyle/>
          <a:p>
            <a:pPr lvl="1">
              <a:buClr>
                <a:schemeClr val="accent2">
                  <a:lumMod val="75000"/>
                </a:schemeClr>
              </a:buClr>
              <a:buFont typeface="Trebuchet MS" pitchFamily="34" charset="0"/>
              <a:buChar char="●"/>
              <a:defRPr/>
            </a:pPr>
            <a:r>
              <a:rPr lang="en-GB" sz="1800" dirty="0" smtClean="0"/>
              <a:t>Closing coverage gaps is of highest priority for equitable economic growth, social cohesion and decent work for all women and men</a:t>
            </a:r>
          </a:p>
          <a:p>
            <a:pPr lvl="1">
              <a:buClr>
                <a:schemeClr val="accent2">
                  <a:lumMod val="75000"/>
                </a:schemeClr>
              </a:buClr>
              <a:buFont typeface="Trebuchet MS" pitchFamily="34" charset="0"/>
              <a:buChar char="●"/>
              <a:defRPr/>
            </a:pPr>
            <a:r>
              <a:rPr lang="en-GB" sz="1800" dirty="0" smtClean="0"/>
              <a:t>National strategies, in line with country priorities, administrative feasibility and affordability, should aim at achieving universal coverage of the population with at least minimum levels of protection (horizontal dimension) and progressively ensuring higher levels of protection guided by up-to-date ILO social security standards (vertical dimension)</a:t>
            </a:r>
          </a:p>
          <a:p>
            <a:pPr lvl="1">
              <a:buClr>
                <a:schemeClr val="accent2">
                  <a:lumMod val="75000"/>
                </a:schemeClr>
              </a:buClr>
              <a:buFont typeface="Trebuchet MS" pitchFamily="34" charset="0"/>
              <a:buChar char="●"/>
              <a:defRPr/>
            </a:pPr>
            <a:r>
              <a:rPr lang="en-GB" sz="1800" dirty="0" smtClean="0"/>
              <a:t>The two dimensions of the extension of coverage are consistent with moving towards compliance with the requirements of the Social Security (Minimum Standards) Convention, 1952 (No. 102) and are of equal importance and should be pursued simultaneously where possible</a:t>
            </a:r>
            <a:endParaRPr lang="en-GB" sz="1800" dirty="0"/>
          </a:p>
        </p:txBody>
      </p:sp>
      <p:sp>
        <p:nvSpPr>
          <p:cNvPr id="4" name="Slide Number Placeholder 3"/>
          <p:cNvSpPr>
            <a:spLocks noGrp="1"/>
          </p:cNvSpPr>
          <p:nvPr>
            <p:ph type="sldNum" sz="quarter" idx="10"/>
          </p:nvPr>
        </p:nvSpPr>
        <p:spPr/>
        <p:txBody>
          <a:bodyPr/>
          <a:lstStyle/>
          <a:p>
            <a:pPr>
              <a:defRPr/>
            </a:pPr>
            <a:fld id="{B788877F-44CF-4BA4-9626-14845ACA3322}" type="slidenum">
              <a:rPr lang="en-GB" smtClean="0"/>
              <a:pPr>
                <a:defRPr/>
              </a:pPr>
              <a:t>12</a:t>
            </a:fld>
            <a:r>
              <a:rPr lang="en-GB" smtClean="0"/>
              <a:t>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274638"/>
            <a:ext cx="8521700" cy="1143000"/>
          </a:xfrm>
        </p:spPr>
        <p:txBody>
          <a:bodyPr/>
          <a:lstStyle/>
          <a:p>
            <a:r>
              <a:rPr lang="de-DE" sz="2400" smtClean="0"/>
              <a:t>The ILO‘s two-dimensional strategy </a:t>
            </a:r>
            <a:br>
              <a:rPr lang="de-DE" sz="2400" smtClean="0"/>
            </a:br>
            <a:r>
              <a:rPr lang="de-DE" sz="2400" smtClean="0"/>
              <a:t>for the extension of social security coverage endorsed:</a:t>
            </a:r>
            <a:br>
              <a:rPr lang="de-DE" sz="2400" smtClean="0"/>
            </a:br>
            <a:r>
              <a:rPr lang="de-DE" sz="2400" smtClean="0"/>
              <a:t>The progressiveness of protection</a:t>
            </a:r>
            <a:endParaRPr lang="en-US" sz="2400" smtClean="0"/>
          </a:p>
        </p:txBody>
      </p:sp>
      <p:sp>
        <p:nvSpPr>
          <p:cNvPr id="4" name="Slide Number Placeholder 3"/>
          <p:cNvSpPr>
            <a:spLocks noGrp="1"/>
          </p:cNvSpPr>
          <p:nvPr>
            <p:ph type="sldNum" sz="quarter" idx="10"/>
          </p:nvPr>
        </p:nvSpPr>
        <p:spPr/>
        <p:txBody>
          <a:bodyPr/>
          <a:lstStyle/>
          <a:p>
            <a:pPr>
              <a:defRPr/>
            </a:pPr>
            <a:fld id="{7DD44FF7-E563-421C-8951-002002993E0A}" type="slidenum">
              <a:rPr lang="en-GB" smtClean="0"/>
              <a:pPr>
                <a:defRPr/>
              </a:pPr>
              <a:t>13</a:t>
            </a:fld>
            <a:r>
              <a:rPr lang="en-GB" smtClean="0"/>
              <a:t> </a:t>
            </a:r>
            <a:endParaRPr lang="en-GB" dirty="0"/>
          </a:p>
        </p:txBody>
      </p:sp>
      <p:grpSp>
        <p:nvGrpSpPr>
          <p:cNvPr id="24580" name="Group 5"/>
          <p:cNvGrpSpPr>
            <a:grpSpLocks/>
          </p:cNvGrpSpPr>
          <p:nvPr/>
        </p:nvGrpSpPr>
        <p:grpSpPr bwMode="auto">
          <a:xfrm>
            <a:off x="2052638" y="1820863"/>
            <a:ext cx="6556375" cy="3302000"/>
            <a:chOff x="891" y="8715"/>
            <a:chExt cx="8875" cy="3420"/>
          </a:xfrm>
        </p:grpSpPr>
        <p:cxnSp>
          <p:nvCxnSpPr>
            <p:cNvPr id="24590" name="AutoShape 19"/>
            <p:cNvCxnSpPr>
              <a:cxnSpLocks noChangeShapeType="1"/>
            </p:cNvCxnSpPr>
            <p:nvPr/>
          </p:nvCxnSpPr>
          <p:spPr bwMode="auto">
            <a:xfrm>
              <a:off x="3618" y="11684"/>
              <a:ext cx="6148" cy="0"/>
            </a:xfrm>
            <a:prstGeom prst="straightConnector1">
              <a:avLst/>
            </a:prstGeom>
            <a:noFill/>
            <a:ln w="9525">
              <a:solidFill>
                <a:srgbClr val="000000"/>
              </a:solidFill>
              <a:round/>
              <a:headEnd/>
              <a:tailEnd type="triangle" w="med" len="med"/>
            </a:ln>
          </p:spPr>
        </p:cxnSp>
        <p:sp>
          <p:nvSpPr>
            <p:cNvPr id="24591" name="Text Box 18"/>
            <p:cNvSpPr txBox="1">
              <a:spLocks noChangeArrowheads="1"/>
            </p:cNvSpPr>
            <p:nvPr/>
          </p:nvSpPr>
          <p:spPr bwMode="auto">
            <a:xfrm>
              <a:off x="4381" y="11760"/>
              <a:ext cx="4399" cy="345"/>
            </a:xfrm>
            <a:prstGeom prst="rect">
              <a:avLst/>
            </a:prstGeom>
            <a:solidFill>
              <a:srgbClr val="FFFFFF"/>
            </a:solidFill>
            <a:ln w="9525">
              <a:solidFill>
                <a:srgbClr val="FFFFFF"/>
              </a:solidFill>
              <a:miter lim="800000"/>
              <a:headEnd/>
              <a:tailEnd/>
            </a:ln>
          </p:spPr>
          <p:txBody>
            <a:bodyPr/>
            <a:lstStyle/>
            <a:p>
              <a:pPr algn="ctr" eaLnBrk="0" hangingPunct="0"/>
              <a:r>
                <a:rPr lang="en-GB" sz="1400">
                  <a:solidFill>
                    <a:srgbClr val="000000"/>
                  </a:solidFill>
                  <a:latin typeface="Trebuchet MS" pitchFamily="34" charset="0"/>
                  <a:ea typeface="Calibri" pitchFamily="34" charset="0"/>
                  <a:cs typeface="Times New Roman" pitchFamily="18" charset="0"/>
                </a:rPr>
                <a:t>individual/household income</a:t>
              </a:r>
            </a:p>
          </p:txBody>
        </p:sp>
        <p:sp>
          <p:nvSpPr>
            <p:cNvPr id="8209" name="Rectangle 17"/>
            <p:cNvSpPr>
              <a:spLocks noChangeArrowheads="1"/>
            </p:cNvSpPr>
            <p:nvPr/>
          </p:nvSpPr>
          <p:spPr bwMode="auto">
            <a:xfrm>
              <a:off x="3618" y="10785"/>
              <a:ext cx="5920" cy="899"/>
            </a:xfrm>
            <a:prstGeom prst="rect">
              <a:avLst/>
            </a:prstGeom>
            <a:solidFill>
              <a:schemeClr val="accent5">
                <a:lumMod val="60000"/>
                <a:lumOff val="40000"/>
              </a:schemeClr>
            </a:solidFill>
            <a:ln w="9525">
              <a:noFill/>
              <a:miter lim="800000"/>
              <a:headEnd/>
              <a:tailEnd/>
            </a:ln>
          </p:spPr>
          <p:txBody>
            <a:bodyPr/>
            <a:lstStyle/>
            <a:p>
              <a:pPr>
                <a:defRPr/>
              </a:pPr>
              <a:endParaRPr lang="en-US" sz="1400" b="0">
                <a:solidFill>
                  <a:prstClr val="black"/>
                </a:solidFill>
                <a:latin typeface="Trebuchet MS" pitchFamily="34" charset="0"/>
              </a:endParaRPr>
            </a:p>
          </p:txBody>
        </p:sp>
        <p:sp>
          <p:nvSpPr>
            <p:cNvPr id="24593" name="Text Box 16"/>
            <p:cNvSpPr txBox="1">
              <a:spLocks noChangeArrowheads="1"/>
            </p:cNvSpPr>
            <p:nvPr/>
          </p:nvSpPr>
          <p:spPr bwMode="auto">
            <a:xfrm>
              <a:off x="3867" y="10785"/>
              <a:ext cx="5671" cy="899"/>
            </a:xfrm>
            <a:prstGeom prst="rect">
              <a:avLst/>
            </a:prstGeom>
            <a:noFill/>
            <a:ln w="9525">
              <a:noFill/>
              <a:miter lim="800000"/>
              <a:headEnd/>
              <a:tailEnd/>
            </a:ln>
          </p:spPr>
          <p:txBody>
            <a:bodyPr/>
            <a:lstStyle/>
            <a:p>
              <a:pPr algn="ctr" eaLnBrk="0" hangingPunct="0"/>
              <a:r>
                <a:rPr lang="en-GB" sz="1400" b="0">
                  <a:solidFill>
                    <a:srgbClr val="FFFFFF"/>
                  </a:solidFill>
                  <a:latin typeface="Trebuchet MS" pitchFamily="34" charset="0"/>
                  <a:ea typeface="Calibri" pitchFamily="34" charset="0"/>
                  <a:cs typeface="Times New Roman" pitchFamily="18" charset="0"/>
                </a:rPr>
                <a:t/>
              </a:r>
              <a:br>
                <a:rPr lang="en-GB" sz="1400" b="0">
                  <a:solidFill>
                    <a:srgbClr val="FFFFFF"/>
                  </a:solidFill>
                  <a:latin typeface="Trebuchet MS" pitchFamily="34" charset="0"/>
                  <a:ea typeface="Calibri" pitchFamily="34" charset="0"/>
                  <a:cs typeface="Times New Roman" pitchFamily="18" charset="0"/>
                </a:rPr>
              </a:br>
              <a:r>
                <a:rPr lang="en-GB" sz="1400" b="0">
                  <a:solidFill>
                    <a:srgbClr val="FFFFFF"/>
                  </a:solidFill>
                  <a:latin typeface="Trebuchet MS" pitchFamily="34" charset="0"/>
                  <a:ea typeface="Calibri" pitchFamily="34" charset="0"/>
                  <a:cs typeface="Times New Roman" pitchFamily="18" charset="0"/>
                </a:rPr>
                <a:t>Access to essential health care </a:t>
              </a:r>
              <a:br>
                <a:rPr lang="en-GB" sz="1400" b="0">
                  <a:solidFill>
                    <a:srgbClr val="FFFFFF"/>
                  </a:solidFill>
                  <a:latin typeface="Trebuchet MS" pitchFamily="34" charset="0"/>
                  <a:ea typeface="Calibri" pitchFamily="34" charset="0"/>
                  <a:cs typeface="Times New Roman" pitchFamily="18" charset="0"/>
                </a:rPr>
              </a:br>
              <a:r>
                <a:rPr lang="en-GB" sz="1400" b="0">
                  <a:solidFill>
                    <a:srgbClr val="FFFFFF"/>
                  </a:solidFill>
                  <a:latin typeface="Trebuchet MS" pitchFamily="34" charset="0"/>
                  <a:ea typeface="Calibri" pitchFamily="34" charset="0"/>
                  <a:cs typeface="Times New Roman" pitchFamily="18" charset="0"/>
                </a:rPr>
                <a:t>and minimum income security for all</a:t>
              </a:r>
            </a:p>
          </p:txBody>
        </p:sp>
        <p:sp>
          <p:nvSpPr>
            <p:cNvPr id="8207" name="Rectangle 15"/>
            <p:cNvSpPr>
              <a:spLocks noChangeArrowheads="1"/>
            </p:cNvSpPr>
            <p:nvPr/>
          </p:nvSpPr>
          <p:spPr bwMode="auto">
            <a:xfrm>
              <a:off x="4875" y="9884"/>
              <a:ext cx="4663" cy="901"/>
            </a:xfrm>
            <a:prstGeom prst="rect">
              <a:avLst/>
            </a:prstGeom>
            <a:solidFill>
              <a:schemeClr val="accent5">
                <a:lumMod val="60000"/>
                <a:lumOff val="40000"/>
                <a:alpha val="65000"/>
              </a:schemeClr>
            </a:solidFill>
            <a:ln w="9525">
              <a:noFill/>
              <a:miter lim="800000"/>
              <a:headEnd/>
              <a:tailEnd/>
            </a:ln>
          </p:spPr>
          <p:txBody>
            <a:bodyPr/>
            <a:lstStyle/>
            <a:p>
              <a:pPr>
                <a:defRPr/>
              </a:pPr>
              <a:endParaRPr lang="en-US" sz="1400" b="0">
                <a:solidFill>
                  <a:prstClr val="black"/>
                </a:solidFill>
                <a:latin typeface="Trebuchet MS" pitchFamily="34" charset="0"/>
              </a:endParaRPr>
            </a:p>
          </p:txBody>
        </p:sp>
        <p:sp>
          <p:nvSpPr>
            <p:cNvPr id="8206" name="Text Box 14"/>
            <p:cNvSpPr txBox="1">
              <a:spLocks noChangeArrowheads="1"/>
            </p:cNvSpPr>
            <p:nvPr/>
          </p:nvSpPr>
          <p:spPr bwMode="auto">
            <a:xfrm>
              <a:off x="4875" y="9886"/>
              <a:ext cx="4663" cy="899"/>
            </a:xfrm>
            <a:prstGeom prst="rect">
              <a:avLst/>
            </a:prstGeom>
            <a:solidFill>
              <a:schemeClr val="accent5">
                <a:lumMod val="60000"/>
                <a:lumOff val="40000"/>
              </a:schemeClr>
            </a:solidFill>
            <a:ln w="9525">
              <a:no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en-GB" sz="1400" b="0" smtClean="0">
                  <a:solidFill>
                    <a:prstClr val="black"/>
                  </a:solidFill>
                  <a:latin typeface="Trebuchet MS" pitchFamily="34" charset="0"/>
                  <a:ea typeface="Calibri" pitchFamily="34" charset="0"/>
                  <a:cs typeface="Times New Roman" pitchFamily="18" charset="0"/>
                </a:rPr>
                <a:t> social security benefits</a:t>
              </a:r>
              <a:br>
                <a:rPr lang="en-GB" sz="1400" b="0" smtClean="0">
                  <a:solidFill>
                    <a:prstClr val="black"/>
                  </a:solidFill>
                  <a:latin typeface="Trebuchet MS" pitchFamily="34" charset="0"/>
                  <a:ea typeface="Calibri" pitchFamily="34" charset="0"/>
                  <a:cs typeface="Times New Roman" pitchFamily="18" charset="0"/>
                </a:rPr>
              </a:br>
              <a:r>
                <a:rPr lang="en-GB" sz="1400" b="0" smtClean="0">
                  <a:solidFill>
                    <a:prstClr val="black"/>
                  </a:solidFill>
                  <a:latin typeface="Trebuchet MS" pitchFamily="34" charset="0"/>
                  <a:ea typeface="Calibri" pitchFamily="34" charset="0"/>
                  <a:cs typeface="Times New Roman" pitchFamily="18" charset="0"/>
                </a:rPr>
                <a:t>of guaranteed levels </a:t>
              </a:r>
            </a:p>
          </p:txBody>
        </p:sp>
        <p:sp>
          <p:nvSpPr>
            <p:cNvPr id="8205" name="Rectangle 13"/>
            <p:cNvSpPr>
              <a:spLocks noChangeArrowheads="1"/>
            </p:cNvSpPr>
            <p:nvPr/>
          </p:nvSpPr>
          <p:spPr bwMode="auto">
            <a:xfrm>
              <a:off x="6465" y="8985"/>
              <a:ext cx="3075" cy="901"/>
            </a:xfrm>
            <a:prstGeom prst="rect">
              <a:avLst/>
            </a:prstGeom>
            <a:solidFill>
              <a:schemeClr val="accent5">
                <a:lumMod val="60000"/>
                <a:lumOff val="40000"/>
                <a:alpha val="40000"/>
              </a:schemeClr>
            </a:solidFill>
            <a:ln w="9525">
              <a:noFill/>
              <a:miter lim="800000"/>
              <a:headEnd/>
              <a:tailEnd/>
            </a:ln>
          </p:spPr>
          <p:txBody>
            <a:bodyPr/>
            <a:lstStyle/>
            <a:p>
              <a:pPr>
                <a:defRPr/>
              </a:pPr>
              <a:endParaRPr lang="en-US" sz="1400" b="0">
                <a:solidFill>
                  <a:prstClr val="black"/>
                </a:solidFill>
                <a:latin typeface="Trebuchet MS" pitchFamily="34" charset="0"/>
              </a:endParaRPr>
            </a:p>
          </p:txBody>
        </p:sp>
        <p:sp>
          <p:nvSpPr>
            <p:cNvPr id="24597" name="Text Box 12"/>
            <p:cNvSpPr txBox="1">
              <a:spLocks noChangeArrowheads="1"/>
            </p:cNvSpPr>
            <p:nvPr/>
          </p:nvSpPr>
          <p:spPr bwMode="auto">
            <a:xfrm>
              <a:off x="6721" y="8985"/>
              <a:ext cx="2609" cy="899"/>
            </a:xfrm>
            <a:prstGeom prst="rect">
              <a:avLst/>
            </a:prstGeom>
            <a:noFill/>
            <a:ln w="9525">
              <a:noFill/>
              <a:miter lim="800000"/>
              <a:headEnd/>
              <a:tailEnd/>
            </a:ln>
          </p:spPr>
          <p:txBody>
            <a:bodyPr anchor="ctr"/>
            <a:lstStyle/>
            <a:p>
              <a:pPr algn="ctr" eaLnBrk="0" hangingPunct="0"/>
              <a:r>
                <a:rPr lang="en-GB" sz="1400" b="0">
                  <a:solidFill>
                    <a:srgbClr val="000000"/>
                  </a:solidFill>
                  <a:latin typeface="Trebuchet MS" pitchFamily="34" charset="0"/>
                  <a:ea typeface="Calibri" pitchFamily="34" charset="0"/>
                  <a:cs typeface="Times New Roman" pitchFamily="18" charset="0"/>
                </a:rPr>
                <a:t>Voluntary insurance</a:t>
              </a:r>
              <a:br>
                <a:rPr lang="en-GB" sz="1400" b="0">
                  <a:solidFill>
                    <a:srgbClr val="000000"/>
                  </a:solidFill>
                  <a:latin typeface="Trebuchet MS" pitchFamily="34" charset="0"/>
                  <a:ea typeface="Calibri" pitchFamily="34" charset="0"/>
                  <a:cs typeface="Times New Roman" pitchFamily="18" charset="0"/>
                </a:rPr>
              </a:br>
              <a:r>
                <a:rPr lang="en-GB" sz="1400" b="0">
                  <a:solidFill>
                    <a:srgbClr val="000000"/>
                  </a:solidFill>
                  <a:latin typeface="Trebuchet MS" pitchFamily="34" charset="0"/>
                  <a:ea typeface="Calibri" pitchFamily="34" charset="0"/>
                  <a:cs typeface="Times New Roman" pitchFamily="18" charset="0"/>
                </a:rPr>
                <a:t>under government regulation</a:t>
              </a:r>
            </a:p>
          </p:txBody>
        </p:sp>
        <p:sp>
          <p:nvSpPr>
            <p:cNvPr id="24598" name="Text Box 11"/>
            <p:cNvSpPr txBox="1">
              <a:spLocks noChangeArrowheads="1"/>
            </p:cNvSpPr>
            <p:nvPr/>
          </p:nvSpPr>
          <p:spPr bwMode="auto">
            <a:xfrm>
              <a:off x="891" y="9942"/>
              <a:ext cx="1206" cy="855"/>
            </a:xfrm>
            <a:prstGeom prst="rect">
              <a:avLst/>
            </a:prstGeom>
            <a:solidFill>
              <a:srgbClr val="FFFFFF"/>
            </a:solidFill>
            <a:ln w="9525">
              <a:solidFill>
                <a:srgbClr val="FFFFFF"/>
              </a:solidFill>
              <a:miter lim="800000"/>
              <a:headEnd/>
              <a:tailEnd/>
            </a:ln>
          </p:spPr>
          <p:txBody>
            <a:bodyPr/>
            <a:lstStyle/>
            <a:p>
              <a:pPr algn="r" eaLnBrk="0" hangingPunct="0"/>
              <a:r>
                <a:rPr lang="en-GB" sz="1400">
                  <a:solidFill>
                    <a:srgbClr val="000000"/>
                  </a:solidFill>
                  <a:latin typeface="Trebuchet MS" pitchFamily="34" charset="0"/>
                  <a:ea typeface="Calibri" pitchFamily="34" charset="0"/>
                  <a:cs typeface="Times New Roman" pitchFamily="18" charset="0"/>
                </a:rPr>
                <a:t>Level of protection</a:t>
              </a:r>
            </a:p>
          </p:txBody>
        </p:sp>
        <p:cxnSp>
          <p:nvCxnSpPr>
            <p:cNvPr id="24599" name="AutoShape 10"/>
            <p:cNvCxnSpPr>
              <a:cxnSpLocks noChangeShapeType="1"/>
            </p:cNvCxnSpPr>
            <p:nvPr/>
          </p:nvCxnSpPr>
          <p:spPr bwMode="auto">
            <a:xfrm flipV="1">
              <a:off x="3618" y="8715"/>
              <a:ext cx="0" cy="2969"/>
            </a:xfrm>
            <a:prstGeom prst="straightConnector1">
              <a:avLst/>
            </a:prstGeom>
            <a:noFill/>
            <a:ln w="9525">
              <a:solidFill>
                <a:srgbClr val="000000"/>
              </a:solidFill>
              <a:round/>
              <a:headEnd/>
              <a:tailEnd type="triangle" w="med" len="med"/>
            </a:ln>
          </p:spPr>
        </p:cxnSp>
        <p:sp>
          <p:nvSpPr>
            <p:cNvPr id="24600" name="Text Box 9"/>
            <p:cNvSpPr txBox="1">
              <a:spLocks noChangeArrowheads="1"/>
            </p:cNvSpPr>
            <p:nvPr/>
          </p:nvSpPr>
          <p:spPr bwMode="auto">
            <a:xfrm>
              <a:off x="2234" y="8715"/>
              <a:ext cx="1231" cy="375"/>
            </a:xfrm>
            <a:prstGeom prst="rect">
              <a:avLst/>
            </a:prstGeom>
            <a:solidFill>
              <a:srgbClr val="FFFFFF"/>
            </a:solidFill>
            <a:ln w="9525">
              <a:solidFill>
                <a:srgbClr val="FFFFFF"/>
              </a:solidFill>
              <a:miter lim="800000"/>
              <a:headEnd/>
              <a:tailEnd/>
            </a:ln>
          </p:spPr>
          <p:txBody>
            <a:bodyPr/>
            <a:lstStyle/>
            <a:p>
              <a:pPr algn="r" eaLnBrk="0" hangingPunct="0"/>
              <a:r>
                <a:rPr lang="en-GB" sz="1400" b="0">
                  <a:solidFill>
                    <a:srgbClr val="000000"/>
                  </a:solidFill>
                  <a:latin typeface="Trebuchet MS" pitchFamily="34" charset="0"/>
                  <a:ea typeface="Calibri" pitchFamily="34" charset="0"/>
                  <a:cs typeface="Times New Roman" pitchFamily="18" charset="0"/>
                </a:rPr>
                <a:t>high</a:t>
              </a:r>
            </a:p>
          </p:txBody>
        </p:sp>
        <p:sp>
          <p:nvSpPr>
            <p:cNvPr id="24601" name="Text Box 8"/>
            <p:cNvSpPr txBox="1">
              <a:spLocks noChangeArrowheads="1"/>
            </p:cNvSpPr>
            <p:nvPr/>
          </p:nvSpPr>
          <p:spPr bwMode="auto">
            <a:xfrm>
              <a:off x="8444" y="11760"/>
              <a:ext cx="1231" cy="375"/>
            </a:xfrm>
            <a:prstGeom prst="rect">
              <a:avLst/>
            </a:prstGeom>
            <a:solidFill>
              <a:srgbClr val="FFFFFF"/>
            </a:solidFill>
            <a:ln w="9525">
              <a:solidFill>
                <a:srgbClr val="FFFFFF"/>
              </a:solidFill>
              <a:miter lim="800000"/>
              <a:headEnd/>
              <a:tailEnd/>
            </a:ln>
          </p:spPr>
          <p:txBody>
            <a:bodyPr/>
            <a:lstStyle/>
            <a:p>
              <a:pPr algn="r" eaLnBrk="0" hangingPunct="0"/>
              <a:r>
                <a:rPr lang="en-GB" sz="1400" b="0">
                  <a:solidFill>
                    <a:srgbClr val="000000"/>
                  </a:solidFill>
                  <a:latin typeface="Trebuchet MS" pitchFamily="34" charset="0"/>
                  <a:ea typeface="Calibri" pitchFamily="34" charset="0"/>
                  <a:cs typeface="Times New Roman" pitchFamily="18" charset="0"/>
                </a:rPr>
                <a:t>high</a:t>
              </a:r>
            </a:p>
          </p:txBody>
        </p:sp>
        <p:sp>
          <p:nvSpPr>
            <p:cNvPr id="24602" name="Text Box 7"/>
            <p:cNvSpPr txBox="1">
              <a:spLocks noChangeArrowheads="1"/>
            </p:cNvSpPr>
            <p:nvPr/>
          </p:nvSpPr>
          <p:spPr bwMode="auto">
            <a:xfrm>
              <a:off x="3646" y="11760"/>
              <a:ext cx="1229" cy="375"/>
            </a:xfrm>
            <a:prstGeom prst="rect">
              <a:avLst/>
            </a:prstGeom>
            <a:solidFill>
              <a:srgbClr val="FFFFFF"/>
            </a:solidFill>
            <a:ln w="9525">
              <a:solidFill>
                <a:srgbClr val="FFFFFF"/>
              </a:solidFill>
              <a:miter lim="800000"/>
              <a:headEnd/>
              <a:tailEnd/>
            </a:ln>
          </p:spPr>
          <p:txBody>
            <a:bodyPr/>
            <a:lstStyle/>
            <a:p>
              <a:pPr eaLnBrk="0" hangingPunct="0"/>
              <a:r>
                <a:rPr lang="en-GB" sz="1400" b="0">
                  <a:solidFill>
                    <a:srgbClr val="000000"/>
                  </a:solidFill>
                  <a:latin typeface="Trebuchet MS" pitchFamily="34" charset="0"/>
                  <a:ea typeface="Calibri" pitchFamily="34" charset="0"/>
                  <a:cs typeface="Times New Roman" pitchFamily="18" charset="0"/>
                </a:rPr>
                <a:t>low</a:t>
              </a:r>
            </a:p>
          </p:txBody>
        </p:sp>
        <p:sp>
          <p:nvSpPr>
            <p:cNvPr id="24603" name="Text Box 6"/>
            <p:cNvSpPr txBox="1">
              <a:spLocks noChangeArrowheads="1"/>
            </p:cNvSpPr>
            <p:nvPr/>
          </p:nvSpPr>
          <p:spPr bwMode="auto">
            <a:xfrm>
              <a:off x="2234" y="11310"/>
              <a:ext cx="1231" cy="375"/>
            </a:xfrm>
            <a:prstGeom prst="rect">
              <a:avLst/>
            </a:prstGeom>
            <a:solidFill>
              <a:srgbClr val="FFFFFF"/>
            </a:solidFill>
            <a:ln w="9525">
              <a:solidFill>
                <a:srgbClr val="FFFFFF"/>
              </a:solidFill>
              <a:miter lim="800000"/>
              <a:headEnd/>
              <a:tailEnd/>
            </a:ln>
          </p:spPr>
          <p:txBody>
            <a:bodyPr/>
            <a:lstStyle/>
            <a:p>
              <a:pPr algn="r" eaLnBrk="0" hangingPunct="0"/>
              <a:r>
                <a:rPr lang="en-GB" sz="1400" b="0">
                  <a:solidFill>
                    <a:srgbClr val="000000"/>
                  </a:solidFill>
                  <a:latin typeface="Trebuchet MS" pitchFamily="34" charset="0"/>
                  <a:ea typeface="Calibri" pitchFamily="34" charset="0"/>
                  <a:cs typeface="Times New Roman" pitchFamily="18" charset="0"/>
                </a:rPr>
                <a:t>low</a:t>
              </a:r>
            </a:p>
          </p:txBody>
        </p:sp>
      </p:grpSp>
      <p:sp>
        <p:nvSpPr>
          <p:cNvPr id="24581" name="Rectangle 30"/>
          <p:cNvSpPr>
            <a:spLocks noChangeArrowheads="1"/>
          </p:cNvSpPr>
          <p:nvPr/>
        </p:nvSpPr>
        <p:spPr bwMode="auto">
          <a:xfrm>
            <a:off x="0" y="3417888"/>
            <a:ext cx="9144000" cy="0"/>
          </a:xfrm>
          <a:prstGeom prst="rect">
            <a:avLst/>
          </a:prstGeom>
          <a:noFill/>
          <a:ln w="9525">
            <a:noFill/>
            <a:miter lim="800000"/>
            <a:headEnd/>
            <a:tailEnd/>
          </a:ln>
        </p:spPr>
        <p:txBody>
          <a:bodyPr wrap="none" anchor="ctr">
            <a:spAutoFit/>
          </a:bodyPr>
          <a:lstStyle/>
          <a:p>
            <a:pPr eaLnBrk="0" hangingPunct="0"/>
            <a:endParaRPr lang="en-US">
              <a:solidFill>
                <a:srgbClr val="000000"/>
              </a:solidFill>
            </a:endParaRPr>
          </a:p>
        </p:txBody>
      </p:sp>
      <p:sp>
        <p:nvSpPr>
          <p:cNvPr id="24582" name="TextBox 20"/>
          <p:cNvSpPr txBox="1">
            <a:spLocks noChangeArrowheads="1"/>
          </p:cNvSpPr>
          <p:nvPr/>
        </p:nvSpPr>
        <p:spPr bwMode="auto">
          <a:xfrm>
            <a:off x="4067175" y="5457825"/>
            <a:ext cx="4541838" cy="830263"/>
          </a:xfrm>
          <a:prstGeom prst="rect">
            <a:avLst/>
          </a:prstGeom>
          <a:noFill/>
          <a:ln w="9525">
            <a:noFill/>
            <a:miter lim="800000"/>
            <a:headEnd/>
            <a:tailEnd/>
          </a:ln>
        </p:spPr>
        <p:txBody>
          <a:bodyPr>
            <a:spAutoFit/>
          </a:bodyPr>
          <a:lstStyle/>
          <a:p>
            <a:pPr marL="0" lvl="1" algn="ctr">
              <a:spcBef>
                <a:spcPts val="300"/>
              </a:spcBef>
              <a:spcAft>
                <a:spcPts val="300"/>
              </a:spcAft>
            </a:pPr>
            <a:r>
              <a:rPr lang="de-DE" sz="1600" i="1">
                <a:solidFill>
                  <a:srgbClr val="A3171E"/>
                </a:solidFill>
                <a:latin typeface="Trebuchet MS" pitchFamily="34" charset="0"/>
              </a:rPr>
              <a:t>Horizontal dimension</a:t>
            </a:r>
            <a:r>
              <a:rPr lang="de-DE" sz="1600" b="0">
                <a:solidFill>
                  <a:srgbClr val="A3171E"/>
                </a:solidFill>
                <a:latin typeface="Trebuchet MS" pitchFamily="34" charset="0"/>
              </a:rPr>
              <a:t>:</a:t>
            </a:r>
            <a:br>
              <a:rPr lang="de-DE" sz="1600" b="0">
                <a:solidFill>
                  <a:srgbClr val="A3171E"/>
                </a:solidFill>
                <a:latin typeface="Trebuchet MS" pitchFamily="34" charset="0"/>
              </a:rPr>
            </a:br>
            <a:r>
              <a:rPr lang="de-DE" sz="1600" b="0">
                <a:solidFill>
                  <a:srgbClr val="A3171E"/>
                </a:solidFill>
                <a:latin typeface="Trebuchet MS" pitchFamily="34" charset="0"/>
              </a:rPr>
              <a:t>Guaranteeing access to essential health care </a:t>
            </a:r>
            <a:br>
              <a:rPr lang="de-DE" sz="1600" b="0">
                <a:solidFill>
                  <a:srgbClr val="A3171E"/>
                </a:solidFill>
                <a:latin typeface="Trebuchet MS" pitchFamily="34" charset="0"/>
              </a:rPr>
            </a:br>
            <a:r>
              <a:rPr lang="de-DE" sz="1600" b="0">
                <a:solidFill>
                  <a:srgbClr val="A3171E"/>
                </a:solidFill>
                <a:latin typeface="Trebuchet MS" pitchFamily="34" charset="0"/>
              </a:rPr>
              <a:t>and minimum income security for all</a:t>
            </a:r>
          </a:p>
        </p:txBody>
      </p:sp>
      <p:sp>
        <p:nvSpPr>
          <p:cNvPr id="24583" name="TextBox 26"/>
          <p:cNvSpPr txBox="1">
            <a:spLocks noChangeArrowheads="1"/>
          </p:cNvSpPr>
          <p:nvPr/>
        </p:nvSpPr>
        <p:spPr bwMode="auto">
          <a:xfrm>
            <a:off x="300038" y="2414588"/>
            <a:ext cx="1985962" cy="2308225"/>
          </a:xfrm>
          <a:prstGeom prst="rect">
            <a:avLst/>
          </a:prstGeom>
          <a:noFill/>
          <a:ln w="9525">
            <a:noFill/>
            <a:miter lim="800000"/>
            <a:headEnd/>
            <a:tailEnd/>
          </a:ln>
        </p:spPr>
        <p:txBody>
          <a:bodyPr>
            <a:spAutoFit/>
          </a:bodyPr>
          <a:lstStyle/>
          <a:p>
            <a:pPr marL="0" lvl="1" algn="ctr"/>
            <a:r>
              <a:rPr lang="de-DE" sz="1600" i="1">
                <a:solidFill>
                  <a:srgbClr val="A3171E"/>
                </a:solidFill>
                <a:latin typeface="Trebuchet MS" pitchFamily="34" charset="0"/>
              </a:rPr>
              <a:t>Vertical dimension:</a:t>
            </a:r>
            <a:r>
              <a:rPr lang="de-DE" sz="1600">
                <a:solidFill>
                  <a:srgbClr val="A3171E"/>
                </a:solidFill>
                <a:latin typeface="Trebuchet MS" pitchFamily="34" charset="0"/>
              </a:rPr>
              <a:t> </a:t>
            </a:r>
            <a:r>
              <a:rPr lang="de-DE" sz="1600" b="0">
                <a:solidFill>
                  <a:srgbClr val="A3171E"/>
                </a:solidFill>
                <a:latin typeface="Trebuchet MS" pitchFamily="34" charset="0"/>
              </a:rPr>
              <a:t>progressively ensuring </a:t>
            </a:r>
            <a:br>
              <a:rPr lang="de-DE" sz="1600" b="0">
                <a:solidFill>
                  <a:srgbClr val="A3171E"/>
                </a:solidFill>
                <a:latin typeface="Trebuchet MS" pitchFamily="34" charset="0"/>
              </a:rPr>
            </a:br>
            <a:r>
              <a:rPr lang="de-DE" sz="1600" b="0">
                <a:solidFill>
                  <a:srgbClr val="A3171E"/>
                </a:solidFill>
                <a:latin typeface="Trebuchet MS" pitchFamily="34" charset="0"/>
              </a:rPr>
              <a:t>higher levels of protection </a:t>
            </a:r>
            <a:br>
              <a:rPr lang="de-DE" sz="1600" b="0">
                <a:solidFill>
                  <a:srgbClr val="A3171E"/>
                </a:solidFill>
                <a:latin typeface="Trebuchet MS" pitchFamily="34" charset="0"/>
              </a:rPr>
            </a:br>
            <a:r>
              <a:rPr lang="de-DE" sz="1600" b="0">
                <a:solidFill>
                  <a:srgbClr val="A3171E"/>
                </a:solidFill>
                <a:latin typeface="Trebuchet MS" pitchFamily="34" charset="0"/>
              </a:rPr>
              <a:t>guided by C.102 and higher-level standards</a:t>
            </a:r>
          </a:p>
        </p:txBody>
      </p:sp>
      <p:cxnSp>
        <p:nvCxnSpPr>
          <p:cNvPr id="26" name="Straight Arrow Connector 25"/>
          <p:cNvCxnSpPr/>
          <p:nvPr/>
        </p:nvCxnSpPr>
        <p:spPr bwMode="auto">
          <a:xfrm rot="5400000" flipH="1" flipV="1">
            <a:off x="1204119" y="3005932"/>
            <a:ext cx="2865437" cy="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a:ln>
          <a:effectLst/>
        </p:spPr>
      </p:cxnSp>
      <p:cxnSp>
        <p:nvCxnSpPr>
          <p:cNvPr id="24585" name="Straight Connector 27"/>
          <p:cNvCxnSpPr>
            <a:cxnSpLocks noChangeShapeType="1"/>
          </p:cNvCxnSpPr>
          <p:nvPr/>
        </p:nvCxnSpPr>
        <p:spPr bwMode="auto">
          <a:xfrm>
            <a:off x="3954463" y="3819525"/>
            <a:ext cx="676275" cy="1588"/>
          </a:xfrm>
          <a:prstGeom prst="line">
            <a:avLst/>
          </a:prstGeom>
          <a:noFill/>
          <a:ln w="38100" algn="ctr">
            <a:solidFill>
              <a:schemeClr val="accent2"/>
            </a:solidFill>
            <a:round/>
            <a:headEnd/>
            <a:tailEnd/>
          </a:ln>
        </p:spPr>
      </p:cxnSp>
      <p:sp>
        <p:nvSpPr>
          <p:cNvPr id="24586" name="TextBox 28"/>
          <p:cNvSpPr txBox="1">
            <a:spLocks noChangeArrowheads="1"/>
          </p:cNvSpPr>
          <p:nvPr/>
        </p:nvSpPr>
        <p:spPr bwMode="auto">
          <a:xfrm>
            <a:off x="2943225" y="3741738"/>
            <a:ext cx="909638" cy="460375"/>
          </a:xfrm>
          <a:prstGeom prst="rect">
            <a:avLst/>
          </a:prstGeom>
          <a:noFill/>
          <a:ln w="9525">
            <a:noFill/>
            <a:miter lim="800000"/>
            <a:headEnd/>
            <a:tailEnd/>
          </a:ln>
        </p:spPr>
        <p:txBody>
          <a:bodyPr>
            <a:spAutoFit/>
          </a:bodyPr>
          <a:lstStyle/>
          <a:p>
            <a:r>
              <a:rPr lang="de-CH" sz="1200">
                <a:solidFill>
                  <a:srgbClr val="FF0000"/>
                </a:solidFill>
              </a:rPr>
              <a:t>Floor level</a:t>
            </a:r>
          </a:p>
        </p:txBody>
      </p:sp>
      <p:cxnSp>
        <p:nvCxnSpPr>
          <p:cNvPr id="24587" name="Straight Connector 30"/>
          <p:cNvCxnSpPr>
            <a:cxnSpLocks noChangeShapeType="1"/>
          </p:cNvCxnSpPr>
          <p:nvPr/>
        </p:nvCxnSpPr>
        <p:spPr bwMode="auto">
          <a:xfrm>
            <a:off x="3954463" y="2949575"/>
            <a:ext cx="676275" cy="1588"/>
          </a:xfrm>
          <a:prstGeom prst="line">
            <a:avLst/>
          </a:prstGeom>
          <a:noFill/>
          <a:ln w="28575" algn="ctr">
            <a:solidFill>
              <a:schemeClr val="accent2"/>
            </a:solidFill>
            <a:round/>
            <a:headEnd/>
            <a:tailEnd/>
          </a:ln>
        </p:spPr>
      </p:cxnSp>
      <p:sp>
        <p:nvSpPr>
          <p:cNvPr id="24588" name="TextBox 31"/>
          <p:cNvSpPr txBox="1">
            <a:spLocks noChangeArrowheads="1"/>
          </p:cNvSpPr>
          <p:nvPr/>
        </p:nvSpPr>
        <p:spPr bwMode="auto">
          <a:xfrm>
            <a:off x="3044825" y="2182813"/>
            <a:ext cx="909638" cy="646112"/>
          </a:xfrm>
          <a:prstGeom prst="rect">
            <a:avLst/>
          </a:prstGeom>
          <a:noFill/>
          <a:ln w="9525">
            <a:noFill/>
            <a:miter lim="800000"/>
            <a:headEnd/>
            <a:tailEnd/>
          </a:ln>
        </p:spPr>
        <p:txBody>
          <a:bodyPr>
            <a:spAutoFit/>
          </a:bodyPr>
          <a:lstStyle/>
          <a:p>
            <a:r>
              <a:rPr lang="de-CH" sz="1200">
                <a:solidFill>
                  <a:srgbClr val="FF0000"/>
                </a:solidFill>
              </a:rPr>
              <a:t>Higher levels min. c102</a:t>
            </a:r>
          </a:p>
        </p:txBody>
      </p:sp>
      <p:cxnSp>
        <p:nvCxnSpPr>
          <p:cNvPr id="24589" name="Straight Arrow Connector 33"/>
          <p:cNvCxnSpPr>
            <a:cxnSpLocks noChangeShapeType="1"/>
          </p:cNvCxnSpPr>
          <p:nvPr/>
        </p:nvCxnSpPr>
        <p:spPr bwMode="auto">
          <a:xfrm>
            <a:off x="4251325" y="5365750"/>
            <a:ext cx="4357688" cy="15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274638"/>
            <a:ext cx="6791325" cy="1143000"/>
          </a:xfrm>
        </p:spPr>
        <p:txBody>
          <a:bodyPr/>
          <a:lstStyle/>
          <a:p>
            <a:r>
              <a:rPr lang="en-US" smtClean="0"/>
              <a:t>Minimum income security and access to essential health care can be achieved </a:t>
            </a:r>
            <a:br>
              <a:rPr lang="en-US" smtClean="0"/>
            </a:br>
            <a:r>
              <a:rPr lang="en-US" smtClean="0"/>
              <a:t>by different delivery systems </a:t>
            </a:r>
            <a:endParaRPr lang="fr-CH" smtClean="0"/>
          </a:p>
        </p:txBody>
      </p:sp>
      <p:graphicFrame>
        <p:nvGraphicFramePr>
          <p:cNvPr id="5" name="Content Placeholder 4"/>
          <p:cNvGraphicFramePr>
            <a:graphicFrameLocks noGrp="1"/>
          </p:cNvGraphicFramePr>
          <p:nvPr>
            <p:ph idx="1"/>
          </p:nvPr>
        </p:nvGraphicFramePr>
        <p:xfrm>
          <a:off x="395536" y="2060575"/>
          <a:ext cx="8558024"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3377918E-5D7C-4F0C-9BAA-81FAD557A4BF}" type="slidenum">
              <a:rPr lang="en-GB" smtClean="0"/>
              <a:pPr>
                <a:defRPr/>
              </a:pPr>
              <a:t>14</a:t>
            </a:fld>
            <a:r>
              <a:rPr lang="en-GB" dirty="0" smtClean="0"/>
              <a:t> </a:t>
            </a:r>
            <a:endParaRPr lang="en-GB" dirty="0"/>
          </a:p>
        </p:txBody>
      </p:sp>
      <p:sp>
        <p:nvSpPr>
          <p:cNvPr id="6" name="Rounded Rectangle 5"/>
          <p:cNvSpPr/>
          <p:nvPr/>
        </p:nvSpPr>
        <p:spPr bwMode="auto">
          <a:xfrm>
            <a:off x="1760538" y="1814513"/>
            <a:ext cx="5988050" cy="585787"/>
          </a:xfrm>
          <a:prstGeom prst="roundRect">
            <a:avLst/>
          </a:prstGeom>
          <a:solidFill>
            <a:schemeClr val="accent5">
              <a:lumMod val="75000"/>
              <a:alpha val="20000"/>
            </a:schemeClr>
          </a:solidFill>
          <a:ln w="9525" cap="flat" cmpd="sng" algn="ctr">
            <a:noFill/>
            <a:prstDash val="solid"/>
            <a:round/>
            <a:headEnd type="none" w="med" len="med"/>
            <a:tailEnd type="none" w="med" len="med"/>
          </a:ln>
          <a:effectLst/>
        </p:spPr>
        <p:txBody>
          <a:bodyPr/>
          <a:lstStyle/>
          <a:p>
            <a:pPr>
              <a:defRPr/>
            </a:pPr>
            <a:endParaRPr lang="fr-CH">
              <a:solidFill>
                <a:prstClr val="black"/>
              </a:solidFill>
              <a:latin typeface="Arial" pitchFamily="34" charset="0"/>
            </a:endParaRPr>
          </a:p>
        </p:txBody>
      </p:sp>
      <p:sp>
        <p:nvSpPr>
          <p:cNvPr id="27654" name="TextBox 6"/>
          <p:cNvSpPr txBox="1">
            <a:spLocks noChangeArrowheads="1"/>
          </p:cNvSpPr>
          <p:nvPr/>
        </p:nvSpPr>
        <p:spPr bwMode="auto">
          <a:xfrm>
            <a:off x="1760538" y="1814513"/>
            <a:ext cx="5988050" cy="523875"/>
          </a:xfrm>
          <a:prstGeom prst="rect">
            <a:avLst/>
          </a:prstGeom>
          <a:noFill/>
          <a:ln w="9525">
            <a:noFill/>
            <a:miter lim="800000"/>
            <a:headEnd/>
            <a:tailEnd/>
          </a:ln>
        </p:spPr>
        <p:txBody>
          <a:bodyPr>
            <a:spAutoFit/>
          </a:bodyPr>
          <a:lstStyle/>
          <a:p>
            <a:pPr algn="ctr"/>
            <a:r>
              <a:rPr lang="fr-CH" sz="2800" b="0">
                <a:solidFill>
                  <a:srgbClr val="A3171E"/>
                </a:solidFill>
                <a:latin typeface="Trebuchet MS" pitchFamily="34" charset="0"/>
              </a:rPr>
              <a:t>national choice</a:t>
            </a:r>
          </a:p>
        </p:txBody>
      </p:sp>
      <p:sp>
        <p:nvSpPr>
          <p:cNvPr id="8" name="Rounded Rectangle 7"/>
          <p:cNvSpPr/>
          <p:nvPr/>
        </p:nvSpPr>
        <p:spPr bwMode="auto">
          <a:xfrm>
            <a:off x="1760538" y="5953125"/>
            <a:ext cx="5988050" cy="523875"/>
          </a:xfrm>
          <a:prstGeom prst="roundRect">
            <a:avLst/>
          </a:prstGeom>
          <a:solidFill>
            <a:schemeClr val="accent5">
              <a:lumMod val="75000"/>
              <a:alpha val="20000"/>
            </a:schemeClr>
          </a:solidFill>
          <a:ln w="9525" cap="flat" cmpd="sng" algn="ctr">
            <a:noFill/>
            <a:prstDash val="solid"/>
            <a:round/>
            <a:headEnd type="none" w="med" len="med"/>
            <a:tailEnd type="none" w="med" len="med"/>
          </a:ln>
          <a:effectLst/>
        </p:spPr>
        <p:txBody>
          <a:bodyPr/>
          <a:lstStyle/>
          <a:p>
            <a:pPr>
              <a:defRPr/>
            </a:pPr>
            <a:endParaRPr lang="fr-CH">
              <a:solidFill>
                <a:prstClr val="black"/>
              </a:solidFill>
              <a:latin typeface="Arial" pitchFamily="34" charset="0"/>
            </a:endParaRPr>
          </a:p>
        </p:txBody>
      </p:sp>
      <p:sp>
        <p:nvSpPr>
          <p:cNvPr id="27656" name="TextBox 8"/>
          <p:cNvSpPr txBox="1">
            <a:spLocks noChangeArrowheads="1"/>
          </p:cNvSpPr>
          <p:nvPr/>
        </p:nvSpPr>
        <p:spPr bwMode="auto">
          <a:xfrm>
            <a:off x="1760538" y="5953125"/>
            <a:ext cx="5988050" cy="523875"/>
          </a:xfrm>
          <a:prstGeom prst="rect">
            <a:avLst/>
          </a:prstGeom>
          <a:noFill/>
          <a:ln w="9525">
            <a:noFill/>
            <a:miter lim="800000"/>
            <a:headEnd/>
            <a:tailEnd/>
          </a:ln>
        </p:spPr>
        <p:txBody>
          <a:bodyPr>
            <a:spAutoFit/>
          </a:bodyPr>
          <a:lstStyle/>
          <a:p>
            <a:pPr algn="ctr"/>
            <a:r>
              <a:rPr lang="fr-CH" sz="2800" b="0">
                <a:solidFill>
                  <a:srgbClr val="A3171E"/>
                </a:solidFill>
                <a:latin typeface="Trebuchet MS" pitchFamily="34" charset="0"/>
              </a:rPr>
              <a:t>nationally guaranteed outcomes</a:t>
            </a:r>
          </a:p>
        </p:txBody>
      </p:sp>
      <p:cxnSp>
        <p:nvCxnSpPr>
          <p:cNvPr id="11" name="Straight Arrow Connector 10"/>
          <p:cNvCxnSpPr/>
          <p:nvPr/>
        </p:nvCxnSpPr>
        <p:spPr bwMode="auto">
          <a:xfrm rot="10800000" flipV="1">
            <a:off x="2198688" y="2444750"/>
            <a:ext cx="657225" cy="501650"/>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4" name="Straight Arrow Connector 13"/>
          <p:cNvCxnSpPr/>
          <p:nvPr/>
        </p:nvCxnSpPr>
        <p:spPr bwMode="auto">
          <a:xfrm rot="5400000">
            <a:off x="3627438" y="2549525"/>
            <a:ext cx="428625" cy="219075"/>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5" name="Straight Arrow Connector 14"/>
          <p:cNvCxnSpPr/>
          <p:nvPr/>
        </p:nvCxnSpPr>
        <p:spPr bwMode="auto">
          <a:xfrm rot="16200000" flipH="1">
            <a:off x="5344319" y="2550319"/>
            <a:ext cx="428625" cy="217487"/>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6" name="Straight Arrow Connector 15"/>
          <p:cNvCxnSpPr/>
          <p:nvPr/>
        </p:nvCxnSpPr>
        <p:spPr bwMode="auto">
          <a:xfrm rot="16200000" flipH="1">
            <a:off x="6890544" y="2497931"/>
            <a:ext cx="473075" cy="36671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27" name="Straight Arrow Connector 26"/>
          <p:cNvCxnSpPr/>
          <p:nvPr/>
        </p:nvCxnSpPr>
        <p:spPr bwMode="auto">
          <a:xfrm rot="10800000" flipV="1">
            <a:off x="6470650" y="5259388"/>
            <a:ext cx="655638" cy="615950"/>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29" name="Straight Arrow Connector 28"/>
          <p:cNvCxnSpPr/>
          <p:nvPr/>
        </p:nvCxnSpPr>
        <p:spPr bwMode="auto">
          <a:xfrm rot="5400000">
            <a:off x="5028406" y="5455445"/>
            <a:ext cx="511175" cy="328612"/>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30" name="Straight Arrow Connector 29"/>
          <p:cNvCxnSpPr/>
          <p:nvPr/>
        </p:nvCxnSpPr>
        <p:spPr bwMode="auto">
          <a:xfrm rot="16200000" flipH="1">
            <a:off x="3805238" y="5510213"/>
            <a:ext cx="511175" cy="219075"/>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31" name="Straight Arrow Connector 30"/>
          <p:cNvCxnSpPr/>
          <p:nvPr/>
        </p:nvCxnSpPr>
        <p:spPr bwMode="auto">
          <a:xfrm rot="16200000" flipH="1">
            <a:off x="1924844" y="5382419"/>
            <a:ext cx="511175" cy="47466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760538" y="5935663"/>
            <a:ext cx="7312025" cy="585787"/>
          </a:xfrm>
          <a:prstGeom prst="rect">
            <a:avLst/>
          </a:prstGeom>
          <a:solidFill>
            <a:schemeClr val="accent5">
              <a:lumMod val="20000"/>
              <a:lumOff val="80000"/>
              <a:alpha val="5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latin typeface="Arial" pitchFamily="34" charset="0"/>
            </a:endParaRPr>
          </a:p>
        </p:txBody>
      </p:sp>
      <p:sp>
        <p:nvSpPr>
          <p:cNvPr id="11" name="Rectangle 10"/>
          <p:cNvSpPr/>
          <p:nvPr/>
        </p:nvSpPr>
        <p:spPr bwMode="auto">
          <a:xfrm>
            <a:off x="1584325" y="1665288"/>
            <a:ext cx="7488238" cy="4460875"/>
          </a:xfrm>
          <a:prstGeom prst="rect">
            <a:avLst/>
          </a:prstGeom>
          <a:solidFill>
            <a:schemeClr val="accent5">
              <a:lumMod val="20000"/>
              <a:lumOff val="80000"/>
              <a:alpha val="85000"/>
            </a:schemeClr>
          </a:solidFill>
          <a:ln w="9525" cap="flat" cmpd="sng" algn="ctr">
            <a:solidFill>
              <a:schemeClr val="accent5">
                <a:lumMod val="60000"/>
                <a:lumOff val="40000"/>
              </a:schemeClr>
            </a:solidFill>
            <a:prstDash val="solid"/>
            <a:round/>
            <a:headEnd type="none" w="med" len="med"/>
            <a:tailEnd type="none" w="med" len="med"/>
          </a:ln>
          <a:effectLst/>
        </p:spPr>
        <p:txBody>
          <a:bodyPr/>
          <a:lstStyle/>
          <a:p>
            <a:pPr>
              <a:defRPr/>
            </a:pPr>
            <a:endParaRPr lang="en-US">
              <a:solidFill>
                <a:prstClr val="black"/>
              </a:solidFill>
              <a:latin typeface="Arial" pitchFamily="34" charset="0"/>
            </a:endParaRPr>
          </a:p>
        </p:txBody>
      </p:sp>
      <p:sp>
        <p:nvSpPr>
          <p:cNvPr id="28676" name="Title 1"/>
          <p:cNvSpPr>
            <a:spLocks noGrp="1"/>
          </p:cNvSpPr>
          <p:nvPr>
            <p:ph type="title"/>
          </p:nvPr>
        </p:nvSpPr>
        <p:spPr>
          <a:xfrm>
            <a:off x="395288" y="274638"/>
            <a:ext cx="6791325" cy="1143000"/>
          </a:xfrm>
        </p:spPr>
        <p:txBody>
          <a:bodyPr/>
          <a:lstStyle/>
          <a:p>
            <a:r>
              <a:rPr lang="en-GB" smtClean="0"/>
              <a:t>The Social Protection Floor: </a:t>
            </a:r>
            <a:br>
              <a:rPr lang="en-GB" smtClean="0"/>
            </a:br>
            <a:r>
              <a:rPr lang="en-GB" smtClean="0"/>
              <a:t>we see four nationally-defined guarantees</a:t>
            </a:r>
          </a:p>
        </p:txBody>
      </p:sp>
      <p:graphicFrame>
        <p:nvGraphicFramePr>
          <p:cNvPr id="7" name="Content Placeholder 6"/>
          <p:cNvGraphicFramePr>
            <a:graphicFrameLocks noGrp="1"/>
          </p:cNvGraphicFramePr>
          <p:nvPr>
            <p:ph idx="1"/>
          </p:nvPr>
        </p:nvGraphicFramePr>
        <p:xfrm>
          <a:off x="1760538" y="2151045"/>
          <a:ext cx="7181814" cy="378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8" name="TextBox 4"/>
          <p:cNvSpPr txBox="1">
            <a:spLocks noChangeArrowheads="1"/>
          </p:cNvSpPr>
          <p:nvPr/>
        </p:nvSpPr>
        <p:spPr bwMode="auto">
          <a:xfrm>
            <a:off x="190500" y="2297113"/>
            <a:ext cx="1393825" cy="2554287"/>
          </a:xfrm>
          <a:prstGeom prst="rect">
            <a:avLst/>
          </a:prstGeom>
          <a:noFill/>
          <a:ln w="9525">
            <a:noFill/>
            <a:miter lim="800000"/>
            <a:headEnd/>
            <a:tailEnd/>
          </a:ln>
        </p:spPr>
        <p:txBody>
          <a:bodyPr>
            <a:spAutoFit/>
          </a:bodyPr>
          <a:lstStyle/>
          <a:p>
            <a:r>
              <a:rPr lang="en-GB" sz="1600" b="0">
                <a:solidFill>
                  <a:srgbClr val="A3171E"/>
                </a:solidFill>
                <a:latin typeface="Trebuchet MS" pitchFamily="34" charset="0"/>
              </a:rPr>
              <a:t>Outcome-oriented approach taking account of national conditions, priorities and institutions  </a:t>
            </a:r>
          </a:p>
        </p:txBody>
      </p:sp>
      <p:sp>
        <p:nvSpPr>
          <p:cNvPr id="9" name="TextBox 8"/>
          <p:cNvSpPr txBox="1"/>
          <p:nvPr/>
        </p:nvSpPr>
        <p:spPr>
          <a:xfrm>
            <a:off x="1584325" y="6197600"/>
            <a:ext cx="7488238" cy="523875"/>
          </a:xfrm>
          <a:prstGeom prst="rect">
            <a:avLst/>
          </a:prstGeom>
          <a:solidFill>
            <a:schemeClr val="accent5">
              <a:lumMod val="20000"/>
              <a:lumOff val="80000"/>
              <a:alpha val="85000"/>
            </a:schemeClr>
          </a:solidFill>
          <a:ln>
            <a:solidFill>
              <a:schemeClr val="accent5">
                <a:lumMod val="60000"/>
                <a:lumOff val="40000"/>
              </a:schemeClr>
            </a:solidFill>
          </a:ln>
        </p:spPr>
        <p:txBody>
          <a:bodyPr>
            <a:spAutoFit/>
          </a:bodyPr>
          <a:lstStyle/>
          <a:p>
            <a:pPr>
              <a:defRPr/>
            </a:pPr>
            <a:r>
              <a:rPr lang="en-GB" sz="1400" b="0" dirty="0">
                <a:solidFill>
                  <a:prstClr val="black"/>
                </a:solidFill>
                <a:latin typeface="Trebuchet MS"/>
              </a:rPr>
              <a:t>Transfers in cash and in kind should guarantee geographical and financial access to essential services such as water and sanitation, health, and education</a:t>
            </a:r>
          </a:p>
        </p:txBody>
      </p:sp>
      <p:sp>
        <p:nvSpPr>
          <p:cNvPr id="28680" name="TextBox 12"/>
          <p:cNvSpPr txBox="1">
            <a:spLocks noChangeArrowheads="1"/>
          </p:cNvSpPr>
          <p:nvPr/>
        </p:nvSpPr>
        <p:spPr bwMode="auto">
          <a:xfrm>
            <a:off x="1760538" y="1665288"/>
            <a:ext cx="3505200" cy="369887"/>
          </a:xfrm>
          <a:prstGeom prst="rect">
            <a:avLst/>
          </a:prstGeom>
          <a:noFill/>
          <a:ln w="9525">
            <a:noFill/>
            <a:miter lim="800000"/>
            <a:headEnd/>
            <a:tailEnd/>
          </a:ln>
        </p:spPr>
        <p:txBody>
          <a:bodyPr>
            <a:spAutoFit/>
          </a:bodyPr>
          <a:lstStyle/>
          <a:p>
            <a:r>
              <a:rPr lang="de-DE" b="0">
                <a:solidFill>
                  <a:srgbClr val="A3171E"/>
                </a:solidFill>
                <a:latin typeface="Trebuchet MS" pitchFamily="34" charset="0"/>
              </a:rPr>
              <a:t>TRANSFERS in cash or in kind</a:t>
            </a:r>
            <a:endParaRPr lang="en-US" b="0">
              <a:solidFill>
                <a:srgbClr val="A3171E"/>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274638"/>
            <a:ext cx="7827962" cy="1143000"/>
          </a:xfrm>
        </p:spPr>
        <p:txBody>
          <a:bodyPr/>
          <a:lstStyle/>
          <a:p>
            <a:r>
              <a:rPr lang="de-DE" smtClean="0"/>
              <a:t>Principles </a:t>
            </a:r>
            <a:br>
              <a:rPr lang="de-DE" smtClean="0"/>
            </a:br>
            <a:r>
              <a:rPr lang="de-DE" smtClean="0"/>
              <a:t>for the extension of social security coverage</a:t>
            </a:r>
            <a:endParaRPr lang="en-US" smtClean="0"/>
          </a:p>
        </p:txBody>
      </p:sp>
      <p:graphicFrame>
        <p:nvGraphicFramePr>
          <p:cNvPr id="5" name="Content Placeholder 4"/>
          <p:cNvGraphicFramePr>
            <a:graphicFrameLocks noGrp="1"/>
          </p:cNvGraphicFramePr>
          <p:nvPr>
            <p:ph idx="1"/>
          </p:nvPr>
        </p:nvGraphicFramePr>
        <p:xfrm>
          <a:off x="519112" y="2060575"/>
          <a:ext cx="8167687"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ED8CEAF9-D147-452A-988C-AE22133927D4}" type="slidenum">
              <a:rPr lang="en-GB" smtClean="0"/>
              <a:pPr>
                <a:defRPr/>
              </a:pPr>
              <a:t>16</a:t>
            </a:fld>
            <a:r>
              <a:rPr lang="en-GB" smtClean="0"/>
              <a:t>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6139FD4-3388-4541-BFE4-F70C3AE18DE6}" type="slidenum">
              <a:rPr lang="en-GB" smtClean="0"/>
              <a:pPr>
                <a:defRPr/>
              </a:pPr>
              <a:t>17</a:t>
            </a:fld>
            <a:r>
              <a:rPr lang="en-GB" smtClean="0"/>
              <a:t> </a:t>
            </a:r>
            <a:endParaRPr lang="en-GB" dirty="0"/>
          </a:p>
        </p:txBody>
      </p:sp>
      <p:sp>
        <p:nvSpPr>
          <p:cNvPr id="30723" name="TextBox 4"/>
          <p:cNvSpPr txBox="1">
            <a:spLocks noChangeArrowheads="1"/>
          </p:cNvSpPr>
          <p:nvPr/>
        </p:nvSpPr>
        <p:spPr bwMode="auto">
          <a:xfrm>
            <a:off x="2735263" y="2802920"/>
            <a:ext cx="5951537" cy="1569660"/>
          </a:xfrm>
          <a:prstGeom prst="rect">
            <a:avLst/>
          </a:prstGeom>
          <a:noFill/>
          <a:ln w="9525">
            <a:noFill/>
            <a:miter lim="800000"/>
            <a:headEnd/>
            <a:tailEnd/>
          </a:ln>
        </p:spPr>
        <p:txBody>
          <a:bodyPr anchor="ctr">
            <a:spAutoFit/>
          </a:bodyPr>
          <a:lstStyle/>
          <a:p>
            <a:pPr marL="685800" indent="-685800"/>
            <a:r>
              <a:rPr lang="de-DE" sz="3200" b="0" dirty="0">
                <a:latin typeface="Trebuchet MS" pitchFamily="34" charset="0"/>
              </a:rPr>
              <a:t>Three. 	</a:t>
            </a:r>
            <a:r>
              <a:rPr lang="de-DE" sz="3200" b="0" dirty="0" smtClean="0">
                <a:latin typeface="Trebuchet MS" pitchFamily="34" charset="0"/>
              </a:rPr>
              <a:t>ILC June 2012,  			Next steps, 				cooperation with EU </a:t>
            </a:r>
            <a:endParaRPr lang="en-US" sz="3200" b="0" dirty="0">
              <a:latin typeface="Trebuchet M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600200" y="288925"/>
            <a:ext cx="7543800" cy="1143000"/>
          </a:xfrm>
        </p:spPr>
        <p:txBody>
          <a:bodyPr/>
          <a:lstStyle/>
          <a:p>
            <a:pPr eaLnBrk="1" hangingPunct="1"/>
            <a:r>
              <a:rPr lang="en-GB" sz="2800" b="1" dirty="0" smtClean="0">
                <a:solidFill>
                  <a:schemeClr val="tx1"/>
                </a:solidFill>
                <a:cs typeface="Arial" charset="0"/>
              </a:rPr>
              <a:t>...AND THE NEXT  MILESTONES in the Global Policy agenda ?:</a:t>
            </a:r>
          </a:p>
        </p:txBody>
      </p:sp>
      <p:sp>
        <p:nvSpPr>
          <p:cNvPr id="31747" name="Rectangle 3"/>
          <p:cNvSpPr>
            <a:spLocks noGrp="1" noChangeArrowheads="1"/>
          </p:cNvSpPr>
          <p:nvPr>
            <p:ph type="body" idx="1"/>
          </p:nvPr>
        </p:nvSpPr>
        <p:spPr>
          <a:xfrm>
            <a:off x="285750" y="1664804"/>
            <a:ext cx="8001000" cy="5436605"/>
          </a:xfrm>
        </p:spPr>
        <p:txBody>
          <a:bodyPr/>
          <a:lstStyle/>
          <a:p>
            <a:pPr eaLnBrk="1" hangingPunct="1">
              <a:lnSpc>
                <a:spcPct val="105000"/>
              </a:lnSpc>
              <a:spcBef>
                <a:spcPct val="55000"/>
              </a:spcBef>
              <a:spcAft>
                <a:spcPct val="55000"/>
              </a:spcAft>
            </a:pPr>
            <a:r>
              <a:rPr lang="en-GB" dirty="0" smtClean="0"/>
              <a:t>ILC 2012 with a new recommendation </a:t>
            </a:r>
          </a:p>
          <a:p>
            <a:pPr eaLnBrk="1" hangingPunct="1">
              <a:lnSpc>
                <a:spcPct val="105000"/>
              </a:lnSpc>
              <a:spcBef>
                <a:spcPct val="55000"/>
              </a:spcBef>
              <a:spcAft>
                <a:spcPct val="55000"/>
              </a:spcAft>
            </a:pPr>
            <a:r>
              <a:rPr lang="en-GB" dirty="0" smtClean="0"/>
              <a:t>G20 endorsed the SPF as a means to create a concrete social dimension of globalisation... with the </a:t>
            </a:r>
            <a:r>
              <a:rPr lang="en-GB" dirty="0" err="1" smtClean="0"/>
              <a:t>Bachelet</a:t>
            </a:r>
            <a:r>
              <a:rPr lang="en-GB" dirty="0" smtClean="0"/>
              <a:t> report to feed into the discussion</a:t>
            </a:r>
          </a:p>
          <a:p>
            <a:pPr eaLnBrk="1" hangingPunct="1">
              <a:lnSpc>
                <a:spcPct val="105000"/>
              </a:lnSpc>
              <a:spcBef>
                <a:spcPct val="55000"/>
              </a:spcBef>
              <a:spcAft>
                <a:spcPct val="55000"/>
              </a:spcAft>
            </a:pPr>
            <a:r>
              <a:rPr lang="en-US" dirty="0" smtClean="0"/>
              <a:t>Building a joint global knowledge base</a:t>
            </a:r>
          </a:p>
          <a:p>
            <a:pPr eaLnBrk="1" hangingPunct="1">
              <a:lnSpc>
                <a:spcPct val="105000"/>
              </a:lnSpc>
              <a:spcBef>
                <a:spcPct val="55000"/>
              </a:spcBef>
              <a:spcAft>
                <a:spcPct val="55000"/>
              </a:spcAft>
            </a:pPr>
            <a:r>
              <a:rPr lang="en-US" dirty="0" smtClean="0"/>
              <a:t>Country level implementation projects, capacity building (with ILO Turin training centre)</a:t>
            </a:r>
          </a:p>
          <a:p>
            <a:pPr eaLnBrk="1" hangingPunct="1">
              <a:lnSpc>
                <a:spcPct val="105000"/>
              </a:lnSpc>
              <a:spcBef>
                <a:spcPct val="55000"/>
              </a:spcBef>
              <a:spcAft>
                <a:spcPct val="55000"/>
              </a:spcAft>
            </a:pPr>
            <a:r>
              <a:rPr lang="en-US" dirty="0" smtClean="0"/>
              <a:t>Monitoring of progress of SPF and cooperation with UN system and IFIs </a:t>
            </a:r>
          </a:p>
          <a:p>
            <a:pPr eaLnBrk="1" hangingPunct="1">
              <a:lnSpc>
                <a:spcPct val="105000"/>
              </a:lnSpc>
              <a:spcBef>
                <a:spcPct val="55000"/>
              </a:spcBef>
              <a:spcAft>
                <a:spcPct val="55000"/>
              </a:spcAft>
            </a:pPr>
            <a:endParaRPr lang="en-GB" dirty="0" smtClean="0"/>
          </a:p>
          <a:p>
            <a:pPr eaLnBrk="1" hangingPunct="1"/>
            <a:endParaRPr lang="en-GB" dirty="0" smtClean="0">
              <a:solidFill>
                <a:srgbClr val="00004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63525" y="274638"/>
            <a:ext cx="8032750" cy="1143000"/>
          </a:xfrm>
        </p:spPr>
        <p:txBody>
          <a:bodyPr/>
          <a:lstStyle/>
          <a:p>
            <a:r>
              <a:rPr lang="en-GB" smtClean="0"/>
              <a:t>Structure</a:t>
            </a:r>
          </a:p>
        </p:txBody>
      </p:sp>
      <p:sp>
        <p:nvSpPr>
          <p:cNvPr id="15363" name="Content Placeholder 2"/>
          <p:cNvSpPr>
            <a:spLocks noGrp="1"/>
          </p:cNvSpPr>
          <p:nvPr>
            <p:ph idx="1"/>
          </p:nvPr>
        </p:nvSpPr>
        <p:spPr>
          <a:xfrm>
            <a:off x="519113" y="1895475"/>
            <a:ext cx="7448550" cy="4230688"/>
          </a:xfrm>
        </p:spPr>
        <p:txBody>
          <a:bodyPr/>
          <a:lstStyle/>
          <a:p>
            <a:pPr lvl="1">
              <a:buClr>
                <a:srgbClr val="A3171E"/>
              </a:buClr>
              <a:buFont typeface="Trebuchet MS" pitchFamily="34" charset="0"/>
              <a:buChar char="●"/>
            </a:pPr>
            <a:r>
              <a:rPr lang="en-GB" dirty="0" smtClean="0"/>
              <a:t>Point  One:	The UN Social Protection Floor 				Initiative</a:t>
            </a:r>
          </a:p>
          <a:p>
            <a:pPr lvl="1">
              <a:buClr>
                <a:srgbClr val="A3171E"/>
              </a:buClr>
              <a:buFont typeface="Trebuchet MS" pitchFamily="34" charset="0"/>
              <a:buChar char="●"/>
            </a:pPr>
            <a:endParaRPr lang="en-GB" dirty="0" smtClean="0"/>
          </a:p>
          <a:p>
            <a:pPr lvl="1">
              <a:buClr>
                <a:srgbClr val="A3171E"/>
              </a:buClr>
              <a:buFont typeface="Trebuchet MS" pitchFamily="34" charset="0"/>
              <a:buChar char="●"/>
            </a:pPr>
            <a:r>
              <a:rPr lang="en-GB" dirty="0" smtClean="0"/>
              <a:t>Point Two:   	The 100</a:t>
            </a:r>
            <a:r>
              <a:rPr lang="en-GB" baseline="30000" dirty="0" smtClean="0"/>
              <a:t>th</a:t>
            </a:r>
            <a:r>
              <a:rPr lang="en-GB" dirty="0" smtClean="0"/>
              <a:t> ILC and the emergence of a 			new policy paradigm</a:t>
            </a:r>
          </a:p>
          <a:p>
            <a:pPr lvl="1">
              <a:buClr>
                <a:srgbClr val="A3171E"/>
              </a:buClr>
              <a:buFont typeface="Trebuchet MS" pitchFamily="34" charset="0"/>
              <a:buChar char="●"/>
            </a:pPr>
            <a:endParaRPr lang="en-GB" dirty="0" smtClean="0"/>
          </a:p>
          <a:p>
            <a:pPr lvl="1">
              <a:buClr>
                <a:srgbClr val="A3171E"/>
              </a:buClr>
              <a:buFont typeface="Trebuchet MS" pitchFamily="34" charset="0"/>
              <a:buChar char="●"/>
            </a:pPr>
            <a:r>
              <a:rPr lang="en-GB" dirty="0" smtClean="0"/>
              <a:t>Point Three : 	Next steps:  The 101th ILC in June 			2012 Recommendation on  social 			protection floors  and beyond; 				Cooperation with EU</a:t>
            </a:r>
          </a:p>
          <a:p>
            <a:pPr lvl="1">
              <a:buClr>
                <a:srgbClr val="A3171E"/>
              </a:buClr>
              <a:buFont typeface="Trebuchet MS" pitchFamily="34" charset="0"/>
              <a:buChar char="●"/>
            </a:pPr>
            <a:endParaRPr lang="en-GB" sz="1600" dirty="0" smtClean="0"/>
          </a:p>
          <a:p>
            <a:pPr lvl="1">
              <a:buClr>
                <a:srgbClr val="A3171E"/>
              </a:buClr>
              <a:buFont typeface="Trebuchet MS" pitchFamily="34" charset="0"/>
              <a:buChar char="●"/>
            </a:pPr>
            <a:endParaRPr lang="en-GB" sz="1600" dirty="0" smtClean="0"/>
          </a:p>
        </p:txBody>
      </p:sp>
      <p:sp>
        <p:nvSpPr>
          <p:cNvPr id="4" name="Slide Number Placeholder 3"/>
          <p:cNvSpPr>
            <a:spLocks noGrp="1"/>
          </p:cNvSpPr>
          <p:nvPr>
            <p:ph type="sldNum" sz="quarter" idx="10"/>
          </p:nvPr>
        </p:nvSpPr>
        <p:spPr/>
        <p:txBody>
          <a:bodyPr/>
          <a:lstStyle/>
          <a:p>
            <a:pPr>
              <a:defRPr/>
            </a:pPr>
            <a:fld id="{8E1AFEAC-18C3-408E-903C-F3C6CDDA8480}" type="slidenum">
              <a:rPr lang="en-GB" smtClean="0"/>
              <a:pPr>
                <a:defRPr/>
              </a:pPr>
              <a:t>1</a:t>
            </a:fld>
            <a:r>
              <a:rPr lang="en-GB" smtClean="0"/>
              <a: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cooperation with EU, EU Member states and social partners</a:t>
            </a:r>
            <a:endParaRPr lang="en-GB" dirty="0"/>
          </a:p>
        </p:txBody>
      </p:sp>
      <p:sp>
        <p:nvSpPr>
          <p:cNvPr id="3" name="Content Placeholder 2"/>
          <p:cNvSpPr>
            <a:spLocks noGrp="1"/>
          </p:cNvSpPr>
          <p:nvPr>
            <p:ph idx="1"/>
          </p:nvPr>
        </p:nvSpPr>
        <p:spPr>
          <a:xfrm>
            <a:off x="1760498" y="1664804"/>
            <a:ext cx="6926301" cy="5688632"/>
          </a:xfrm>
        </p:spPr>
        <p:txBody>
          <a:bodyPr/>
          <a:lstStyle/>
          <a:p>
            <a:r>
              <a:rPr lang="en-GB" sz="1600" dirty="0" smtClean="0"/>
              <a:t>EU supported social protection extension strategy and SPF at ILC, in G20, ASEM summit, EU-Africa meetings and UN; support EP  </a:t>
            </a:r>
          </a:p>
          <a:p>
            <a:r>
              <a:rPr lang="en-GB" sz="1600" dirty="0" smtClean="0"/>
              <a:t>EU development report 2010 on social protection (ILO contributed)</a:t>
            </a:r>
          </a:p>
          <a:p>
            <a:r>
              <a:rPr lang="en-GB" sz="1600" dirty="0" smtClean="0"/>
              <a:t>Social protection schemes and floors included in EU agenda for change (future development cooperation) - future communication</a:t>
            </a:r>
          </a:p>
          <a:p>
            <a:r>
              <a:rPr lang="en-GB" sz="1600" dirty="0" smtClean="0"/>
              <a:t>UN (reply complemented by a specific ILO Office one)to EC consultation</a:t>
            </a:r>
          </a:p>
          <a:p>
            <a:r>
              <a:rPr lang="en-GB" sz="1600" dirty="0" smtClean="0"/>
              <a:t>EU joint informal meeting of SPC and EMCO in April 2012 on SPF and ILC 2012</a:t>
            </a:r>
          </a:p>
          <a:p>
            <a:r>
              <a:rPr lang="en-GB" sz="1600" dirty="0" smtClean="0"/>
              <a:t>Likely an EU prep. meeting in Brussels on ILC (with consultation social partners)</a:t>
            </a:r>
          </a:p>
          <a:p>
            <a:r>
              <a:rPr lang="en-GB" sz="1600" dirty="0" smtClean="0"/>
              <a:t>Future development programming EU MS and EU: decent work including social protection ?  what about specific role of social partners and social dialogue ? what about labour rights and linkage between policy dialogue, trade and programming of TC ?  </a:t>
            </a:r>
          </a:p>
          <a:p>
            <a:r>
              <a:rPr lang="en-GB" sz="1600" dirty="0" smtClean="0"/>
              <a:t>EU support to global technical cooperation efforts ? support for a global facility ? See </a:t>
            </a:r>
            <a:r>
              <a:rPr lang="en-GB" sz="1600" dirty="0" err="1" smtClean="0"/>
              <a:t>Bachelet</a:t>
            </a:r>
            <a:r>
              <a:rPr lang="en-GB" sz="1600" dirty="0" smtClean="0"/>
              <a:t> report and support G20</a:t>
            </a:r>
            <a:endParaRPr lang="en-GB" sz="1600" dirty="0"/>
          </a:p>
        </p:txBody>
      </p:sp>
      <p:sp>
        <p:nvSpPr>
          <p:cNvPr id="4" name="Slide Number Placeholder 3"/>
          <p:cNvSpPr>
            <a:spLocks noGrp="1"/>
          </p:cNvSpPr>
          <p:nvPr>
            <p:ph type="sldNum" sz="quarter" idx="12"/>
          </p:nvPr>
        </p:nvSpPr>
        <p:spPr/>
        <p:txBody>
          <a:bodyPr/>
          <a:lstStyle/>
          <a:p>
            <a:pPr>
              <a:defRPr/>
            </a:pPr>
            <a:fld id="{38C3FF6F-CBF8-41C1-89D6-F49884623CFF}" type="slidenum">
              <a:rPr lang="en-GB" smtClean="0"/>
              <a:pPr>
                <a:defRPr/>
              </a:pPr>
              <a:t>19</a:t>
            </a:fld>
            <a:r>
              <a:rPr lang="en-GB" smtClean="0"/>
              <a:t>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FCEFB4A-2F2E-4034-943D-6DA9327B1CBC}" type="slidenum">
              <a:rPr lang="en-GB" smtClean="0"/>
              <a:pPr>
                <a:defRPr/>
              </a:pPr>
              <a:t>2</a:t>
            </a:fld>
            <a:r>
              <a:rPr lang="en-GB" smtClean="0"/>
              <a:t> </a:t>
            </a:r>
            <a:endParaRPr lang="en-GB" dirty="0"/>
          </a:p>
        </p:txBody>
      </p:sp>
      <p:sp>
        <p:nvSpPr>
          <p:cNvPr id="16387" name="TextBox 4"/>
          <p:cNvSpPr txBox="1">
            <a:spLocks noChangeArrowheads="1"/>
          </p:cNvSpPr>
          <p:nvPr/>
        </p:nvSpPr>
        <p:spPr bwMode="auto">
          <a:xfrm>
            <a:off x="2735263" y="3295650"/>
            <a:ext cx="5951537" cy="1076325"/>
          </a:xfrm>
          <a:prstGeom prst="rect">
            <a:avLst/>
          </a:prstGeom>
          <a:noFill/>
          <a:ln w="9525">
            <a:noFill/>
            <a:miter lim="800000"/>
            <a:headEnd/>
            <a:tailEnd/>
          </a:ln>
        </p:spPr>
        <p:txBody>
          <a:bodyPr anchor="ctr">
            <a:spAutoFit/>
          </a:bodyPr>
          <a:lstStyle/>
          <a:p>
            <a:pPr marL="685800" indent="-685800"/>
            <a:r>
              <a:rPr lang="de-DE" sz="3200" b="0" dirty="0" smtClean="0">
                <a:latin typeface="Trebuchet MS" pitchFamily="34" charset="0"/>
              </a:rPr>
              <a:t>One. </a:t>
            </a:r>
            <a:r>
              <a:rPr lang="de-DE" sz="3200" b="0" dirty="0">
                <a:latin typeface="Trebuchet MS" pitchFamily="34" charset="0"/>
              </a:rPr>
              <a:t>	The UN Social Protection Floor Initiative</a:t>
            </a:r>
            <a:endParaRPr lang="en-US" sz="3200" b="0" dirty="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1760538" y="274638"/>
            <a:ext cx="6608762" cy="1143000"/>
          </a:xfrm>
        </p:spPr>
        <p:txBody>
          <a:bodyPr/>
          <a:lstStyle/>
          <a:p>
            <a:pPr eaLnBrk="1" hangingPunct="1"/>
            <a:r>
              <a:rPr lang="en-GB" sz="2800" b="1" smtClean="0">
                <a:solidFill>
                  <a:srgbClr val="FF0000"/>
                </a:solidFill>
                <a:cs typeface="Tahoma" pitchFamily="34" charset="0"/>
              </a:rPr>
              <a:t> </a:t>
            </a:r>
            <a:r>
              <a:rPr lang="en-US" sz="2800" b="1" smtClean="0">
                <a:solidFill>
                  <a:srgbClr val="FF0000"/>
                </a:solidFill>
                <a:cs typeface="Tahoma" pitchFamily="34" charset="0"/>
              </a:rPr>
              <a:t>What is the Social Protection Floor (SPF)–Initiative?</a:t>
            </a:r>
            <a:r>
              <a:rPr lang="en-GB" sz="2800" b="1" smtClean="0">
                <a:solidFill>
                  <a:srgbClr val="FF0000"/>
                </a:solidFill>
                <a:cs typeface="Tahoma" pitchFamily="34" charset="0"/>
              </a:rPr>
              <a:t> .. </a:t>
            </a:r>
          </a:p>
        </p:txBody>
      </p:sp>
      <p:sp>
        <p:nvSpPr>
          <p:cNvPr id="17412" name="Rectangle 3"/>
          <p:cNvSpPr>
            <a:spLocks noGrp="1" noChangeArrowheads="1"/>
          </p:cNvSpPr>
          <p:nvPr>
            <p:ph type="body" idx="1"/>
          </p:nvPr>
        </p:nvSpPr>
        <p:spPr>
          <a:xfrm>
            <a:off x="0" y="1603375"/>
            <a:ext cx="8953500" cy="4725988"/>
          </a:xfrm>
        </p:spPr>
        <p:txBody>
          <a:bodyPr/>
          <a:lstStyle/>
          <a:p>
            <a:pPr>
              <a:buFontTx/>
              <a:buChar char="•"/>
            </a:pPr>
            <a:r>
              <a:rPr lang="en-US" smtClean="0">
                <a:solidFill>
                  <a:srgbClr val="3366CC"/>
                </a:solidFill>
                <a:latin typeface="Tahoma" pitchFamily="34" charset="0"/>
                <a:cs typeface="Tahoma" pitchFamily="34" charset="0"/>
              </a:rPr>
              <a:t> </a:t>
            </a:r>
            <a:r>
              <a:rPr lang="en-GB" smtClean="0">
                <a:solidFill>
                  <a:srgbClr val="3366CC"/>
                </a:solidFill>
                <a:latin typeface="Tahoma" pitchFamily="34" charset="0"/>
                <a:cs typeface="Tahoma" pitchFamily="34" charset="0"/>
              </a:rPr>
              <a:t>In April 2009, the UN Chief Executives Board (UN CEB) </a:t>
            </a:r>
          </a:p>
          <a:p>
            <a:pPr>
              <a:buFont typeface="Wingdings" pitchFamily="2" charset="2"/>
              <a:buNone/>
            </a:pPr>
            <a:r>
              <a:rPr lang="en-GB" smtClean="0">
                <a:solidFill>
                  <a:srgbClr val="3366CC"/>
                </a:solidFill>
                <a:latin typeface="Tahoma" pitchFamily="34" charset="0"/>
                <a:cs typeface="Tahoma" pitchFamily="34" charset="0"/>
              </a:rPr>
              <a:t>	agreed on </a:t>
            </a:r>
            <a:r>
              <a:rPr lang="en-GB" b="1" smtClean="0">
                <a:solidFill>
                  <a:srgbClr val="3366CC"/>
                </a:solidFill>
                <a:latin typeface="Tahoma" pitchFamily="34" charset="0"/>
                <a:cs typeface="Tahoma" pitchFamily="34" charset="0"/>
              </a:rPr>
              <a:t>nine joint initiatives</a:t>
            </a:r>
            <a:r>
              <a:rPr lang="en-GB" smtClean="0">
                <a:solidFill>
                  <a:srgbClr val="3366CC"/>
                </a:solidFill>
                <a:latin typeface="Tahoma" pitchFamily="34" charset="0"/>
                <a:cs typeface="Tahoma" pitchFamily="34" charset="0"/>
              </a:rPr>
              <a:t> to </a:t>
            </a:r>
            <a:r>
              <a:rPr lang="en-US" smtClean="0">
                <a:solidFill>
                  <a:srgbClr val="3366CC"/>
                </a:solidFill>
                <a:latin typeface="Tahoma" pitchFamily="34" charset="0"/>
                <a:cs typeface="Tahoma" pitchFamily="34" charset="0"/>
              </a:rPr>
              <a:t>confront the crisis,</a:t>
            </a:r>
          </a:p>
          <a:p>
            <a:pPr>
              <a:buFont typeface="Wingdings" pitchFamily="2" charset="2"/>
              <a:buNone/>
            </a:pPr>
            <a:r>
              <a:rPr lang="en-US" smtClean="0">
                <a:solidFill>
                  <a:srgbClr val="3366CC"/>
                </a:solidFill>
                <a:latin typeface="Tahoma" pitchFamily="34" charset="0"/>
                <a:cs typeface="Tahoma" pitchFamily="34" charset="0"/>
              </a:rPr>
              <a:t>	among them the Social Protection Floor Initiative</a:t>
            </a:r>
          </a:p>
          <a:p>
            <a:pPr eaLnBrk="1" hangingPunct="1">
              <a:buFontTx/>
              <a:buChar char="•"/>
            </a:pPr>
            <a:r>
              <a:rPr lang="en-US" smtClean="0">
                <a:solidFill>
                  <a:srgbClr val="3366CC"/>
                </a:solidFill>
                <a:latin typeface="Tahoma" pitchFamily="34" charset="0"/>
                <a:cs typeface="Tahoma" pitchFamily="34" charset="0"/>
              </a:rPr>
              <a:t>The SPF Initiative aims at </a:t>
            </a:r>
            <a:r>
              <a:rPr lang="en-GB" smtClean="0">
                <a:solidFill>
                  <a:srgbClr val="3366CC"/>
                </a:solidFill>
                <a:latin typeface="Tahoma" pitchFamily="34" charset="0"/>
                <a:cs typeface="Tahoma" pitchFamily="34" charset="0"/>
              </a:rPr>
              <a:t>joint </a:t>
            </a:r>
            <a:r>
              <a:rPr lang="en-GB" smtClean="0">
                <a:solidFill>
                  <a:schemeClr val="accent1"/>
                </a:solidFill>
                <a:latin typeface="Tahoma" pitchFamily="34" charset="0"/>
                <a:cs typeface="Tahoma" pitchFamily="34" charset="0"/>
              </a:rPr>
              <a:t>global and local UN action</a:t>
            </a:r>
            <a:r>
              <a:rPr lang="en-GB" smtClean="0">
                <a:solidFill>
                  <a:srgbClr val="3366CC"/>
                </a:solidFill>
                <a:latin typeface="Tahoma" pitchFamily="34" charset="0"/>
                <a:cs typeface="Tahoma" pitchFamily="34" charset="0"/>
              </a:rPr>
              <a:t> lead by </a:t>
            </a:r>
            <a:r>
              <a:rPr lang="en-GB" smtClean="0">
                <a:solidFill>
                  <a:srgbClr val="FF0000"/>
                </a:solidFill>
                <a:latin typeface="Tahoma" pitchFamily="34" charset="0"/>
                <a:cs typeface="Tahoma" pitchFamily="34" charset="0"/>
              </a:rPr>
              <a:t>ILO+WHO</a:t>
            </a:r>
            <a:r>
              <a:rPr lang="en-GB" smtClean="0">
                <a:solidFill>
                  <a:srgbClr val="3366CC"/>
                </a:solidFill>
                <a:latin typeface="Tahoma" pitchFamily="34" charset="0"/>
                <a:cs typeface="Tahoma" pitchFamily="34" charset="0"/>
              </a:rPr>
              <a:t> to promote </a:t>
            </a:r>
            <a:r>
              <a:rPr lang="en-US" smtClean="0">
                <a:solidFill>
                  <a:srgbClr val="3366CC"/>
                </a:solidFill>
                <a:latin typeface="Tahoma" pitchFamily="34" charset="0"/>
                <a:cs typeface="Tahoma" pitchFamily="34" charset="0"/>
              </a:rPr>
              <a:t>access to essential services and social transfers for the poor and vulnerable. It includes:</a:t>
            </a:r>
          </a:p>
          <a:p>
            <a:pPr lvl="1" eaLnBrk="1" hangingPunct="1"/>
            <a:r>
              <a:rPr lang="en-US" smtClean="0">
                <a:solidFill>
                  <a:srgbClr val="3366CC"/>
                </a:solidFill>
                <a:latin typeface="Tahoma" pitchFamily="34" charset="0"/>
                <a:cs typeface="Tahoma" pitchFamily="34" charset="0"/>
              </a:rPr>
              <a:t>A basic set of </a:t>
            </a:r>
            <a:r>
              <a:rPr lang="en-US" b="1" smtClean="0">
                <a:solidFill>
                  <a:srgbClr val="FF0000"/>
                </a:solidFill>
                <a:latin typeface="Tahoma" pitchFamily="34" charset="0"/>
                <a:cs typeface="Tahoma" pitchFamily="34" charset="0"/>
              </a:rPr>
              <a:t>essential social rights and transfers</a:t>
            </a:r>
            <a:r>
              <a:rPr lang="en-US" smtClean="0">
                <a:solidFill>
                  <a:srgbClr val="3366CC"/>
                </a:solidFill>
                <a:latin typeface="Tahoma" pitchFamily="34" charset="0"/>
                <a:cs typeface="Tahoma" pitchFamily="34" charset="0"/>
              </a:rPr>
              <a:t>, in cash and in kind, to provide a minimum income and livelihood security</a:t>
            </a:r>
          </a:p>
          <a:p>
            <a:pPr lvl="1" eaLnBrk="1" hangingPunct="1"/>
            <a:r>
              <a:rPr lang="en-US" smtClean="0">
                <a:solidFill>
                  <a:srgbClr val="3366CC"/>
                </a:solidFill>
                <a:latin typeface="Tahoma" pitchFamily="34" charset="0"/>
                <a:cs typeface="Tahoma" pitchFamily="34" charset="0"/>
              </a:rPr>
              <a:t>Geographical and financial </a:t>
            </a:r>
            <a:r>
              <a:rPr lang="en-US" b="1" smtClean="0">
                <a:solidFill>
                  <a:srgbClr val="FF0000"/>
                </a:solidFill>
                <a:latin typeface="Tahoma" pitchFamily="34" charset="0"/>
                <a:cs typeface="Tahoma" pitchFamily="34" charset="0"/>
              </a:rPr>
              <a:t>access to essential public services</a:t>
            </a:r>
            <a:r>
              <a:rPr lang="en-US" smtClean="0">
                <a:solidFill>
                  <a:srgbClr val="3366CC"/>
                </a:solidFill>
                <a:latin typeface="Tahoma" pitchFamily="34" charset="0"/>
                <a:cs typeface="Tahoma" pitchFamily="34" charset="0"/>
              </a:rPr>
              <a:t>, such as health, water and sanitation, education, social work</a:t>
            </a:r>
            <a:r>
              <a:rPr lang="en-GB" smtClean="0">
                <a:solidFill>
                  <a:srgbClr val="3366CC"/>
                </a:solidFill>
                <a:latin typeface="Tahoma" pitchFamily="34" charset="0"/>
                <a:cs typeface="Tahoma" pitchFamily="34" charset="0"/>
              </a:rPr>
              <a:t> </a:t>
            </a:r>
          </a:p>
          <a:p>
            <a:pPr eaLnBrk="1" hangingPunct="1"/>
            <a:endParaRPr lang="en-GB" smtClean="0">
              <a:solidFill>
                <a:srgbClr val="3366CC"/>
              </a:solidFill>
              <a:latin typeface="Tahoma" pitchFamily="34" charset="0"/>
              <a:cs typeface="Tahoma" pitchFamily="34" charset="0"/>
            </a:endParaRPr>
          </a:p>
          <a:p>
            <a:pPr eaLnBrk="1" hangingPunct="1"/>
            <a:endParaRPr lang="en-GB" smtClean="0">
              <a:solidFill>
                <a:srgbClr val="3366CC"/>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0" y="0"/>
            <a:ext cx="7620000" cy="690563"/>
          </a:xfrm>
        </p:spPr>
        <p:txBody>
          <a:bodyPr/>
          <a:lstStyle/>
          <a:p>
            <a:r>
              <a:rPr lang="en-US" sz="2800" b="1" smtClean="0">
                <a:solidFill>
                  <a:srgbClr val="FF5050"/>
                </a:solidFill>
                <a:cs typeface="Arial" charset="0"/>
              </a:rPr>
              <a:t>What as been done so far? Three Things…</a:t>
            </a:r>
            <a:endParaRPr lang="en-GB" sz="2800" b="1" smtClean="0">
              <a:solidFill>
                <a:srgbClr val="FF5050"/>
              </a:solidFill>
              <a:cs typeface="Arial" charset="0"/>
            </a:endParaRPr>
          </a:p>
        </p:txBody>
      </p:sp>
      <p:sp>
        <p:nvSpPr>
          <p:cNvPr id="18435" name="Rectangle 3"/>
          <p:cNvSpPr>
            <a:spLocks noGrp="1"/>
          </p:cNvSpPr>
          <p:nvPr>
            <p:ph type="body" idx="4294967295"/>
          </p:nvPr>
        </p:nvSpPr>
        <p:spPr>
          <a:xfrm>
            <a:off x="0" y="690563"/>
            <a:ext cx="8208963" cy="5543550"/>
          </a:xfrm>
        </p:spPr>
        <p:txBody>
          <a:bodyPr/>
          <a:lstStyle/>
          <a:p>
            <a:pPr>
              <a:lnSpc>
                <a:spcPct val="90000"/>
              </a:lnSpc>
              <a:spcBef>
                <a:spcPct val="40000"/>
              </a:spcBef>
            </a:pPr>
            <a:r>
              <a:rPr lang="en-GB" dirty="0" smtClean="0"/>
              <a:t>One: 	</a:t>
            </a:r>
            <a:r>
              <a:rPr lang="en-GB" dirty="0" smtClean="0">
                <a:solidFill>
                  <a:srgbClr val="FF5050"/>
                </a:solidFill>
              </a:rPr>
              <a:t>Advocacy</a:t>
            </a:r>
            <a:r>
              <a:rPr lang="en-GB" dirty="0" smtClean="0"/>
              <a:t> at global, regional, national 			levels =&gt; e.g. </a:t>
            </a:r>
            <a:r>
              <a:rPr lang="en-GB" dirty="0" err="1" smtClean="0"/>
              <a:t>UNCSocD</a:t>
            </a:r>
            <a:r>
              <a:rPr lang="en-GB" dirty="0" smtClean="0"/>
              <a:t> Resolution 2010, 		UN Millennium Summit, G8, G20, </a:t>
            </a:r>
            <a:r>
              <a:rPr lang="en-GB" dirty="0" err="1" smtClean="0"/>
              <a:t>Yaounde</a:t>
            </a:r>
            <a:r>
              <a:rPr lang="en-GB" dirty="0" smtClean="0"/>
              <a:t> 		</a:t>
            </a:r>
            <a:r>
              <a:rPr lang="en-GB" dirty="0" err="1" smtClean="0"/>
              <a:t>Triparite</a:t>
            </a:r>
            <a:r>
              <a:rPr lang="en-GB" dirty="0" smtClean="0"/>
              <a:t> Declaration, South-South 			Dialogue, </a:t>
            </a:r>
            <a:r>
              <a:rPr lang="en-GB" dirty="0" smtClean="0">
                <a:solidFill>
                  <a:srgbClr val="FF0000"/>
                </a:solidFill>
              </a:rPr>
              <a:t>the Conclusion of the 100</a:t>
            </a:r>
            <a:r>
              <a:rPr lang="en-GB" baseline="30000" dirty="0" smtClean="0">
                <a:solidFill>
                  <a:srgbClr val="FF0000"/>
                </a:solidFill>
              </a:rPr>
              <a:t>th</a:t>
            </a:r>
            <a:r>
              <a:rPr lang="en-GB" dirty="0" smtClean="0">
                <a:solidFill>
                  <a:srgbClr val="FF0000"/>
                </a:solidFill>
              </a:rPr>
              <a:t> ILC, </a:t>
            </a:r>
            <a:r>
              <a:rPr lang="en-GB" dirty="0" smtClean="0"/>
              <a:t>		the Conclusions of the G20 Labour Ministers 		and Development Group </a:t>
            </a:r>
          </a:p>
          <a:p>
            <a:pPr>
              <a:lnSpc>
                <a:spcPct val="90000"/>
              </a:lnSpc>
              <a:spcBef>
                <a:spcPct val="40000"/>
              </a:spcBef>
            </a:pPr>
            <a:r>
              <a:rPr lang="en-GB" dirty="0" smtClean="0"/>
              <a:t>Two:	Country operations in Cambodia, Burkina 		Faso, Mozambique,  Nepal, Togo, Benin,		Vietnam... with other agencies and IMF on  		basis of a joint UN manual (total number of 		country activities: 25)  </a:t>
            </a:r>
          </a:p>
          <a:p>
            <a:pPr>
              <a:lnSpc>
                <a:spcPct val="90000"/>
              </a:lnSpc>
              <a:spcBef>
                <a:spcPct val="40000"/>
              </a:spcBef>
            </a:pPr>
            <a:r>
              <a:rPr lang="en-GB" dirty="0" smtClean="0"/>
              <a:t>Three: 	</a:t>
            </a:r>
            <a:r>
              <a:rPr lang="en-GB" dirty="0" smtClean="0">
                <a:solidFill>
                  <a:schemeClr val="accent1"/>
                </a:solidFill>
              </a:rPr>
              <a:t>High-level Social Protection Floor 			Advisory Group</a:t>
            </a:r>
            <a:r>
              <a:rPr lang="en-GB" dirty="0" smtClean="0"/>
              <a:t> established 				under chairpersonship of Ms. 				Michelle </a:t>
            </a:r>
            <a:r>
              <a:rPr lang="en-GB" dirty="0" err="1" smtClean="0"/>
              <a:t>Bachelet</a:t>
            </a:r>
            <a:r>
              <a:rPr lang="en-GB" dirty="0" smtClean="0"/>
              <a:t> ; </a:t>
            </a:r>
            <a:r>
              <a:rPr lang="en-GB" dirty="0" smtClean="0">
                <a:solidFill>
                  <a:srgbClr val="FF0000"/>
                </a:solidFill>
              </a:rPr>
              <a:t>report launched at the 		UN ON 27 October 2011</a:t>
            </a:r>
          </a:p>
          <a:p>
            <a:pPr>
              <a:lnSpc>
                <a:spcPct val="90000"/>
              </a:lnSpc>
              <a:spcBef>
                <a:spcPct val="40000"/>
              </a:spcBef>
            </a:pP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0" y="404813"/>
            <a:ext cx="7620000" cy="819150"/>
          </a:xfrm>
        </p:spPr>
        <p:txBody>
          <a:bodyPr/>
          <a:lstStyle/>
          <a:p>
            <a:r>
              <a:rPr lang="en-US" sz="2800" b="1" smtClean="0">
                <a:solidFill>
                  <a:srgbClr val="FF5050"/>
                </a:solidFill>
                <a:cs typeface="Arial" charset="0"/>
              </a:rPr>
              <a:t>The Bachelet report…makes the case for he SPF : </a:t>
            </a:r>
            <a:endParaRPr lang="en-GB" sz="2800" b="1" smtClean="0">
              <a:solidFill>
                <a:srgbClr val="FF5050"/>
              </a:solidFill>
              <a:cs typeface="Arial" charset="0"/>
            </a:endParaRPr>
          </a:p>
        </p:txBody>
      </p:sp>
      <p:sp>
        <p:nvSpPr>
          <p:cNvPr id="19459" name="Rectangle 3"/>
          <p:cNvSpPr>
            <a:spLocks noGrp="1"/>
          </p:cNvSpPr>
          <p:nvPr>
            <p:ph type="body" idx="4294967295"/>
          </p:nvPr>
        </p:nvSpPr>
        <p:spPr>
          <a:xfrm>
            <a:off x="0" y="1223963"/>
            <a:ext cx="8208963" cy="5010150"/>
          </a:xfrm>
        </p:spPr>
        <p:txBody>
          <a:bodyPr/>
          <a:lstStyle/>
          <a:p>
            <a:pPr>
              <a:lnSpc>
                <a:spcPct val="90000"/>
              </a:lnSpc>
              <a:spcBef>
                <a:spcPct val="40000"/>
              </a:spcBef>
            </a:pPr>
            <a:r>
              <a:rPr lang="en-GB" smtClean="0"/>
              <a:t>The SPF is a tool  to</a:t>
            </a:r>
          </a:p>
          <a:p>
            <a:pPr lvl="1">
              <a:lnSpc>
                <a:spcPct val="90000"/>
              </a:lnSpc>
              <a:spcBef>
                <a:spcPct val="40000"/>
              </a:spcBef>
            </a:pPr>
            <a:r>
              <a:rPr lang="en-GB" sz="1600" smtClean="0"/>
              <a:t>Realizing Human Rights and social justice</a:t>
            </a:r>
          </a:p>
          <a:p>
            <a:pPr lvl="1">
              <a:lnSpc>
                <a:spcPct val="90000"/>
              </a:lnSpc>
              <a:spcBef>
                <a:spcPct val="40000"/>
              </a:spcBef>
            </a:pPr>
            <a:r>
              <a:rPr lang="en-GB" sz="1600" smtClean="0"/>
              <a:t>Combat poverty and inequality</a:t>
            </a:r>
          </a:p>
          <a:p>
            <a:pPr lvl="1">
              <a:lnSpc>
                <a:spcPct val="90000"/>
              </a:lnSpc>
              <a:spcBef>
                <a:spcPct val="40000"/>
              </a:spcBef>
            </a:pPr>
            <a:r>
              <a:rPr lang="en-GB" sz="1600" smtClean="0"/>
              <a:t>Accelerate progress towards achieving</a:t>
            </a:r>
          </a:p>
          <a:p>
            <a:pPr lvl="1">
              <a:lnSpc>
                <a:spcPct val="90000"/>
              </a:lnSpc>
              <a:spcBef>
                <a:spcPct val="40000"/>
              </a:spcBef>
              <a:buFontTx/>
              <a:buNone/>
            </a:pPr>
            <a:r>
              <a:rPr lang="en-GB" sz="1600" smtClean="0"/>
              <a:t>    	the  MDGs</a:t>
            </a:r>
          </a:p>
          <a:p>
            <a:pPr lvl="1">
              <a:lnSpc>
                <a:spcPct val="90000"/>
              </a:lnSpc>
              <a:spcBef>
                <a:spcPct val="40000"/>
              </a:spcBef>
              <a:buFontTx/>
              <a:buChar char="-"/>
            </a:pPr>
            <a:r>
              <a:rPr lang="en-GB" sz="1600" smtClean="0"/>
              <a:t>Ensure adequate opportunities for Decent Work</a:t>
            </a:r>
          </a:p>
          <a:p>
            <a:pPr lvl="1">
              <a:lnSpc>
                <a:spcPct val="90000"/>
              </a:lnSpc>
              <a:spcBef>
                <a:spcPct val="40000"/>
              </a:spcBef>
              <a:buFontTx/>
              <a:buChar char="-"/>
            </a:pPr>
            <a:r>
              <a:rPr lang="en-GB" sz="1600" smtClean="0"/>
              <a:t>Address the social and economic impact of </a:t>
            </a:r>
          </a:p>
          <a:p>
            <a:pPr lvl="1">
              <a:lnSpc>
                <a:spcPct val="90000"/>
              </a:lnSpc>
              <a:spcBef>
                <a:spcPct val="40000"/>
              </a:spcBef>
              <a:buFontTx/>
              <a:buNone/>
            </a:pPr>
            <a:r>
              <a:rPr lang="en-GB" sz="1600" smtClean="0"/>
              <a:t>	the crisis</a:t>
            </a:r>
          </a:p>
          <a:p>
            <a:pPr lvl="1">
              <a:lnSpc>
                <a:spcPct val="90000"/>
              </a:lnSpc>
              <a:spcBef>
                <a:spcPct val="40000"/>
              </a:spcBef>
              <a:buFontTx/>
              <a:buChar char="-"/>
            </a:pPr>
            <a:r>
              <a:rPr lang="en-GB" sz="1600" smtClean="0"/>
              <a:t>Help redressing global imbalances</a:t>
            </a:r>
          </a:p>
          <a:p>
            <a:pPr lvl="1">
              <a:lnSpc>
                <a:spcPct val="90000"/>
              </a:lnSpc>
              <a:spcBef>
                <a:spcPct val="40000"/>
              </a:spcBef>
              <a:buFontTx/>
              <a:buChar char="-"/>
            </a:pPr>
            <a:r>
              <a:rPr lang="en-GB" sz="1600" smtClean="0"/>
              <a:t>To support gender empowerment</a:t>
            </a:r>
          </a:p>
          <a:p>
            <a:pPr lvl="1">
              <a:lnSpc>
                <a:spcPct val="90000"/>
              </a:lnSpc>
              <a:spcBef>
                <a:spcPct val="40000"/>
              </a:spcBef>
              <a:buFontTx/>
              <a:buChar char="-"/>
            </a:pPr>
            <a:r>
              <a:rPr lang="en-GB" sz="1600" smtClean="0"/>
              <a:t>Support nation building</a:t>
            </a:r>
          </a:p>
          <a:p>
            <a:pPr lvl="1">
              <a:lnSpc>
                <a:spcPct val="90000"/>
              </a:lnSpc>
              <a:spcBef>
                <a:spcPct val="40000"/>
              </a:spcBef>
              <a:buFontTx/>
              <a:buChar char="-"/>
            </a:pPr>
            <a:r>
              <a:rPr lang="en-GB" sz="1600" smtClean="0"/>
              <a:t>Facilitate social transformations and is </a:t>
            </a:r>
          </a:p>
          <a:p>
            <a:pPr lvl="1">
              <a:lnSpc>
                <a:spcPct val="90000"/>
              </a:lnSpc>
              <a:spcBef>
                <a:spcPct val="40000"/>
              </a:spcBef>
              <a:buFontTx/>
              <a:buChar char="-"/>
            </a:pPr>
            <a:r>
              <a:rPr lang="en-GB" sz="1600" smtClean="0">
                <a:solidFill>
                  <a:srgbClr val="FF0000"/>
                </a:solidFill>
              </a:rPr>
              <a:t>...affordable even in low income countries...  </a:t>
            </a:r>
          </a:p>
        </p:txBody>
      </p:sp>
      <p:pic>
        <p:nvPicPr>
          <p:cNvPr id="19460" name="Picture 3"/>
          <p:cNvPicPr>
            <a:picLocks noChangeAspect="1" noChangeArrowheads="1"/>
          </p:cNvPicPr>
          <p:nvPr/>
        </p:nvPicPr>
        <p:blipFill>
          <a:blip r:embed="rId3" cstate="print"/>
          <a:srcRect/>
          <a:stretch>
            <a:fillRect/>
          </a:stretch>
        </p:blipFill>
        <p:spPr bwMode="auto">
          <a:xfrm>
            <a:off x="5959475" y="1822450"/>
            <a:ext cx="274955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0" y="404813"/>
            <a:ext cx="7620000" cy="819150"/>
          </a:xfrm>
        </p:spPr>
        <p:txBody>
          <a:bodyPr/>
          <a:lstStyle/>
          <a:p>
            <a:r>
              <a:rPr lang="en-US" sz="2800" b="1" smtClean="0">
                <a:solidFill>
                  <a:srgbClr val="FF5050"/>
                </a:solidFill>
                <a:cs typeface="Arial" charset="0"/>
              </a:rPr>
              <a:t>… and recommends…: </a:t>
            </a:r>
            <a:endParaRPr lang="en-GB" sz="2800" b="1" smtClean="0">
              <a:solidFill>
                <a:srgbClr val="FF5050"/>
              </a:solidFill>
              <a:cs typeface="Arial" charset="0"/>
            </a:endParaRPr>
          </a:p>
        </p:txBody>
      </p:sp>
      <p:sp>
        <p:nvSpPr>
          <p:cNvPr id="18435" name="Rectangle 3"/>
          <p:cNvSpPr>
            <a:spLocks noGrp="1"/>
          </p:cNvSpPr>
          <p:nvPr>
            <p:ph type="body" idx="4294967295"/>
          </p:nvPr>
        </p:nvSpPr>
        <p:spPr>
          <a:xfrm>
            <a:off x="0" y="1493838"/>
            <a:ext cx="8208963" cy="4740275"/>
          </a:xfrm>
        </p:spPr>
        <p:txBody>
          <a:bodyPr/>
          <a:lstStyle/>
          <a:p>
            <a:pPr>
              <a:lnSpc>
                <a:spcPct val="90000"/>
              </a:lnSpc>
              <a:spcBef>
                <a:spcPct val="40000"/>
              </a:spcBef>
              <a:defRPr/>
            </a:pPr>
            <a:r>
              <a:rPr lang="en-GB" sz="1800" dirty="0" smtClean="0"/>
              <a:t>The implementation of nationally defined social security extension policies based on a SPF everywhere as an indispensable contribution to social and economic development  </a:t>
            </a:r>
          </a:p>
          <a:p>
            <a:pPr>
              <a:lnSpc>
                <a:spcPct val="90000"/>
              </a:lnSpc>
              <a:spcBef>
                <a:spcPct val="40000"/>
              </a:spcBef>
              <a:defRPr/>
            </a:pPr>
            <a:r>
              <a:rPr lang="en-GB" sz="1800" dirty="0" smtClean="0"/>
              <a:t> A number of principles for the implementation of the SPF close to the    ones identified by the ILC</a:t>
            </a:r>
          </a:p>
          <a:p>
            <a:pPr marL="457200" indent="-457200">
              <a:lnSpc>
                <a:spcPct val="90000"/>
              </a:lnSpc>
              <a:spcBef>
                <a:spcPct val="40000"/>
              </a:spcBef>
              <a:buFontTx/>
              <a:buAutoNum type="arabicPeriod" startAt="3"/>
              <a:defRPr/>
            </a:pPr>
            <a:r>
              <a:rPr lang="en-GB" sz="1800" dirty="0" smtClean="0"/>
              <a:t>National monitoring mechanisms, that map progress on coverage and quality of social security</a:t>
            </a:r>
          </a:p>
          <a:p>
            <a:pPr marL="457200" indent="-457200">
              <a:lnSpc>
                <a:spcPct val="90000"/>
              </a:lnSpc>
              <a:spcBef>
                <a:spcPct val="40000"/>
              </a:spcBef>
              <a:buFontTx/>
              <a:buAutoNum type="arabicPeriod" startAt="3"/>
              <a:defRPr/>
            </a:pPr>
            <a:r>
              <a:rPr lang="en-GB" sz="1800" dirty="0" smtClean="0"/>
              <a:t>Co-ordination and co-operation of international agencies in implementing social protection and the SPF</a:t>
            </a:r>
          </a:p>
          <a:p>
            <a:pPr marL="457200" indent="-457200">
              <a:lnSpc>
                <a:spcPct val="90000"/>
              </a:lnSpc>
              <a:spcBef>
                <a:spcPct val="40000"/>
              </a:spcBef>
              <a:buFontTx/>
              <a:buAutoNum type="arabicPeriod" startAt="3"/>
              <a:defRPr/>
            </a:pPr>
            <a:r>
              <a:rPr lang="en-GB" sz="1800" dirty="0" smtClean="0"/>
              <a:t>Linking the SPF to the MDGs and MDGs beyond 2015</a:t>
            </a:r>
          </a:p>
          <a:p>
            <a:pPr marL="457200" indent="-457200">
              <a:lnSpc>
                <a:spcPct val="90000"/>
              </a:lnSpc>
              <a:spcBef>
                <a:spcPct val="40000"/>
              </a:spcBef>
              <a:buFontTx/>
              <a:buAutoNum type="arabicPeriod" startAt="3"/>
              <a:defRPr/>
            </a:pPr>
            <a:r>
              <a:rPr lang="en-GB" sz="1800" dirty="0" smtClean="0"/>
              <a:t>International standard setting on the SPF, notably the ILO recommendation</a:t>
            </a:r>
          </a:p>
          <a:p>
            <a:pPr marL="457200" indent="-457200">
              <a:lnSpc>
                <a:spcPct val="90000"/>
              </a:lnSpc>
              <a:spcBef>
                <a:spcPct val="40000"/>
              </a:spcBef>
              <a:buFontTx/>
              <a:buAutoNum type="arabicPeriod" startAt="3"/>
              <a:defRPr/>
            </a:pPr>
            <a:r>
              <a:rPr lang="en-GB" sz="1800" dirty="0" smtClean="0"/>
              <a:t>Greater focus of international development aid  on the SPF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B37C2F-6B8B-4D65-B128-00EE8F109BEE}" type="slidenum">
              <a:rPr lang="en-GB" smtClean="0"/>
              <a:pPr>
                <a:defRPr/>
              </a:pPr>
              <a:t>7</a:t>
            </a:fld>
            <a:r>
              <a:rPr lang="en-GB" smtClean="0"/>
              <a:t> </a:t>
            </a:r>
            <a:endParaRPr lang="en-GB" dirty="0"/>
          </a:p>
        </p:txBody>
      </p:sp>
      <p:sp>
        <p:nvSpPr>
          <p:cNvPr id="21507" name="TextBox 4"/>
          <p:cNvSpPr txBox="1">
            <a:spLocks noChangeArrowheads="1"/>
          </p:cNvSpPr>
          <p:nvPr/>
        </p:nvSpPr>
        <p:spPr bwMode="auto">
          <a:xfrm>
            <a:off x="2735263" y="3049588"/>
            <a:ext cx="5951537" cy="1568450"/>
          </a:xfrm>
          <a:prstGeom prst="rect">
            <a:avLst/>
          </a:prstGeom>
          <a:noFill/>
          <a:ln w="9525">
            <a:noFill/>
            <a:miter lim="800000"/>
            <a:headEnd/>
            <a:tailEnd/>
          </a:ln>
        </p:spPr>
        <p:txBody>
          <a:bodyPr anchor="ctr">
            <a:spAutoFit/>
          </a:bodyPr>
          <a:lstStyle/>
          <a:p>
            <a:pPr marL="685800" indent="-685800"/>
            <a:r>
              <a:rPr lang="de-DE" sz="3200" b="0">
                <a:solidFill>
                  <a:srgbClr val="000000"/>
                </a:solidFill>
                <a:latin typeface="Trebuchet MS" pitchFamily="34" charset="0"/>
              </a:rPr>
              <a:t>Two. 	The 100th  ILC and 			the emergence of a 		new policy paradigm</a:t>
            </a:r>
            <a:endParaRPr lang="en-US" sz="3200" b="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bwMode="auto">
          <a:ln>
            <a:miter lim="800000"/>
            <a:headEnd/>
            <a:tailEnd/>
          </a:ln>
        </p:spPr>
        <p:txBody>
          <a:bodyPr vert="horz" wrap="square" lIns="91440" tIns="45720" rIns="91440" bIns="45720" numCol="1" compatLnSpc="1">
            <a:prstTxWarp prst="textNoShape">
              <a:avLst/>
            </a:prstTxWarp>
          </a:bodyPr>
          <a:lstStyle/>
          <a:p>
            <a:pPr>
              <a:defRPr/>
            </a:pPr>
            <a:fld id="{47A096F0-060C-4383-8526-18D478BDCE5D}" type="slidenum">
              <a:rPr lang="en-GB" smtClean="0">
                <a:solidFill>
                  <a:srgbClr val="000000"/>
                </a:solidFill>
              </a:rPr>
              <a:pPr>
                <a:defRPr/>
              </a:pPr>
              <a:t>8</a:t>
            </a:fld>
            <a:endParaRPr lang="en-GB" smtClean="0">
              <a:solidFill>
                <a:srgbClr val="000000"/>
              </a:solidFill>
            </a:endParaRPr>
          </a:p>
        </p:txBody>
      </p:sp>
      <p:sp>
        <p:nvSpPr>
          <p:cNvPr id="1034" name="Rectangle 2"/>
          <p:cNvSpPr>
            <a:spLocks noGrp="1" noChangeArrowheads="1"/>
          </p:cNvSpPr>
          <p:nvPr>
            <p:ph type="title"/>
          </p:nvPr>
        </p:nvSpPr>
        <p:spPr>
          <a:xfrm>
            <a:off x="1760538" y="274638"/>
            <a:ext cx="6608762" cy="1143000"/>
          </a:xfrm>
        </p:spPr>
        <p:txBody>
          <a:bodyPr/>
          <a:lstStyle/>
          <a:p>
            <a:pPr eaLnBrk="1" hangingPunct="1"/>
            <a:r>
              <a:rPr lang="en-GB" smtClean="0"/>
              <a:t>Input: The Office report</a:t>
            </a:r>
          </a:p>
        </p:txBody>
      </p:sp>
      <p:sp>
        <p:nvSpPr>
          <p:cNvPr id="1035" name="Rectangle 3"/>
          <p:cNvSpPr>
            <a:spLocks noGrp="1" noChangeArrowheads="1"/>
          </p:cNvSpPr>
          <p:nvPr>
            <p:ph type="body" idx="1"/>
          </p:nvPr>
        </p:nvSpPr>
        <p:spPr>
          <a:xfrm>
            <a:off x="1760538" y="1785938"/>
            <a:ext cx="4673600" cy="4321175"/>
          </a:xfrm>
        </p:spPr>
        <p:txBody>
          <a:bodyPr/>
          <a:lstStyle/>
          <a:p>
            <a:pPr marL="0" indent="0" eaLnBrk="1" hangingPunct="1">
              <a:buFontTx/>
              <a:buNone/>
            </a:pPr>
            <a:r>
              <a:rPr lang="en-GB" smtClean="0"/>
              <a:t>Report VI: </a:t>
            </a:r>
            <a:br>
              <a:rPr lang="en-GB" smtClean="0"/>
            </a:br>
            <a:r>
              <a:rPr lang="en-GB" smtClean="0"/>
              <a:t>Social security for social justice and a fair globalization</a:t>
            </a:r>
          </a:p>
          <a:p>
            <a:pPr marL="0" indent="0" eaLnBrk="1" hangingPunct="1">
              <a:buFontTx/>
              <a:buNone/>
            </a:pPr>
            <a:r>
              <a:rPr lang="en-GB" sz="1800" smtClean="0"/>
              <a:t>Report available on ILC website in English, French, Spanish, Arabic, Chinese, German </a:t>
            </a:r>
            <a:br>
              <a:rPr lang="en-GB" sz="1800" smtClean="0"/>
            </a:br>
            <a:r>
              <a:rPr lang="en-GB" sz="1800" smtClean="0"/>
              <a:t>and Russian</a:t>
            </a:r>
          </a:p>
          <a:p>
            <a:pPr marL="0" indent="0" eaLnBrk="1" hangingPunct="1">
              <a:buFontTx/>
              <a:buNone/>
            </a:pPr>
            <a:r>
              <a:rPr lang="en-GB" sz="1600" smtClean="0"/>
              <a:t>http://www.ilo.org/ilc/ILCSessions/100thSession/reports/lang--en/index.htm</a:t>
            </a:r>
          </a:p>
          <a:p>
            <a:pPr marL="914400" lvl="1" indent="-457200" eaLnBrk="1" hangingPunct="1">
              <a:buFont typeface="Arial" charset="0"/>
              <a:buChar char="•"/>
            </a:pPr>
            <a:endParaRPr lang="en-GB" smtClean="0"/>
          </a:p>
          <a:p>
            <a:pPr marL="914400" lvl="1" indent="-457200" eaLnBrk="1" hangingPunct="1">
              <a:buFont typeface="Arial" charset="0"/>
              <a:buChar char="•"/>
            </a:pPr>
            <a:endParaRPr lang="en-GB" smtClean="0"/>
          </a:p>
        </p:txBody>
      </p:sp>
      <p:graphicFrame>
        <p:nvGraphicFramePr>
          <p:cNvPr id="1026" name="Object 6"/>
          <p:cNvGraphicFramePr>
            <a:graphicFrameLocks noChangeAspect="1"/>
          </p:cNvGraphicFramePr>
          <p:nvPr/>
        </p:nvGraphicFramePr>
        <p:xfrm>
          <a:off x="6434138" y="2554288"/>
          <a:ext cx="2527300" cy="3586162"/>
        </p:xfrm>
        <a:graphic>
          <a:graphicData uri="http://schemas.openxmlformats.org/presentationml/2006/ole">
            <mc:AlternateContent xmlns:mc="http://schemas.openxmlformats.org/markup-compatibility/2006">
              <mc:Choice xmlns:v="urn:schemas-microsoft-com:vml" Requires="v">
                <p:oleObj spid="_x0000_s1033" name="Acrobat Document" r:id="rId4" imgW="5657143" imgH="8028571" progId="AcroExch.Document.7">
                  <p:embed/>
                </p:oleObj>
              </mc:Choice>
              <mc:Fallback>
                <p:oleObj name="Acrobat Document" r:id="rId4" imgW="5657143" imgH="8028571" progId="AcroExch.Document.7">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2554288"/>
                        <a:ext cx="2527300" cy="358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5411788" y="4824413"/>
          <a:ext cx="942975" cy="1336675"/>
        </p:xfrm>
        <a:graphic>
          <a:graphicData uri="http://schemas.openxmlformats.org/presentationml/2006/ole">
            <mc:AlternateContent xmlns:mc="http://schemas.openxmlformats.org/markup-compatibility/2006">
              <mc:Choice xmlns:v="urn:schemas-microsoft-com:vml" Requires="v">
                <p:oleObj spid="_x0000_s1034" name="Acrobat Document" r:id="rId6" imgW="5668166" imgH="8028571" progId="AcroExch.Document.7">
                  <p:embed/>
                </p:oleObj>
              </mc:Choice>
              <mc:Fallback>
                <p:oleObj name="Acrobat Document" r:id="rId6" imgW="5668166" imgH="8028571"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788" y="4824413"/>
                        <a:ext cx="9429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389438" y="4814888"/>
          <a:ext cx="939800" cy="1338262"/>
        </p:xfrm>
        <a:graphic>
          <a:graphicData uri="http://schemas.openxmlformats.org/presentationml/2006/ole">
            <mc:AlternateContent xmlns:mc="http://schemas.openxmlformats.org/markup-compatibility/2006">
              <mc:Choice xmlns:v="urn:schemas-microsoft-com:vml" Requires="v">
                <p:oleObj spid="_x0000_s1035" name="Acrobat Document" r:id="rId8" imgW="5649114" imgH="8028571" progId="AcroExch.Document.7">
                  <p:embed/>
                </p:oleObj>
              </mc:Choice>
              <mc:Fallback>
                <p:oleObj name="Acrobat Document" r:id="rId8" imgW="5649114" imgH="8028571" progId="AcroExch.Document.7">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9438" y="4814888"/>
                        <a:ext cx="939800" cy="133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63525" y="4840288"/>
          <a:ext cx="942975" cy="1336675"/>
        </p:xfrm>
        <a:graphic>
          <a:graphicData uri="http://schemas.openxmlformats.org/presentationml/2006/ole">
            <mc:AlternateContent xmlns:mc="http://schemas.openxmlformats.org/markup-compatibility/2006">
              <mc:Choice xmlns:v="urn:schemas-microsoft-com:vml" Requires="v">
                <p:oleObj spid="_x0000_s1036" name="Acrobat Document" r:id="rId10" imgW="5668166" imgH="8028571" progId="AcroExch.Document.7">
                  <p:embed/>
                </p:oleObj>
              </mc:Choice>
              <mc:Fallback>
                <p:oleObj name="Acrobat Document" r:id="rId10" imgW="5668166" imgH="8028571" progId="AcroExch.Document.7">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525" y="4840288"/>
                        <a:ext cx="9429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9"/>
          <p:cNvGraphicFramePr>
            <a:graphicFrameLocks noChangeAspect="1"/>
          </p:cNvGraphicFramePr>
          <p:nvPr/>
        </p:nvGraphicFramePr>
        <p:xfrm>
          <a:off x="3367088" y="4824413"/>
          <a:ext cx="958850" cy="1352550"/>
        </p:xfrm>
        <a:graphic>
          <a:graphicData uri="http://schemas.openxmlformats.org/presentationml/2006/ole">
            <mc:AlternateContent xmlns:mc="http://schemas.openxmlformats.org/markup-compatibility/2006">
              <mc:Choice xmlns:v="urn:schemas-microsoft-com:vml" Requires="v">
                <p:oleObj spid="_x0000_s1037" name="Acrobat Document" r:id="rId12" imgW="5687219" imgH="8028571" progId="AcroExch.Document.7">
                  <p:embed/>
                </p:oleObj>
              </mc:Choice>
              <mc:Fallback>
                <p:oleObj name="Acrobat Document" r:id="rId12" imgW="5687219" imgH="8028571" progId="AcroExch.Document.7">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7088" y="4824413"/>
                        <a:ext cx="958850"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2344738" y="4832350"/>
          <a:ext cx="946150" cy="1344613"/>
        </p:xfrm>
        <a:graphic>
          <a:graphicData uri="http://schemas.openxmlformats.org/presentationml/2006/ole">
            <mc:AlternateContent xmlns:mc="http://schemas.openxmlformats.org/markup-compatibility/2006">
              <mc:Choice xmlns:v="urn:schemas-microsoft-com:vml" Requires="v">
                <p:oleObj spid="_x0000_s1038" name="Acrobat Document" r:id="rId14" imgW="5649114" imgH="8028571" progId="AcroExch.Document.7">
                  <p:embed/>
                </p:oleObj>
              </mc:Choice>
              <mc:Fallback>
                <p:oleObj name="Acrobat Document" r:id="rId14" imgW="5649114" imgH="8028571" progId="AcroExch.Document.7">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44738" y="4832350"/>
                        <a:ext cx="946150" cy="134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9"/>
          <p:cNvGraphicFramePr>
            <a:graphicFrameLocks noChangeAspect="1"/>
          </p:cNvGraphicFramePr>
          <p:nvPr/>
        </p:nvGraphicFramePr>
        <p:xfrm>
          <a:off x="1322388" y="4840288"/>
          <a:ext cx="941387" cy="1336675"/>
        </p:xfrm>
        <a:graphic>
          <a:graphicData uri="http://schemas.openxmlformats.org/presentationml/2006/ole">
            <mc:AlternateContent xmlns:mc="http://schemas.openxmlformats.org/markup-compatibility/2006">
              <mc:Choice xmlns:v="urn:schemas-microsoft-com:vml" Requires="v">
                <p:oleObj spid="_x0000_s1039" name="Acrobat Document" r:id="rId16" imgW="5657143" imgH="8028571" progId="AcroExch.Document.7">
                  <p:embed/>
                </p:oleObj>
              </mc:Choice>
              <mc:Fallback>
                <p:oleObj name="Acrobat Document" r:id="rId16" imgW="5657143" imgH="8028571" progId="AcroExch.Document.7">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22388" y="4840288"/>
                        <a:ext cx="941387"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ILO CB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ILO CB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ILO C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LO C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LO C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LO C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LO C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LO C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LO C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LO C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LO C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LO C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LO C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LO C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LO CB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ILO CB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ILO C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LO C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LO C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LO C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LO C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LO C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LO C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LO C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LO C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LO C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LO C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LO C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ILO CB template</Template>
  <TotalTime>59</TotalTime>
  <Words>1129</Words>
  <Application>Microsoft Office PowerPoint</Application>
  <PresentationFormat>On-screen Show (4:3)</PresentationFormat>
  <Paragraphs>156</Paragraphs>
  <Slides>20</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ILO CB template</vt:lpstr>
      <vt:lpstr>1_ILO CB template</vt:lpstr>
      <vt:lpstr>Acrobat Document</vt:lpstr>
      <vt:lpstr>ILO strategic objectives, actions and initiatives on social protection </vt:lpstr>
      <vt:lpstr>Structure</vt:lpstr>
      <vt:lpstr>PowerPoint Presentation</vt:lpstr>
      <vt:lpstr> What is the Social Protection Floor (SPF)–Initiative? .. </vt:lpstr>
      <vt:lpstr>What as been done so far? Three Things…</vt:lpstr>
      <vt:lpstr>The Bachelet report…makes the case for he SPF : </vt:lpstr>
      <vt:lpstr>… and recommends…: </vt:lpstr>
      <vt:lpstr>PowerPoint Presentation</vt:lpstr>
      <vt:lpstr>Input: The Office report</vt:lpstr>
      <vt:lpstr>Outcome  of the Recurrent Discussion on social protection (social security), ILC 2011</vt:lpstr>
      <vt:lpstr>Outcome: Summary of results  of the ILC 2011 and follow-up</vt:lpstr>
      <vt:lpstr>Mains elements of the “Geneva consensus”</vt:lpstr>
      <vt:lpstr>On strategies to extend coverage</vt:lpstr>
      <vt:lpstr>The ILO‘s two-dimensional strategy  for the extension of social security coverage endorsed: The progressiveness of protection</vt:lpstr>
      <vt:lpstr>Minimum income security and access to essential health care can be achieved  by different delivery systems </vt:lpstr>
      <vt:lpstr>The Social Protection Floor:  we see four nationally-defined guarantees</vt:lpstr>
      <vt:lpstr>Principles  for the extension of social security coverage</vt:lpstr>
      <vt:lpstr>PowerPoint Presentation</vt:lpstr>
      <vt:lpstr>...AND THE NEXT  MILESTONES in the Global Policy agenda ?:</vt:lpstr>
      <vt:lpstr>And cooperation with EU, EU Member states and social partners</vt:lpstr>
    </vt:vector>
  </TitlesOfParts>
  <Company>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of envisaged TC activities  in the field of social security  under the DWCP for Syria</dc:title>
  <dc:creator>ILO</dc:creator>
  <cp:lastModifiedBy>Paola Simonetti</cp:lastModifiedBy>
  <cp:revision>650</cp:revision>
  <dcterms:created xsi:type="dcterms:W3CDTF">2008-04-15T07:53:31Z</dcterms:created>
  <dcterms:modified xsi:type="dcterms:W3CDTF">2012-01-26T10:42:21Z</dcterms:modified>
</cp:coreProperties>
</file>