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handoutMasterIdLst>
    <p:handoutMasterId r:id="rId20"/>
  </p:handoutMasterIdLst>
  <p:sldIdLst>
    <p:sldId id="257" r:id="rId3"/>
    <p:sldId id="296" r:id="rId4"/>
    <p:sldId id="297" r:id="rId5"/>
    <p:sldId id="323" r:id="rId6"/>
    <p:sldId id="299" r:id="rId7"/>
    <p:sldId id="324" r:id="rId8"/>
    <p:sldId id="300" r:id="rId9"/>
    <p:sldId id="302" r:id="rId10"/>
    <p:sldId id="320" r:id="rId11"/>
    <p:sldId id="311" r:id="rId12"/>
    <p:sldId id="312" r:id="rId13"/>
    <p:sldId id="306" r:id="rId14"/>
    <p:sldId id="321" r:id="rId15"/>
    <p:sldId id="309" r:id="rId16"/>
    <p:sldId id="322" r:id="rId17"/>
    <p:sldId id="310" r:id="rId18"/>
    <p:sldId id="318" r:id="rId19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>
        <p:scale>
          <a:sx n="68" d="100"/>
          <a:sy n="68" d="100"/>
        </p:scale>
        <p:origin x="-564" y="-9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1686A-0BBF-421C-8EAC-9A1A4ECBF2E5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B7A4BE34-F626-4958-8CC2-A65AC7151B35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AR" dirty="0" smtClean="0">
              <a:latin typeface="Lucida Bright" panose="02040602050505020304" pitchFamily="18" charset="0"/>
            </a:rPr>
            <a:t>la Plataforma Laboral de las Américas –PLA (2005)</a:t>
          </a:r>
          <a:endParaRPr lang="es-CR" dirty="0"/>
        </a:p>
      </dgm:t>
    </dgm:pt>
    <dgm:pt modelId="{FA989AE8-A5C9-4F15-8E6D-561A407E9B5C}" type="parTrans" cxnId="{EE315CCF-5E7D-4602-AE34-BD2A6767F43A}">
      <dgm:prSet/>
      <dgm:spPr/>
      <dgm:t>
        <a:bodyPr/>
        <a:lstStyle/>
        <a:p>
          <a:endParaRPr lang="es-CR"/>
        </a:p>
      </dgm:t>
    </dgm:pt>
    <dgm:pt modelId="{C9FF87AC-4E15-4B6B-AF9E-2AF25FFDDDED}" type="sibTrans" cxnId="{EE315CCF-5E7D-4602-AE34-BD2A6767F43A}">
      <dgm:prSet/>
      <dgm:spPr/>
      <dgm:t>
        <a:bodyPr/>
        <a:lstStyle/>
        <a:p>
          <a:endParaRPr lang="es-CR"/>
        </a:p>
      </dgm:t>
    </dgm:pt>
    <dgm:pt modelId="{6A2AB7B5-CDAC-4BE5-8C83-43E2FC2D94D5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AR" dirty="0" smtClean="0">
              <a:latin typeface="Lucida Bright" panose="02040602050505020304" pitchFamily="18" charset="0"/>
            </a:rPr>
            <a:t>la Confederación Sindical de Trabajadores/as de las Américas (2008)</a:t>
          </a:r>
          <a:endParaRPr lang="es-CR" dirty="0"/>
        </a:p>
      </dgm:t>
    </dgm:pt>
    <dgm:pt modelId="{B2FB31AB-0E47-473D-BD5B-10F5AFF1379F}" type="parTrans" cxnId="{10B5BABC-7C49-435D-9FB7-7A6608675C32}">
      <dgm:prSet/>
      <dgm:spPr/>
      <dgm:t>
        <a:bodyPr/>
        <a:lstStyle/>
        <a:p>
          <a:endParaRPr lang="es-CR"/>
        </a:p>
      </dgm:t>
    </dgm:pt>
    <dgm:pt modelId="{23DFF259-4CE7-47E9-852C-95D6D534C7E7}" type="sibTrans" cxnId="{10B5BABC-7C49-435D-9FB7-7A6608675C32}">
      <dgm:prSet/>
      <dgm:spPr/>
      <dgm:t>
        <a:bodyPr/>
        <a:lstStyle/>
        <a:p>
          <a:endParaRPr lang="es-CR"/>
        </a:p>
      </dgm:t>
    </dgm:pt>
    <dgm:pt modelId="{8B39CFE7-537C-4A47-A824-BE0DBBB95B94}" type="pres">
      <dgm:prSet presAssocID="{B3B1686A-0BBF-421C-8EAC-9A1A4ECBF2E5}" presName="Name0" presStyleCnt="0">
        <dgm:presLayoutVars>
          <dgm:dir/>
          <dgm:resizeHandles val="exact"/>
        </dgm:presLayoutVars>
      </dgm:prSet>
      <dgm:spPr/>
    </dgm:pt>
    <dgm:pt modelId="{CC7108C3-230D-46C7-AD77-DC4F6505F36E}" type="pres">
      <dgm:prSet presAssocID="{B3B1686A-0BBF-421C-8EAC-9A1A4ECBF2E5}" presName="fgShape" presStyleLbl="fgShp" presStyleIdx="0" presStyleCnt="1"/>
      <dgm:spPr/>
    </dgm:pt>
    <dgm:pt modelId="{3290FA11-060E-475D-AEC0-73579E2DA9C9}" type="pres">
      <dgm:prSet presAssocID="{B3B1686A-0BBF-421C-8EAC-9A1A4ECBF2E5}" presName="linComp" presStyleCnt="0"/>
      <dgm:spPr/>
    </dgm:pt>
    <dgm:pt modelId="{EE567BE0-74FF-4771-9B59-FA5C120EB706}" type="pres">
      <dgm:prSet presAssocID="{B7A4BE34-F626-4958-8CC2-A65AC7151B35}" presName="compNode" presStyleCnt="0"/>
      <dgm:spPr/>
    </dgm:pt>
    <dgm:pt modelId="{C369FD5E-A337-4A49-A7F1-E5A088AA631E}" type="pres">
      <dgm:prSet presAssocID="{B7A4BE34-F626-4958-8CC2-A65AC7151B35}" presName="bkgdShape" presStyleLbl="node1" presStyleIdx="0" presStyleCnt="2"/>
      <dgm:spPr/>
      <dgm:t>
        <a:bodyPr/>
        <a:lstStyle/>
        <a:p>
          <a:endParaRPr lang="es-CR"/>
        </a:p>
      </dgm:t>
    </dgm:pt>
    <dgm:pt modelId="{603FD717-32EE-4F52-A575-C56B62A7CC5F}" type="pres">
      <dgm:prSet presAssocID="{B7A4BE34-F626-4958-8CC2-A65AC7151B35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838A711-BE6E-4EC1-8E10-7866C604675B}" type="pres">
      <dgm:prSet presAssocID="{B7A4BE34-F626-4958-8CC2-A65AC7151B35}" presName="invisiNode" presStyleLbl="node1" presStyleIdx="0" presStyleCnt="2"/>
      <dgm:spPr/>
    </dgm:pt>
    <dgm:pt modelId="{96D2DC85-63D5-4AC9-B791-2CBA8FB95B9B}" type="pres">
      <dgm:prSet presAssocID="{B7A4BE34-F626-4958-8CC2-A65AC7151B35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535881DA-86AD-4190-99F1-3C879B652ED8}" type="pres">
      <dgm:prSet presAssocID="{C9FF87AC-4E15-4B6B-AF9E-2AF25FFDDDED}" presName="sibTrans" presStyleLbl="sibTrans2D1" presStyleIdx="0" presStyleCnt="0"/>
      <dgm:spPr/>
      <dgm:t>
        <a:bodyPr/>
        <a:lstStyle/>
        <a:p>
          <a:endParaRPr lang="pt-BR"/>
        </a:p>
      </dgm:t>
    </dgm:pt>
    <dgm:pt modelId="{0A815A1C-C8B4-4A94-8625-99459673DEF2}" type="pres">
      <dgm:prSet presAssocID="{6A2AB7B5-CDAC-4BE5-8C83-43E2FC2D94D5}" presName="compNode" presStyleCnt="0"/>
      <dgm:spPr/>
    </dgm:pt>
    <dgm:pt modelId="{04643B76-E525-48C4-9D94-87B0A6124B8C}" type="pres">
      <dgm:prSet presAssocID="{6A2AB7B5-CDAC-4BE5-8C83-43E2FC2D94D5}" presName="bkgdShape" presStyleLbl="node1" presStyleIdx="1" presStyleCnt="2"/>
      <dgm:spPr/>
      <dgm:t>
        <a:bodyPr/>
        <a:lstStyle/>
        <a:p>
          <a:endParaRPr lang="es-CR"/>
        </a:p>
      </dgm:t>
    </dgm:pt>
    <dgm:pt modelId="{8F17A55D-1F91-4B1E-9BEB-CB3E0B4965F3}" type="pres">
      <dgm:prSet presAssocID="{6A2AB7B5-CDAC-4BE5-8C83-43E2FC2D94D5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58E7E88-DDE8-43C5-9351-2E6C8D20DE0E}" type="pres">
      <dgm:prSet presAssocID="{6A2AB7B5-CDAC-4BE5-8C83-43E2FC2D94D5}" presName="invisiNode" presStyleLbl="node1" presStyleIdx="1" presStyleCnt="2"/>
      <dgm:spPr/>
    </dgm:pt>
    <dgm:pt modelId="{6B39FB0A-8D3E-41DC-BC9A-64B70DD625A4}" type="pres">
      <dgm:prSet presAssocID="{6A2AB7B5-CDAC-4BE5-8C83-43E2FC2D94D5}" presName="imagNode" presStyleLbl="fgImgPlace1" presStyleIdx="1" presStyleCnt="2" custLinFactNeighborX="14176" custLinFactNeighborY="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</dgm:ptLst>
  <dgm:cxnLst>
    <dgm:cxn modelId="{F6BBE2FF-672B-4762-AFA1-8AEC8AAB0AA8}" type="presOf" srcId="{6A2AB7B5-CDAC-4BE5-8C83-43E2FC2D94D5}" destId="{04643B76-E525-48C4-9D94-87B0A6124B8C}" srcOrd="0" destOrd="0" presId="urn:microsoft.com/office/officeart/2005/8/layout/hList7"/>
    <dgm:cxn modelId="{92262799-9C28-4C05-BF9A-31BEDA7BE096}" type="presOf" srcId="{6A2AB7B5-CDAC-4BE5-8C83-43E2FC2D94D5}" destId="{8F17A55D-1F91-4B1E-9BEB-CB3E0B4965F3}" srcOrd="1" destOrd="0" presId="urn:microsoft.com/office/officeart/2005/8/layout/hList7"/>
    <dgm:cxn modelId="{AFECA5C5-C06C-4EE5-9A37-511B328C62A1}" type="presOf" srcId="{B7A4BE34-F626-4958-8CC2-A65AC7151B35}" destId="{C369FD5E-A337-4A49-A7F1-E5A088AA631E}" srcOrd="0" destOrd="0" presId="urn:microsoft.com/office/officeart/2005/8/layout/hList7"/>
    <dgm:cxn modelId="{3111521E-2D3B-4CE3-A1E4-F617EAD1860C}" type="presOf" srcId="{B7A4BE34-F626-4958-8CC2-A65AC7151B35}" destId="{603FD717-32EE-4F52-A575-C56B62A7CC5F}" srcOrd="1" destOrd="0" presId="urn:microsoft.com/office/officeart/2005/8/layout/hList7"/>
    <dgm:cxn modelId="{B15D0985-1DD7-481C-8B85-84C42BD95067}" type="presOf" srcId="{B3B1686A-0BBF-421C-8EAC-9A1A4ECBF2E5}" destId="{8B39CFE7-537C-4A47-A824-BE0DBBB95B94}" srcOrd="0" destOrd="0" presId="urn:microsoft.com/office/officeart/2005/8/layout/hList7"/>
    <dgm:cxn modelId="{10B5BABC-7C49-435D-9FB7-7A6608675C32}" srcId="{B3B1686A-0BBF-421C-8EAC-9A1A4ECBF2E5}" destId="{6A2AB7B5-CDAC-4BE5-8C83-43E2FC2D94D5}" srcOrd="1" destOrd="0" parTransId="{B2FB31AB-0E47-473D-BD5B-10F5AFF1379F}" sibTransId="{23DFF259-4CE7-47E9-852C-95D6D534C7E7}"/>
    <dgm:cxn modelId="{EE315CCF-5E7D-4602-AE34-BD2A6767F43A}" srcId="{B3B1686A-0BBF-421C-8EAC-9A1A4ECBF2E5}" destId="{B7A4BE34-F626-4958-8CC2-A65AC7151B35}" srcOrd="0" destOrd="0" parTransId="{FA989AE8-A5C9-4F15-8E6D-561A407E9B5C}" sibTransId="{C9FF87AC-4E15-4B6B-AF9E-2AF25FFDDDED}"/>
    <dgm:cxn modelId="{6581798C-E010-4970-9ED9-89D6C2DAF7AA}" type="presOf" srcId="{C9FF87AC-4E15-4B6B-AF9E-2AF25FFDDDED}" destId="{535881DA-86AD-4190-99F1-3C879B652ED8}" srcOrd="0" destOrd="0" presId="urn:microsoft.com/office/officeart/2005/8/layout/hList7"/>
    <dgm:cxn modelId="{FCEF916F-EBC8-4E0D-B5F1-A5442AB074D8}" type="presParOf" srcId="{8B39CFE7-537C-4A47-A824-BE0DBBB95B94}" destId="{CC7108C3-230D-46C7-AD77-DC4F6505F36E}" srcOrd="0" destOrd="0" presId="urn:microsoft.com/office/officeart/2005/8/layout/hList7"/>
    <dgm:cxn modelId="{3950C0B1-9002-45FA-88A7-AEC6CC160906}" type="presParOf" srcId="{8B39CFE7-537C-4A47-A824-BE0DBBB95B94}" destId="{3290FA11-060E-475D-AEC0-73579E2DA9C9}" srcOrd="1" destOrd="0" presId="urn:microsoft.com/office/officeart/2005/8/layout/hList7"/>
    <dgm:cxn modelId="{43A8FD8D-A2B6-4876-BEFA-18B97B254B4C}" type="presParOf" srcId="{3290FA11-060E-475D-AEC0-73579E2DA9C9}" destId="{EE567BE0-74FF-4771-9B59-FA5C120EB706}" srcOrd="0" destOrd="0" presId="urn:microsoft.com/office/officeart/2005/8/layout/hList7"/>
    <dgm:cxn modelId="{F062D47D-42C3-4A38-9910-7A25D6D89EC3}" type="presParOf" srcId="{EE567BE0-74FF-4771-9B59-FA5C120EB706}" destId="{C369FD5E-A337-4A49-A7F1-E5A088AA631E}" srcOrd="0" destOrd="0" presId="urn:microsoft.com/office/officeart/2005/8/layout/hList7"/>
    <dgm:cxn modelId="{24FC62AC-9F2B-4CE3-80EC-FA16E8483DE9}" type="presParOf" srcId="{EE567BE0-74FF-4771-9B59-FA5C120EB706}" destId="{603FD717-32EE-4F52-A575-C56B62A7CC5F}" srcOrd="1" destOrd="0" presId="urn:microsoft.com/office/officeart/2005/8/layout/hList7"/>
    <dgm:cxn modelId="{C6145CE9-4CAE-402F-820E-E6E7395AED5C}" type="presParOf" srcId="{EE567BE0-74FF-4771-9B59-FA5C120EB706}" destId="{B838A711-BE6E-4EC1-8E10-7866C604675B}" srcOrd="2" destOrd="0" presId="urn:microsoft.com/office/officeart/2005/8/layout/hList7"/>
    <dgm:cxn modelId="{D62595AE-FB2B-409B-8CC9-C974B580BED5}" type="presParOf" srcId="{EE567BE0-74FF-4771-9B59-FA5C120EB706}" destId="{96D2DC85-63D5-4AC9-B791-2CBA8FB95B9B}" srcOrd="3" destOrd="0" presId="urn:microsoft.com/office/officeart/2005/8/layout/hList7"/>
    <dgm:cxn modelId="{E43265ED-55DD-46D5-A79C-58243076C395}" type="presParOf" srcId="{3290FA11-060E-475D-AEC0-73579E2DA9C9}" destId="{535881DA-86AD-4190-99F1-3C879B652ED8}" srcOrd="1" destOrd="0" presId="urn:microsoft.com/office/officeart/2005/8/layout/hList7"/>
    <dgm:cxn modelId="{5F6011C5-2C74-4763-83E2-06B69F4D259C}" type="presParOf" srcId="{3290FA11-060E-475D-AEC0-73579E2DA9C9}" destId="{0A815A1C-C8B4-4A94-8625-99459673DEF2}" srcOrd="2" destOrd="0" presId="urn:microsoft.com/office/officeart/2005/8/layout/hList7"/>
    <dgm:cxn modelId="{450BA371-17C9-4477-9FBD-4F57A4F259B8}" type="presParOf" srcId="{0A815A1C-C8B4-4A94-8625-99459673DEF2}" destId="{04643B76-E525-48C4-9D94-87B0A6124B8C}" srcOrd="0" destOrd="0" presId="urn:microsoft.com/office/officeart/2005/8/layout/hList7"/>
    <dgm:cxn modelId="{A9997A2C-069A-48F9-9500-628C3E8CFA03}" type="presParOf" srcId="{0A815A1C-C8B4-4A94-8625-99459673DEF2}" destId="{8F17A55D-1F91-4B1E-9BEB-CB3E0B4965F3}" srcOrd="1" destOrd="0" presId="urn:microsoft.com/office/officeart/2005/8/layout/hList7"/>
    <dgm:cxn modelId="{05536394-4708-47B3-A0EB-8B968E1A18BD}" type="presParOf" srcId="{0A815A1C-C8B4-4A94-8625-99459673DEF2}" destId="{458E7E88-DDE8-43C5-9351-2E6C8D20DE0E}" srcOrd="2" destOrd="0" presId="urn:microsoft.com/office/officeart/2005/8/layout/hList7"/>
    <dgm:cxn modelId="{66BE21A4-9122-45A3-90D1-7C68B2496AE4}" type="presParOf" srcId="{0A815A1C-C8B4-4A94-8625-99459673DEF2}" destId="{6B39FB0A-8D3E-41DC-BC9A-64B70DD625A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595E9-F68F-4F14-A5DE-983EF1233BA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6E47AD1-E7FF-487C-905B-E9FB7424D509}">
      <dgm:prSet phldrT="[Texto]" custT="1"/>
      <dgm:spPr/>
      <dgm:t>
        <a:bodyPr/>
        <a:lstStyle/>
        <a:p>
          <a:pPr algn="just"/>
          <a:r>
            <a:rPr lang="es-AR" sz="2400" dirty="0" smtClean="0">
              <a:latin typeface="Lucida Bright" pitchFamily="18" charset="0"/>
            </a:rPr>
            <a:t>Democracia participativa. Complementariedad entre representatividad e instrumentos de consulta popular y participación directa;</a:t>
          </a:r>
          <a:endParaRPr lang="es-CR" sz="2400" dirty="0"/>
        </a:p>
      </dgm:t>
    </dgm:pt>
    <dgm:pt modelId="{BC9F5E24-2A2C-445A-9367-8E619E2303C4}" type="parTrans" cxnId="{A9D9415A-942F-43E2-BF6F-0ADA9A9EB7DE}">
      <dgm:prSet/>
      <dgm:spPr/>
      <dgm:t>
        <a:bodyPr/>
        <a:lstStyle/>
        <a:p>
          <a:endParaRPr lang="es-CR"/>
        </a:p>
      </dgm:t>
    </dgm:pt>
    <dgm:pt modelId="{C59F9577-2B16-4239-BF54-7EABE81E705A}" type="sibTrans" cxnId="{A9D9415A-942F-43E2-BF6F-0ADA9A9EB7DE}">
      <dgm:prSet/>
      <dgm:spPr/>
      <dgm:t>
        <a:bodyPr/>
        <a:lstStyle/>
        <a:p>
          <a:endParaRPr lang="es-CR"/>
        </a:p>
      </dgm:t>
    </dgm:pt>
    <dgm:pt modelId="{64728539-033B-4D1B-984A-2466EB4C0EEF}">
      <dgm:prSet phldrT="[Texto]" custT="1"/>
      <dgm:spPr/>
      <dgm:t>
        <a:bodyPr/>
        <a:lstStyle/>
        <a:p>
          <a:pPr algn="just"/>
          <a:r>
            <a:rPr lang="es-AR" sz="2400" dirty="0" smtClean="0">
              <a:latin typeface="Lucida Bright" panose="02040602050505020304" pitchFamily="18" charset="0"/>
            </a:rPr>
            <a:t>Reformas de los sistemas políticos y judiciales para impedir la injerencia de las corporaciones económicas en el funcionamiento de la democracia; </a:t>
          </a:r>
          <a:endParaRPr lang="es-CR" sz="2400" dirty="0"/>
        </a:p>
      </dgm:t>
    </dgm:pt>
    <dgm:pt modelId="{E9F80BA0-68E2-4A06-A859-71816DFB0338}" type="parTrans" cxnId="{D9994062-4054-4B15-AD18-9012E6644291}">
      <dgm:prSet/>
      <dgm:spPr/>
      <dgm:t>
        <a:bodyPr/>
        <a:lstStyle/>
        <a:p>
          <a:endParaRPr lang="es-CR"/>
        </a:p>
      </dgm:t>
    </dgm:pt>
    <dgm:pt modelId="{DCFEF243-72E4-4F70-8FA8-1341222C2852}" type="sibTrans" cxnId="{D9994062-4054-4B15-AD18-9012E6644291}">
      <dgm:prSet/>
      <dgm:spPr/>
      <dgm:t>
        <a:bodyPr/>
        <a:lstStyle/>
        <a:p>
          <a:endParaRPr lang="es-CR"/>
        </a:p>
      </dgm:t>
    </dgm:pt>
    <dgm:pt modelId="{1D93E9AB-AE46-4D06-AEBA-F5557FE89A8D}">
      <dgm:prSet phldrT="[Texto]" custT="1"/>
      <dgm:spPr/>
      <dgm:t>
        <a:bodyPr/>
        <a:lstStyle/>
        <a:p>
          <a:pPr algn="just"/>
          <a:r>
            <a:rPr lang="es-AR" sz="2400" dirty="0" smtClean="0">
              <a:latin typeface="Lucida Bright" panose="02040602050505020304" pitchFamily="18" charset="0"/>
            </a:rPr>
            <a:t>Democratización de la comunicación para la ampliación de la participación y el control ciudadano;</a:t>
          </a:r>
          <a:endParaRPr lang="es-CR" sz="2400" dirty="0"/>
        </a:p>
      </dgm:t>
    </dgm:pt>
    <dgm:pt modelId="{6386C1E1-9C73-4E12-8C98-EBB282A7FED6}" type="parTrans" cxnId="{8D82C2A2-04EE-4733-9AE8-3FCBF92BB6AB}">
      <dgm:prSet/>
      <dgm:spPr/>
      <dgm:t>
        <a:bodyPr/>
        <a:lstStyle/>
        <a:p>
          <a:endParaRPr lang="es-CR"/>
        </a:p>
      </dgm:t>
    </dgm:pt>
    <dgm:pt modelId="{C048CACC-A51A-4681-9914-79E92F937B84}" type="sibTrans" cxnId="{8D82C2A2-04EE-4733-9AE8-3FCBF92BB6AB}">
      <dgm:prSet/>
      <dgm:spPr/>
      <dgm:t>
        <a:bodyPr/>
        <a:lstStyle/>
        <a:p>
          <a:endParaRPr lang="es-CR"/>
        </a:p>
      </dgm:t>
    </dgm:pt>
    <dgm:pt modelId="{2BB71077-C849-4F66-BFD6-223B49CFCEF4}" type="pres">
      <dgm:prSet presAssocID="{BC9595E9-F68F-4F14-A5DE-983EF1233BAE}" presName="linearFlow" presStyleCnt="0">
        <dgm:presLayoutVars>
          <dgm:dir/>
          <dgm:resizeHandles val="exact"/>
        </dgm:presLayoutVars>
      </dgm:prSet>
      <dgm:spPr/>
    </dgm:pt>
    <dgm:pt modelId="{A41C3FEC-5148-4555-9A2A-5EA966DA0A22}" type="pres">
      <dgm:prSet presAssocID="{E6E47AD1-E7FF-487C-905B-E9FB7424D509}" presName="composite" presStyleCnt="0"/>
      <dgm:spPr/>
    </dgm:pt>
    <dgm:pt modelId="{3B736818-B046-4BB8-9D3B-DC6D9A98535F}" type="pres">
      <dgm:prSet presAssocID="{E6E47AD1-E7FF-487C-905B-E9FB7424D509}" presName="imgShp" presStyleLbl="fgImgPlace1" presStyleIdx="0" presStyleCnt="3" custLinFactX="-14866" custLinFactNeighborX="-100000" custLinFactNeighborY="-93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DE490C89-9E21-46D2-A5E2-F38E9D516DBB}" type="pres">
      <dgm:prSet presAssocID="{E6E47AD1-E7FF-487C-905B-E9FB7424D509}" presName="txShp" presStyleLbl="node1" presStyleIdx="0" presStyleCnt="3" custScaleX="14091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A8E78D0-2845-4A0C-A3DE-6287AC5EC1C5}" type="pres">
      <dgm:prSet presAssocID="{C59F9577-2B16-4239-BF54-7EABE81E705A}" presName="spacing" presStyleCnt="0"/>
      <dgm:spPr/>
    </dgm:pt>
    <dgm:pt modelId="{C1D2D93B-B1D7-4EFD-81F0-27F7EAC0AE68}" type="pres">
      <dgm:prSet presAssocID="{64728539-033B-4D1B-984A-2466EB4C0EEF}" presName="composite" presStyleCnt="0"/>
      <dgm:spPr/>
    </dgm:pt>
    <dgm:pt modelId="{0E3E3284-D0DF-42B2-9140-4DA8E959604E}" type="pres">
      <dgm:prSet presAssocID="{64728539-033B-4D1B-984A-2466EB4C0EEF}" presName="imgShp" presStyleLbl="fgImgPlace1" presStyleIdx="1" presStyleCnt="3" custLinFactX="-8760" custLinFactNeighborX="-100000" custLinFactNeighborY="-541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466FF24-A6D9-4D42-9D4C-BEB05B1CC087}" type="pres">
      <dgm:prSet presAssocID="{64728539-033B-4D1B-984A-2466EB4C0EEF}" presName="txShp" presStyleLbl="node1" presStyleIdx="1" presStyleCnt="3" custScaleX="14091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963B7A7-9F8F-49CB-AF26-ACA79BB93DAC}" type="pres">
      <dgm:prSet presAssocID="{DCFEF243-72E4-4F70-8FA8-1341222C2852}" presName="spacing" presStyleCnt="0"/>
      <dgm:spPr/>
    </dgm:pt>
    <dgm:pt modelId="{6A633744-323F-42A0-970B-BA91C22FE5F3}" type="pres">
      <dgm:prSet presAssocID="{1D93E9AB-AE46-4D06-AEBA-F5557FE89A8D}" presName="composite" presStyleCnt="0"/>
      <dgm:spPr/>
    </dgm:pt>
    <dgm:pt modelId="{FFF97282-6EDA-476C-9C71-175AFA3FF331}" type="pres">
      <dgm:prSet presAssocID="{1D93E9AB-AE46-4D06-AEBA-F5557FE89A8D}" presName="imgShp" presStyleLbl="fgImgPlace1" presStyleIdx="2" presStyleCnt="3" custLinFactX="-2836" custLinFactNeighborX="-100000" custLinFactNeighborY="14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270DF189-D1C8-4E69-B717-A7D0686F8933}" type="pres">
      <dgm:prSet presAssocID="{1D93E9AB-AE46-4D06-AEBA-F5557FE89A8D}" presName="txShp" presStyleLbl="node1" presStyleIdx="2" presStyleCnt="3" custScaleX="14091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693D9806-5741-47B2-91CC-05CF980F8B80}" type="presOf" srcId="{E6E47AD1-E7FF-487C-905B-E9FB7424D509}" destId="{DE490C89-9E21-46D2-A5E2-F38E9D516DBB}" srcOrd="0" destOrd="0" presId="urn:microsoft.com/office/officeart/2005/8/layout/vList3"/>
    <dgm:cxn modelId="{C8D1C162-C45F-43ED-BD52-8620375ACCB0}" type="presOf" srcId="{BC9595E9-F68F-4F14-A5DE-983EF1233BAE}" destId="{2BB71077-C849-4F66-BFD6-223B49CFCEF4}" srcOrd="0" destOrd="0" presId="urn:microsoft.com/office/officeart/2005/8/layout/vList3"/>
    <dgm:cxn modelId="{8D82C2A2-04EE-4733-9AE8-3FCBF92BB6AB}" srcId="{BC9595E9-F68F-4F14-A5DE-983EF1233BAE}" destId="{1D93E9AB-AE46-4D06-AEBA-F5557FE89A8D}" srcOrd="2" destOrd="0" parTransId="{6386C1E1-9C73-4E12-8C98-EBB282A7FED6}" sibTransId="{C048CACC-A51A-4681-9914-79E92F937B84}"/>
    <dgm:cxn modelId="{A9D9415A-942F-43E2-BF6F-0ADA9A9EB7DE}" srcId="{BC9595E9-F68F-4F14-A5DE-983EF1233BAE}" destId="{E6E47AD1-E7FF-487C-905B-E9FB7424D509}" srcOrd="0" destOrd="0" parTransId="{BC9F5E24-2A2C-445A-9367-8E619E2303C4}" sibTransId="{C59F9577-2B16-4239-BF54-7EABE81E705A}"/>
    <dgm:cxn modelId="{E62C8FE4-DB01-42D1-8C3B-0BA228918C44}" type="presOf" srcId="{1D93E9AB-AE46-4D06-AEBA-F5557FE89A8D}" destId="{270DF189-D1C8-4E69-B717-A7D0686F8933}" srcOrd="0" destOrd="0" presId="urn:microsoft.com/office/officeart/2005/8/layout/vList3"/>
    <dgm:cxn modelId="{D9994062-4054-4B15-AD18-9012E6644291}" srcId="{BC9595E9-F68F-4F14-A5DE-983EF1233BAE}" destId="{64728539-033B-4D1B-984A-2466EB4C0EEF}" srcOrd="1" destOrd="0" parTransId="{E9F80BA0-68E2-4A06-A859-71816DFB0338}" sibTransId="{DCFEF243-72E4-4F70-8FA8-1341222C2852}"/>
    <dgm:cxn modelId="{D73F84EA-C6AA-4144-B617-5E6713D4FF52}" type="presOf" srcId="{64728539-033B-4D1B-984A-2466EB4C0EEF}" destId="{2466FF24-A6D9-4D42-9D4C-BEB05B1CC087}" srcOrd="0" destOrd="0" presId="urn:microsoft.com/office/officeart/2005/8/layout/vList3"/>
    <dgm:cxn modelId="{70211F0D-DC2B-4893-BDF8-9EE8B1385581}" type="presParOf" srcId="{2BB71077-C849-4F66-BFD6-223B49CFCEF4}" destId="{A41C3FEC-5148-4555-9A2A-5EA966DA0A22}" srcOrd="0" destOrd="0" presId="urn:microsoft.com/office/officeart/2005/8/layout/vList3"/>
    <dgm:cxn modelId="{9693E6DD-9E40-4DED-AA42-6AF262F28821}" type="presParOf" srcId="{A41C3FEC-5148-4555-9A2A-5EA966DA0A22}" destId="{3B736818-B046-4BB8-9D3B-DC6D9A98535F}" srcOrd="0" destOrd="0" presId="urn:microsoft.com/office/officeart/2005/8/layout/vList3"/>
    <dgm:cxn modelId="{86F2CD2C-786C-49F7-8005-FC392F4793F6}" type="presParOf" srcId="{A41C3FEC-5148-4555-9A2A-5EA966DA0A22}" destId="{DE490C89-9E21-46D2-A5E2-F38E9D516DBB}" srcOrd="1" destOrd="0" presId="urn:microsoft.com/office/officeart/2005/8/layout/vList3"/>
    <dgm:cxn modelId="{4B0133E0-6200-4D19-9E28-5750A2A63903}" type="presParOf" srcId="{2BB71077-C849-4F66-BFD6-223B49CFCEF4}" destId="{2A8E78D0-2845-4A0C-A3DE-6287AC5EC1C5}" srcOrd="1" destOrd="0" presId="urn:microsoft.com/office/officeart/2005/8/layout/vList3"/>
    <dgm:cxn modelId="{A1171399-AB07-4052-A2C8-F6C85C99D5FD}" type="presParOf" srcId="{2BB71077-C849-4F66-BFD6-223B49CFCEF4}" destId="{C1D2D93B-B1D7-4EFD-81F0-27F7EAC0AE68}" srcOrd="2" destOrd="0" presId="urn:microsoft.com/office/officeart/2005/8/layout/vList3"/>
    <dgm:cxn modelId="{956A8F4A-5A84-421F-A13C-AEB2969B4DEE}" type="presParOf" srcId="{C1D2D93B-B1D7-4EFD-81F0-27F7EAC0AE68}" destId="{0E3E3284-D0DF-42B2-9140-4DA8E959604E}" srcOrd="0" destOrd="0" presId="urn:microsoft.com/office/officeart/2005/8/layout/vList3"/>
    <dgm:cxn modelId="{A6262624-5D91-42C9-A1CC-BCD703885347}" type="presParOf" srcId="{C1D2D93B-B1D7-4EFD-81F0-27F7EAC0AE68}" destId="{2466FF24-A6D9-4D42-9D4C-BEB05B1CC087}" srcOrd="1" destOrd="0" presId="urn:microsoft.com/office/officeart/2005/8/layout/vList3"/>
    <dgm:cxn modelId="{737E141D-29DE-46BB-849A-25A94C64364C}" type="presParOf" srcId="{2BB71077-C849-4F66-BFD6-223B49CFCEF4}" destId="{4963B7A7-9F8F-49CB-AF26-ACA79BB93DAC}" srcOrd="3" destOrd="0" presId="urn:microsoft.com/office/officeart/2005/8/layout/vList3"/>
    <dgm:cxn modelId="{2011E047-B2A5-456E-871E-7EF5CA03B268}" type="presParOf" srcId="{2BB71077-C849-4F66-BFD6-223B49CFCEF4}" destId="{6A633744-323F-42A0-970B-BA91C22FE5F3}" srcOrd="4" destOrd="0" presId="urn:microsoft.com/office/officeart/2005/8/layout/vList3"/>
    <dgm:cxn modelId="{C8137F35-B7CF-4402-879E-0575230E8183}" type="presParOf" srcId="{6A633744-323F-42A0-970B-BA91C22FE5F3}" destId="{FFF97282-6EDA-476C-9C71-175AFA3FF331}" srcOrd="0" destOrd="0" presId="urn:microsoft.com/office/officeart/2005/8/layout/vList3"/>
    <dgm:cxn modelId="{FBADF106-7313-4FE4-8FE8-AEE610A5798E}" type="presParOf" srcId="{6A633744-323F-42A0-970B-BA91C22FE5F3}" destId="{270DF189-D1C8-4E69-B717-A7D0686F89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306C30-11ED-4DEB-B64F-4C1E6FA6F33A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CR"/>
        </a:p>
      </dgm:t>
    </dgm:pt>
    <dgm:pt modelId="{B16AFAFF-3FA8-4CC3-8C67-FDDDFC94185C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Integración regional;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F8C7C9B-FE77-461D-AB6B-CA2AE2926042}" type="parTrans" cxnId="{0E6B0AAC-2F8E-4F63-AFF5-24EB5AA9FD6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7E787866-FA01-4B11-890E-BAAFCC1E1032}" type="sibTrans" cxnId="{0E6B0AAC-2F8E-4F63-AFF5-24EB5AA9FD6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A74FCF4F-3890-4BE7-AF0B-863791E176AD}">
      <dgm:prSet phldrT="[Texto]" custT="1"/>
      <dgm:spPr/>
      <dgm:t>
        <a:bodyPr/>
        <a:lstStyle/>
        <a:p>
          <a:r>
            <a:rPr lang="es-AR" sz="2400" dirty="0" smtClean="0">
              <a:latin typeface="Lucida Bright" panose="02040602050505020304" pitchFamily="18" charset="0"/>
            </a:rPr>
            <a:t>Distribución justa del ingreso, la renta, las oportunidades, la riqueza y el excedente;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8A0BB4EA-1436-4185-8DD6-553E2B0242AD}" type="parTrans" cxnId="{B295B28F-A657-4841-B04A-180CA6E76F5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190DE012-1B22-4804-8AB0-CFD5CB371697}" type="sibTrans" cxnId="{B295B28F-A657-4841-B04A-180CA6E76F5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658BBDA4-86CC-4A21-B45A-904C0FF42C98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Mercados e instituciones financieras comunes y coordinación monetaria;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A0CAFE97-5AB3-4B62-AB92-EB72271E14B7}" type="parTrans" cxnId="{129C7D45-81A7-458D-8453-A548A4FCD62D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846968EE-5157-42DD-9F95-190CF59943E0}" type="sibTrans" cxnId="{129C7D45-81A7-458D-8453-A548A4FCD62D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36D78A8F-B94C-4649-ABC7-72BF3A7D664F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Infraestructuras nacionales y regionales para el desarrollo sustentable;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BBE57CA-905C-4078-BF40-03E92BCB64F2}" type="parTrans" cxnId="{A9B57B7C-8880-410A-97A6-539A30DBC0F0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C750BF3F-6D78-484D-9662-860393D999D8}" type="sibTrans" cxnId="{A9B57B7C-8880-410A-97A6-539A30DBC0F0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69F19A45-9A62-4578-826C-D97368F154B9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Condicionamiento y orientación de la inversión extranjera y de empresas transnacionales hacia Proyectos Nacionales de Desarrollo;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596EDA2D-D15C-4EA7-ABC1-BC1E662630E9}" type="parTrans" cxnId="{CE61FF19-1695-4C80-90F0-04E19B8EAFF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4A8CFA2E-8766-46AA-9630-39A318F5A77C}" type="sibTrans" cxnId="{CE61FF19-1695-4C80-90F0-04E19B8EAFF3}">
      <dgm:prSet/>
      <dgm:spPr/>
      <dgm:t>
        <a:bodyPr/>
        <a:lstStyle/>
        <a:p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9970C348-F65E-487D-8676-B8C96F394D60}" type="pres">
      <dgm:prSet presAssocID="{77306C30-11ED-4DEB-B64F-4C1E6FA6F3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24F571F2-9E9C-4F7F-8779-AAA96D8AD94A}" type="pres">
      <dgm:prSet presAssocID="{77306C30-11ED-4DEB-B64F-4C1E6FA6F33A}" presName="Name1" presStyleCnt="0"/>
      <dgm:spPr/>
    </dgm:pt>
    <dgm:pt modelId="{74FA061C-ED1A-4FD9-8193-1267EA6E5FF2}" type="pres">
      <dgm:prSet presAssocID="{77306C30-11ED-4DEB-B64F-4C1E6FA6F33A}" presName="cycle" presStyleCnt="0"/>
      <dgm:spPr/>
    </dgm:pt>
    <dgm:pt modelId="{7E8490D2-0A04-417A-80FF-BEBFF46984BE}" type="pres">
      <dgm:prSet presAssocID="{77306C30-11ED-4DEB-B64F-4C1E6FA6F33A}" presName="srcNode" presStyleLbl="node1" presStyleIdx="0" presStyleCnt="5"/>
      <dgm:spPr/>
    </dgm:pt>
    <dgm:pt modelId="{F81B07DF-C67A-436B-B879-CE4998663A2F}" type="pres">
      <dgm:prSet presAssocID="{77306C30-11ED-4DEB-B64F-4C1E6FA6F33A}" presName="conn" presStyleLbl="parChTrans1D2" presStyleIdx="0" presStyleCnt="1"/>
      <dgm:spPr/>
      <dgm:t>
        <a:bodyPr/>
        <a:lstStyle/>
        <a:p>
          <a:endParaRPr lang="pt-BR"/>
        </a:p>
      </dgm:t>
    </dgm:pt>
    <dgm:pt modelId="{B822502F-3900-45D9-AC5C-A443C6FD2195}" type="pres">
      <dgm:prSet presAssocID="{77306C30-11ED-4DEB-B64F-4C1E6FA6F33A}" presName="extraNode" presStyleLbl="node1" presStyleIdx="0" presStyleCnt="5"/>
      <dgm:spPr/>
    </dgm:pt>
    <dgm:pt modelId="{00693A7C-F5C4-4550-A01A-C670558742F4}" type="pres">
      <dgm:prSet presAssocID="{77306C30-11ED-4DEB-B64F-4C1E6FA6F33A}" presName="dstNode" presStyleLbl="node1" presStyleIdx="0" presStyleCnt="5"/>
      <dgm:spPr/>
    </dgm:pt>
    <dgm:pt modelId="{CBFB4C0E-A395-4B7C-8B31-E9153CA363A4}" type="pres">
      <dgm:prSet presAssocID="{B16AFAFF-3FA8-4CC3-8C67-FDDDFC94185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58E350-C82D-49A5-9033-BD3437755301}" type="pres">
      <dgm:prSet presAssocID="{B16AFAFF-3FA8-4CC3-8C67-FDDDFC94185C}" presName="accent_1" presStyleCnt="0"/>
      <dgm:spPr/>
    </dgm:pt>
    <dgm:pt modelId="{531A7941-212F-436C-B2D8-E4B871836E0B}" type="pres">
      <dgm:prSet presAssocID="{B16AFAFF-3FA8-4CC3-8C67-FDDDFC94185C}" presName="accentRepeatNode" presStyleLbl="solidFgAcc1" presStyleIdx="0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64E63178-6997-4F5C-AEDF-4D3F2F7A2CC6}" type="pres">
      <dgm:prSet presAssocID="{A74FCF4F-3890-4BE7-AF0B-863791E176A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5524BE5-1370-449A-B061-2C3E5ADB2399}" type="pres">
      <dgm:prSet presAssocID="{A74FCF4F-3890-4BE7-AF0B-863791E176AD}" presName="accent_2" presStyleCnt="0"/>
      <dgm:spPr/>
    </dgm:pt>
    <dgm:pt modelId="{77007CF6-9417-4DA4-9EA1-099FDED0950F}" type="pres">
      <dgm:prSet presAssocID="{A74FCF4F-3890-4BE7-AF0B-863791E176AD}" presName="accentRepeatNode" presStyleLbl="solidFgAcc1" presStyleIdx="1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0C322892-15F4-4CAC-BF6F-D36CCB35226E}" type="pres">
      <dgm:prSet presAssocID="{658BBDA4-86CC-4A21-B45A-904C0FF42C9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98ECFFE-2F70-498D-97AA-87BAAB7144AE}" type="pres">
      <dgm:prSet presAssocID="{658BBDA4-86CC-4A21-B45A-904C0FF42C98}" presName="accent_3" presStyleCnt="0"/>
      <dgm:spPr/>
    </dgm:pt>
    <dgm:pt modelId="{F8D4B5BC-5DA9-4D8D-A70C-07DAA0A05D4F}" type="pres">
      <dgm:prSet presAssocID="{658BBDA4-86CC-4A21-B45A-904C0FF42C98}" presName="accentRepeatNode" presStyleLbl="solidFgAcc1" presStyleIdx="2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32419DC3-1C25-40C7-B870-DAF4C2754AFE}" type="pres">
      <dgm:prSet presAssocID="{36D78A8F-B94C-4649-ABC7-72BF3A7D664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8E1984-C698-491B-A623-05FDC582E42B}" type="pres">
      <dgm:prSet presAssocID="{36D78A8F-B94C-4649-ABC7-72BF3A7D664F}" presName="accent_4" presStyleCnt="0"/>
      <dgm:spPr/>
    </dgm:pt>
    <dgm:pt modelId="{8D5957DF-BAED-40F8-94A4-3FE0331B7C0F}" type="pres">
      <dgm:prSet presAssocID="{36D78A8F-B94C-4649-ABC7-72BF3A7D664F}" presName="accentRepeatNode" presStyleLbl="solidFgAcc1" presStyleIdx="3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61FCB8F6-1C9B-436E-9A53-E936E8C43D2E}" type="pres">
      <dgm:prSet presAssocID="{69F19A45-9A62-4578-826C-D97368F154B9}" presName="text_5" presStyleLbl="node1" presStyleIdx="4" presStyleCnt="5" custScaleY="12475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7038402-7A9E-43EA-9350-AC79375ECC36}" type="pres">
      <dgm:prSet presAssocID="{69F19A45-9A62-4578-826C-D97368F154B9}" presName="accent_5" presStyleCnt="0"/>
      <dgm:spPr/>
    </dgm:pt>
    <dgm:pt modelId="{95682420-24B1-4EE9-8924-D1B8AB7416A7}" type="pres">
      <dgm:prSet presAssocID="{69F19A45-9A62-4578-826C-D97368F154B9}" presName="accentRepeatNode" presStyleLbl="solidFgAcc1" presStyleIdx="4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</dgm:ptLst>
  <dgm:cxnLst>
    <dgm:cxn modelId="{68525E89-F72F-4CF1-9D65-1BE3872A3AE7}" type="presOf" srcId="{658BBDA4-86CC-4A21-B45A-904C0FF42C98}" destId="{0C322892-15F4-4CAC-BF6F-D36CCB35226E}" srcOrd="0" destOrd="0" presId="urn:microsoft.com/office/officeart/2008/layout/VerticalCurvedList"/>
    <dgm:cxn modelId="{F0B265A9-8176-4868-AF7D-EF25C4BEA59B}" type="presOf" srcId="{77306C30-11ED-4DEB-B64F-4C1E6FA6F33A}" destId="{9970C348-F65E-487D-8676-B8C96F394D60}" srcOrd="0" destOrd="0" presId="urn:microsoft.com/office/officeart/2008/layout/VerticalCurvedList"/>
    <dgm:cxn modelId="{FDAA97F5-11FF-40F5-9633-92346DB2DBC0}" type="presOf" srcId="{A74FCF4F-3890-4BE7-AF0B-863791E176AD}" destId="{64E63178-6997-4F5C-AEDF-4D3F2F7A2CC6}" srcOrd="0" destOrd="0" presId="urn:microsoft.com/office/officeart/2008/layout/VerticalCurvedList"/>
    <dgm:cxn modelId="{CE61FF19-1695-4C80-90F0-04E19B8EAFF3}" srcId="{77306C30-11ED-4DEB-B64F-4C1E6FA6F33A}" destId="{69F19A45-9A62-4578-826C-D97368F154B9}" srcOrd="4" destOrd="0" parTransId="{596EDA2D-D15C-4EA7-ABC1-BC1E662630E9}" sibTransId="{4A8CFA2E-8766-46AA-9630-39A318F5A77C}"/>
    <dgm:cxn modelId="{249CC523-75D7-4B44-9545-2223BC22ED39}" type="presOf" srcId="{36D78A8F-B94C-4649-ABC7-72BF3A7D664F}" destId="{32419DC3-1C25-40C7-B870-DAF4C2754AFE}" srcOrd="0" destOrd="0" presId="urn:microsoft.com/office/officeart/2008/layout/VerticalCurvedList"/>
    <dgm:cxn modelId="{A9B57B7C-8880-410A-97A6-539A30DBC0F0}" srcId="{77306C30-11ED-4DEB-B64F-4C1E6FA6F33A}" destId="{36D78A8F-B94C-4649-ABC7-72BF3A7D664F}" srcOrd="3" destOrd="0" parTransId="{DBBE57CA-905C-4078-BF40-03E92BCB64F2}" sibTransId="{C750BF3F-6D78-484D-9662-860393D999D8}"/>
    <dgm:cxn modelId="{0C50C91F-8A1A-490B-9B7C-0EA944B19A0C}" type="presOf" srcId="{B16AFAFF-3FA8-4CC3-8C67-FDDDFC94185C}" destId="{CBFB4C0E-A395-4B7C-8B31-E9153CA363A4}" srcOrd="0" destOrd="0" presId="urn:microsoft.com/office/officeart/2008/layout/VerticalCurvedList"/>
    <dgm:cxn modelId="{B295B28F-A657-4841-B04A-180CA6E76F53}" srcId="{77306C30-11ED-4DEB-B64F-4C1E6FA6F33A}" destId="{A74FCF4F-3890-4BE7-AF0B-863791E176AD}" srcOrd="1" destOrd="0" parTransId="{8A0BB4EA-1436-4185-8DD6-553E2B0242AD}" sibTransId="{190DE012-1B22-4804-8AB0-CFD5CB371697}"/>
    <dgm:cxn modelId="{38D5E9E1-9EFC-461D-AEDD-76F87B320ED4}" type="presOf" srcId="{69F19A45-9A62-4578-826C-D97368F154B9}" destId="{61FCB8F6-1C9B-436E-9A53-E936E8C43D2E}" srcOrd="0" destOrd="0" presId="urn:microsoft.com/office/officeart/2008/layout/VerticalCurvedList"/>
    <dgm:cxn modelId="{0E6B0AAC-2F8E-4F63-AFF5-24EB5AA9FD63}" srcId="{77306C30-11ED-4DEB-B64F-4C1E6FA6F33A}" destId="{B16AFAFF-3FA8-4CC3-8C67-FDDDFC94185C}" srcOrd="0" destOrd="0" parTransId="{DF8C7C9B-FE77-461D-AB6B-CA2AE2926042}" sibTransId="{7E787866-FA01-4B11-890E-BAAFCC1E1032}"/>
    <dgm:cxn modelId="{129C7D45-81A7-458D-8453-A548A4FCD62D}" srcId="{77306C30-11ED-4DEB-B64F-4C1E6FA6F33A}" destId="{658BBDA4-86CC-4A21-B45A-904C0FF42C98}" srcOrd="2" destOrd="0" parTransId="{A0CAFE97-5AB3-4B62-AB92-EB72271E14B7}" sibTransId="{846968EE-5157-42DD-9F95-190CF59943E0}"/>
    <dgm:cxn modelId="{4A1DC966-7077-489B-A268-BB086E7BD741}" type="presOf" srcId="{7E787866-FA01-4B11-890E-BAAFCC1E1032}" destId="{F81B07DF-C67A-436B-B879-CE4998663A2F}" srcOrd="0" destOrd="0" presId="urn:microsoft.com/office/officeart/2008/layout/VerticalCurvedList"/>
    <dgm:cxn modelId="{3BE05627-253F-4A73-9ACC-A60DCF7280F3}" type="presParOf" srcId="{9970C348-F65E-487D-8676-B8C96F394D60}" destId="{24F571F2-9E9C-4F7F-8779-AAA96D8AD94A}" srcOrd="0" destOrd="0" presId="urn:microsoft.com/office/officeart/2008/layout/VerticalCurvedList"/>
    <dgm:cxn modelId="{635B3C81-F179-4FF0-9459-2C1ECD83FD2F}" type="presParOf" srcId="{24F571F2-9E9C-4F7F-8779-AAA96D8AD94A}" destId="{74FA061C-ED1A-4FD9-8193-1267EA6E5FF2}" srcOrd="0" destOrd="0" presId="urn:microsoft.com/office/officeart/2008/layout/VerticalCurvedList"/>
    <dgm:cxn modelId="{ECE35AF3-91AC-4A6E-BF8A-D842205C8B74}" type="presParOf" srcId="{74FA061C-ED1A-4FD9-8193-1267EA6E5FF2}" destId="{7E8490D2-0A04-417A-80FF-BEBFF46984BE}" srcOrd="0" destOrd="0" presId="urn:microsoft.com/office/officeart/2008/layout/VerticalCurvedList"/>
    <dgm:cxn modelId="{556E79F5-62A6-4D94-932C-E0ECA9EC459F}" type="presParOf" srcId="{74FA061C-ED1A-4FD9-8193-1267EA6E5FF2}" destId="{F81B07DF-C67A-436B-B879-CE4998663A2F}" srcOrd="1" destOrd="0" presId="urn:microsoft.com/office/officeart/2008/layout/VerticalCurvedList"/>
    <dgm:cxn modelId="{28EA69B4-4C8C-459A-83DC-9064A3CA4427}" type="presParOf" srcId="{74FA061C-ED1A-4FD9-8193-1267EA6E5FF2}" destId="{B822502F-3900-45D9-AC5C-A443C6FD2195}" srcOrd="2" destOrd="0" presId="urn:microsoft.com/office/officeart/2008/layout/VerticalCurvedList"/>
    <dgm:cxn modelId="{4C00270B-364F-47B8-B141-FB90D6C21E2B}" type="presParOf" srcId="{74FA061C-ED1A-4FD9-8193-1267EA6E5FF2}" destId="{00693A7C-F5C4-4550-A01A-C670558742F4}" srcOrd="3" destOrd="0" presId="urn:microsoft.com/office/officeart/2008/layout/VerticalCurvedList"/>
    <dgm:cxn modelId="{D1ADFCB2-BE04-450A-BAE6-04827FF8633A}" type="presParOf" srcId="{24F571F2-9E9C-4F7F-8779-AAA96D8AD94A}" destId="{CBFB4C0E-A395-4B7C-8B31-E9153CA363A4}" srcOrd="1" destOrd="0" presId="urn:microsoft.com/office/officeart/2008/layout/VerticalCurvedList"/>
    <dgm:cxn modelId="{B90DA53E-72D5-42CA-9295-8EB3B07F27D7}" type="presParOf" srcId="{24F571F2-9E9C-4F7F-8779-AAA96D8AD94A}" destId="{1B58E350-C82D-49A5-9033-BD3437755301}" srcOrd="2" destOrd="0" presId="urn:microsoft.com/office/officeart/2008/layout/VerticalCurvedList"/>
    <dgm:cxn modelId="{5BC66A1D-1A5C-4D08-B9DF-DEDD8C4DE631}" type="presParOf" srcId="{1B58E350-C82D-49A5-9033-BD3437755301}" destId="{531A7941-212F-436C-B2D8-E4B871836E0B}" srcOrd="0" destOrd="0" presId="urn:microsoft.com/office/officeart/2008/layout/VerticalCurvedList"/>
    <dgm:cxn modelId="{6F350AE4-CAAD-44B7-9783-970C5A73FD4C}" type="presParOf" srcId="{24F571F2-9E9C-4F7F-8779-AAA96D8AD94A}" destId="{64E63178-6997-4F5C-AEDF-4D3F2F7A2CC6}" srcOrd="3" destOrd="0" presId="urn:microsoft.com/office/officeart/2008/layout/VerticalCurvedList"/>
    <dgm:cxn modelId="{044E3BF6-0919-4891-98A2-4A814B747553}" type="presParOf" srcId="{24F571F2-9E9C-4F7F-8779-AAA96D8AD94A}" destId="{A5524BE5-1370-449A-B061-2C3E5ADB2399}" srcOrd="4" destOrd="0" presId="urn:microsoft.com/office/officeart/2008/layout/VerticalCurvedList"/>
    <dgm:cxn modelId="{4B414440-DEA7-4A4D-B9D1-5251F60EAFE9}" type="presParOf" srcId="{A5524BE5-1370-449A-B061-2C3E5ADB2399}" destId="{77007CF6-9417-4DA4-9EA1-099FDED0950F}" srcOrd="0" destOrd="0" presId="urn:microsoft.com/office/officeart/2008/layout/VerticalCurvedList"/>
    <dgm:cxn modelId="{E94B1A4C-3B32-4AC1-A448-DA2429889759}" type="presParOf" srcId="{24F571F2-9E9C-4F7F-8779-AAA96D8AD94A}" destId="{0C322892-15F4-4CAC-BF6F-D36CCB35226E}" srcOrd="5" destOrd="0" presId="urn:microsoft.com/office/officeart/2008/layout/VerticalCurvedList"/>
    <dgm:cxn modelId="{F6533B4E-507C-47C9-B81A-58003314E7D7}" type="presParOf" srcId="{24F571F2-9E9C-4F7F-8779-AAA96D8AD94A}" destId="{398ECFFE-2F70-498D-97AA-87BAAB7144AE}" srcOrd="6" destOrd="0" presId="urn:microsoft.com/office/officeart/2008/layout/VerticalCurvedList"/>
    <dgm:cxn modelId="{07C4F76B-0749-4771-BC04-8FCC104738E7}" type="presParOf" srcId="{398ECFFE-2F70-498D-97AA-87BAAB7144AE}" destId="{F8D4B5BC-5DA9-4D8D-A70C-07DAA0A05D4F}" srcOrd="0" destOrd="0" presId="urn:microsoft.com/office/officeart/2008/layout/VerticalCurvedList"/>
    <dgm:cxn modelId="{3BB0E94F-EBB7-46DA-828C-7F3E4466A96A}" type="presParOf" srcId="{24F571F2-9E9C-4F7F-8779-AAA96D8AD94A}" destId="{32419DC3-1C25-40C7-B870-DAF4C2754AFE}" srcOrd="7" destOrd="0" presId="urn:microsoft.com/office/officeart/2008/layout/VerticalCurvedList"/>
    <dgm:cxn modelId="{0F58E66B-B424-4A8C-B97C-D190FD867E43}" type="presParOf" srcId="{24F571F2-9E9C-4F7F-8779-AAA96D8AD94A}" destId="{028E1984-C698-491B-A623-05FDC582E42B}" srcOrd="8" destOrd="0" presId="urn:microsoft.com/office/officeart/2008/layout/VerticalCurvedList"/>
    <dgm:cxn modelId="{4CA43FAF-D06F-483A-ADAA-E3DBD0B5D459}" type="presParOf" srcId="{028E1984-C698-491B-A623-05FDC582E42B}" destId="{8D5957DF-BAED-40F8-94A4-3FE0331B7C0F}" srcOrd="0" destOrd="0" presId="urn:microsoft.com/office/officeart/2008/layout/VerticalCurvedList"/>
    <dgm:cxn modelId="{3229BE64-AC1C-4C8D-AB49-06A0185E4509}" type="presParOf" srcId="{24F571F2-9E9C-4F7F-8779-AAA96D8AD94A}" destId="{61FCB8F6-1C9B-436E-9A53-E936E8C43D2E}" srcOrd="9" destOrd="0" presId="urn:microsoft.com/office/officeart/2008/layout/VerticalCurvedList"/>
    <dgm:cxn modelId="{395E4678-30AE-4F1B-ADFB-8B8DD2B2238A}" type="presParOf" srcId="{24F571F2-9E9C-4F7F-8779-AAA96D8AD94A}" destId="{57038402-7A9E-43EA-9350-AC79375ECC36}" srcOrd="10" destOrd="0" presId="urn:microsoft.com/office/officeart/2008/layout/VerticalCurvedList"/>
    <dgm:cxn modelId="{6BF80C69-2702-45D5-89BD-557B2C1621DC}" type="presParOf" srcId="{57038402-7A9E-43EA-9350-AC79375ECC36}" destId="{95682420-24B1-4EE9-8924-D1B8AB7416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306C30-11ED-4DEB-B64F-4C1E6FA6F33A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CR"/>
        </a:p>
      </dgm:t>
    </dgm:pt>
    <dgm:pt modelId="{B16AFAFF-3FA8-4CC3-8C67-FDDDFC94185C}">
      <dgm:prSet phldrT="[Texto]" custT="1"/>
      <dgm:spPr/>
      <dgm:t>
        <a:bodyPr/>
        <a:lstStyle/>
        <a:p>
          <a:pPr algn="just"/>
          <a:r>
            <a:rPr lang="es-AR" sz="2400" dirty="0" smtClean="0">
              <a:solidFill>
                <a:schemeClr val="tx1"/>
              </a:solidFill>
              <a:latin typeface="Lucida Bright" pitchFamily="18" charset="0"/>
            </a:rPr>
            <a:t>Nueva Fiscalidad Progresiva;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F8C7C9B-FE77-461D-AB6B-CA2AE2926042}" type="parTrans" cxnId="{0E6B0AAC-2F8E-4F63-AFF5-24EB5AA9FD6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7E787866-FA01-4B11-890E-BAAFCC1E1032}" type="sibTrans" cxnId="{0E6B0AAC-2F8E-4F63-AFF5-24EB5AA9FD6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A74FCF4F-3890-4BE7-AF0B-863791E176AD}">
      <dgm:prSet phldrT="[Texto]" custT="1"/>
      <dgm:spPr/>
      <dgm:t>
        <a:bodyPr/>
        <a:lstStyle/>
        <a:p>
          <a:pPr algn="just"/>
          <a:r>
            <a:rPr lang="es-AR" sz="2400" dirty="0" smtClean="0">
              <a:solidFill>
                <a:schemeClr val="tx1"/>
              </a:solidFill>
              <a:latin typeface="Lucida Bright" panose="02040602050505020304" pitchFamily="18" charset="0"/>
            </a:rPr>
            <a:t>Reforma agraria integral. Progresiva erradicación del monopolio transnacional en la producción y comercialización de semillas. 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8A0BB4EA-1436-4185-8DD6-553E2B0242AD}" type="parTrans" cxnId="{B295B28F-A657-4841-B04A-180CA6E76F5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190DE012-1B22-4804-8AB0-CFD5CB371697}" type="sibTrans" cxnId="{B295B28F-A657-4841-B04A-180CA6E76F5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658BBDA4-86CC-4A21-B45A-904C0FF42C98}">
      <dgm:prSet phldrT="[Texto]" custT="1"/>
      <dgm:spPr/>
      <dgm:t>
        <a:bodyPr/>
        <a:lstStyle/>
        <a:p>
          <a:pPr algn="just"/>
          <a:r>
            <a:rPr lang="es-AR" sz="2400" dirty="0" smtClean="0">
              <a:solidFill>
                <a:schemeClr val="tx1"/>
              </a:solidFill>
              <a:latin typeface="Lucida Bright" panose="02040602050505020304" pitchFamily="18" charset="0"/>
            </a:rPr>
            <a:t>Soberanía y seguridad alimentaria;</a:t>
          </a:r>
          <a:endParaRPr lang="es-AR" sz="2400" dirty="0" smtClean="0">
            <a:solidFill>
              <a:schemeClr val="accent1">
                <a:lumMod val="50000"/>
              </a:schemeClr>
            </a:solidFill>
            <a:latin typeface="Lucida Bright" panose="02040602050505020304" pitchFamily="18" charset="0"/>
          </a:endParaRPr>
        </a:p>
      </dgm:t>
    </dgm:pt>
    <dgm:pt modelId="{A0CAFE97-5AB3-4B62-AB92-EB72271E14B7}" type="parTrans" cxnId="{129C7D45-81A7-458D-8453-A548A4FCD62D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846968EE-5157-42DD-9F95-190CF59943E0}" type="sibTrans" cxnId="{129C7D45-81A7-458D-8453-A548A4FCD62D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36D78A8F-B94C-4649-ABC7-72BF3A7D664F}">
      <dgm:prSet phldrT="[Texto]" custT="1"/>
      <dgm:spPr/>
      <dgm:t>
        <a:bodyPr/>
        <a:lstStyle/>
        <a:p>
          <a:pPr algn="just"/>
          <a:r>
            <a:rPr lang="es-AR" sz="2400" dirty="0" smtClean="0">
              <a:solidFill>
                <a:schemeClr val="tx1"/>
              </a:solidFill>
              <a:latin typeface="Lucida Bright" panose="02040602050505020304" pitchFamily="18" charset="0"/>
            </a:rPr>
            <a:t>Desarrollo de la investigación y transferencia tecnológica regional</a:t>
          </a:r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BBE57CA-905C-4078-BF40-03E92BCB64F2}" type="parTrans" cxnId="{A9B57B7C-8880-410A-97A6-539A30DBC0F0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C750BF3F-6D78-484D-9662-860393D999D8}" type="sibTrans" cxnId="{A9B57B7C-8880-410A-97A6-539A30DBC0F0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69F19A45-9A62-4578-826C-D97368F154B9}">
      <dgm:prSet phldrT="[Texto]" custT="1"/>
      <dgm:spPr/>
      <dgm:t>
        <a:bodyPr/>
        <a:lstStyle/>
        <a:p>
          <a:pPr algn="just"/>
          <a:r>
            <a:rPr lang="es-AR" sz="2400" dirty="0" smtClean="0">
              <a:solidFill>
                <a:schemeClr val="tx1"/>
              </a:solidFill>
              <a:latin typeface="Lucida Bright" panose="02040602050505020304" pitchFamily="18" charset="0"/>
            </a:rPr>
            <a:t>Planificación estatal y participativa de la economía social y solidaria</a:t>
          </a:r>
          <a:r>
            <a:rPr lang="es-AR" sz="24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;</a:t>
          </a:r>
          <a:endParaRPr lang="es-C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596EDA2D-D15C-4EA7-ABC1-BC1E662630E9}" type="parTrans" cxnId="{CE61FF19-1695-4C80-90F0-04E19B8EAFF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4A8CFA2E-8766-46AA-9630-39A318F5A77C}" type="sibTrans" cxnId="{CE61FF19-1695-4C80-90F0-04E19B8EAFF3}">
      <dgm:prSet/>
      <dgm:spPr/>
      <dgm:t>
        <a:bodyPr/>
        <a:lstStyle/>
        <a:p>
          <a:pPr algn="just"/>
          <a:endParaRPr lang="es-CR" sz="2400">
            <a:solidFill>
              <a:schemeClr val="accent1">
                <a:lumMod val="50000"/>
              </a:schemeClr>
            </a:solidFill>
          </a:endParaRPr>
        </a:p>
      </dgm:t>
    </dgm:pt>
    <dgm:pt modelId="{9970C348-F65E-487D-8676-B8C96F394D60}" type="pres">
      <dgm:prSet presAssocID="{77306C30-11ED-4DEB-B64F-4C1E6FA6F3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24F571F2-9E9C-4F7F-8779-AAA96D8AD94A}" type="pres">
      <dgm:prSet presAssocID="{77306C30-11ED-4DEB-B64F-4C1E6FA6F33A}" presName="Name1" presStyleCnt="0"/>
      <dgm:spPr/>
    </dgm:pt>
    <dgm:pt modelId="{74FA061C-ED1A-4FD9-8193-1267EA6E5FF2}" type="pres">
      <dgm:prSet presAssocID="{77306C30-11ED-4DEB-B64F-4C1E6FA6F33A}" presName="cycle" presStyleCnt="0"/>
      <dgm:spPr/>
    </dgm:pt>
    <dgm:pt modelId="{7E8490D2-0A04-417A-80FF-BEBFF46984BE}" type="pres">
      <dgm:prSet presAssocID="{77306C30-11ED-4DEB-B64F-4C1E6FA6F33A}" presName="srcNode" presStyleLbl="node1" presStyleIdx="0" presStyleCnt="5"/>
      <dgm:spPr/>
    </dgm:pt>
    <dgm:pt modelId="{F81B07DF-C67A-436B-B879-CE4998663A2F}" type="pres">
      <dgm:prSet presAssocID="{77306C30-11ED-4DEB-B64F-4C1E6FA6F33A}" presName="conn" presStyleLbl="parChTrans1D2" presStyleIdx="0" presStyleCnt="1"/>
      <dgm:spPr/>
      <dgm:t>
        <a:bodyPr/>
        <a:lstStyle/>
        <a:p>
          <a:endParaRPr lang="pt-BR"/>
        </a:p>
      </dgm:t>
    </dgm:pt>
    <dgm:pt modelId="{B822502F-3900-45D9-AC5C-A443C6FD2195}" type="pres">
      <dgm:prSet presAssocID="{77306C30-11ED-4DEB-B64F-4C1E6FA6F33A}" presName="extraNode" presStyleLbl="node1" presStyleIdx="0" presStyleCnt="5"/>
      <dgm:spPr/>
    </dgm:pt>
    <dgm:pt modelId="{00693A7C-F5C4-4550-A01A-C670558742F4}" type="pres">
      <dgm:prSet presAssocID="{77306C30-11ED-4DEB-B64F-4C1E6FA6F33A}" presName="dstNode" presStyleLbl="node1" presStyleIdx="0" presStyleCnt="5"/>
      <dgm:spPr/>
    </dgm:pt>
    <dgm:pt modelId="{CBFB4C0E-A395-4B7C-8B31-E9153CA363A4}" type="pres">
      <dgm:prSet presAssocID="{B16AFAFF-3FA8-4CC3-8C67-FDDDFC94185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58E350-C82D-49A5-9033-BD3437755301}" type="pres">
      <dgm:prSet presAssocID="{B16AFAFF-3FA8-4CC3-8C67-FDDDFC94185C}" presName="accent_1" presStyleCnt="0"/>
      <dgm:spPr/>
    </dgm:pt>
    <dgm:pt modelId="{531A7941-212F-436C-B2D8-E4B871836E0B}" type="pres">
      <dgm:prSet presAssocID="{B16AFAFF-3FA8-4CC3-8C67-FDDDFC94185C}" presName="accentRepeatNode" presStyleLbl="solidFgAcc1" presStyleIdx="0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64E63178-6997-4F5C-AEDF-4D3F2F7A2CC6}" type="pres">
      <dgm:prSet presAssocID="{A74FCF4F-3890-4BE7-AF0B-863791E176AD}" presName="text_2" presStyleLbl="node1" presStyleIdx="1" presStyleCnt="5" custScaleY="14477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5524BE5-1370-449A-B061-2C3E5ADB2399}" type="pres">
      <dgm:prSet presAssocID="{A74FCF4F-3890-4BE7-AF0B-863791E176AD}" presName="accent_2" presStyleCnt="0"/>
      <dgm:spPr/>
    </dgm:pt>
    <dgm:pt modelId="{77007CF6-9417-4DA4-9EA1-099FDED0950F}" type="pres">
      <dgm:prSet presAssocID="{A74FCF4F-3890-4BE7-AF0B-863791E176AD}" presName="accentRepeatNode" presStyleLbl="solidFgAcc1" presStyleIdx="1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0C322892-15F4-4CAC-BF6F-D36CCB35226E}" type="pres">
      <dgm:prSet presAssocID="{658BBDA4-86CC-4A21-B45A-904C0FF42C9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98ECFFE-2F70-498D-97AA-87BAAB7144AE}" type="pres">
      <dgm:prSet presAssocID="{658BBDA4-86CC-4A21-B45A-904C0FF42C98}" presName="accent_3" presStyleCnt="0"/>
      <dgm:spPr/>
    </dgm:pt>
    <dgm:pt modelId="{F8D4B5BC-5DA9-4D8D-A70C-07DAA0A05D4F}" type="pres">
      <dgm:prSet presAssocID="{658BBDA4-86CC-4A21-B45A-904C0FF42C98}" presName="accentRepeatNode" presStyleLbl="solidFgAcc1" presStyleIdx="2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32419DC3-1C25-40C7-B870-DAF4C2754AFE}" type="pres">
      <dgm:prSet presAssocID="{36D78A8F-B94C-4649-ABC7-72BF3A7D664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8E1984-C698-491B-A623-05FDC582E42B}" type="pres">
      <dgm:prSet presAssocID="{36D78A8F-B94C-4649-ABC7-72BF3A7D664F}" presName="accent_4" presStyleCnt="0"/>
      <dgm:spPr/>
    </dgm:pt>
    <dgm:pt modelId="{8D5957DF-BAED-40F8-94A4-3FE0331B7C0F}" type="pres">
      <dgm:prSet presAssocID="{36D78A8F-B94C-4649-ABC7-72BF3A7D664F}" presName="accentRepeatNode" presStyleLbl="solidFgAcc1" presStyleIdx="3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61FCB8F6-1C9B-436E-9A53-E936E8C43D2E}" type="pres">
      <dgm:prSet presAssocID="{69F19A45-9A62-4578-826C-D97368F154B9}" presName="text_5" presStyleLbl="node1" presStyleIdx="4" presStyleCnt="5" custScaleY="12475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7038402-7A9E-43EA-9350-AC79375ECC36}" type="pres">
      <dgm:prSet presAssocID="{69F19A45-9A62-4578-826C-D97368F154B9}" presName="accent_5" presStyleCnt="0"/>
      <dgm:spPr/>
    </dgm:pt>
    <dgm:pt modelId="{95682420-24B1-4EE9-8924-D1B8AB7416A7}" type="pres">
      <dgm:prSet presAssocID="{69F19A45-9A62-4578-826C-D97368F154B9}" presName="accentRepeatNode" presStyleLbl="solidFgAcc1" presStyleIdx="4" presStyleCnt="5"/>
      <dgm:spPr>
        <a:prstGeom prst="rightArrow">
          <a:avLst/>
        </a:prstGeom>
      </dgm:spPr>
      <dgm:t>
        <a:bodyPr/>
        <a:lstStyle/>
        <a:p>
          <a:endParaRPr lang="pt-BR"/>
        </a:p>
      </dgm:t>
    </dgm:pt>
  </dgm:ptLst>
  <dgm:cxnLst>
    <dgm:cxn modelId="{890FF212-ACBE-496C-86CF-69015C1FBC83}" type="presOf" srcId="{36D78A8F-B94C-4649-ABC7-72BF3A7D664F}" destId="{32419DC3-1C25-40C7-B870-DAF4C2754AFE}" srcOrd="0" destOrd="0" presId="urn:microsoft.com/office/officeart/2008/layout/VerticalCurvedList"/>
    <dgm:cxn modelId="{3536C609-D7C9-4B8B-85DE-0061D23236EF}" type="presOf" srcId="{658BBDA4-86CC-4A21-B45A-904C0FF42C98}" destId="{0C322892-15F4-4CAC-BF6F-D36CCB35226E}" srcOrd="0" destOrd="0" presId="urn:microsoft.com/office/officeart/2008/layout/VerticalCurvedList"/>
    <dgm:cxn modelId="{C889971F-87C7-43AA-8B60-10F02F31C76A}" type="presOf" srcId="{69F19A45-9A62-4578-826C-D97368F154B9}" destId="{61FCB8F6-1C9B-436E-9A53-E936E8C43D2E}" srcOrd="0" destOrd="0" presId="urn:microsoft.com/office/officeart/2008/layout/VerticalCurvedList"/>
    <dgm:cxn modelId="{9CA21AE9-0765-42DC-89F0-05F9631E9DF2}" type="presOf" srcId="{7E787866-FA01-4B11-890E-BAAFCC1E1032}" destId="{F81B07DF-C67A-436B-B879-CE4998663A2F}" srcOrd="0" destOrd="0" presId="urn:microsoft.com/office/officeart/2008/layout/VerticalCurvedList"/>
    <dgm:cxn modelId="{D2F36312-1CDC-42F9-A287-8AD115C7570D}" type="presOf" srcId="{B16AFAFF-3FA8-4CC3-8C67-FDDDFC94185C}" destId="{CBFB4C0E-A395-4B7C-8B31-E9153CA363A4}" srcOrd="0" destOrd="0" presId="urn:microsoft.com/office/officeart/2008/layout/VerticalCurvedList"/>
    <dgm:cxn modelId="{CE61FF19-1695-4C80-90F0-04E19B8EAFF3}" srcId="{77306C30-11ED-4DEB-B64F-4C1E6FA6F33A}" destId="{69F19A45-9A62-4578-826C-D97368F154B9}" srcOrd="4" destOrd="0" parTransId="{596EDA2D-D15C-4EA7-ABC1-BC1E662630E9}" sibTransId="{4A8CFA2E-8766-46AA-9630-39A318F5A77C}"/>
    <dgm:cxn modelId="{A9B57B7C-8880-410A-97A6-539A30DBC0F0}" srcId="{77306C30-11ED-4DEB-B64F-4C1E6FA6F33A}" destId="{36D78A8F-B94C-4649-ABC7-72BF3A7D664F}" srcOrd="3" destOrd="0" parTransId="{DBBE57CA-905C-4078-BF40-03E92BCB64F2}" sibTransId="{C750BF3F-6D78-484D-9662-860393D999D8}"/>
    <dgm:cxn modelId="{2A3D903E-CAA4-4596-AA56-06288E88F19F}" type="presOf" srcId="{A74FCF4F-3890-4BE7-AF0B-863791E176AD}" destId="{64E63178-6997-4F5C-AEDF-4D3F2F7A2CC6}" srcOrd="0" destOrd="0" presId="urn:microsoft.com/office/officeart/2008/layout/VerticalCurvedList"/>
    <dgm:cxn modelId="{B295B28F-A657-4841-B04A-180CA6E76F53}" srcId="{77306C30-11ED-4DEB-B64F-4C1E6FA6F33A}" destId="{A74FCF4F-3890-4BE7-AF0B-863791E176AD}" srcOrd="1" destOrd="0" parTransId="{8A0BB4EA-1436-4185-8DD6-553E2B0242AD}" sibTransId="{190DE012-1B22-4804-8AB0-CFD5CB371697}"/>
    <dgm:cxn modelId="{A1ED916C-B547-4EE9-8A77-54009065F972}" type="presOf" srcId="{77306C30-11ED-4DEB-B64F-4C1E6FA6F33A}" destId="{9970C348-F65E-487D-8676-B8C96F394D60}" srcOrd="0" destOrd="0" presId="urn:microsoft.com/office/officeart/2008/layout/VerticalCurvedList"/>
    <dgm:cxn modelId="{0E6B0AAC-2F8E-4F63-AFF5-24EB5AA9FD63}" srcId="{77306C30-11ED-4DEB-B64F-4C1E6FA6F33A}" destId="{B16AFAFF-3FA8-4CC3-8C67-FDDDFC94185C}" srcOrd="0" destOrd="0" parTransId="{DF8C7C9B-FE77-461D-AB6B-CA2AE2926042}" sibTransId="{7E787866-FA01-4B11-890E-BAAFCC1E1032}"/>
    <dgm:cxn modelId="{129C7D45-81A7-458D-8453-A548A4FCD62D}" srcId="{77306C30-11ED-4DEB-B64F-4C1E6FA6F33A}" destId="{658BBDA4-86CC-4A21-B45A-904C0FF42C98}" srcOrd="2" destOrd="0" parTransId="{A0CAFE97-5AB3-4B62-AB92-EB72271E14B7}" sibTransId="{846968EE-5157-42DD-9F95-190CF59943E0}"/>
    <dgm:cxn modelId="{FAE90FBC-5407-43EA-BC8D-A7DEEC926059}" type="presParOf" srcId="{9970C348-F65E-487D-8676-B8C96F394D60}" destId="{24F571F2-9E9C-4F7F-8779-AAA96D8AD94A}" srcOrd="0" destOrd="0" presId="urn:microsoft.com/office/officeart/2008/layout/VerticalCurvedList"/>
    <dgm:cxn modelId="{C14C81AF-20B5-476D-A32D-1536F55922D9}" type="presParOf" srcId="{24F571F2-9E9C-4F7F-8779-AAA96D8AD94A}" destId="{74FA061C-ED1A-4FD9-8193-1267EA6E5FF2}" srcOrd="0" destOrd="0" presId="urn:microsoft.com/office/officeart/2008/layout/VerticalCurvedList"/>
    <dgm:cxn modelId="{96C7ECA0-F676-471E-99E3-C9F94BD8B35E}" type="presParOf" srcId="{74FA061C-ED1A-4FD9-8193-1267EA6E5FF2}" destId="{7E8490D2-0A04-417A-80FF-BEBFF46984BE}" srcOrd="0" destOrd="0" presId="urn:microsoft.com/office/officeart/2008/layout/VerticalCurvedList"/>
    <dgm:cxn modelId="{142C4662-5D8A-4195-9ED1-1C765DFA81A4}" type="presParOf" srcId="{74FA061C-ED1A-4FD9-8193-1267EA6E5FF2}" destId="{F81B07DF-C67A-436B-B879-CE4998663A2F}" srcOrd="1" destOrd="0" presId="urn:microsoft.com/office/officeart/2008/layout/VerticalCurvedList"/>
    <dgm:cxn modelId="{DB968CF9-2065-4411-8B64-DDC36F73EF09}" type="presParOf" srcId="{74FA061C-ED1A-4FD9-8193-1267EA6E5FF2}" destId="{B822502F-3900-45D9-AC5C-A443C6FD2195}" srcOrd="2" destOrd="0" presId="urn:microsoft.com/office/officeart/2008/layout/VerticalCurvedList"/>
    <dgm:cxn modelId="{C14C5259-EBAC-4577-8C8A-F3C93EE6E1C5}" type="presParOf" srcId="{74FA061C-ED1A-4FD9-8193-1267EA6E5FF2}" destId="{00693A7C-F5C4-4550-A01A-C670558742F4}" srcOrd="3" destOrd="0" presId="urn:microsoft.com/office/officeart/2008/layout/VerticalCurvedList"/>
    <dgm:cxn modelId="{79861001-D30B-4D4A-B5DB-1B8E39542FA9}" type="presParOf" srcId="{24F571F2-9E9C-4F7F-8779-AAA96D8AD94A}" destId="{CBFB4C0E-A395-4B7C-8B31-E9153CA363A4}" srcOrd="1" destOrd="0" presId="urn:microsoft.com/office/officeart/2008/layout/VerticalCurvedList"/>
    <dgm:cxn modelId="{1B4ABD3C-3932-4A95-A2AC-DD79FC3A52D7}" type="presParOf" srcId="{24F571F2-9E9C-4F7F-8779-AAA96D8AD94A}" destId="{1B58E350-C82D-49A5-9033-BD3437755301}" srcOrd="2" destOrd="0" presId="urn:microsoft.com/office/officeart/2008/layout/VerticalCurvedList"/>
    <dgm:cxn modelId="{B81DF33E-90D6-4594-85F4-C688CDFAB5F1}" type="presParOf" srcId="{1B58E350-C82D-49A5-9033-BD3437755301}" destId="{531A7941-212F-436C-B2D8-E4B871836E0B}" srcOrd="0" destOrd="0" presId="urn:microsoft.com/office/officeart/2008/layout/VerticalCurvedList"/>
    <dgm:cxn modelId="{D3B193F0-1552-44AE-85E7-852ECE4E5966}" type="presParOf" srcId="{24F571F2-9E9C-4F7F-8779-AAA96D8AD94A}" destId="{64E63178-6997-4F5C-AEDF-4D3F2F7A2CC6}" srcOrd="3" destOrd="0" presId="urn:microsoft.com/office/officeart/2008/layout/VerticalCurvedList"/>
    <dgm:cxn modelId="{2F0640CC-8E48-4C9A-8C64-4689168E4D69}" type="presParOf" srcId="{24F571F2-9E9C-4F7F-8779-AAA96D8AD94A}" destId="{A5524BE5-1370-449A-B061-2C3E5ADB2399}" srcOrd="4" destOrd="0" presId="urn:microsoft.com/office/officeart/2008/layout/VerticalCurvedList"/>
    <dgm:cxn modelId="{1A8A6987-F17F-4F9C-9A57-C208EF0EF0E6}" type="presParOf" srcId="{A5524BE5-1370-449A-B061-2C3E5ADB2399}" destId="{77007CF6-9417-4DA4-9EA1-099FDED0950F}" srcOrd="0" destOrd="0" presId="urn:microsoft.com/office/officeart/2008/layout/VerticalCurvedList"/>
    <dgm:cxn modelId="{EA2F3250-4246-4030-ACB9-3DEC503BBFEF}" type="presParOf" srcId="{24F571F2-9E9C-4F7F-8779-AAA96D8AD94A}" destId="{0C322892-15F4-4CAC-BF6F-D36CCB35226E}" srcOrd="5" destOrd="0" presId="urn:microsoft.com/office/officeart/2008/layout/VerticalCurvedList"/>
    <dgm:cxn modelId="{D4BEBC5D-4D78-4413-8942-547D6F306175}" type="presParOf" srcId="{24F571F2-9E9C-4F7F-8779-AAA96D8AD94A}" destId="{398ECFFE-2F70-498D-97AA-87BAAB7144AE}" srcOrd="6" destOrd="0" presId="urn:microsoft.com/office/officeart/2008/layout/VerticalCurvedList"/>
    <dgm:cxn modelId="{394D524A-0775-4F9D-922A-F51876BBFB0E}" type="presParOf" srcId="{398ECFFE-2F70-498D-97AA-87BAAB7144AE}" destId="{F8D4B5BC-5DA9-4D8D-A70C-07DAA0A05D4F}" srcOrd="0" destOrd="0" presId="urn:microsoft.com/office/officeart/2008/layout/VerticalCurvedList"/>
    <dgm:cxn modelId="{83057078-9BD8-4449-8FBB-09FB50EE8376}" type="presParOf" srcId="{24F571F2-9E9C-4F7F-8779-AAA96D8AD94A}" destId="{32419DC3-1C25-40C7-B870-DAF4C2754AFE}" srcOrd="7" destOrd="0" presId="urn:microsoft.com/office/officeart/2008/layout/VerticalCurvedList"/>
    <dgm:cxn modelId="{9943D2EF-4DE8-494C-9A8F-99D0DA70BFC3}" type="presParOf" srcId="{24F571F2-9E9C-4F7F-8779-AAA96D8AD94A}" destId="{028E1984-C698-491B-A623-05FDC582E42B}" srcOrd="8" destOrd="0" presId="urn:microsoft.com/office/officeart/2008/layout/VerticalCurvedList"/>
    <dgm:cxn modelId="{EE497610-7F2C-41FD-AF73-8AAE4E24CFC4}" type="presParOf" srcId="{028E1984-C698-491B-A623-05FDC582E42B}" destId="{8D5957DF-BAED-40F8-94A4-3FE0331B7C0F}" srcOrd="0" destOrd="0" presId="urn:microsoft.com/office/officeart/2008/layout/VerticalCurvedList"/>
    <dgm:cxn modelId="{78275A2B-0EBA-46BC-8494-F9F56CC5E4F6}" type="presParOf" srcId="{24F571F2-9E9C-4F7F-8779-AAA96D8AD94A}" destId="{61FCB8F6-1C9B-436E-9A53-E936E8C43D2E}" srcOrd="9" destOrd="0" presId="urn:microsoft.com/office/officeart/2008/layout/VerticalCurvedList"/>
    <dgm:cxn modelId="{FB3A2636-6393-4570-B0EF-9BB82880C10C}" type="presParOf" srcId="{24F571F2-9E9C-4F7F-8779-AAA96D8AD94A}" destId="{57038402-7A9E-43EA-9350-AC79375ECC36}" srcOrd="10" destOrd="0" presId="urn:microsoft.com/office/officeart/2008/layout/VerticalCurvedList"/>
    <dgm:cxn modelId="{F2A40E74-5979-4E30-8AED-47082D27BACA}" type="presParOf" srcId="{57038402-7A9E-43EA-9350-AC79375ECC36}" destId="{95682420-24B1-4EE9-8924-D1B8AB7416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9FD5E-A337-4A49-A7F1-E5A088AA631E}">
      <dsp:nvSpPr>
        <dsp:cNvPr id="0" name=""/>
        <dsp:cNvSpPr/>
      </dsp:nvSpPr>
      <dsp:spPr>
        <a:xfrm>
          <a:off x="3007" y="0"/>
          <a:ext cx="3445477" cy="41172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latin typeface="Lucida Bright" panose="02040602050505020304" pitchFamily="18" charset="0"/>
            </a:rPr>
            <a:t>la Plataforma Laboral de las Américas –PLA (2005)</a:t>
          </a:r>
          <a:endParaRPr lang="es-CR" sz="2300" kern="1200" dirty="0"/>
        </a:p>
      </dsp:txBody>
      <dsp:txXfrm>
        <a:off x="3007" y="1646909"/>
        <a:ext cx="3445477" cy="1646909"/>
      </dsp:txXfrm>
    </dsp:sp>
    <dsp:sp modelId="{96D2DC85-63D5-4AC9-B791-2CBA8FB95B9B}">
      <dsp:nvSpPr>
        <dsp:cNvPr id="0" name=""/>
        <dsp:cNvSpPr/>
      </dsp:nvSpPr>
      <dsp:spPr>
        <a:xfrm>
          <a:off x="1040220" y="247036"/>
          <a:ext cx="1371052" cy="137105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43B76-E525-48C4-9D94-87B0A6124B8C}">
      <dsp:nvSpPr>
        <dsp:cNvPr id="0" name=""/>
        <dsp:cNvSpPr/>
      </dsp:nvSpPr>
      <dsp:spPr>
        <a:xfrm>
          <a:off x="3551850" y="0"/>
          <a:ext cx="3445477" cy="4117274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latin typeface="Lucida Bright" panose="02040602050505020304" pitchFamily="18" charset="0"/>
            </a:rPr>
            <a:t>la Confederación Sindical de Trabajadores/as de las Américas (2008)</a:t>
          </a:r>
          <a:endParaRPr lang="es-CR" sz="2300" kern="1200" dirty="0"/>
        </a:p>
      </dsp:txBody>
      <dsp:txXfrm>
        <a:off x="3551850" y="1646909"/>
        <a:ext cx="3445477" cy="1646909"/>
      </dsp:txXfrm>
    </dsp:sp>
    <dsp:sp modelId="{6B39FB0A-8D3E-41DC-BC9A-64B70DD625A4}">
      <dsp:nvSpPr>
        <dsp:cNvPr id="0" name=""/>
        <dsp:cNvSpPr/>
      </dsp:nvSpPr>
      <dsp:spPr>
        <a:xfrm>
          <a:off x="4783423" y="247036"/>
          <a:ext cx="1371052" cy="137105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108C3-230D-46C7-AD77-DC4F6505F36E}">
      <dsp:nvSpPr>
        <dsp:cNvPr id="0" name=""/>
        <dsp:cNvSpPr/>
      </dsp:nvSpPr>
      <dsp:spPr>
        <a:xfrm>
          <a:off x="280013" y="3293819"/>
          <a:ext cx="6440309" cy="617591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90C89-9E21-46D2-A5E2-F38E9D516DBB}">
      <dsp:nvSpPr>
        <dsp:cNvPr id="0" name=""/>
        <dsp:cNvSpPr/>
      </dsp:nvSpPr>
      <dsp:spPr>
        <a:xfrm rot="10800000">
          <a:off x="316194" y="1828"/>
          <a:ext cx="9413744" cy="14773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1455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Lucida Bright" pitchFamily="18" charset="0"/>
            </a:rPr>
            <a:t>Democracia participativa. Complementariedad entre representatividad e instrumentos de consulta popular y participación directa;</a:t>
          </a:r>
          <a:endParaRPr lang="es-CR" sz="2400" kern="1200" dirty="0"/>
        </a:p>
      </dsp:txBody>
      <dsp:txXfrm rot="10800000">
        <a:off x="685523" y="1828"/>
        <a:ext cx="9044415" cy="1477316"/>
      </dsp:txXfrm>
    </dsp:sp>
    <dsp:sp modelId="{3B736818-B046-4BB8-9D3B-DC6D9A98535F}">
      <dsp:nvSpPr>
        <dsp:cNvPr id="0" name=""/>
        <dsp:cNvSpPr/>
      </dsp:nvSpPr>
      <dsp:spPr>
        <a:xfrm>
          <a:off x="0" y="0"/>
          <a:ext cx="1477316" cy="14773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6FF24-A6D9-4D42-9D4C-BEB05B1CC087}">
      <dsp:nvSpPr>
        <dsp:cNvPr id="0" name=""/>
        <dsp:cNvSpPr/>
      </dsp:nvSpPr>
      <dsp:spPr>
        <a:xfrm rot="10800000">
          <a:off x="316194" y="1920135"/>
          <a:ext cx="9413744" cy="14773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1455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Lucida Bright" panose="02040602050505020304" pitchFamily="18" charset="0"/>
            </a:rPr>
            <a:t>Reformas de los sistemas políticos y judiciales para impedir la injerencia de las corporaciones económicas en el funcionamiento de la democracia; </a:t>
          </a:r>
          <a:endParaRPr lang="es-CR" sz="2400" kern="1200" dirty="0"/>
        </a:p>
      </dsp:txBody>
      <dsp:txXfrm rot="10800000">
        <a:off x="685523" y="1920135"/>
        <a:ext cx="9044415" cy="1477316"/>
      </dsp:txXfrm>
    </dsp:sp>
    <dsp:sp modelId="{0E3E3284-D0DF-42B2-9140-4DA8E959604E}">
      <dsp:nvSpPr>
        <dsp:cNvPr id="0" name=""/>
        <dsp:cNvSpPr/>
      </dsp:nvSpPr>
      <dsp:spPr>
        <a:xfrm>
          <a:off x="0" y="1840168"/>
          <a:ext cx="1477316" cy="14773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DF189-D1C8-4E69-B717-A7D0686F8933}">
      <dsp:nvSpPr>
        <dsp:cNvPr id="0" name=""/>
        <dsp:cNvSpPr/>
      </dsp:nvSpPr>
      <dsp:spPr>
        <a:xfrm rot="10800000">
          <a:off x="316194" y="3838441"/>
          <a:ext cx="9413744" cy="14773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1455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Lucida Bright" panose="02040602050505020304" pitchFamily="18" charset="0"/>
            </a:rPr>
            <a:t>Democratización de la comunicación para la ampliación de la participación y el control ciudadano;</a:t>
          </a:r>
          <a:endParaRPr lang="es-CR" sz="2400" kern="1200" dirty="0"/>
        </a:p>
      </dsp:txBody>
      <dsp:txXfrm rot="10800000">
        <a:off x="685523" y="3838441"/>
        <a:ext cx="9044415" cy="1477316"/>
      </dsp:txXfrm>
    </dsp:sp>
    <dsp:sp modelId="{FFF97282-6EDA-476C-9C71-175AFA3FF331}">
      <dsp:nvSpPr>
        <dsp:cNvPr id="0" name=""/>
        <dsp:cNvSpPr/>
      </dsp:nvSpPr>
      <dsp:spPr>
        <a:xfrm>
          <a:off x="0" y="3840270"/>
          <a:ext cx="1477316" cy="14773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B07DF-C67A-436B-B879-CE4998663A2F}">
      <dsp:nvSpPr>
        <dsp:cNvPr id="0" name=""/>
        <dsp:cNvSpPr/>
      </dsp:nvSpPr>
      <dsp:spPr>
        <a:xfrm>
          <a:off x="-6906657" y="-1055942"/>
          <a:ext cx="8219687" cy="8219687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B4C0E-A395-4B7C-8B31-E9153CA363A4}">
      <dsp:nvSpPr>
        <dsp:cNvPr id="0" name=""/>
        <dsp:cNvSpPr/>
      </dsp:nvSpPr>
      <dsp:spPr>
        <a:xfrm>
          <a:off x="573398" y="381615"/>
          <a:ext cx="10250975" cy="763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62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Integración regional;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398" y="381615"/>
        <a:ext cx="10250975" cy="763719"/>
      </dsp:txXfrm>
    </dsp:sp>
    <dsp:sp modelId="{531A7941-212F-436C-B2D8-E4B871836E0B}">
      <dsp:nvSpPr>
        <dsp:cNvPr id="0" name=""/>
        <dsp:cNvSpPr/>
      </dsp:nvSpPr>
      <dsp:spPr>
        <a:xfrm>
          <a:off x="96073" y="286150"/>
          <a:ext cx="954649" cy="954649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4E63178-6997-4F5C-AEDF-4D3F2F7A2CC6}">
      <dsp:nvSpPr>
        <dsp:cNvPr id="0" name=""/>
        <dsp:cNvSpPr/>
      </dsp:nvSpPr>
      <dsp:spPr>
        <a:xfrm>
          <a:off x="1120657" y="1526828"/>
          <a:ext cx="9703716" cy="763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62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Lucida Bright" panose="02040602050505020304" pitchFamily="18" charset="0"/>
            </a:rPr>
            <a:t>Distribución justa del ingreso, la renta, las oportunidades, la riqueza y el excedente;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120657" y="1526828"/>
        <a:ext cx="9703716" cy="763719"/>
      </dsp:txXfrm>
    </dsp:sp>
    <dsp:sp modelId="{77007CF6-9417-4DA4-9EA1-099FDED0950F}">
      <dsp:nvSpPr>
        <dsp:cNvPr id="0" name=""/>
        <dsp:cNvSpPr/>
      </dsp:nvSpPr>
      <dsp:spPr>
        <a:xfrm>
          <a:off x="643332" y="1431363"/>
          <a:ext cx="954649" cy="954649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C322892-15F4-4CAC-BF6F-D36CCB35226E}">
      <dsp:nvSpPr>
        <dsp:cNvPr id="0" name=""/>
        <dsp:cNvSpPr/>
      </dsp:nvSpPr>
      <dsp:spPr>
        <a:xfrm>
          <a:off x="1288621" y="2672041"/>
          <a:ext cx="9535751" cy="763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62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Mercados e instituciones financieras comunes y coordinación monetaria;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288621" y="2672041"/>
        <a:ext cx="9535751" cy="763719"/>
      </dsp:txXfrm>
    </dsp:sp>
    <dsp:sp modelId="{F8D4B5BC-5DA9-4D8D-A70C-07DAA0A05D4F}">
      <dsp:nvSpPr>
        <dsp:cNvPr id="0" name=""/>
        <dsp:cNvSpPr/>
      </dsp:nvSpPr>
      <dsp:spPr>
        <a:xfrm>
          <a:off x="811296" y="2576576"/>
          <a:ext cx="954649" cy="954649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2419DC3-1C25-40C7-B870-DAF4C2754AFE}">
      <dsp:nvSpPr>
        <dsp:cNvPr id="0" name=""/>
        <dsp:cNvSpPr/>
      </dsp:nvSpPr>
      <dsp:spPr>
        <a:xfrm>
          <a:off x="1120657" y="3817254"/>
          <a:ext cx="9703716" cy="763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62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Infraestructuras nacionales y regionales para el desarrollo sustentable;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120657" y="3817254"/>
        <a:ext cx="9703716" cy="763719"/>
      </dsp:txXfrm>
    </dsp:sp>
    <dsp:sp modelId="{8D5957DF-BAED-40F8-94A4-3FE0331B7C0F}">
      <dsp:nvSpPr>
        <dsp:cNvPr id="0" name=""/>
        <dsp:cNvSpPr/>
      </dsp:nvSpPr>
      <dsp:spPr>
        <a:xfrm>
          <a:off x="643332" y="3721789"/>
          <a:ext cx="954649" cy="954649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1FCB8F6-1C9B-436E-9A53-E936E8C43D2E}">
      <dsp:nvSpPr>
        <dsp:cNvPr id="0" name=""/>
        <dsp:cNvSpPr/>
      </dsp:nvSpPr>
      <dsp:spPr>
        <a:xfrm>
          <a:off x="573398" y="4867949"/>
          <a:ext cx="10250975" cy="952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62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Condicionamiento y orientación de la inversión extranjera y de empresas transnacionales hacia Proyectos Nacionales de Desarrollo;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398" y="4867949"/>
        <a:ext cx="10250975" cy="952755"/>
      </dsp:txXfrm>
    </dsp:sp>
    <dsp:sp modelId="{95682420-24B1-4EE9-8924-D1B8AB7416A7}">
      <dsp:nvSpPr>
        <dsp:cNvPr id="0" name=""/>
        <dsp:cNvSpPr/>
      </dsp:nvSpPr>
      <dsp:spPr>
        <a:xfrm>
          <a:off x="96073" y="4867002"/>
          <a:ext cx="954649" cy="954649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B07DF-C67A-436B-B879-CE4998663A2F}">
      <dsp:nvSpPr>
        <dsp:cNvPr id="0" name=""/>
        <dsp:cNvSpPr/>
      </dsp:nvSpPr>
      <dsp:spPr>
        <a:xfrm>
          <a:off x="-7414997" y="-1133223"/>
          <a:ext cx="8823558" cy="8823558"/>
        </a:xfrm>
        <a:prstGeom prst="blockArc">
          <a:avLst>
            <a:gd name="adj1" fmla="val 18900000"/>
            <a:gd name="adj2" fmla="val 2700000"/>
            <a:gd name="adj3" fmla="val 245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B4C0E-A395-4B7C-8B31-E9153CA363A4}">
      <dsp:nvSpPr>
        <dsp:cNvPr id="0" name=""/>
        <dsp:cNvSpPr/>
      </dsp:nvSpPr>
      <dsp:spPr>
        <a:xfrm>
          <a:off x="614916" y="409688"/>
          <a:ext cx="10202360" cy="819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0797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Lucida Bright" pitchFamily="18" charset="0"/>
            </a:rPr>
            <a:t>Nueva Fiscalidad Progresiva;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4916" y="409688"/>
        <a:ext cx="10202360" cy="819901"/>
      </dsp:txXfrm>
    </dsp:sp>
    <dsp:sp modelId="{531A7941-212F-436C-B2D8-E4B871836E0B}">
      <dsp:nvSpPr>
        <dsp:cNvPr id="0" name=""/>
        <dsp:cNvSpPr/>
      </dsp:nvSpPr>
      <dsp:spPr>
        <a:xfrm>
          <a:off x="102478" y="307200"/>
          <a:ext cx="1024876" cy="102487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4E63178-6997-4F5C-AEDF-4D3F2F7A2CC6}">
      <dsp:nvSpPr>
        <dsp:cNvPr id="0" name=""/>
        <dsp:cNvSpPr/>
      </dsp:nvSpPr>
      <dsp:spPr>
        <a:xfrm>
          <a:off x="1202434" y="1455579"/>
          <a:ext cx="9614843" cy="11870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0797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Lucida Bright" panose="02040602050505020304" pitchFamily="18" charset="0"/>
            </a:rPr>
            <a:t>Reforma agraria integral. Progresiva erradicación del monopolio transnacional en la producción y comercialización de semillas. 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202434" y="1455579"/>
        <a:ext cx="9614843" cy="1187036"/>
      </dsp:txXfrm>
    </dsp:sp>
    <dsp:sp modelId="{77007CF6-9417-4DA4-9EA1-099FDED0950F}">
      <dsp:nvSpPr>
        <dsp:cNvPr id="0" name=""/>
        <dsp:cNvSpPr/>
      </dsp:nvSpPr>
      <dsp:spPr>
        <a:xfrm>
          <a:off x="689995" y="1536659"/>
          <a:ext cx="1024876" cy="102487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C322892-15F4-4CAC-BF6F-D36CCB35226E}">
      <dsp:nvSpPr>
        <dsp:cNvPr id="0" name=""/>
        <dsp:cNvSpPr/>
      </dsp:nvSpPr>
      <dsp:spPr>
        <a:xfrm>
          <a:off x="1382754" y="2868605"/>
          <a:ext cx="9434522" cy="819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0797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Lucida Bright" panose="02040602050505020304" pitchFamily="18" charset="0"/>
            </a:rPr>
            <a:t>Soberanía y seguridad alimentaria;</a:t>
          </a:r>
          <a:endParaRPr lang="es-AR" sz="2400" kern="1200" dirty="0" smtClean="0">
            <a:solidFill>
              <a:schemeClr val="accent1">
                <a:lumMod val="50000"/>
              </a:schemeClr>
            </a:solidFill>
            <a:latin typeface="Lucida Bright" panose="02040602050505020304" pitchFamily="18" charset="0"/>
          </a:endParaRPr>
        </a:p>
      </dsp:txBody>
      <dsp:txXfrm>
        <a:off x="1382754" y="2868605"/>
        <a:ext cx="9434522" cy="819901"/>
      </dsp:txXfrm>
    </dsp:sp>
    <dsp:sp modelId="{F8D4B5BC-5DA9-4D8D-A70C-07DAA0A05D4F}">
      <dsp:nvSpPr>
        <dsp:cNvPr id="0" name=""/>
        <dsp:cNvSpPr/>
      </dsp:nvSpPr>
      <dsp:spPr>
        <a:xfrm>
          <a:off x="870316" y="2766117"/>
          <a:ext cx="1024876" cy="102487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2419DC3-1C25-40C7-B870-DAF4C2754AFE}">
      <dsp:nvSpPr>
        <dsp:cNvPr id="0" name=""/>
        <dsp:cNvSpPr/>
      </dsp:nvSpPr>
      <dsp:spPr>
        <a:xfrm>
          <a:off x="1202434" y="4098063"/>
          <a:ext cx="9614843" cy="819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0797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Lucida Bright" panose="02040602050505020304" pitchFamily="18" charset="0"/>
            </a:rPr>
            <a:t>Desarrollo de la investigación y transferencia tecnológica regional</a:t>
          </a: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202434" y="4098063"/>
        <a:ext cx="9614843" cy="819901"/>
      </dsp:txXfrm>
    </dsp:sp>
    <dsp:sp modelId="{8D5957DF-BAED-40F8-94A4-3FE0331B7C0F}">
      <dsp:nvSpPr>
        <dsp:cNvPr id="0" name=""/>
        <dsp:cNvSpPr/>
      </dsp:nvSpPr>
      <dsp:spPr>
        <a:xfrm>
          <a:off x="689995" y="3995576"/>
          <a:ext cx="1024876" cy="102487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1FCB8F6-1C9B-436E-9A53-E936E8C43D2E}">
      <dsp:nvSpPr>
        <dsp:cNvPr id="0" name=""/>
        <dsp:cNvSpPr/>
      </dsp:nvSpPr>
      <dsp:spPr>
        <a:xfrm>
          <a:off x="614916" y="5226051"/>
          <a:ext cx="10202360" cy="102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0797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Lucida Bright" panose="02040602050505020304" pitchFamily="18" charset="0"/>
            </a:rPr>
            <a:t>Planificación estatal y participativa de la economía social y solidaria</a:t>
          </a:r>
          <a:r>
            <a:rPr lang="es-AR" sz="2400" kern="1200" dirty="0" smtClean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rPr>
            <a:t>;</a:t>
          </a:r>
          <a:endParaRPr lang="es-C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4916" y="5226051"/>
        <a:ext cx="10202360" cy="1022843"/>
      </dsp:txXfrm>
    </dsp:sp>
    <dsp:sp modelId="{95682420-24B1-4EE9-8924-D1B8AB7416A7}">
      <dsp:nvSpPr>
        <dsp:cNvPr id="0" name=""/>
        <dsp:cNvSpPr/>
      </dsp:nvSpPr>
      <dsp:spPr>
        <a:xfrm>
          <a:off x="102478" y="5225034"/>
          <a:ext cx="1024876" cy="102487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8BCEF-0A9C-4100-9134-947845404BD1}" type="datetimeFigureOut">
              <a:rPr lang="es-CR" smtClean="0"/>
              <a:pPr/>
              <a:t>18/03/2014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7491-26E7-48C8-BF04-566E6463D0B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24521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 de la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a o Fal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777" y="5370981"/>
            <a:ext cx="1540787" cy="133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5" name="4 Rectángulo"/>
          <p:cNvSpPr/>
          <p:nvPr/>
        </p:nvSpPr>
        <p:spPr>
          <a:xfrm rot="5400000">
            <a:off x="8344786" y="-3347484"/>
            <a:ext cx="499730" cy="71946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4 Rectángulo"/>
          <p:cNvSpPr>
            <a:spLocks noGrp="1" noChangeArrowheads="1"/>
          </p:cNvSpPr>
          <p:nvPr>
            <p:ph type="title"/>
          </p:nvPr>
        </p:nvSpPr>
        <p:spPr bwMode="auto">
          <a:xfrm>
            <a:off x="1844145" y="1974370"/>
            <a:ext cx="942407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– PLADA –</a:t>
            </a:r>
          </a:p>
          <a:p>
            <a:pPr algn="ctr"/>
            <a:r>
              <a:rPr lang="es-MX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 Plataforma del Desarrollo de las Américas</a:t>
            </a:r>
            <a:endParaRPr lang="es-MX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itchFamily="18" charset="0"/>
            </a:endParaRPr>
          </a:p>
        </p:txBody>
      </p:sp>
      <p:sp>
        <p:nvSpPr>
          <p:cNvPr id="6" name="4 Rectángulo"/>
          <p:cNvSpPr/>
          <p:nvPr/>
        </p:nvSpPr>
        <p:spPr>
          <a:xfrm rot="5400000">
            <a:off x="8413952" y="-2959450"/>
            <a:ext cx="499730" cy="641863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s-CR" sz="2400" dirty="0" smtClean="0"/>
              <a:t>18 de marzo de 2014</a:t>
            </a:r>
            <a:endParaRPr lang="es-C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Rectángulo"/>
          <p:cNvSpPr/>
          <p:nvPr/>
        </p:nvSpPr>
        <p:spPr>
          <a:xfrm>
            <a:off x="6597748" y="65199"/>
            <a:ext cx="50221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000" b="1" dirty="0" smtClean="0">
                <a:solidFill>
                  <a:schemeClr val="bg1"/>
                </a:solidFill>
              </a:rPr>
              <a:t>Dimensión Política</a:t>
            </a:r>
            <a:endParaRPr lang="es-CR" sz="3000" b="1" dirty="0">
              <a:solidFill>
                <a:schemeClr val="bg1"/>
              </a:solidFill>
            </a:endParaRPr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673" y="5433293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083461"/>
              </p:ext>
            </p:extLst>
          </p:nvPr>
        </p:nvGraphicFramePr>
        <p:xfrm>
          <a:off x="1587848" y="998806"/>
          <a:ext cx="10046134" cy="531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589649" y="647114"/>
            <a:ext cx="10086536" cy="594507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AR" sz="2600" dirty="0">
                <a:latin typeface="Lucida Bright" panose="02040602050505020304" pitchFamily="18" charset="0"/>
              </a:rPr>
              <a:t>Participación sustantiva de los movimientos sindicales y sociales en los procesos e instituciones de integración regional. </a:t>
            </a:r>
            <a:endParaRPr lang="es-AR" sz="2600" dirty="0" smtClean="0">
              <a:latin typeface="Lucida Bright" panose="02040602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2600" dirty="0">
              <a:latin typeface="Lucida Bright" panose="02040602050505020304" pitchFamily="18" charset="0"/>
            </a:endParaRP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600" dirty="0" smtClean="0">
                <a:latin typeface="Lucida Bright" panose="02040602050505020304" pitchFamily="18" charset="0"/>
              </a:rPr>
              <a:t>Democratizar </a:t>
            </a:r>
            <a:r>
              <a:rPr lang="es-AR" sz="2600" dirty="0">
                <a:latin typeface="Lucida Bright" panose="02040602050505020304" pitchFamily="18" charset="0"/>
              </a:rPr>
              <a:t>los procesos regionales</a:t>
            </a:r>
            <a:r>
              <a:rPr lang="es-AR" sz="2600" dirty="0" smtClean="0">
                <a:latin typeface="Lucida Bright" panose="02040602050505020304" pitchFamily="18" charset="0"/>
              </a:rPr>
              <a:t>.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endParaRPr lang="es-AR" sz="2600" dirty="0" smtClean="0"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latin typeface="Lucida Bright" panose="02040602050505020304" pitchFamily="18" charset="0"/>
              </a:rPr>
              <a:t>Las Américas como territorio de Paz y de plena realización de los Derechos Humanos</a:t>
            </a:r>
            <a:r>
              <a:rPr lang="es-AR" sz="2600" dirty="0" smtClean="0">
                <a:latin typeface="Lucida Bright" panose="02040602050505020304" pitchFamily="18" charset="0"/>
              </a:rPr>
              <a:t>.</a:t>
            </a: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pt-BR" sz="2600" dirty="0"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latin typeface="Lucida Bright" panose="02040602050505020304" pitchFamily="18" charset="0"/>
              </a:rPr>
              <a:t>Reconocimiento de los sindicatos como instrumento de la democracia y del ejercicio de los Derechos Humanos</a:t>
            </a:r>
            <a:r>
              <a:rPr lang="es-AR" sz="2600" dirty="0" smtClean="0">
                <a:latin typeface="Lucida Bright" panose="02040602050505020304" pitchFamily="18" charset="0"/>
              </a:rPr>
              <a:t>.</a:t>
            </a: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pt-BR" sz="2600" dirty="0"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latin typeface="Lucida Bright" panose="02040602050505020304" pitchFamily="18" charset="0"/>
              </a:rPr>
              <a:t>Autodeterminación cultural de los pueblos originarios y afro-descendientes y respeto a la plurinacionalidad</a:t>
            </a:r>
            <a:r>
              <a:rPr lang="es-AR" sz="2600" dirty="0" smtClean="0">
                <a:latin typeface="Lucida Bright" panose="02040602050505020304" pitchFamily="18" charset="0"/>
              </a:rPr>
              <a:t>.</a:t>
            </a: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es-AR" sz="2600" dirty="0" smtClean="0"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latin typeface="Lucida Bright" panose="02040602050505020304" pitchFamily="18" charset="0"/>
              </a:rPr>
              <a:t>Autorreforma </a:t>
            </a:r>
            <a:r>
              <a:rPr lang="es-AR" sz="2600" dirty="0" smtClean="0">
                <a:latin typeface="Lucida Bright" panose="02040602050505020304" pitchFamily="18" charset="0"/>
              </a:rPr>
              <a:t>sindical.</a:t>
            </a:r>
            <a:endParaRPr lang="pt-BR" sz="2600" dirty="0"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pt-BR" sz="2400" dirty="0">
              <a:latin typeface="Lucida Bright" panose="02040602050505020304" pitchFamily="18" charset="0"/>
            </a:endParaRP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endParaRPr lang="es-AR" sz="2400" dirty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963509" y="65199"/>
            <a:ext cx="42343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000" b="1" dirty="0" smtClean="0">
                <a:solidFill>
                  <a:schemeClr val="bg1"/>
                </a:solidFill>
              </a:rPr>
              <a:t>Dimensión Política</a:t>
            </a:r>
            <a:endParaRPr lang="es-C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6" name="5 Rectángulo"/>
          <p:cNvSpPr/>
          <p:nvPr/>
        </p:nvSpPr>
        <p:spPr>
          <a:xfrm>
            <a:off x="6119446" y="65199"/>
            <a:ext cx="50503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R" sz="3000" b="1" dirty="0" smtClean="0">
                <a:solidFill>
                  <a:schemeClr val="bg1"/>
                </a:solidFill>
              </a:rPr>
              <a:t>Dimensión Económica</a:t>
            </a:r>
            <a:endParaRPr lang="es-CR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39320"/>
              </p:ext>
            </p:extLst>
          </p:nvPr>
        </p:nvGraphicFramePr>
        <p:xfrm>
          <a:off x="1280160" y="588419"/>
          <a:ext cx="10911840" cy="6107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6" name="5 Rectángulo"/>
          <p:cNvSpPr/>
          <p:nvPr/>
        </p:nvSpPr>
        <p:spPr>
          <a:xfrm>
            <a:off x="6485206" y="65199"/>
            <a:ext cx="4740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R" sz="3000" b="1" dirty="0" smtClean="0">
                <a:solidFill>
                  <a:schemeClr val="bg1"/>
                </a:solidFill>
              </a:rPr>
              <a:t>Dimensión Económica</a:t>
            </a:r>
            <a:endParaRPr lang="es-CR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047481"/>
              </p:ext>
            </p:extLst>
          </p:nvPr>
        </p:nvGraphicFramePr>
        <p:xfrm>
          <a:off x="1280160" y="283467"/>
          <a:ext cx="10911840" cy="655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483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885071" y="633047"/>
            <a:ext cx="9678572" cy="5959139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 marL="388620" lvl="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s-AR" sz="2400" dirty="0" smtClean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Trabajo </a:t>
            </a: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Decente;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Libertad </a:t>
            </a: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sindical y negociación colectiva </a:t>
            </a: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efectivas;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Seguridad </a:t>
            </a: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social universal y solidaria como Derecho </a:t>
            </a: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fundamental;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Servicios </a:t>
            </a: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públicos, colectivos y responsabilidad empresaria en la provisión de </a:t>
            </a: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cuidados;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800" b="1" dirty="0" smtClean="0">
                <a:solidFill>
                  <a:schemeClr val="bg1"/>
                </a:solidFill>
                <a:latin typeface="Lucida Bright" pitchFamily="18" charset="0"/>
              </a:rPr>
              <a:t> </a:t>
            </a: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Promoción de modelos anti-patriarcales, equiparación de las </a:t>
            </a:r>
            <a:r>
              <a:rPr lang="es-AR" sz="2800" dirty="0" smtClean="0">
                <a:solidFill>
                  <a:schemeClr val="bg1"/>
                </a:solidFill>
                <a:latin typeface="Lucida Bright" pitchFamily="18" charset="0"/>
              </a:rPr>
              <a:t>responsabilidades </a:t>
            </a:r>
            <a:r>
              <a:rPr lang="es-AR" sz="2800" dirty="0">
                <a:solidFill>
                  <a:schemeClr val="bg1"/>
                </a:solidFill>
                <a:latin typeface="Lucida Bright" pitchFamily="18" charset="0"/>
              </a:rPr>
              <a:t>del cuidado y el trabajo doméstico entre géneros. </a:t>
            </a: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2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s-AR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16394" y="65199"/>
            <a:ext cx="48392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R" sz="3000" b="1" dirty="0" smtClean="0">
                <a:solidFill>
                  <a:schemeClr val="bg1"/>
                </a:solidFill>
              </a:rPr>
              <a:t>Dimensión Social</a:t>
            </a:r>
            <a:endParaRPr lang="es-C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280161" y="787791"/>
            <a:ext cx="10283482" cy="4895557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 marL="388620" lvl="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s-AR" sz="2400" dirty="0" smtClean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bg1"/>
                </a:solidFill>
                <a:latin typeface="Lucida Bright" pitchFamily="18" charset="0"/>
              </a:rPr>
              <a:t>Ciudadanía regional y derechos para los </a:t>
            </a:r>
            <a:r>
              <a:rPr lang="es-AR" sz="2600" dirty="0" smtClean="0">
                <a:solidFill>
                  <a:schemeClr val="bg1"/>
                </a:solidFill>
                <a:latin typeface="Lucida Bright" pitchFamily="18" charset="0"/>
              </a:rPr>
              <a:t>migrantes;</a:t>
            </a:r>
            <a:endParaRPr lang="es-AR" sz="2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bg1"/>
                </a:solidFill>
                <a:latin typeface="Lucida Bright" panose="02040602050505020304" pitchFamily="18" charset="0"/>
              </a:rPr>
              <a:t>Políticas continentales de prevención y erradicación de todo tipo de </a:t>
            </a:r>
            <a:r>
              <a:rPr lang="es-AR" sz="2600" dirty="0" smtClean="0">
                <a:solidFill>
                  <a:schemeClr val="bg1"/>
                </a:solidFill>
                <a:latin typeface="Lucida Bright" pitchFamily="18" charset="0"/>
              </a:rPr>
              <a:t>violencia</a:t>
            </a:r>
            <a:r>
              <a:rPr lang="es-AR" sz="2600" dirty="0">
                <a:solidFill>
                  <a:schemeClr val="bg1"/>
                </a:solidFill>
                <a:latin typeface="Lucida Bright" pitchFamily="18" charset="0"/>
              </a:rPr>
              <a:t>;</a:t>
            </a:r>
          </a:p>
          <a:p>
            <a:pPr marL="388620" lvl="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bg1"/>
                </a:solidFill>
                <a:latin typeface="Lucida Bright" pitchFamily="18" charset="0"/>
              </a:rPr>
              <a:t>Educación pública, gratuita, universal, laica, intercultural y de excelencia académica en todos los niveles</a:t>
            </a:r>
            <a:r>
              <a:rPr lang="es-AR" sz="26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;</a:t>
            </a:r>
            <a:endParaRPr lang="es-AR" sz="2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bg1"/>
                </a:solidFill>
                <a:latin typeface="Lucida Bright" panose="02040602050505020304" pitchFamily="18" charset="0"/>
              </a:rPr>
              <a:t>Sistema de atención pública, universal, igualitaria de la </a:t>
            </a:r>
            <a:r>
              <a:rPr lang="es-AR" sz="2600" dirty="0" smtClean="0">
                <a:solidFill>
                  <a:schemeClr val="bg1"/>
                </a:solidFill>
                <a:latin typeface="Lucida Bright" pitchFamily="18" charset="0"/>
              </a:rPr>
              <a:t>Salud;</a:t>
            </a: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AR" sz="2600" dirty="0" smtClean="0">
                <a:solidFill>
                  <a:schemeClr val="bg1"/>
                </a:solidFill>
                <a:latin typeface="Lucida Bright" pitchFamily="18" charset="0"/>
              </a:rPr>
              <a:t>Lugares </a:t>
            </a:r>
            <a:r>
              <a:rPr lang="es-AR" sz="2600" dirty="0">
                <a:solidFill>
                  <a:schemeClr val="bg1"/>
                </a:solidFill>
                <a:latin typeface="Lucida Bright" panose="02040602050505020304" pitchFamily="18" charset="0"/>
              </a:rPr>
              <a:t>de trabajo sanos y seguros.</a:t>
            </a:r>
            <a:endParaRPr lang="pt-BR" sz="2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s-AR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30461" y="65199"/>
            <a:ext cx="43047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R" sz="3000" b="1" dirty="0" smtClean="0">
                <a:solidFill>
                  <a:schemeClr val="bg1"/>
                </a:solidFill>
              </a:rPr>
              <a:t>Dimensión Social</a:t>
            </a:r>
            <a:endParaRPr lang="es-C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519310" y="745587"/>
            <a:ext cx="10280723" cy="5691854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388620" lvl="0" algn="just">
              <a:buClrTx/>
              <a:buFont typeface="Wingdings" panose="05000000000000000000" pitchFamily="2" charset="2"/>
              <a:buChar char="ü"/>
            </a:pPr>
            <a:endParaRPr lang="es-AR" sz="1200" dirty="0" smtClean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Justicia ambiental;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Defensa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y preservación de los Bienes </a:t>
            </a: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comunes;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El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agua como Derecho </a:t>
            </a: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humano;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Soberanía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y democratización energética con matriz </a:t>
            </a: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sustentable;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Una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transición </a:t>
            </a: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justa;</a:t>
            </a: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Nuevo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paradigma de producción, distribución y consumo con sustentabilidad ambiental presente y futura. </a:t>
            </a:r>
            <a:endParaRPr lang="pt-BR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388620" lvl="0" algn="just">
              <a:buClrTx/>
              <a:buFont typeface="Wingdings" panose="05000000000000000000" pitchFamily="2" charset="2"/>
              <a:buChar char="ü"/>
            </a:pPr>
            <a:endParaRPr lang="es-AR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86732" y="65199"/>
            <a:ext cx="46564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R" sz="3000" b="1" dirty="0" smtClean="0">
                <a:solidFill>
                  <a:schemeClr val="bg1"/>
                </a:solidFill>
              </a:rPr>
              <a:t>Dimensión Ambiental</a:t>
            </a:r>
            <a:endParaRPr lang="es-C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2254" y="295934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s-CR" sz="8000" b="1" dirty="0" smtClean="0"/>
              <a:t>¡Gracias!</a:t>
            </a:r>
            <a:endParaRPr lang="es-CR" sz="8000" b="1" dirty="0"/>
          </a:p>
        </p:txBody>
      </p:sp>
      <p:sp>
        <p:nvSpPr>
          <p:cNvPr id="6" name="4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688124" y="323557"/>
            <a:ext cx="9580098" cy="1048043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54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  <a:ea typeface="+mj-ea"/>
                <a:cs typeface="+mj-cs"/>
              </a:rPr>
              <a:t>Elementos Generales</a:t>
            </a:r>
            <a:endParaRPr lang="es-ES" sz="54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/>
              <a:ea typeface="+mj-ea"/>
              <a:cs typeface="+mj-cs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970671" y="1547446"/>
            <a:ext cx="10775852" cy="504474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es-AR" sz="3600" dirty="0" smtClean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 final de los años </a:t>
            </a:r>
            <a:r>
              <a:rPr lang="es-AR" sz="3600" b="1" dirty="0" smtClean="0">
                <a:solidFill>
                  <a:srgbClr val="C00000"/>
                </a:solidFill>
                <a:latin typeface="Lucida Bright" panose="02040602050505020304" pitchFamily="18" charset="0"/>
              </a:rPr>
              <a:t>90’</a:t>
            </a:r>
            <a:r>
              <a:rPr lang="es-AR" sz="3600" dirty="0" smtClean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 y principios de los </a:t>
            </a:r>
            <a:r>
              <a:rPr lang="es-AR" sz="3600" b="1" dirty="0" smtClean="0">
                <a:solidFill>
                  <a:srgbClr val="C00000"/>
                </a:solidFill>
                <a:latin typeface="Lucida Bright" panose="02040602050505020304" pitchFamily="18" charset="0"/>
              </a:rPr>
              <a:t>2000</a:t>
            </a:r>
            <a:r>
              <a:rPr lang="es-AR" sz="3600" dirty="0" smtClean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, el acumulado de las luchas de resistencia de los movimientos populares contra el neoliberalismo y las décadas precedentes de regímenes autoritarios en la región se articuló con procesos electorales.  En consecuencia, se inició un nuevo ciclo político de cambios progresistas en el sur del continente. </a:t>
            </a:r>
            <a:endParaRPr lang="es-C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texto"/>
          <p:cNvSpPr>
            <a:spLocks noGrp="1"/>
          </p:cNvSpPr>
          <p:nvPr>
            <p:ph idx="1"/>
          </p:nvPr>
        </p:nvSpPr>
        <p:spPr>
          <a:xfrm>
            <a:off x="1042504" y="661183"/>
            <a:ext cx="10886899" cy="6196818"/>
          </a:xfrm>
        </p:spPr>
        <p:txBody>
          <a:bodyPr>
            <a:noAutofit/>
          </a:bodyPr>
          <a:lstStyle/>
          <a:p>
            <a:pPr algn="just"/>
            <a:endParaRPr lang="es-AR" sz="24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marL="388620" indent="-34290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El 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movimiento sindical 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de las Américas profundizó 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su compromiso con el desafío de participar como </a:t>
            </a:r>
            <a:r>
              <a:rPr lang="es-AR" sz="2800" b="1" dirty="0">
                <a:solidFill>
                  <a:srgbClr val="FF0000"/>
                </a:solidFill>
                <a:latin typeface="Lucida Bright" panose="02040602050505020304" pitchFamily="18" charset="0"/>
              </a:rPr>
              <a:t>actores de cambio fundamentales en la construcción de los distintos proyectos alternativos de la región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, que a partir de la derrota del ALCA emergieron con más fuerza en el continente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.</a:t>
            </a:r>
          </a:p>
          <a:p>
            <a:pPr marL="388620" indent="-342900" algn="just">
              <a:buClrTx/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marL="388620" indent="-342900" algn="just">
              <a:buClrTx/>
              <a:buFont typeface="Wingdings" panose="05000000000000000000" pitchFamily="2" charset="2"/>
              <a:buChar char="ü"/>
            </a:pP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La crisis 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económica, social y política 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desde 2008, colocó 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a los pueblos y naciones de las regiones periféricas y dependientes frente a un reto mayúsculo: </a:t>
            </a:r>
            <a:r>
              <a:rPr lang="es-AR" sz="2800" b="1" dirty="0">
                <a:solidFill>
                  <a:srgbClr val="FF0000"/>
                </a:solidFill>
                <a:latin typeface="Lucida Bright" panose="02040602050505020304" pitchFamily="18" charset="0"/>
              </a:rPr>
              <a:t>que los costos no se carguen sobre las espaldas de las y los trabajadores</a:t>
            </a:r>
            <a:r>
              <a:rPr lang="es-A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.</a:t>
            </a:r>
            <a:endParaRPr lang="pt-BR" sz="280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algn="just">
              <a:defRPr/>
            </a:pPr>
            <a:endParaRPr lang="es-AR" sz="24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texto"/>
          <p:cNvSpPr>
            <a:spLocks noGrp="1"/>
          </p:cNvSpPr>
          <p:nvPr>
            <p:ph idx="1"/>
          </p:nvPr>
        </p:nvSpPr>
        <p:spPr>
          <a:xfrm>
            <a:off x="1042504" y="379828"/>
            <a:ext cx="10886899" cy="6478173"/>
          </a:xfrm>
        </p:spPr>
        <p:txBody>
          <a:bodyPr>
            <a:noAutofit/>
          </a:bodyPr>
          <a:lstStyle/>
          <a:p>
            <a:pPr algn="just"/>
            <a:endParaRPr lang="es-AR" sz="24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algn="just">
              <a:defRPr/>
            </a:pPr>
            <a:endParaRPr lang="es-AR" sz="24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8295" y="499731"/>
            <a:ext cx="1062110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En la actualidad asistimos al desenvolvimiento de una crisis </a:t>
            </a:r>
            <a:r>
              <a:rPr lang="es-AR" sz="26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 internacional </a:t>
            </a: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de largo alcance y amplias dimensiones que nos exige </a:t>
            </a:r>
            <a:r>
              <a:rPr lang="es-AR" sz="2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cuestionar el modelo de desarrollo neoliberal hegemónico</a:t>
            </a:r>
            <a:r>
              <a:rPr lang="es-AR" sz="2600" dirty="0">
                <a:latin typeface="Lucida Bright" panose="02040602050505020304" pitchFamily="18" charset="0"/>
              </a:rPr>
              <a:t>, </a:t>
            </a: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impuesto desde hace más de tres décadas. </a:t>
            </a:r>
            <a:endParaRPr lang="es-AR" sz="26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s-AR" sz="2600" dirty="0" smtClean="0">
              <a:solidFill>
                <a:schemeClr val="accent1"/>
              </a:solidFill>
              <a:latin typeface="Lucida Bright" panose="020406020505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6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Sin </a:t>
            </a: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embargo, hasta el presente los países centrales han ensayado respuestas meramente coyunturales que consisten en la aplicación de </a:t>
            </a:r>
            <a:r>
              <a:rPr lang="es-AR" sz="2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políticas que conservan la misma lógica de aquellas otras responsables de su desencadenamiento</a:t>
            </a:r>
            <a:r>
              <a:rPr lang="es-AR" sz="2600" dirty="0">
                <a:latin typeface="Lucida Bright" panose="02040602050505020304" pitchFamily="18" charset="0"/>
              </a:rPr>
              <a:t>. </a:t>
            </a:r>
            <a:endParaRPr lang="es-AR" sz="2600" dirty="0" smtClean="0">
              <a:latin typeface="Lucida Bright" panose="020406020505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s-AR" sz="26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AR" sz="26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Se </a:t>
            </a: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hace cada vez más evidente que las políticas aplicadas a favor de las </a:t>
            </a:r>
            <a:r>
              <a:rPr lang="es-AR" sz="2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corporaciones y el rescate a los bancos en lugar de a los pueblos profundizan el desempleo, la desigualdad y la exclusión social.</a:t>
            </a:r>
            <a:endParaRPr lang="pt-BR" sz="2600" b="1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75582" y="434531"/>
            <a:ext cx="10297550" cy="937069"/>
          </a:xfrm>
        </p:spPr>
        <p:txBody>
          <a:bodyPr>
            <a:noAutofit/>
          </a:bodyPr>
          <a:lstStyle/>
          <a:p>
            <a:pPr algn="just" defTabSz="914400">
              <a:lnSpc>
                <a:spcPct val="90000"/>
              </a:lnSpc>
              <a:spcBef>
                <a:spcPts val="0"/>
              </a:spcBef>
            </a:pP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En este escenario mundial, 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el </a:t>
            </a:r>
            <a:r>
              <a:rPr lang="es-AR" sz="28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movimiento sindical americano se volcó a la construcción de dos instrumentos de intervención y de transformación sociopolítica que constituyen avances frente al capitalismo predatorio y la hegemonía financiera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:</a:t>
            </a:r>
            <a:endParaRPr lang="es-ES" sz="2800" b="0" i="0" dirty="0">
              <a:solidFill>
                <a:schemeClr val="tx2">
                  <a:lumMod val="75000"/>
                </a:schemeClr>
              </a:solidFill>
              <a:latin typeface="Plantagenet Cherokee"/>
            </a:endParaRPr>
          </a:p>
        </p:txBody>
      </p:sp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331198"/>
              </p:ext>
            </p:extLst>
          </p:nvPr>
        </p:nvGraphicFramePr>
        <p:xfrm>
          <a:off x="3151163" y="2474912"/>
          <a:ext cx="7000336" cy="4117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texto"/>
          <p:cNvSpPr>
            <a:spLocks noGrp="1"/>
          </p:cNvSpPr>
          <p:nvPr>
            <p:ph idx="1"/>
          </p:nvPr>
        </p:nvSpPr>
        <p:spPr>
          <a:xfrm>
            <a:off x="1042504" y="661183"/>
            <a:ext cx="10718087" cy="6196818"/>
          </a:xfrm>
        </p:spPr>
        <p:txBody>
          <a:bodyPr>
            <a:noAutofit/>
          </a:bodyPr>
          <a:lstStyle/>
          <a:p>
            <a:pPr algn="just"/>
            <a:endParaRPr lang="es-AR" sz="2400" dirty="0" smtClean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Esta plataforma define orientaciones y principios que involucran a todos los pueblos de América y del mundo, y a sus trabajadoras y trabajadores. </a:t>
            </a:r>
            <a:r>
              <a:rPr lang="es-AR" sz="2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Tiene relevancia como herramienta política y de lucha para la defensa y profundización de los derechos laborales a escala mundial, y como alternativa y estrategia de desarrollo construida desde el movimiento de las y los trabajadores. </a:t>
            </a:r>
            <a:endParaRPr lang="es-AR" sz="2600" b="1" dirty="0" smtClean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pt-BR" sz="2600" b="1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La noción de Desarrollo Sustentable aparece como una alternativa que se enfrenta a la matriz de pensamiento </a:t>
            </a:r>
            <a:r>
              <a:rPr lang="es-AR" sz="26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neoliberal. </a:t>
            </a:r>
            <a:r>
              <a:rPr lang="es-AR" sz="26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Un </a:t>
            </a:r>
            <a:r>
              <a:rPr lang="es-AR" sz="2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instrumento de acción para dar igualdad sustantiva a los desiguales.</a:t>
            </a:r>
            <a:endParaRPr lang="pt-BR" sz="2600" b="1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marL="388620" algn="just">
              <a:buClrTx/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6778825" y="499730"/>
            <a:ext cx="5263119" cy="62246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Como producto de esta experiencia colectiva, hoy somos conscientes de la necesidad de profundizar las transformaciones impulsadas en años recientes por los proyectos políticos </a:t>
            </a:r>
            <a:r>
              <a:rPr lang="es-AR" sz="2600" dirty="0" smtClean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emancipa-torios </a:t>
            </a:r>
            <a:r>
              <a:rPr lang="es-AR" sz="2600" dirty="0">
                <a:solidFill>
                  <a:schemeClr val="tx2">
                    <a:lumMod val="75000"/>
                  </a:schemeClr>
                </a:solidFill>
                <a:latin typeface="Lucida Bright" panose="02040602050505020304" pitchFamily="18" charset="0"/>
              </a:rPr>
              <a:t>en curso en el continente. Con esa finalidad se ha emprendido desde la CSA la elaboración de una nueva herramienta política, la Plataforma de Desarrollo para las Américas (PLADA).</a:t>
            </a:r>
            <a:endParaRPr lang="pt-BR" sz="2600" dirty="0">
              <a:solidFill>
                <a:schemeClr val="tx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endParaRPr lang="es-C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csa-csi.org/images/stories/Noticias%202013%20Stella/GTDIH%20destaque%2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418" y="1225137"/>
            <a:ext cx="4868929" cy="36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42592" y="4905457"/>
            <a:ext cx="46077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400" i="1" dirty="0">
                <a:solidFill>
                  <a:schemeClr val="accent1">
                    <a:lumMod val="50000"/>
                  </a:schemeClr>
                </a:solidFill>
              </a:rPr>
              <a:t>Reunión del Grupo de Trabajo sobre Desarrollo e Integración Hemisférica de la CSA destaca los avances de la Plataforma de Desarrollo para las Américas en </a:t>
            </a:r>
            <a:r>
              <a:rPr lang="es-CR" sz="1400" i="1" dirty="0" smtClean="0">
                <a:solidFill>
                  <a:schemeClr val="accent1">
                    <a:lumMod val="50000"/>
                  </a:schemeClr>
                </a:solidFill>
              </a:rPr>
              <a:t>sustentabilidad (mayo, 2013)</a:t>
            </a:r>
            <a:endParaRPr lang="es-C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42592" y="260579"/>
            <a:ext cx="32795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4600" b="1" dirty="0" smtClean="0">
                <a:solidFill>
                  <a:srgbClr val="C00000"/>
                </a:solidFill>
                <a:latin typeface="Lucida Bright" panose="02040602050505020304" pitchFamily="18" charset="0"/>
              </a:rPr>
              <a:t>PLADA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  <a:latin typeface="Lucida Bright" panose="02040602050505020304" pitchFamily="18" charset="0"/>
              </a:rPr>
              <a:t>.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505243" y="253218"/>
            <a:ext cx="10396025" cy="6338967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 </a:t>
            </a:r>
            <a:r>
              <a:rPr lang="es-E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Esta es nuestra visión del </a:t>
            </a:r>
            <a:r>
              <a:rPr lang="es-AR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Desarrollo y se construye desde nuestra opción sindical reafirmando los pilares del trabajo decente; la distribución de la riqueza; la democracia participativa; la igualdad entre géneros; la protección e inclusión social de todas y todos, inter-generacional y ambiental, integrando así las dimensiones económica, social, ambiental y política</a:t>
            </a:r>
            <a:r>
              <a:rPr lang="es-AR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.</a:t>
            </a:r>
            <a:r>
              <a:rPr lang="es-E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</a:t>
            </a:r>
            <a:endParaRPr lang="es-ES" sz="2800" dirty="0" smtClean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s-ES" sz="2800" dirty="0" smtClean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El </a:t>
            </a:r>
            <a:r>
              <a:rPr lang="es-E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desarrollo no se logra sin la plena inclusión y participación de las mujeres y de los jóvenes. Todos los puntos que presentamos en esta plataforma tienen la equidad de género y la participación de la juventud como protagonistas y principales actores para  poner en práctica el desarrollo sustentable.</a:t>
            </a:r>
            <a:endParaRPr lang="pt-BR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s-AR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1956166" y="844063"/>
            <a:ext cx="8915399" cy="2996418"/>
          </a:xfrm>
        </p:spPr>
        <p:txBody>
          <a:bodyPr>
            <a:noAutofit/>
          </a:bodyPr>
          <a:lstStyle/>
          <a:p>
            <a:pPr marL="349250" indent="-285750" eaLnBrk="1" hangingPunct="1"/>
            <a:endParaRPr lang="es-AR" sz="5400" b="1" dirty="0" smtClean="0">
              <a:solidFill>
                <a:schemeClr val="tx2">
                  <a:lumMod val="50000"/>
                </a:schemeClr>
              </a:solidFill>
              <a:latin typeface="Lucida Bright" pitchFamily="18" charset="0"/>
              <a:ea typeface="ＭＳ Ｐゴシック" pitchFamily="34" charset="-128"/>
            </a:endParaRPr>
          </a:p>
          <a:p>
            <a:pPr marL="349250" indent="-285750" algn="ctr" eaLnBrk="1" hangingPunct="1"/>
            <a:r>
              <a:rPr lang="es-AR" sz="5400" b="1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ea typeface="ＭＳ Ｐゴシック" pitchFamily="34" charset="-128"/>
              </a:rPr>
              <a:t>Las Dimensiones de la PLADA</a:t>
            </a:r>
          </a:p>
          <a:p>
            <a:pPr marL="349250" indent="-285750" eaLnBrk="1" hangingPunct="1"/>
            <a:r>
              <a:rPr lang="es-AR" sz="5400" b="1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ea typeface="ＭＳ Ｐゴシック" pitchFamily="34" charset="-128"/>
              </a:rPr>
              <a:t> </a:t>
            </a:r>
            <a:endParaRPr lang="pt-BR" sz="5400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Imagem 3" descr="imag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17" y="5382511"/>
            <a:ext cx="14001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lumMod val="95000"/>
                <a:alpha val="40000"/>
              </a:schemeClr>
            </a:glow>
          </a:effectLst>
        </p:spPr>
      </p:pic>
      <p:sp>
        <p:nvSpPr>
          <p:cNvPr id="6" name="5 Rectángulo"/>
          <p:cNvSpPr/>
          <p:nvPr/>
        </p:nvSpPr>
        <p:spPr>
          <a:xfrm rot="5400000">
            <a:off x="8573386" y="-3118884"/>
            <a:ext cx="499730" cy="67374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Subtítulo 2"/>
          <p:cNvSpPr>
            <a:spLocks noGrp="1"/>
          </p:cNvSpPr>
          <p:nvPr>
            <p:ph type="body" idx="1"/>
          </p:nvPr>
        </p:nvSpPr>
        <p:spPr>
          <a:xfrm>
            <a:off x="2561077" y="4178105"/>
            <a:ext cx="9002566" cy="2210107"/>
          </a:xfrm>
        </p:spPr>
        <p:txBody>
          <a:bodyPr>
            <a:noAutofit/>
          </a:bodyPr>
          <a:lstStyle/>
          <a:p>
            <a:pPr marL="63500" algn="r">
              <a:buClrTx/>
            </a:pPr>
            <a:r>
              <a:rPr lang="es-A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  <a:ea typeface="ＭＳ Ｐゴシック" pitchFamily="34" charset="-128"/>
              </a:rPr>
              <a:t>Dimensión </a:t>
            </a: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  <a:ea typeface="ＭＳ Ｐゴシック" pitchFamily="34" charset="-128"/>
              </a:rPr>
              <a:t>Política</a:t>
            </a:r>
          </a:p>
          <a:p>
            <a:pPr marL="63500" algn="r" eaLnBrk="1" hangingPunct="1">
              <a:buClrTx/>
            </a:pP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  <a:ea typeface="ＭＳ Ｐゴシック" pitchFamily="34" charset="-128"/>
              </a:rPr>
              <a:t>Dimensión Económica</a:t>
            </a:r>
          </a:p>
          <a:p>
            <a:pPr marL="63500" algn="r" eaLnBrk="1" hangingPunct="1">
              <a:buClrTx/>
            </a:pP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  <a:ea typeface="ＭＳ Ｐゴシック" pitchFamily="34" charset="-128"/>
              </a:rPr>
              <a:t>Dimensión Social</a:t>
            </a:r>
          </a:p>
          <a:p>
            <a:pPr marL="63500" algn="r" eaLnBrk="1" hangingPunct="1">
              <a:buClrTx/>
            </a:pP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  <a:ea typeface="ＭＳ Ｐゴシック" pitchFamily="34" charset="-128"/>
              </a:rPr>
              <a:t>Dimensión Ambiental</a:t>
            </a:r>
          </a:p>
          <a:p>
            <a:pPr marL="63500" algn="r" eaLnBrk="1" hangingPunct="1"/>
            <a:endParaRPr lang="pt-BR" sz="2400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91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theme/theme1.xml><?xml version="1.0" encoding="utf-8"?>
<a:theme xmlns:a="http://schemas.openxmlformats.org/drawingml/2006/main" name="TS104001053">
  <a:themeElements>
    <a:clrScheme name="Personalizado 9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1F497D"/>
      </a:accent1>
      <a:accent2>
        <a:srgbClr val="C00000"/>
      </a:accent2>
      <a:accent3>
        <a:srgbClr val="9BBB59"/>
      </a:accent3>
      <a:accent4>
        <a:srgbClr val="1F497D"/>
      </a:accent4>
      <a:accent5>
        <a:srgbClr val="4BACC6"/>
      </a:accent5>
      <a:accent6>
        <a:srgbClr val="F79646"/>
      </a:accent6>
      <a:hlink>
        <a:srgbClr val="92D050"/>
      </a:hlink>
      <a:folHlink>
        <a:srgbClr val="80008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FamilyTree04_16x9_TP104001052" id="{C63CB8B8-A93D-4FBA-BAF1-AE175DB8C42B}" vid="{A396F151-02DF-428C-9F94-51771AEB6D6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1039</Words>
  <Application>Microsoft Office PowerPoint</Application>
  <PresentationFormat>Custom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TS104001053</vt:lpstr>
      <vt:lpstr>– PLADA –  Plataforma del Desarrollo de las Américas</vt:lpstr>
      <vt:lpstr>Elementos Generales</vt:lpstr>
      <vt:lpstr>PowerPoint Presentation</vt:lpstr>
      <vt:lpstr>PowerPoint Presentation</vt:lpstr>
      <vt:lpstr>En este escenario mundial, el movimiento sindical americano se volcó a la construcción de dos instrumentos de intervención y de transformación sociopolítica que constituyen avances frente al capitalismo predatorio y la hegemonía financiera:</vt:lpstr>
      <vt:lpstr>PowerPoint Presentation</vt:lpstr>
      <vt:lpstr>PowerPoint Presentation</vt:lpstr>
      <vt:lpstr>PowerPoint Presentation</vt:lpstr>
      <vt:lpstr> Las Dimensiones de la PLADA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¡Gracias!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2013-09-04T17:25:41Z</dcterms:created>
  <dcterms:modified xsi:type="dcterms:W3CDTF">2014-03-18T11:01:24Z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