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8" r:id="rId5"/>
    <p:sldId id="257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CBF2E1-FCC2-4EE2-809D-8367542607BE}" type="datetimeFigureOut">
              <a:rPr lang="es-AR" smtClean="0"/>
              <a:pPr/>
              <a:t>25/03/2014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4E505E-6567-429B-8FB4-ACDC635F780A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Modelo de Desarrollo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 smtClean="0"/>
              <a:t>Grupo de Habla Hispana y Portuguesa </a:t>
            </a:r>
            <a:endParaRPr lang="es-A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Participantes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AR" smtClean="0"/>
              <a:t>Sidnei </a:t>
            </a:r>
            <a:r>
              <a:rPr lang="es-AR" dirty="0" smtClean="0"/>
              <a:t>Corral – UGT Brasil </a:t>
            </a:r>
          </a:p>
          <a:p>
            <a:r>
              <a:rPr lang="es-AR" dirty="0" smtClean="0"/>
              <a:t>Juan Mendoza – UGT España </a:t>
            </a:r>
          </a:p>
          <a:p>
            <a:r>
              <a:rPr lang="es-AR" dirty="0" smtClean="0"/>
              <a:t>Sergio </a:t>
            </a:r>
            <a:r>
              <a:rPr lang="es-AR" dirty="0" err="1" smtClean="0"/>
              <a:t>Bassoli</a:t>
            </a:r>
            <a:r>
              <a:rPr lang="es-AR" dirty="0" smtClean="0"/>
              <a:t> – CGIL – Italia </a:t>
            </a:r>
          </a:p>
          <a:p>
            <a:r>
              <a:rPr lang="es-AR" dirty="0" smtClean="0"/>
              <a:t>Marino </a:t>
            </a:r>
            <a:r>
              <a:rPr lang="es-AR" dirty="0" err="1" smtClean="0"/>
              <a:t>Vani</a:t>
            </a:r>
            <a:r>
              <a:rPr lang="es-AR" dirty="0" smtClean="0"/>
              <a:t> – INDUSTRIALL </a:t>
            </a:r>
          </a:p>
          <a:p>
            <a:r>
              <a:rPr lang="es-AR" dirty="0" smtClean="0"/>
              <a:t>Mónica Mata Roma UGT Brasil </a:t>
            </a:r>
          </a:p>
          <a:p>
            <a:r>
              <a:rPr lang="es-AR" dirty="0" smtClean="0"/>
              <a:t>Myriam Luz Triana – CGT Colombia </a:t>
            </a:r>
          </a:p>
          <a:p>
            <a:r>
              <a:rPr lang="es-AR" dirty="0" smtClean="0"/>
              <a:t>Marita González – CGT Argentina </a:t>
            </a:r>
          </a:p>
          <a:p>
            <a:r>
              <a:rPr lang="es-AR" dirty="0" err="1" smtClean="0"/>
              <a:t>Jao</a:t>
            </a:r>
            <a:r>
              <a:rPr lang="es-AR" dirty="0" smtClean="0"/>
              <a:t>  Antonio </a:t>
            </a:r>
            <a:r>
              <a:rPr lang="es-AR" dirty="0" err="1" smtClean="0"/>
              <a:t>Felicio</a:t>
            </a:r>
            <a:r>
              <a:rPr lang="es-AR" dirty="0" smtClean="0"/>
              <a:t> – CUT Brasil </a:t>
            </a:r>
          </a:p>
          <a:p>
            <a:r>
              <a:rPr lang="es-AR" dirty="0" smtClean="0"/>
              <a:t>Antonio Lisboa – CUT Brasil </a:t>
            </a:r>
          </a:p>
          <a:p>
            <a:r>
              <a:rPr lang="es-AR" dirty="0" smtClean="0"/>
              <a:t>Andrés </a:t>
            </a:r>
            <a:r>
              <a:rPr lang="es-AR" dirty="0" err="1" smtClean="0"/>
              <a:t>Latisgoitia</a:t>
            </a:r>
            <a:r>
              <a:rPr lang="es-AR" dirty="0" smtClean="0"/>
              <a:t> – CTA Argentina </a:t>
            </a:r>
          </a:p>
          <a:p>
            <a:r>
              <a:rPr lang="es-AR" dirty="0" smtClean="0"/>
              <a:t>Feliz Ovejero – CCOO España</a:t>
            </a:r>
          </a:p>
          <a:p>
            <a:r>
              <a:rPr lang="es-AR" dirty="0" smtClean="0"/>
              <a:t>Santiago Gonzalez – USO España</a:t>
            </a:r>
          </a:p>
          <a:p>
            <a:r>
              <a:rPr lang="es-AR" dirty="0" err="1" smtClean="0"/>
              <a:t>Vanne</a:t>
            </a:r>
            <a:r>
              <a:rPr lang="es-AR" dirty="0" smtClean="0"/>
              <a:t> </a:t>
            </a:r>
            <a:r>
              <a:rPr lang="es-AR" dirty="0" err="1" smtClean="0"/>
              <a:t>Ronkaine</a:t>
            </a:r>
            <a:r>
              <a:rPr lang="es-AR" dirty="0" smtClean="0"/>
              <a:t> – SASK Finlandia</a:t>
            </a:r>
          </a:p>
          <a:p>
            <a:r>
              <a:rPr lang="es-AR" dirty="0" err="1" smtClean="0"/>
              <a:t>Nicolo</a:t>
            </a:r>
            <a:r>
              <a:rPr lang="es-AR" dirty="0" smtClean="0"/>
              <a:t> </a:t>
            </a:r>
            <a:r>
              <a:rPr lang="es-AR" dirty="0" err="1" smtClean="0"/>
              <a:t>Giangrande</a:t>
            </a:r>
            <a:r>
              <a:rPr lang="es-AR" dirty="0" smtClean="0"/>
              <a:t> Global </a:t>
            </a:r>
            <a:r>
              <a:rPr lang="es-AR" dirty="0" err="1" smtClean="0"/>
              <a:t>Labour</a:t>
            </a:r>
            <a:r>
              <a:rPr lang="es-AR" dirty="0" smtClean="0"/>
              <a:t> </a:t>
            </a:r>
            <a:r>
              <a:rPr lang="es-AR" dirty="0" err="1" smtClean="0"/>
              <a:t>University</a:t>
            </a:r>
            <a:r>
              <a:rPr lang="es-AR" dirty="0" smtClean="0"/>
              <a:t> Brasil </a:t>
            </a:r>
          </a:p>
          <a:p>
            <a:r>
              <a:rPr lang="es-AR" dirty="0" smtClean="0"/>
              <a:t>Nicolás Richard – IE </a:t>
            </a:r>
          </a:p>
          <a:p>
            <a:r>
              <a:rPr lang="es-AR" dirty="0" smtClean="0"/>
              <a:t>Madelaine Escribano – CTRP Panamá</a:t>
            </a:r>
          </a:p>
          <a:p>
            <a:r>
              <a:rPr lang="es-AR" dirty="0" smtClean="0"/>
              <a:t>Anna López Global </a:t>
            </a:r>
            <a:r>
              <a:rPr lang="es-AR" dirty="0" err="1" smtClean="0"/>
              <a:t>Labour</a:t>
            </a:r>
            <a:r>
              <a:rPr lang="es-AR" dirty="0" smtClean="0"/>
              <a:t> </a:t>
            </a:r>
            <a:r>
              <a:rPr lang="es-AR" dirty="0" err="1" smtClean="0"/>
              <a:t>University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Modelo de Desarrollo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/>
              <a:t>Las presentaciones solo fueron de América Latina pero mostraron las semejanzas de los procesos y las formas de intervención y la participación política.  </a:t>
            </a:r>
          </a:p>
          <a:p>
            <a:pPr algn="just"/>
            <a:r>
              <a:rPr lang="es-AR" dirty="0" smtClean="0"/>
              <a:t>El movimiento sindical está en franco retroceso en Europa y eso influirá en el mediano plazo. </a:t>
            </a:r>
          </a:p>
          <a:p>
            <a:pPr algn="just"/>
            <a:r>
              <a:rPr lang="es-AR" dirty="0" smtClean="0"/>
              <a:t>La mitad de la mano de obra estará en África y Asia Sur y debemos apuntalar un modelo de desarrollo y un proyecto sindical para esa región porque impactará más fuertemente que en regiones como Europa y Latinoamérica.</a:t>
            </a:r>
          </a:p>
          <a:p>
            <a:pPr algn="just"/>
            <a:r>
              <a:rPr lang="es-AR" dirty="0" smtClean="0"/>
              <a:t>La Red Sindical de Cooperación al Desarrollo debe tener una mirada más global. </a:t>
            </a:r>
          </a:p>
          <a:p>
            <a:pPr algn="just"/>
            <a:r>
              <a:rPr lang="es-AR" dirty="0" smtClean="0"/>
              <a:t>Estamos disputando con el sector privado cual será el modelo de desarrollo Post- 2015. 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Modelo de Desarrollo en América Latina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AR" dirty="0" smtClean="0"/>
              <a:t> Uno de los temas nodales en América Latina fue la ausencia de un modelo de desarrollo, la ausencia del Estado, y papel de la burguesía en la región. </a:t>
            </a:r>
          </a:p>
          <a:p>
            <a:pPr algn="just"/>
            <a:r>
              <a:rPr lang="es-AR" dirty="0" smtClean="0"/>
              <a:t>Lo nuevo en América Latina es la creciente capacidad regulatoria del Estado que antes no existía, pero que en Europa viene retrocediendo. </a:t>
            </a:r>
          </a:p>
          <a:p>
            <a:pPr algn="just"/>
            <a:r>
              <a:rPr lang="es-AR" dirty="0" smtClean="0"/>
              <a:t>Es necesario buscar alianzas internacionales para poner límites a las multinacionales</a:t>
            </a:r>
          </a:p>
          <a:p>
            <a:pPr algn="just"/>
            <a:r>
              <a:rPr lang="es-AR" dirty="0" smtClean="0"/>
              <a:t>El agente de transformación ha sido el Estado pero es insuficiente frente a los actores del poder real. </a:t>
            </a:r>
          </a:p>
          <a:p>
            <a:pPr algn="just"/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Modelo de Desarrollo en América Latina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El modelo de América Latina ha sido diferenciado y con condicionalidades y alianzas políticas que lo distancian de los modelos progresistas tradicionales.</a:t>
            </a:r>
          </a:p>
          <a:p>
            <a:pPr algn="just"/>
            <a:r>
              <a:rPr lang="es-AR" dirty="0" smtClean="0"/>
              <a:t>Las composiciones políticas de Bolivia y de Ecuador fueron diferenciados con formas de organización social que construyeron alternativas endógenas.</a:t>
            </a:r>
          </a:p>
          <a:p>
            <a:pPr algn="just"/>
            <a:r>
              <a:rPr lang="es-AR" dirty="0" smtClean="0"/>
              <a:t>El proceso positivo de América Latina se enmarca en el mismo modelo económico capitalista mundial de occidente. El movimiento sindical lucha por un movimiento alternativo al régimen económico actual.</a:t>
            </a:r>
          </a:p>
          <a:p>
            <a:pPr algn="just"/>
            <a:r>
              <a:rPr lang="es-AR" dirty="0" smtClean="0"/>
              <a:t>Los procesos alternativos en esta región no están consolidados.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90600"/>
          </a:xfrm>
        </p:spPr>
        <p:txBody>
          <a:bodyPr/>
          <a:lstStyle/>
          <a:p>
            <a:r>
              <a:rPr lang="es-AR" dirty="0" smtClean="0"/>
              <a:t>Un Modelo de Desarrollo Sindical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Necesitamos una visión más global del movimiento sindical, que debe debatirse en la CSI y las regionales. </a:t>
            </a:r>
          </a:p>
          <a:p>
            <a:pPr algn="just"/>
            <a:r>
              <a:rPr lang="es-AR" dirty="0" smtClean="0"/>
              <a:t>La labor del movimiento obrero es luchar por la igualdad. </a:t>
            </a:r>
          </a:p>
          <a:p>
            <a:pPr algn="just"/>
            <a:r>
              <a:rPr lang="es-AR" dirty="0" smtClean="0"/>
              <a:t>Crear referencias con la que se identifiquen los ciudadanos, movilizar, comprometer al conjunto del movimiento obrero de los distintos países. </a:t>
            </a:r>
          </a:p>
          <a:p>
            <a:pPr algn="just"/>
            <a:r>
              <a:rPr lang="es-AR" dirty="0" smtClean="0"/>
              <a:t>No hay respuesta a nivel nacional – La respuesta es regional, organizativo, con una plataforma continental, con referencias comunes que neutralice la dispersión propia del sindicalismo. </a:t>
            </a:r>
          </a:p>
          <a:p>
            <a:pPr algn="just"/>
            <a:r>
              <a:rPr lang="es-AR" dirty="0" smtClean="0"/>
              <a:t>La virtud de la PLADA es la posibilidad de dar respuestas globales. </a:t>
            </a:r>
          </a:p>
          <a:p>
            <a:pPr algn="just"/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0600"/>
          </a:xfrm>
        </p:spPr>
        <p:txBody>
          <a:bodyPr/>
          <a:lstStyle/>
          <a:p>
            <a:r>
              <a:rPr lang="es-AR" dirty="0" smtClean="0"/>
              <a:t>Un Modelo de Desarrollo Sindical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AR" sz="2200" dirty="0" smtClean="0">
                <a:latin typeface="Cambria" pitchFamily="18" charset="0"/>
              </a:rPr>
              <a:t>Nuestra agenda describe una puja donde el Estado promueva la distribución de la renta, la negociación colectiva, la sindicalización y libertad de asociación y la fiscalidad. </a:t>
            </a:r>
          </a:p>
          <a:p>
            <a:pPr algn="just"/>
            <a:r>
              <a:rPr lang="es-AR" sz="2200" dirty="0" smtClean="0">
                <a:latin typeface="Cambria" pitchFamily="18" charset="0"/>
              </a:rPr>
              <a:t>Los sindicatos debemos promover una nueva gobernanza mundial donde los sindicatos debemos ocupar un papel central para modificar la división internacional del trabajo que promueve el hiato de países desarrollados y no desarrollados.   </a:t>
            </a:r>
          </a:p>
          <a:p>
            <a:pPr algn="just"/>
            <a:r>
              <a:rPr lang="es-AR" sz="2200" dirty="0" smtClean="0">
                <a:latin typeface="Cambria" pitchFamily="18" charset="0"/>
              </a:rPr>
              <a:t>El modelo de desarrollo debe empezar con la inclusión global, pero debe remitir también a la división del trabajo, la distribución del conocimiento, del poder, de la renta y un debate sobre los recursos naturales y la forma de explotación de éstos. </a:t>
            </a:r>
          </a:p>
          <a:p>
            <a:pPr algn="just"/>
            <a:r>
              <a:rPr lang="es-AR" sz="2200" dirty="0" smtClean="0">
                <a:latin typeface="Cambria" pitchFamily="18" charset="0"/>
              </a:rPr>
              <a:t>Debatir sobre las estructuras del movimiento sindical, si son adecuadas para el embate del modelo neoliberal capitalista. </a:t>
            </a:r>
            <a:endParaRPr lang="es-AR" sz="2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Un modelo de Desarrollo Sindical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Debemos revisar nuestra interlocución con la OIT y la agenda del Post 2015 y de los organismos multilaterales.</a:t>
            </a:r>
          </a:p>
          <a:p>
            <a:pPr algn="just"/>
            <a:r>
              <a:rPr lang="es-AR" dirty="0" smtClean="0"/>
              <a:t>Coincidimos en la necesidad de regular el sistema financiero internacional y mutar los organismos multilaterales.   </a:t>
            </a:r>
          </a:p>
          <a:p>
            <a:pPr algn="just"/>
            <a:r>
              <a:rPr lang="es-AR" dirty="0" smtClean="0"/>
              <a:t>Una problemática central es la precarización laboral que conlleva a un debilitamiento sindical y de sus formas de organización.</a:t>
            </a:r>
          </a:p>
          <a:p>
            <a:pPr algn="just"/>
            <a:r>
              <a:rPr lang="es-AR" dirty="0" smtClean="0"/>
              <a:t>Un modelo de desarrollo sustentable debe denunciar y eliminar la corrupción propio de la primacía de las empresas multinacionales. </a:t>
            </a:r>
          </a:p>
          <a:p>
            <a:pPr algn="just">
              <a:buNone/>
            </a:pPr>
            <a:endParaRPr lang="es-AR" dirty="0" smtClean="0"/>
          </a:p>
          <a:p>
            <a:pPr algn="just"/>
            <a:endParaRPr lang="es-AR" dirty="0" smtClean="0"/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</TotalTime>
  <Words>707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Origen</vt:lpstr>
      <vt:lpstr>Modelo de Desarrollo </vt:lpstr>
      <vt:lpstr>Participantes</vt:lpstr>
      <vt:lpstr>Modelo de Desarrollo </vt:lpstr>
      <vt:lpstr>Modelo de Desarrollo en América Latina</vt:lpstr>
      <vt:lpstr>Modelo de Desarrollo en América Latina </vt:lpstr>
      <vt:lpstr>Un Modelo de Desarrollo Sindical </vt:lpstr>
      <vt:lpstr>Un Modelo de Desarrollo Sindical</vt:lpstr>
      <vt:lpstr>Un modelo de Desarrollo Sindical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Desarrollo</dc:title>
  <dc:creator>Marita Gonzalez</dc:creator>
  <cp:lastModifiedBy>Marion Levillain</cp:lastModifiedBy>
  <cp:revision>13</cp:revision>
  <dcterms:created xsi:type="dcterms:W3CDTF">2014-03-18T19:35:41Z</dcterms:created>
  <dcterms:modified xsi:type="dcterms:W3CDTF">2014-03-25T09:52:54Z</dcterms:modified>
</cp:coreProperties>
</file>