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8"/>
  </p:handoutMasterIdLst>
  <p:sldIdLst>
    <p:sldId id="256" r:id="rId2"/>
    <p:sldId id="279" r:id="rId3"/>
    <p:sldId id="280" r:id="rId4"/>
    <p:sldId id="273" r:id="rId5"/>
    <p:sldId id="272" r:id="rId6"/>
    <p:sldId id="263" r:id="rId7"/>
    <p:sldId id="274" r:id="rId8"/>
    <p:sldId id="260" r:id="rId9"/>
    <p:sldId id="276" r:id="rId10"/>
    <p:sldId id="277" r:id="rId11"/>
    <p:sldId id="278" r:id="rId12"/>
    <p:sldId id="283" r:id="rId13"/>
    <p:sldId id="284" r:id="rId14"/>
    <p:sldId id="282" r:id="rId15"/>
    <p:sldId id="281" r:id="rId16"/>
    <p:sldId id="285" r:id="rId17"/>
  </p:sldIdLst>
  <p:sldSz cx="9144000" cy="6858000" type="screen4x3"/>
  <p:notesSz cx="9715500" cy="6858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234" y="-78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501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09048" cy="343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06453" y="0"/>
            <a:ext cx="4209048" cy="343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4716"/>
            <a:ext cx="4209048" cy="343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06453" y="6514716"/>
            <a:ext cx="4209048" cy="343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DE8CF22-6622-4406-94A1-79DAF0D1892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19050" y="1109663"/>
            <a:ext cx="9156700" cy="757237"/>
            <a:chOff x="0" y="0"/>
            <a:chExt cx="5768" cy="477"/>
          </a:xfrm>
        </p:grpSpPr>
        <p:sp>
          <p:nvSpPr>
            <p:cNvPr id="5" name="Freeform 1027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6" name="Freeform 1028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7" name="Freeform 1029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>
                <a:gd name="T0" fmla="*/ 0 w 708"/>
                <a:gd name="T1" fmla="*/ 432 h 459"/>
                <a:gd name="T2" fmla="*/ 0 w 708"/>
                <a:gd name="T3" fmla="*/ 453 h 459"/>
                <a:gd name="T4" fmla="*/ 72 w 708"/>
                <a:gd name="T5" fmla="*/ 324 h 459"/>
                <a:gd name="T6" fmla="*/ 198 w 708"/>
                <a:gd name="T7" fmla="*/ 201 h 459"/>
                <a:gd name="T8" fmla="*/ 366 w 708"/>
                <a:gd name="T9" fmla="*/ 102 h 459"/>
                <a:gd name="T10" fmla="*/ 531 w 708"/>
                <a:gd name="T11" fmla="*/ 36 h 459"/>
                <a:gd name="T12" fmla="*/ 609 w 708"/>
                <a:gd name="T13" fmla="*/ 0 h 459"/>
                <a:gd name="T14" fmla="*/ 708 w 708"/>
                <a:gd name="T15" fmla="*/ 3 h 459"/>
                <a:gd name="T16" fmla="*/ 591 w 708"/>
                <a:gd name="T17" fmla="*/ 66 h 459"/>
                <a:gd name="T18" fmla="*/ 417 w 708"/>
                <a:gd name="T19" fmla="*/ 126 h 459"/>
                <a:gd name="T20" fmla="*/ 237 w 708"/>
                <a:gd name="T21" fmla="*/ 231 h 459"/>
                <a:gd name="T22" fmla="*/ 117 w 708"/>
                <a:gd name="T23" fmla="*/ 345 h 459"/>
                <a:gd name="T24" fmla="*/ 51 w 708"/>
                <a:gd name="T25" fmla="*/ 459 h 459"/>
                <a:gd name="T26" fmla="*/ 0 w 708"/>
                <a:gd name="T27" fmla="*/ 453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8" name="Freeform 1030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9" name="Freeform 1031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" name="Freeform 1032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1" name="Freeform 1033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>
                <a:gd name="T0" fmla="*/ 0 w 414"/>
                <a:gd name="T1" fmla="*/ 11 h 108"/>
                <a:gd name="T2" fmla="*/ 24 w 414"/>
                <a:gd name="T3" fmla="*/ 11 h 108"/>
                <a:gd name="T4" fmla="*/ 156 w 414"/>
                <a:gd name="T5" fmla="*/ 2 h 108"/>
                <a:gd name="T6" fmla="*/ 288 w 414"/>
                <a:gd name="T7" fmla="*/ 23 h 108"/>
                <a:gd name="T8" fmla="*/ 384 w 414"/>
                <a:gd name="T9" fmla="*/ 53 h 108"/>
                <a:gd name="T10" fmla="*/ 411 w 414"/>
                <a:gd name="T11" fmla="*/ 74 h 108"/>
                <a:gd name="T12" fmla="*/ 405 w 414"/>
                <a:gd name="T13" fmla="*/ 104 h 108"/>
                <a:gd name="T14" fmla="*/ 363 w 414"/>
                <a:gd name="T15" fmla="*/ 101 h 108"/>
                <a:gd name="T16" fmla="*/ 294 w 414"/>
                <a:gd name="T17" fmla="*/ 77 h 108"/>
                <a:gd name="T18" fmla="*/ 174 w 414"/>
                <a:gd name="T19" fmla="*/ 50 h 108"/>
                <a:gd name="T20" fmla="*/ 72 w 414"/>
                <a:gd name="T21" fmla="*/ 62 h 108"/>
                <a:gd name="T22" fmla="*/ 36 w 414"/>
                <a:gd name="T23" fmla="*/ 59 h 108"/>
                <a:gd name="T24" fmla="*/ 0 w 414"/>
                <a:gd name="T25" fmla="*/ 11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2" name="Freeform 1034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3" name="Freeform 1035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>
                <a:gd name="T0" fmla="*/ 6 w 431"/>
                <a:gd name="T1" fmla="*/ 38 h 233"/>
                <a:gd name="T2" fmla="*/ 9 w 431"/>
                <a:gd name="T3" fmla="*/ 20 h 233"/>
                <a:gd name="T4" fmla="*/ 42 w 431"/>
                <a:gd name="T5" fmla="*/ 2 h 233"/>
                <a:gd name="T6" fmla="*/ 90 w 431"/>
                <a:gd name="T7" fmla="*/ 35 h 233"/>
                <a:gd name="T8" fmla="*/ 189 w 431"/>
                <a:gd name="T9" fmla="*/ 89 h 233"/>
                <a:gd name="T10" fmla="*/ 288 w 431"/>
                <a:gd name="T11" fmla="*/ 140 h 233"/>
                <a:gd name="T12" fmla="*/ 375 w 431"/>
                <a:gd name="T13" fmla="*/ 176 h 233"/>
                <a:gd name="T14" fmla="*/ 396 w 431"/>
                <a:gd name="T15" fmla="*/ 176 h 233"/>
                <a:gd name="T16" fmla="*/ 429 w 431"/>
                <a:gd name="T17" fmla="*/ 212 h 233"/>
                <a:gd name="T18" fmla="*/ 408 w 431"/>
                <a:gd name="T19" fmla="*/ 233 h 233"/>
                <a:gd name="T20" fmla="*/ 333 w 431"/>
                <a:gd name="T21" fmla="*/ 212 h 233"/>
                <a:gd name="T22" fmla="*/ 186 w 431"/>
                <a:gd name="T23" fmla="*/ 143 h 233"/>
                <a:gd name="T24" fmla="*/ 48 w 431"/>
                <a:gd name="T25" fmla="*/ 68 h 233"/>
                <a:gd name="T26" fmla="*/ 6 w 431"/>
                <a:gd name="T27" fmla="*/ 38 h 2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4" name="Freeform 1036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5" name="Freeform 1037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6" name="Freeform 1038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7" name="Freeform 1039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8" name="Freeform 1040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9" name="Freeform 1041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0" name="Freeform 1042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1" name="Freeform 1043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>
                <a:gd name="T0" fmla="*/ 0 w 318"/>
                <a:gd name="T1" fmla="*/ 158 h 158"/>
                <a:gd name="T2" fmla="*/ 12 w 318"/>
                <a:gd name="T3" fmla="*/ 137 h 158"/>
                <a:gd name="T4" fmla="*/ 162 w 318"/>
                <a:gd name="T5" fmla="*/ 71 h 158"/>
                <a:gd name="T6" fmla="*/ 249 w 318"/>
                <a:gd name="T7" fmla="*/ 20 h 158"/>
                <a:gd name="T8" fmla="*/ 285 w 318"/>
                <a:gd name="T9" fmla="*/ 2 h 158"/>
                <a:gd name="T10" fmla="*/ 309 w 318"/>
                <a:gd name="T11" fmla="*/ 11 h 158"/>
                <a:gd name="T12" fmla="*/ 303 w 318"/>
                <a:gd name="T13" fmla="*/ 47 h 158"/>
                <a:gd name="T14" fmla="*/ 219 w 318"/>
                <a:gd name="T15" fmla="*/ 89 h 158"/>
                <a:gd name="T16" fmla="*/ 108 w 318"/>
                <a:gd name="T17" fmla="*/ 140 h 158"/>
                <a:gd name="T18" fmla="*/ 57 w 318"/>
                <a:gd name="T19" fmla="*/ 152 h 158"/>
                <a:gd name="T20" fmla="*/ 0 w 318"/>
                <a:gd name="T21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2" name="Freeform 1044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3" name="Freeform 1045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4" name="Freeform 1046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>
                <a:gd name="T0" fmla="*/ 23 w 537"/>
                <a:gd name="T1" fmla="*/ 6 h 120"/>
                <a:gd name="T2" fmla="*/ 188 w 537"/>
                <a:gd name="T3" fmla="*/ 3 h 120"/>
                <a:gd name="T4" fmla="*/ 323 w 537"/>
                <a:gd name="T5" fmla="*/ 27 h 120"/>
                <a:gd name="T6" fmla="*/ 464 w 537"/>
                <a:gd name="T7" fmla="*/ 69 h 120"/>
                <a:gd name="T8" fmla="*/ 521 w 537"/>
                <a:gd name="T9" fmla="*/ 90 h 120"/>
                <a:gd name="T10" fmla="*/ 533 w 537"/>
                <a:gd name="T11" fmla="*/ 105 h 120"/>
                <a:gd name="T12" fmla="*/ 497 w 537"/>
                <a:gd name="T13" fmla="*/ 120 h 120"/>
                <a:gd name="T14" fmla="*/ 452 w 537"/>
                <a:gd name="T15" fmla="*/ 108 h 120"/>
                <a:gd name="T16" fmla="*/ 350 w 537"/>
                <a:gd name="T17" fmla="*/ 72 h 120"/>
                <a:gd name="T18" fmla="*/ 158 w 537"/>
                <a:gd name="T19" fmla="*/ 39 h 120"/>
                <a:gd name="T20" fmla="*/ 50 w 537"/>
                <a:gd name="T21" fmla="*/ 39 h 120"/>
                <a:gd name="T22" fmla="*/ 23 w 537"/>
                <a:gd name="T23" fmla="*/ 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5" name="Freeform 1047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>
                <a:gd name="T0" fmla="*/ 800 w 800"/>
                <a:gd name="T1" fmla="*/ 24 h 143"/>
                <a:gd name="T2" fmla="*/ 782 w 800"/>
                <a:gd name="T3" fmla="*/ 15 h 143"/>
                <a:gd name="T4" fmla="*/ 659 w 800"/>
                <a:gd name="T5" fmla="*/ 63 h 143"/>
                <a:gd name="T6" fmla="*/ 500 w 800"/>
                <a:gd name="T7" fmla="*/ 84 h 143"/>
                <a:gd name="T8" fmla="*/ 326 w 800"/>
                <a:gd name="T9" fmla="*/ 69 h 143"/>
                <a:gd name="T10" fmla="*/ 98 w 800"/>
                <a:gd name="T11" fmla="*/ 21 h 143"/>
                <a:gd name="T12" fmla="*/ 11 w 800"/>
                <a:gd name="T13" fmla="*/ 6 h 143"/>
                <a:gd name="T14" fmla="*/ 32 w 800"/>
                <a:gd name="T15" fmla="*/ 60 h 143"/>
                <a:gd name="T16" fmla="*/ 155 w 800"/>
                <a:gd name="T17" fmla="*/ 96 h 143"/>
                <a:gd name="T18" fmla="*/ 410 w 800"/>
                <a:gd name="T19" fmla="*/ 138 h 143"/>
                <a:gd name="T20" fmla="*/ 596 w 800"/>
                <a:gd name="T21" fmla="*/ 129 h 143"/>
                <a:gd name="T22" fmla="*/ 737 w 800"/>
                <a:gd name="T23" fmla="*/ 90 h 143"/>
                <a:gd name="T24" fmla="*/ 788 w 800"/>
                <a:gd name="T25" fmla="*/ 69 h 143"/>
                <a:gd name="T26" fmla="*/ 800 w 800"/>
                <a:gd name="T27" fmla="*/ 2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6" name="Freeform 1048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</p:grpSp>
      <p:grpSp>
        <p:nvGrpSpPr>
          <p:cNvPr id="27" name="Group 1049"/>
          <p:cNvGrpSpPr>
            <a:grpSpLocks/>
          </p:cNvGrpSpPr>
          <p:nvPr/>
        </p:nvGrpSpPr>
        <p:grpSpPr bwMode="auto">
          <a:xfrm>
            <a:off x="20638" y="6161088"/>
            <a:ext cx="9169400" cy="138112"/>
            <a:chOff x="0" y="4032"/>
            <a:chExt cx="5776" cy="87"/>
          </a:xfrm>
        </p:grpSpPr>
        <p:sp>
          <p:nvSpPr>
            <p:cNvPr id="28" name="Freeform 1050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>
                <a:gd name="T0" fmla="*/ 165 w 1735"/>
                <a:gd name="T1" fmla="*/ 6 h 72"/>
                <a:gd name="T2" fmla="*/ 450 w 1735"/>
                <a:gd name="T3" fmla="*/ 3 h 72"/>
                <a:gd name="T4" fmla="*/ 714 w 1735"/>
                <a:gd name="T5" fmla="*/ 12 h 72"/>
                <a:gd name="T6" fmla="*/ 957 w 1735"/>
                <a:gd name="T7" fmla="*/ 24 h 72"/>
                <a:gd name="T8" fmla="*/ 1173 w 1735"/>
                <a:gd name="T9" fmla="*/ 24 h 72"/>
                <a:gd name="T10" fmla="*/ 1473 w 1735"/>
                <a:gd name="T11" fmla="*/ 15 h 72"/>
                <a:gd name="T12" fmla="*/ 1617 w 1735"/>
                <a:gd name="T13" fmla="*/ 0 h 72"/>
                <a:gd name="T14" fmla="*/ 1719 w 1735"/>
                <a:gd name="T15" fmla="*/ 15 h 72"/>
                <a:gd name="T16" fmla="*/ 1716 w 1735"/>
                <a:gd name="T17" fmla="*/ 66 h 72"/>
                <a:gd name="T18" fmla="*/ 1632 w 1735"/>
                <a:gd name="T19" fmla="*/ 51 h 72"/>
                <a:gd name="T20" fmla="*/ 1407 w 1735"/>
                <a:gd name="T21" fmla="*/ 51 h 72"/>
                <a:gd name="T22" fmla="*/ 1191 w 1735"/>
                <a:gd name="T23" fmla="*/ 48 h 72"/>
                <a:gd name="T24" fmla="*/ 870 w 1735"/>
                <a:gd name="T25" fmla="*/ 60 h 72"/>
                <a:gd name="T26" fmla="*/ 492 w 1735"/>
                <a:gd name="T27" fmla="*/ 48 h 72"/>
                <a:gd name="T28" fmla="*/ 291 w 1735"/>
                <a:gd name="T29" fmla="*/ 27 h 72"/>
                <a:gd name="T30" fmla="*/ 21 w 1735"/>
                <a:gd name="T31" fmla="*/ 36 h 72"/>
                <a:gd name="T32" fmla="*/ 165 w 1735"/>
                <a:gd name="T33" fmla="*/ 6 h 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9" name="Freeform 1051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>
                <a:gd name="T0" fmla="*/ 2641 w 2655"/>
                <a:gd name="T1" fmla="*/ 6 h 60"/>
                <a:gd name="T2" fmla="*/ 2620 w 2655"/>
                <a:gd name="T3" fmla="*/ 30 h 60"/>
                <a:gd name="T4" fmla="*/ 2368 w 2655"/>
                <a:gd name="T5" fmla="*/ 45 h 60"/>
                <a:gd name="T6" fmla="*/ 2023 w 2655"/>
                <a:gd name="T7" fmla="*/ 60 h 60"/>
                <a:gd name="T8" fmla="*/ 1786 w 2655"/>
                <a:gd name="T9" fmla="*/ 48 h 60"/>
                <a:gd name="T10" fmla="*/ 1525 w 2655"/>
                <a:gd name="T11" fmla="*/ 36 h 60"/>
                <a:gd name="T12" fmla="*/ 1195 w 2655"/>
                <a:gd name="T13" fmla="*/ 45 h 60"/>
                <a:gd name="T14" fmla="*/ 817 w 2655"/>
                <a:gd name="T15" fmla="*/ 39 h 60"/>
                <a:gd name="T16" fmla="*/ 499 w 2655"/>
                <a:gd name="T17" fmla="*/ 27 h 60"/>
                <a:gd name="T18" fmla="*/ 136 w 2655"/>
                <a:gd name="T19" fmla="*/ 39 h 60"/>
                <a:gd name="T20" fmla="*/ 10 w 2655"/>
                <a:gd name="T21" fmla="*/ 33 h 60"/>
                <a:gd name="T22" fmla="*/ 76 w 2655"/>
                <a:gd name="T23" fmla="*/ 24 h 60"/>
                <a:gd name="T24" fmla="*/ 310 w 2655"/>
                <a:gd name="T25" fmla="*/ 18 h 60"/>
                <a:gd name="T26" fmla="*/ 544 w 2655"/>
                <a:gd name="T27" fmla="*/ 0 h 60"/>
                <a:gd name="T28" fmla="*/ 853 w 2655"/>
                <a:gd name="T29" fmla="*/ 21 h 60"/>
                <a:gd name="T30" fmla="*/ 1114 w 2655"/>
                <a:gd name="T31" fmla="*/ 21 h 60"/>
                <a:gd name="T32" fmla="*/ 1399 w 2655"/>
                <a:gd name="T33" fmla="*/ 3 h 60"/>
                <a:gd name="T34" fmla="*/ 1588 w 2655"/>
                <a:gd name="T35" fmla="*/ 9 h 60"/>
                <a:gd name="T36" fmla="*/ 1807 w 2655"/>
                <a:gd name="T37" fmla="*/ 21 h 60"/>
                <a:gd name="T38" fmla="*/ 2035 w 2655"/>
                <a:gd name="T39" fmla="*/ 12 h 60"/>
                <a:gd name="T40" fmla="*/ 2290 w 2655"/>
                <a:gd name="T41" fmla="*/ 18 h 60"/>
                <a:gd name="T42" fmla="*/ 2596 w 2655"/>
                <a:gd name="T43" fmla="*/ 3 h 60"/>
                <a:gd name="T44" fmla="*/ 2641 w 2655"/>
                <a:gd name="T45" fmla="*/ 6 h 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0" name="Freeform 1052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>
                <a:gd name="T0" fmla="*/ 1893 w 2041"/>
                <a:gd name="T1" fmla="*/ 39 h 62"/>
                <a:gd name="T2" fmla="*/ 1578 w 2041"/>
                <a:gd name="T3" fmla="*/ 45 h 62"/>
                <a:gd name="T4" fmla="*/ 1011 w 2041"/>
                <a:gd name="T5" fmla="*/ 60 h 62"/>
                <a:gd name="T6" fmla="*/ 438 w 2041"/>
                <a:gd name="T7" fmla="*/ 57 h 62"/>
                <a:gd name="T8" fmla="*/ 0 w 2041"/>
                <a:gd name="T9" fmla="*/ 36 h 62"/>
                <a:gd name="T10" fmla="*/ 0 w 2041"/>
                <a:gd name="T11" fmla="*/ 3 h 62"/>
                <a:gd name="T12" fmla="*/ 210 w 2041"/>
                <a:gd name="T13" fmla="*/ 18 h 62"/>
                <a:gd name="T14" fmla="*/ 474 w 2041"/>
                <a:gd name="T15" fmla="*/ 21 h 62"/>
                <a:gd name="T16" fmla="*/ 678 w 2041"/>
                <a:gd name="T17" fmla="*/ 9 h 62"/>
                <a:gd name="T18" fmla="*/ 897 w 2041"/>
                <a:gd name="T19" fmla="*/ 9 h 62"/>
                <a:gd name="T20" fmla="*/ 1167 w 2041"/>
                <a:gd name="T21" fmla="*/ 30 h 62"/>
                <a:gd name="T22" fmla="*/ 1500 w 2041"/>
                <a:gd name="T23" fmla="*/ 24 h 62"/>
                <a:gd name="T24" fmla="*/ 1758 w 2041"/>
                <a:gd name="T25" fmla="*/ 3 h 62"/>
                <a:gd name="T26" fmla="*/ 1938 w 2041"/>
                <a:gd name="T27" fmla="*/ 18 h 62"/>
                <a:gd name="T28" fmla="*/ 2034 w 2041"/>
                <a:gd name="T29" fmla="*/ 33 h 62"/>
                <a:gd name="T30" fmla="*/ 1893 w 2041"/>
                <a:gd name="T31" fmla="*/ 39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23581" name="Rectangle 10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68488"/>
            <a:ext cx="7772400" cy="1600200"/>
          </a:xfrm>
        </p:spPr>
        <p:txBody>
          <a:bodyPr anchorCtr="1"/>
          <a:lstStyle>
            <a:lvl1pPr>
              <a:defRPr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</a:p>
        </p:txBody>
      </p:sp>
      <p:sp>
        <p:nvSpPr>
          <p:cNvPr id="23582" name="Rectangle 10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3175" y="3729038"/>
            <a:ext cx="6400800" cy="1371600"/>
          </a:xfrm>
        </p:spPr>
        <p:txBody>
          <a:bodyPr anchorCtr="1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s-ES" noProof="0" smtClean="0"/>
              <a:t>Haga clic para modificar el estilo de subtítulo del patrón</a:t>
            </a:r>
          </a:p>
        </p:txBody>
      </p:sp>
      <p:sp>
        <p:nvSpPr>
          <p:cNvPr id="31" name="Rectangle 1055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2" name="Rectangle 10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484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3" name="Rectangle 10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643AD-8FBD-49E5-9683-9E247F32CB2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0BCFB-DF15-486F-B9B1-2868DA989DD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768350"/>
            <a:ext cx="1943100" cy="53276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768350"/>
            <a:ext cx="5676900" cy="53276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0F79B-7E9F-4A9B-A48E-4D1C6A451CF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685800" y="768350"/>
            <a:ext cx="7772400" cy="53276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DE6BC-9053-4206-A8BE-76994DB4C5A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653F2-F4FF-4CBF-8BC7-70C8C4EB65B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165B2-4804-44A0-A9DC-60EF52C823E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60674-6638-4CBD-BDA7-0B144D3FCE5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92D31-EB4F-4A00-B2A6-473D9638020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C743C-D78A-466A-A661-40367B4A111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36134-8EE3-4659-B495-5956382B083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C0F8A-E191-4F90-8203-F223297795D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B6DB6-7FCB-4312-BF8C-5E1FBA46011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1036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37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2533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>
                <a:gd name="T0" fmla="*/ 0 w 708"/>
                <a:gd name="T1" fmla="*/ 432 h 459"/>
                <a:gd name="T2" fmla="*/ 0 w 708"/>
                <a:gd name="T3" fmla="*/ 453 h 459"/>
                <a:gd name="T4" fmla="*/ 72 w 708"/>
                <a:gd name="T5" fmla="*/ 324 h 459"/>
                <a:gd name="T6" fmla="*/ 198 w 708"/>
                <a:gd name="T7" fmla="*/ 201 h 459"/>
                <a:gd name="T8" fmla="*/ 366 w 708"/>
                <a:gd name="T9" fmla="*/ 102 h 459"/>
                <a:gd name="T10" fmla="*/ 531 w 708"/>
                <a:gd name="T11" fmla="*/ 36 h 459"/>
                <a:gd name="T12" fmla="*/ 609 w 708"/>
                <a:gd name="T13" fmla="*/ 0 h 459"/>
                <a:gd name="T14" fmla="*/ 708 w 708"/>
                <a:gd name="T15" fmla="*/ 3 h 459"/>
                <a:gd name="T16" fmla="*/ 591 w 708"/>
                <a:gd name="T17" fmla="*/ 66 h 459"/>
                <a:gd name="T18" fmla="*/ 417 w 708"/>
                <a:gd name="T19" fmla="*/ 126 h 459"/>
                <a:gd name="T20" fmla="*/ 237 w 708"/>
                <a:gd name="T21" fmla="*/ 231 h 459"/>
                <a:gd name="T22" fmla="*/ 117 w 708"/>
                <a:gd name="T23" fmla="*/ 345 h 459"/>
                <a:gd name="T24" fmla="*/ 51 w 708"/>
                <a:gd name="T25" fmla="*/ 459 h 459"/>
                <a:gd name="T26" fmla="*/ 0 w 708"/>
                <a:gd name="T27" fmla="*/ 453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39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40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41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42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>
                <a:gd name="T0" fmla="*/ 0 w 414"/>
                <a:gd name="T1" fmla="*/ 11 h 108"/>
                <a:gd name="T2" fmla="*/ 24 w 414"/>
                <a:gd name="T3" fmla="*/ 11 h 108"/>
                <a:gd name="T4" fmla="*/ 156 w 414"/>
                <a:gd name="T5" fmla="*/ 2 h 108"/>
                <a:gd name="T6" fmla="*/ 288 w 414"/>
                <a:gd name="T7" fmla="*/ 23 h 108"/>
                <a:gd name="T8" fmla="*/ 384 w 414"/>
                <a:gd name="T9" fmla="*/ 53 h 108"/>
                <a:gd name="T10" fmla="*/ 411 w 414"/>
                <a:gd name="T11" fmla="*/ 74 h 108"/>
                <a:gd name="T12" fmla="*/ 405 w 414"/>
                <a:gd name="T13" fmla="*/ 104 h 108"/>
                <a:gd name="T14" fmla="*/ 363 w 414"/>
                <a:gd name="T15" fmla="*/ 101 h 108"/>
                <a:gd name="T16" fmla="*/ 294 w 414"/>
                <a:gd name="T17" fmla="*/ 77 h 108"/>
                <a:gd name="T18" fmla="*/ 174 w 414"/>
                <a:gd name="T19" fmla="*/ 50 h 108"/>
                <a:gd name="T20" fmla="*/ 72 w 414"/>
                <a:gd name="T21" fmla="*/ 62 h 108"/>
                <a:gd name="T22" fmla="*/ 36 w 414"/>
                <a:gd name="T23" fmla="*/ 59 h 108"/>
                <a:gd name="T24" fmla="*/ 0 w 414"/>
                <a:gd name="T25" fmla="*/ 11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43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44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>
                <a:gd name="T0" fmla="*/ 6 w 431"/>
                <a:gd name="T1" fmla="*/ 38 h 233"/>
                <a:gd name="T2" fmla="*/ 9 w 431"/>
                <a:gd name="T3" fmla="*/ 20 h 233"/>
                <a:gd name="T4" fmla="*/ 42 w 431"/>
                <a:gd name="T5" fmla="*/ 2 h 233"/>
                <a:gd name="T6" fmla="*/ 90 w 431"/>
                <a:gd name="T7" fmla="*/ 35 h 233"/>
                <a:gd name="T8" fmla="*/ 189 w 431"/>
                <a:gd name="T9" fmla="*/ 89 h 233"/>
                <a:gd name="T10" fmla="*/ 288 w 431"/>
                <a:gd name="T11" fmla="*/ 140 h 233"/>
                <a:gd name="T12" fmla="*/ 375 w 431"/>
                <a:gd name="T13" fmla="*/ 176 h 233"/>
                <a:gd name="T14" fmla="*/ 396 w 431"/>
                <a:gd name="T15" fmla="*/ 176 h 233"/>
                <a:gd name="T16" fmla="*/ 429 w 431"/>
                <a:gd name="T17" fmla="*/ 212 h 233"/>
                <a:gd name="T18" fmla="*/ 408 w 431"/>
                <a:gd name="T19" fmla="*/ 233 h 233"/>
                <a:gd name="T20" fmla="*/ 333 w 431"/>
                <a:gd name="T21" fmla="*/ 212 h 233"/>
                <a:gd name="T22" fmla="*/ 186 w 431"/>
                <a:gd name="T23" fmla="*/ 143 h 233"/>
                <a:gd name="T24" fmla="*/ 48 w 431"/>
                <a:gd name="T25" fmla="*/ 68 h 233"/>
                <a:gd name="T26" fmla="*/ 6 w 431"/>
                <a:gd name="T27" fmla="*/ 38 h 2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45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46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47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48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49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50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51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2547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>
                <a:gd name="T0" fmla="*/ 0 w 318"/>
                <a:gd name="T1" fmla="*/ 158 h 158"/>
                <a:gd name="T2" fmla="*/ 12 w 318"/>
                <a:gd name="T3" fmla="*/ 137 h 158"/>
                <a:gd name="T4" fmla="*/ 162 w 318"/>
                <a:gd name="T5" fmla="*/ 71 h 158"/>
                <a:gd name="T6" fmla="*/ 249 w 318"/>
                <a:gd name="T7" fmla="*/ 20 h 158"/>
                <a:gd name="T8" fmla="*/ 285 w 318"/>
                <a:gd name="T9" fmla="*/ 2 h 158"/>
                <a:gd name="T10" fmla="*/ 309 w 318"/>
                <a:gd name="T11" fmla="*/ 11 h 158"/>
                <a:gd name="T12" fmla="*/ 303 w 318"/>
                <a:gd name="T13" fmla="*/ 47 h 158"/>
                <a:gd name="T14" fmla="*/ 219 w 318"/>
                <a:gd name="T15" fmla="*/ 89 h 158"/>
                <a:gd name="T16" fmla="*/ 108 w 318"/>
                <a:gd name="T17" fmla="*/ 140 h 158"/>
                <a:gd name="T18" fmla="*/ 57 w 318"/>
                <a:gd name="T19" fmla="*/ 152 h 158"/>
                <a:gd name="T20" fmla="*/ 0 w 318"/>
                <a:gd name="T21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53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54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2550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>
                <a:gd name="T0" fmla="*/ 23 w 537"/>
                <a:gd name="T1" fmla="*/ 6 h 120"/>
                <a:gd name="T2" fmla="*/ 188 w 537"/>
                <a:gd name="T3" fmla="*/ 3 h 120"/>
                <a:gd name="T4" fmla="*/ 323 w 537"/>
                <a:gd name="T5" fmla="*/ 27 h 120"/>
                <a:gd name="T6" fmla="*/ 464 w 537"/>
                <a:gd name="T7" fmla="*/ 69 h 120"/>
                <a:gd name="T8" fmla="*/ 521 w 537"/>
                <a:gd name="T9" fmla="*/ 90 h 120"/>
                <a:gd name="T10" fmla="*/ 533 w 537"/>
                <a:gd name="T11" fmla="*/ 105 h 120"/>
                <a:gd name="T12" fmla="*/ 497 w 537"/>
                <a:gd name="T13" fmla="*/ 120 h 120"/>
                <a:gd name="T14" fmla="*/ 452 w 537"/>
                <a:gd name="T15" fmla="*/ 108 h 120"/>
                <a:gd name="T16" fmla="*/ 350 w 537"/>
                <a:gd name="T17" fmla="*/ 72 h 120"/>
                <a:gd name="T18" fmla="*/ 158 w 537"/>
                <a:gd name="T19" fmla="*/ 39 h 120"/>
                <a:gd name="T20" fmla="*/ 50 w 537"/>
                <a:gd name="T21" fmla="*/ 39 h 120"/>
                <a:gd name="T22" fmla="*/ 23 w 537"/>
                <a:gd name="T23" fmla="*/ 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2551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>
                <a:gd name="T0" fmla="*/ 800 w 800"/>
                <a:gd name="T1" fmla="*/ 24 h 143"/>
                <a:gd name="T2" fmla="*/ 782 w 800"/>
                <a:gd name="T3" fmla="*/ 15 h 143"/>
                <a:gd name="T4" fmla="*/ 659 w 800"/>
                <a:gd name="T5" fmla="*/ 63 h 143"/>
                <a:gd name="T6" fmla="*/ 500 w 800"/>
                <a:gd name="T7" fmla="*/ 84 h 143"/>
                <a:gd name="T8" fmla="*/ 326 w 800"/>
                <a:gd name="T9" fmla="*/ 69 h 143"/>
                <a:gd name="T10" fmla="*/ 98 w 800"/>
                <a:gd name="T11" fmla="*/ 21 h 143"/>
                <a:gd name="T12" fmla="*/ 11 w 800"/>
                <a:gd name="T13" fmla="*/ 6 h 143"/>
                <a:gd name="T14" fmla="*/ 32 w 800"/>
                <a:gd name="T15" fmla="*/ 60 h 143"/>
                <a:gd name="T16" fmla="*/ 155 w 800"/>
                <a:gd name="T17" fmla="*/ 96 h 143"/>
                <a:gd name="T18" fmla="*/ 410 w 800"/>
                <a:gd name="T19" fmla="*/ 138 h 143"/>
                <a:gd name="T20" fmla="*/ 596 w 800"/>
                <a:gd name="T21" fmla="*/ 129 h 143"/>
                <a:gd name="T22" fmla="*/ 737 w 800"/>
                <a:gd name="T23" fmla="*/ 90 h 143"/>
                <a:gd name="T24" fmla="*/ 788 w 800"/>
                <a:gd name="T25" fmla="*/ 69 h 143"/>
                <a:gd name="T26" fmla="*/ 800 w 800"/>
                <a:gd name="T27" fmla="*/ 2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57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</p:grpSp>
      <p:grpSp>
        <p:nvGrpSpPr>
          <p:cNvPr id="1027" name="Group 25"/>
          <p:cNvGrpSpPr>
            <a:grpSpLocks/>
          </p:cNvGrpSpPr>
          <p:nvPr/>
        </p:nvGrpSpPr>
        <p:grpSpPr bwMode="auto">
          <a:xfrm>
            <a:off x="0" y="6180138"/>
            <a:ext cx="9169400" cy="138112"/>
            <a:chOff x="0" y="4032"/>
            <a:chExt cx="5776" cy="87"/>
          </a:xfrm>
        </p:grpSpPr>
        <p:sp>
          <p:nvSpPr>
            <p:cNvPr id="1033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>
                <a:gd name="T0" fmla="*/ 165 w 1735"/>
                <a:gd name="T1" fmla="*/ 6 h 72"/>
                <a:gd name="T2" fmla="*/ 450 w 1735"/>
                <a:gd name="T3" fmla="*/ 3 h 72"/>
                <a:gd name="T4" fmla="*/ 714 w 1735"/>
                <a:gd name="T5" fmla="*/ 12 h 72"/>
                <a:gd name="T6" fmla="*/ 957 w 1735"/>
                <a:gd name="T7" fmla="*/ 24 h 72"/>
                <a:gd name="T8" fmla="*/ 1173 w 1735"/>
                <a:gd name="T9" fmla="*/ 24 h 72"/>
                <a:gd name="T10" fmla="*/ 1473 w 1735"/>
                <a:gd name="T11" fmla="*/ 15 h 72"/>
                <a:gd name="T12" fmla="*/ 1617 w 1735"/>
                <a:gd name="T13" fmla="*/ 0 h 72"/>
                <a:gd name="T14" fmla="*/ 1719 w 1735"/>
                <a:gd name="T15" fmla="*/ 15 h 72"/>
                <a:gd name="T16" fmla="*/ 1716 w 1735"/>
                <a:gd name="T17" fmla="*/ 66 h 72"/>
                <a:gd name="T18" fmla="*/ 1632 w 1735"/>
                <a:gd name="T19" fmla="*/ 51 h 72"/>
                <a:gd name="T20" fmla="*/ 1407 w 1735"/>
                <a:gd name="T21" fmla="*/ 51 h 72"/>
                <a:gd name="T22" fmla="*/ 1191 w 1735"/>
                <a:gd name="T23" fmla="*/ 48 h 72"/>
                <a:gd name="T24" fmla="*/ 870 w 1735"/>
                <a:gd name="T25" fmla="*/ 60 h 72"/>
                <a:gd name="T26" fmla="*/ 492 w 1735"/>
                <a:gd name="T27" fmla="*/ 48 h 72"/>
                <a:gd name="T28" fmla="*/ 291 w 1735"/>
                <a:gd name="T29" fmla="*/ 27 h 72"/>
                <a:gd name="T30" fmla="*/ 21 w 1735"/>
                <a:gd name="T31" fmla="*/ 36 h 72"/>
                <a:gd name="T32" fmla="*/ 165 w 1735"/>
                <a:gd name="T33" fmla="*/ 6 h 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34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>
                <a:gd name="T0" fmla="*/ 2641 w 2655"/>
                <a:gd name="T1" fmla="*/ 6 h 60"/>
                <a:gd name="T2" fmla="*/ 2620 w 2655"/>
                <a:gd name="T3" fmla="*/ 30 h 60"/>
                <a:gd name="T4" fmla="*/ 2368 w 2655"/>
                <a:gd name="T5" fmla="*/ 45 h 60"/>
                <a:gd name="T6" fmla="*/ 2023 w 2655"/>
                <a:gd name="T7" fmla="*/ 60 h 60"/>
                <a:gd name="T8" fmla="*/ 1786 w 2655"/>
                <a:gd name="T9" fmla="*/ 48 h 60"/>
                <a:gd name="T10" fmla="*/ 1525 w 2655"/>
                <a:gd name="T11" fmla="*/ 36 h 60"/>
                <a:gd name="T12" fmla="*/ 1195 w 2655"/>
                <a:gd name="T13" fmla="*/ 45 h 60"/>
                <a:gd name="T14" fmla="*/ 817 w 2655"/>
                <a:gd name="T15" fmla="*/ 39 h 60"/>
                <a:gd name="T16" fmla="*/ 499 w 2655"/>
                <a:gd name="T17" fmla="*/ 27 h 60"/>
                <a:gd name="T18" fmla="*/ 136 w 2655"/>
                <a:gd name="T19" fmla="*/ 39 h 60"/>
                <a:gd name="T20" fmla="*/ 10 w 2655"/>
                <a:gd name="T21" fmla="*/ 33 h 60"/>
                <a:gd name="T22" fmla="*/ 76 w 2655"/>
                <a:gd name="T23" fmla="*/ 24 h 60"/>
                <a:gd name="T24" fmla="*/ 310 w 2655"/>
                <a:gd name="T25" fmla="*/ 18 h 60"/>
                <a:gd name="T26" fmla="*/ 544 w 2655"/>
                <a:gd name="T27" fmla="*/ 0 h 60"/>
                <a:gd name="T28" fmla="*/ 853 w 2655"/>
                <a:gd name="T29" fmla="*/ 21 h 60"/>
                <a:gd name="T30" fmla="*/ 1114 w 2655"/>
                <a:gd name="T31" fmla="*/ 21 h 60"/>
                <a:gd name="T32" fmla="*/ 1399 w 2655"/>
                <a:gd name="T33" fmla="*/ 3 h 60"/>
                <a:gd name="T34" fmla="*/ 1588 w 2655"/>
                <a:gd name="T35" fmla="*/ 9 h 60"/>
                <a:gd name="T36" fmla="*/ 1807 w 2655"/>
                <a:gd name="T37" fmla="*/ 21 h 60"/>
                <a:gd name="T38" fmla="*/ 2035 w 2655"/>
                <a:gd name="T39" fmla="*/ 12 h 60"/>
                <a:gd name="T40" fmla="*/ 2290 w 2655"/>
                <a:gd name="T41" fmla="*/ 18 h 60"/>
                <a:gd name="T42" fmla="*/ 2596 w 2655"/>
                <a:gd name="T43" fmla="*/ 3 h 60"/>
                <a:gd name="T44" fmla="*/ 2641 w 2655"/>
                <a:gd name="T45" fmla="*/ 6 h 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35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>
                <a:gd name="T0" fmla="*/ 1893 w 2041"/>
                <a:gd name="T1" fmla="*/ 39 h 62"/>
                <a:gd name="T2" fmla="*/ 1578 w 2041"/>
                <a:gd name="T3" fmla="*/ 45 h 62"/>
                <a:gd name="T4" fmla="*/ 1011 w 2041"/>
                <a:gd name="T5" fmla="*/ 60 h 62"/>
                <a:gd name="T6" fmla="*/ 438 w 2041"/>
                <a:gd name="T7" fmla="*/ 57 h 62"/>
                <a:gd name="T8" fmla="*/ 0 w 2041"/>
                <a:gd name="T9" fmla="*/ 36 h 62"/>
                <a:gd name="T10" fmla="*/ 0 w 2041"/>
                <a:gd name="T11" fmla="*/ 3 h 62"/>
                <a:gd name="T12" fmla="*/ 210 w 2041"/>
                <a:gd name="T13" fmla="*/ 18 h 62"/>
                <a:gd name="T14" fmla="*/ 474 w 2041"/>
                <a:gd name="T15" fmla="*/ 21 h 62"/>
                <a:gd name="T16" fmla="*/ 678 w 2041"/>
                <a:gd name="T17" fmla="*/ 9 h 62"/>
                <a:gd name="T18" fmla="*/ 897 w 2041"/>
                <a:gd name="T19" fmla="*/ 9 h 62"/>
                <a:gd name="T20" fmla="*/ 1167 w 2041"/>
                <a:gd name="T21" fmla="*/ 30 h 62"/>
                <a:gd name="T22" fmla="*/ 1500 w 2041"/>
                <a:gd name="T23" fmla="*/ 24 h 62"/>
                <a:gd name="T24" fmla="*/ 1758 w 2041"/>
                <a:gd name="T25" fmla="*/ 3 h 62"/>
                <a:gd name="T26" fmla="*/ 1938 w 2041"/>
                <a:gd name="T27" fmla="*/ 18 h 62"/>
                <a:gd name="T28" fmla="*/ 2034 w 2041"/>
                <a:gd name="T29" fmla="*/ 33 h 62"/>
                <a:gd name="T30" fmla="*/ 1893 w 2041"/>
                <a:gd name="T31" fmla="*/ 39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1028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8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9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22559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36746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560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3563" y="63674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561" name="Rectangle 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2563" y="636746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0230A010-6241-4E24-9EBA-A1B700834DC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cionenvalores.org/" TargetMode="External"/><Relationship Id="rId2" Type="http://schemas.openxmlformats.org/officeDocument/2006/relationships/hyperlink" Target="http://www.aulaintercultural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4572000"/>
          </a:xfrm>
        </p:spPr>
        <p:txBody>
          <a:bodyPr/>
          <a:lstStyle/>
          <a:p>
            <a:pPr eaLnBrk="1" hangingPunct="1"/>
            <a:r>
              <a:rPr lang="es-ES_tradnl" sz="3200" b="1" smtClean="0">
                <a:latin typeface="Trebuchet MS" pitchFamily="34" charset="0"/>
                <a:cs typeface="Times New Roman" pitchFamily="18" charset="0"/>
              </a:rPr>
              <a:t>“</a:t>
            </a:r>
            <a:br>
              <a:rPr lang="es-ES_tradnl" sz="3200" b="1" smtClean="0">
                <a:latin typeface="Trebuchet MS" pitchFamily="34" charset="0"/>
                <a:cs typeface="Times New Roman" pitchFamily="18" charset="0"/>
              </a:rPr>
            </a:br>
            <a:r>
              <a:rPr lang="es-ES_tradnl" sz="3200" b="1" smtClean="0">
                <a:latin typeface="Trebuchet MS" pitchFamily="34" charset="0"/>
                <a:cs typeface="Times New Roman" pitchFamily="18" charset="0"/>
              </a:rPr>
              <a:t/>
            </a:r>
            <a:br>
              <a:rPr lang="es-ES_tradnl" sz="3200" b="1" smtClean="0">
                <a:latin typeface="Trebuchet MS" pitchFamily="34" charset="0"/>
                <a:cs typeface="Times New Roman" pitchFamily="18" charset="0"/>
              </a:rPr>
            </a:br>
            <a:r>
              <a:rPr lang="es-ES_tradnl" sz="3200" b="1" smtClean="0">
                <a:latin typeface="Trebuchet MS" pitchFamily="34" charset="0"/>
                <a:cs typeface="Times New Roman" pitchFamily="18" charset="0"/>
              </a:rPr>
              <a:t/>
            </a:r>
            <a:br>
              <a:rPr lang="es-ES_tradnl" sz="3200" b="1" smtClean="0">
                <a:latin typeface="Trebuchet MS" pitchFamily="34" charset="0"/>
                <a:cs typeface="Times New Roman" pitchFamily="18" charset="0"/>
              </a:rPr>
            </a:br>
            <a:r>
              <a:rPr lang="es-ES_tradnl" sz="3200" b="1" smtClean="0">
                <a:latin typeface="Trebuchet MS" pitchFamily="34" charset="0"/>
                <a:cs typeface="Times New Roman" pitchFamily="18" charset="0"/>
              </a:rPr>
              <a:t/>
            </a:r>
            <a:br>
              <a:rPr lang="es-ES_tradnl" sz="3200" b="1" smtClean="0">
                <a:latin typeface="Trebuchet MS" pitchFamily="34" charset="0"/>
                <a:cs typeface="Times New Roman" pitchFamily="18" charset="0"/>
              </a:rPr>
            </a:br>
            <a:r>
              <a:rPr lang="es-ES_tradnl" sz="3200" b="1" smtClean="0">
                <a:latin typeface="Trebuchet MS" pitchFamily="34" charset="0"/>
                <a:cs typeface="Times New Roman" pitchFamily="18" charset="0"/>
              </a:rPr>
              <a:t/>
            </a:r>
            <a:br>
              <a:rPr lang="es-ES_tradnl" sz="3200" b="1" smtClean="0">
                <a:latin typeface="Trebuchet MS" pitchFamily="34" charset="0"/>
                <a:cs typeface="Times New Roman" pitchFamily="18" charset="0"/>
              </a:rPr>
            </a:br>
            <a:r>
              <a:rPr lang="es-ES_tradnl" sz="3200" b="1" smtClean="0">
                <a:latin typeface="Trebuchet MS" pitchFamily="34" charset="0"/>
                <a:cs typeface="Times New Roman" pitchFamily="18" charset="0"/>
              </a:rPr>
              <a:t/>
            </a:r>
            <a:br>
              <a:rPr lang="es-ES_tradnl" sz="3200" b="1" smtClean="0">
                <a:latin typeface="Trebuchet MS" pitchFamily="34" charset="0"/>
                <a:cs typeface="Times New Roman" pitchFamily="18" charset="0"/>
              </a:rPr>
            </a:br>
            <a:r>
              <a:rPr lang="es-ES_tradnl" sz="3200" b="1" smtClean="0">
                <a:latin typeface="Trebuchet MS" pitchFamily="34" charset="0"/>
                <a:cs typeface="Times New Roman" pitchFamily="18" charset="0"/>
              </a:rPr>
              <a:t/>
            </a:r>
            <a:br>
              <a:rPr lang="es-ES_tradnl" sz="3200" b="1" smtClean="0">
                <a:latin typeface="Trebuchet MS" pitchFamily="34" charset="0"/>
                <a:cs typeface="Times New Roman" pitchFamily="18" charset="0"/>
              </a:rPr>
            </a:br>
            <a:r>
              <a:rPr lang="es-ES_tradnl" sz="3200" b="1" smtClean="0">
                <a:latin typeface="Trebuchet MS" pitchFamily="34" charset="0"/>
                <a:cs typeface="Times New Roman" pitchFamily="18" charset="0"/>
              </a:rPr>
              <a:t>“</a:t>
            </a:r>
            <a:r>
              <a:rPr lang="en-US" sz="3200" b="1" smtClean="0">
                <a:latin typeface="Trebuchet MS" pitchFamily="34" charset="0"/>
                <a:cs typeface="Times New Roman" pitchFamily="18" charset="0"/>
              </a:rPr>
              <a:t>My school and the world</a:t>
            </a:r>
            <a:r>
              <a:rPr lang="es-ES_tradnl" sz="3200" b="1" smtClean="0">
                <a:latin typeface="Trebuchet MS" pitchFamily="34" charset="0"/>
                <a:cs typeface="Times New Roman" pitchFamily="18" charset="0"/>
              </a:rPr>
              <a:t>”</a:t>
            </a:r>
            <a:br>
              <a:rPr lang="es-ES_tradnl" sz="3200" b="1" smtClean="0">
                <a:latin typeface="Trebuchet MS" pitchFamily="34" charset="0"/>
                <a:cs typeface="Times New Roman" pitchFamily="18" charset="0"/>
              </a:rPr>
            </a:br>
            <a:r>
              <a:rPr lang="es-ES_tradnl" sz="2800" b="1" smtClean="0">
                <a:latin typeface="Trebuchet MS" pitchFamily="34" charset="0"/>
                <a:cs typeface="Times New Roman" pitchFamily="18" charset="0"/>
              </a:rPr>
              <a:t/>
            </a:r>
            <a:br>
              <a:rPr lang="es-ES_tradnl" sz="2800" b="1" smtClean="0">
                <a:latin typeface="Trebuchet MS" pitchFamily="34" charset="0"/>
                <a:cs typeface="Times New Roman" pitchFamily="18" charset="0"/>
              </a:rPr>
            </a:br>
            <a:r>
              <a:rPr lang="es-ES" smtClean="0"/>
              <a:t> </a:t>
            </a:r>
            <a:br>
              <a:rPr lang="es-ES" smtClean="0"/>
            </a:br>
            <a:r>
              <a:rPr lang="en-US" sz="4000" smtClean="0"/>
              <a:t>AWARENESS CAMPAIGN FOR SCHOOLS AND TEACHERS</a:t>
            </a:r>
            <a:r>
              <a:rPr lang="en-GB" sz="2800" b="1" smtClean="0">
                <a:latin typeface="Arial" charset="0"/>
                <a:cs typeface="Times New Roman" pitchFamily="18" charset="0"/>
              </a:rPr>
              <a:t/>
            </a:r>
            <a:br>
              <a:rPr lang="en-GB" sz="2800" b="1" smtClean="0">
                <a:latin typeface="Arial" charset="0"/>
                <a:cs typeface="Times New Roman" pitchFamily="18" charset="0"/>
              </a:rPr>
            </a:br>
            <a:r>
              <a:rPr lang="es-ES" sz="2800" b="1" smtClean="0">
                <a:latin typeface="Trebuchet MS" pitchFamily="34" charset="0"/>
                <a:cs typeface="Times New Roman" pitchFamily="18" charset="0"/>
              </a:rPr>
              <a:t/>
            </a:r>
            <a:br>
              <a:rPr lang="es-ES" sz="2800" b="1" smtClean="0">
                <a:latin typeface="Trebuchet MS" pitchFamily="34" charset="0"/>
                <a:cs typeface="Times New Roman" pitchFamily="18" charset="0"/>
              </a:rPr>
            </a:br>
            <a:endParaRPr lang="es-ES" sz="2800" b="1" smtClean="0">
              <a:latin typeface="Arial" charset="0"/>
              <a:cs typeface="Times New Roman" pitchFamily="18" charset="0"/>
            </a:endParaRPr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609600" y="5611813"/>
            <a:ext cx="438150" cy="73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pic>
        <p:nvPicPr>
          <p:cNvPr id="307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35280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0"/>
            <a:ext cx="335280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0"/>
            <a:ext cx="2438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2" descr="FET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088" y="5949950"/>
            <a:ext cx="684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3" descr="logo-pi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875" y="5695950"/>
            <a:ext cx="8636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81" name="Group 5"/>
          <p:cNvGrpSpPr>
            <a:grpSpLocks/>
          </p:cNvGrpSpPr>
          <p:nvPr/>
        </p:nvGrpSpPr>
        <p:grpSpPr bwMode="auto">
          <a:xfrm>
            <a:off x="7162800" y="5876925"/>
            <a:ext cx="649288" cy="619125"/>
            <a:chOff x="6328" y="15347"/>
            <a:chExt cx="983" cy="955"/>
          </a:xfrm>
        </p:grpSpPr>
        <p:pic>
          <p:nvPicPr>
            <p:cNvPr id="3083" name="Picture 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328" y="15347"/>
              <a:ext cx="878" cy="8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4" name="Rectangle 7"/>
            <p:cNvSpPr>
              <a:spLocks noChangeArrowheads="1"/>
            </p:cNvSpPr>
            <p:nvPr/>
          </p:nvSpPr>
          <p:spPr bwMode="auto">
            <a:xfrm>
              <a:off x="7206" y="16081"/>
              <a:ext cx="105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700"/>
                <a:t> </a:t>
              </a:r>
              <a:endParaRPr lang="es-ES"/>
            </a:p>
          </p:txBody>
        </p:sp>
      </p:grpSp>
      <p:pic>
        <p:nvPicPr>
          <p:cNvPr id="3082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32138" y="5589588"/>
            <a:ext cx="2090737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accent2">
                    <a:lumMod val="25000"/>
                  </a:schemeClr>
                </a:solidFill>
              </a:rPr>
              <a:t>Characteristics of the materials</a:t>
            </a:r>
            <a:endParaRPr lang="es-ES" sz="3600" dirty="0" smtClean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Active fight against racial discrimination.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Interpersonal acceptance.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Overcoming ethnocentrism.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Communication and exchange between people and various ethnic groups.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Positive acceptance of different cultures.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accent2">
                    <a:lumMod val="25000"/>
                  </a:schemeClr>
                </a:solidFill>
              </a:rPr>
              <a:t>Characteristics of the materials</a:t>
            </a:r>
            <a:endParaRPr lang="es-ES" sz="3600" dirty="0" smtClean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1433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Active cooperation in social construction.</a:t>
            </a:r>
          </a:p>
          <a:p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Social responsibility.</a:t>
            </a:r>
          </a:p>
          <a:p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Conservation of the natural and social environment.</a:t>
            </a:r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Methodology</a:t>
            </a:r>
            <a:endParaRPr lang="es-ES" dirty="0" smtClean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1536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Participative vision with the construction of two characters</a:t>
            </a:r>
          </a:p>
          <a:p>
            <a:pPr lvl="1"/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the school</a:t>
            </a:r>
          </a:p>
          <a:p>
            <a:pPr lvl="1"/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the world</a:t>
            </a:r>
          </a:p>
          <a:p>
            <a:r>
              <a:rPr lang="en-US" smtClean="0">
                <a:solidFill>
                  <a:schemeClr val="accent2">
                    <a:lumMod val="25000"/>
                  </a:schemeClr>
                </a:solidFill>
              </a:rPr>
              <a:t>Whit that bring to the school </a:t>
            </a:r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the real world</a:t>
            </a:r>
          </a:p>
          <a:p>
            <a:endParaRPr lang="es-ES" dirty="0" smtClean="0"/>
          </a:p>
        </p:txBody>
      </p:sp>
      <p:sp>
        <p:nvSpPr>
          <p:cNvPr id="15364" name="4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 smtClean="0"/>
          </a:p>
        </p:txBody>
      </p:sp>
      <p:pic>
        <p:nvPicPr>
          <p:cNvPr id="15365" name="3 Imagen" descr="mi escuela y el mund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1989138"/>
            <a:ext cx="4322762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3 Imagen" descr="viaje escuela mund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638" y="3429000"/>
            <a:ext cx="4144962" cy="301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2 Marcador de contenido"/>
          <p:cNvSpPr>
            <a:spLocks noGrp="1"/>
          </p:cNvSpPr>
          <p:nvPr>
            <p:ph idx="1"/>
          </p:nvPr>
        </p:nvSpPr>
        <p:spPr>
          <a:xfrm>
            <a:off x="611188" y="1412875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It creates a story in which the school makes a trip across the five continents where children are placed in an individual and collective form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Evolution</a:t>
            </a:r>
          </a:p>
        </p:txBody>
      </p:sp>
      <p:sp>
        <p:nvSpPr>
          <p:cNvPr id="18435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School campaign for secondary: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   eight targets, 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	eight values ​​based in the Millennium Development Goals.</a:t>
            </a:r>
          </a:p>
          <a:p>
            <a:pPr>
              <a:buFontTx/>
              <a:buNone/>
            </a:pPr>
            <a:endParaRPr lang="es-ES" dirty="0" smtClean="0">
              <a:solidFill>
                <a:schemeClr val="accent2">
                  <a:lumMod val="25000"/>
                </a:schemeClr>
              </a:solidFill>
            </a:endParaRPr>
          </a:p>
        </p:txBody>
      </p:sp>
      <p:pic>
        <p:nvPicPr>
          <p:cNvPr id="18436" name="3 Imagen" descr="separado3CC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620713"/>
            <a:ext cx="2305050" cy="552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Networking</a:t>
            </a:r>
            <a:r>
              <a:rPr lang="es-ES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</a:p>
        </p:txBody>
      </p:sp>
      <p:sp>
        <p:nvSpPr>
          <p:cNvPr id="1741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2">
                    <a:lumMod val="25000"/>
                  </a:schemeClr>
                </a:solidFill>
                <a:hlinkClick r:id="rId2"/>
              </a:rPr>
              <a:t>http://www.aulaintercultural.org/</a:t>
            </a:r>
            <a:endParaRPr lang="es-ES" dirty="0" smtClean="0">
              <a:solidFill>
                <a:schemeClr val="accent2">
                  <a:lumMod val="25000"/>
                </a:schemeClr>
              </a:solidFill>
            </a:endParaRPr>
          </a:p>
          <a:p>
            <a:endParaRPr lang="es-ES" dirty="0" smtClean="0">
              <a:solidFill>
                <a:schemeClr val="accent2">
                  <a:lumMod val="25000"/>
                </a:schemeClr>
              </a:solidFill>
            </a:endParaRPr>
          </a:p>
          <a:p>
            <a:r>
              <a:rPr lang="es-ES" dirty="0" smtClean="0">
                <a:solidFill>
                  <a:schemeClr val="accent2">
                    <a:lumMod val="25000"/>
                  </a:schemeClr>
                </a:solidFill>
                <a:hlinkClick r:id="rId3"/>
              </a:rPr>
              <a:t>http://www.educacionenvalores.org/</a:t>
            </a:r>
            <a:r>
              <a:rPr lang="es-ES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3 Imagen" descr="descans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0200" y="3068638"/>
            <a:ext cx="4103688" cy="353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Gracias= </a:t>
            </a:r>
            <a:r>
              <a:rPr lang="en-US" dirty="0" smtClean="0"/>
              <a:t>Thank you</a:t>
            </a:r>
            <a:r>
              <a:rPr lang="es-ES" dirty="0" smtClean="0"/>
              <a:t> </a:t>
            </a:r>
          </a:p>
        </p:txBody>
      </p:sp>
      <p:sp>
        <p:nvSpPr>
          <p:cNvPr id="19459" name="2 Marcador de contenido"/>
          <p:cNvSpPr>
            <a:spLocks noGrp="1"/>
          </p:cNvSpPr>
          <p:nvPr>
            <p:ph idx="1"/>
          </p:nvPr>
        </p:nvSpPr>
        <p:spPr>
          <a:xfrm>
            <a:off x="685800" y="1981200"/>
            <a:ext cx="7631113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chemeClr val="accent2">
                    <a:lumMod val="25000"/>
                  </a:schemeClr>
                </a:solidFill>
              </a:rPr>
              <a:t>To share </a:t>
            </a:r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our progress and our setbacks in building up a more just world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 	In this occupation 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	we can not rest 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	</a:t>
            </a:r>
            <a:endParaRPr lang="es-ES" dirty="0" smtClean="0">
              <a:solidFill>
                <a:schemeClr val="accent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755650" y="549275"/>
            <a:ext cx="7772400" cy="860425"/>
          </a:xfrm>
        </p:spPr>
        <p:txBody>
          <a:bodyPr/>
          <a:lstStyle/>
          <a:p>
            <a:r>
              <a:rPr lang="en-US" smtClean="0"/>
              <a:t>Origin</a:t>
            </a:r>
            <a:r>
              <a:rPr lang="es-ES" smtClean="0"/>
              <a:t>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50825" y="1628775"/>
            <a:ext cx="8353425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25000"/>
                  </a:schemeClr>
                </a:solidFill>
                <a:latin typeface="Tahoma" pitchFamily="34" charset="0"/>
                <a:cs typeface="Tahoma" pitchFamily="34" charset="0"/>
              </a:rPr>
              <a:t>The new social composition in Spain in 2004 and earlier by the arrival of immigrants and the derivation in public school</a:t>
            </a:r>
            <a:endParaRPr lang="es-ES" dirty="0">
              <a:solidFill>
                <a:schemeClr val="accent2">
                  <a:lumMod val="2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250825" y="2492375"/>
            <a:ext cx="8569325" cy="39703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2">
                    <a:lumMod val="25000"/>
                  </a:schemeClr>
                </a:solidFill>
                <a:latin typeface="Tahoma" pitchFamily="34" charset="0"/>
                <a:cs typeface="Tahoma" pitchFamily="34" charset="0"/>
              </a:rPr>
              <a:t>It is necessary to work on the prevention of xenophobic behavior models integrated in public schools because many students from other cultures in a short time, some of them arrive with language difficulties</a:t>
            </a:r>
          </a:p>
          <a:p>
            <a:pPr>
              <a:defRPr/>
            </a:pPr>
            <a:r>
              <a:rPr lang="en-US" sz="2800" dirty="0">
                <a:solidFill>
                  <a:schemeClr val="accent2">
                    <a:lumMod val="25000"/>
                  </a:schemeClr>
                </a:solidFill>
                <a:latin typeface="Tahoma" pitchFamily="34" charset="0"/>
                <a:cs typeface="Tahoma" pitchFamily="34" charset="0"/>
              </a:rPr>
              <a:t>* The parents see this as a threat for the quality of teaching</a:t>
            </a:r>
          </a:p>
          <a:p>
            <a:pPr>
              <a:defRPr/>
            </a:pPr>
            <a:r>
              <a:rPr lang="en-US" sz="2800" dirty="0">
                <a:solidFill>
                  <a:schemeClr val="accent2">
                    <a:lumMod val="25000"/>
                  </a:schemeClr>
                </a:solidFill>
                <a:latin typeface="Tahoma" pitchFamily="34" charset="0"/>
                <a:cs typeface="Tahoma" pitchFamily="34" charset="0"/>
              </a:rPr>
              <a:t>* The teachers have no preparation for the change on the composition of the class.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title"/>
          </p:nvPr>
        </p:nvSpPr>
        <p:spPr>
          <a:xfrm>
            <a:off x="685800" y="404813"/>
            <a:ext cx="7772400" cy="1506537"/>
          </a:xfrm>
        </p:spPr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INTERVENING AGENTS INVOLVED:</a:t>
            </a:r>
            <a:endParaRPr lang="es-ES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Instituto</a:t>
            </a:r>
            <a:r>
              <a:rPr lang="en-US" dirty="0" smtClean="0"/>
              <a:t> </a:t>
            </a:r>
            <a:r>
              <a:rPr lang="en-US" dirty="0" err="1" smtClean="0"/>
              <a:t>Sindical</a:t>
            </a:r>
            <a:r>
              <a:rPr lang="en-US" dirty="0" smtClean="0"/>
              <a:t> de </a:t>
            </a:r>
            <a:r>
              <a:rPr lang="en-US" dirty="0" err="1" smtClean="0"/>
              <a:t>Cooperación</a:t>
            </a:r>
            <a:r>
              <a:rPr lang="en-US" dirty="0" smtClean="0"/>
              <a:t> al </a:t>
            </a:r>
            <a:r>
              <a:rPr lang="en-US" dirty="0" err="1" smtClean="0"/>
              <a:t>Desarrollo</a:t>
            </a:r>
            <a:r>
              <a:rPr lang="en-US" dirty="0" smtClean="0"/>
              <a:t> </a:t>
            </a:r>
          </a:p>
          <a:p>
            <a:pPr lvl="1">
              <a:defRPr/>
            </a:pPr>
            <a:endParaRPr lang="en-US" sz="2400" dirty="0" smtClean="0"/>
          </a:p>
          <a:p>
            <a:pPr lvl="1">
              <a:defRPr/>
            </a:pPr>
            <a:r>
              <a:rPr lang="en-US" sz="2400" dirty="0" smtClean="0">
                <a:solidFill>
                  <a:schemeClr val="accent2">
                    <a:lumMod val="25000"/>
                  </a:schemeClr>
                </a:solidFill>
              </a:rPr>
              <a:t>The project falls within the framework of actions ISCOD on trade union development cooperation, as an extension of social inequality, workers' rights, values ​​education and intercultural harmony.</a:t>
            </a:r>
            <a:endParaRPr lang="en-US" dirty="0" smtClean="0">
              <a:solidFill>
                <a:schemeClr val="accent2">
                  <a:lumMod val="25000"/>
                </a:schemeClr>
              </a:solidFill>
            </a:endParaRP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113" y="2492375"/>
            <a:ext cx="2090737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2 Marcador de contenido"/>
          <p:cNvSpPr>
            <a:spLocks noGrp="1"/>
          </p:cNvSpPr>
          <p:nvPr>
            <p:ph idx="1"/>
          </p:nvPr>
        </p:nvSpPr>
        <p:spPr>
          <a:xfrm>
            <a:off x="685800" y="1052513"/>
            <a:ext cx="7772400" cy="5043487"/>
          </a:xfrm>
        </p:spPr>
        <p:txBody>
          <a:bodyPr/>
          <a:lstStyle/>
          <a:p>
            <a:pPr>
              <a:defRPr/>
            </a:pPr>
            <a:r>
              <a:rPr lang="es-ES" dirty="0" smtClean="0">
                <a:solidFill>
                  <a:schemeClr val="accent2">
                    <a:lumMod val="25000"/>
                  </a:schemeClr>
                </a:solidFill>
              </a:rPr>
              <a:t>Federación Estatal de Trabajadores de la Enseñanza, FETE- UGT</a:t>
            </a:r>
            <a:r>
              <a:rPr lang="es-ES" dirty="0" smtClean="0"/>
              <a:t>, 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Provides to the project activities aimed to the improvement of educational community, because of its importance as an agent of socialization.</a:t>
            </a:r>
          </a:p>
          <a:p>
            <a:pPr lvl="1">
              <a:defRPr/>
            </a:pPr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FETE offers training to teachers on the principles of education for equality.</a:t>
            </a:r>
          </a:p>
          <a:p>
            <a:pPr>
              <a:defRPr/>
            </a:pPr>
            <a:endParaRPr lang="es-ES" dirty="0" smtClean="0"/>
          </a:p>
        </p:txBody>
      </p:sp>
      <p:pic>
        <p:nvPicPr>
          <p:cNvPr id="6147" name="Picture 12" descr="FE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1700213"/>
            <a:ext cx="20320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611188" y="765175"/>
            <a:ext cx="7772400" cy="1863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4000" dirty="0" smtClean="0">
                <a:solidFill>
                  <a:schemeClr val="accent2">
                    <a:lumMod val="25000"/>
                  </a:schemeClr>
                </a:solidFill>
              </a:rPr>
              <a:t>These two institutions design an intervention that provides</a:t>
            </a:r>
            <a:endParaRPr lang="es-ES" dirty="0" smtClean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4099" name="2 Marcador de contenido"/>
          <p:cNvSpPr>
            <a:spLocks noGrp="1"/>
          </p:cNvSpPr>
          <p:nvPr>
            <p:ph idx="1"/>
          </p:nvPr>
        </p:nvSpPr>
        <p:spPr>
          <a:xfrm>
            <a:off x="685800" y="2924175"/>
            <a:ext cx="7772400" cy="3744913"/>
          </a:xfrm>
        </p:spPr>
        <p:txBody>
          <a:bodyPr/>
          <a:lstStyle/>
          <a:p>
            <a:pPr>
              <a:defRPr/>
            </a:pPr>
            <a:r>
              <a:rPr lang="en-US" sz="4400" dirty="0" smtClean="0">
                <a:solidFill>
                  <a:schemeClr val="accent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Values ​​education for the solidarity, the participation and an intercultural coexistence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810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2">
                    <a:lumMod val="25000"/>
                  </a:schemeClr>
                </a:solidFill>
              </a:rPr>
              <a:t>Specific</a:t>
            </a:r>
            <a:r>
              <a:rPr lang="es-ES" b="1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accent2">
                    <a:lumMod val="25000"/>
                  </a:schemeClr>
                </a:solidFill>
              </a:rPr>
              <a:t>Objectives</a:t>
            </a:r>
            <a:endParaRPr lang="es-ES" b="1" dirty="0" smtClean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14400"/>
            <a:ext cx="7993063" cy="5029200"/>
          </a:xfrm>
        </p:spPr>
        <p:txBody>
          <a:bodyPr/>
          <a:lstStyle/>
          <a:p>
            <a:pPr marL="533400" indent="-533400" algn="just" eaLnBrk="1" hangingPunct="1">
              <a:lnSpc>
                <a:spcPct val="130000"/>
              </a:lnSpc>
            </a:pPr>
            <a:r>
              <a:rPr lang="en-US" sz="2800" dirty="0" smtClean="0">
                <a:solidFill>
                  <a:schemeClr val="accent2">
                    <a:lumMod val="25000"/>
                  </a:schemeClr>
                </a:solidFill>
                <a:latin typeface="Trebuchet MS" pitchFamily="34" charset="0"/>
                <a:cs typeface="Times New Roman" pitchFamily="18" charset="0"/>
              </a:rPr>
              <a:t>Design and make teaching materials in print and digital format to bring to the school the social and ​​Education values and intercultural harmony</a:t>
            </a:r>
          </a:p>
          <a:p>
            <a:pPr marL="533400" indent="-533400" algn="just" eaLnBrk="1" hangingPunct="1">
              <a:lnSpc>
                <a:spcPct val="130000"/>
              </a:lnSpc>
            </a:pPr>
            <a:r>
              <a:rPr lang="en-US" sz="2800" dirty="0" smtClean="0">
                <a:solidFill>
                  <a:schemeClr val="accent2">
                    <a:lumMod val="25000"/>
                  </a:schemeClr>
                </a:solidFill>
                <a:latin typeface="Trebuchet MS" pitchFamily="34" charset="0"/>
                <a:cs typeface="Times New Roman" pitchFamily="18" charset="0"/>
              </a:rPr>
              <a:t>Design and develop a training plan for teachers with an active methodology, for mainstreaming of the perspective of values ​​education in school curricula</a:t>
            </a:r>
            <a:endParaRPr lang="es-ES_tradnl" sz="2800" dirty="0" smtClean="0">
              <a:solidFill>
                <a:schemeClr val="accent2">
                  <a:lumMod val="25000"/>
                </a:schemeClr>
              </a:solidFill>
              <a:latin typeface="Trebuchet MS" pitchFamily="34" charset="0"/>
              <a:cs typeface="Times New Roman" pitchFamily="18" charset="0"/>
            </a:endParaRPr>
          </a:p>
          <a:p>
            <a:pPr marL="533400" indent="-533400" algn="just" eaLnBrk="1" hangingPunct="1">
              <a:lnSpc>
                <a:spcPct val="130000"/>
              </a:lnSpc>
            </a:pPr>
            <a:endParaRPr lang="es-ES_tradnl" sz="1600" dirty="0" smtClean="0">
              <a:solidFill>
                <a:srgbClr val="000000"/>
              </a:solidFill>
              <a:latin typeface="Trebuchet MS" pitchFamily="34" charset="0"/>
              <a:cs typeface="Times New Roman" pitchFamily="18" charset="0"/>
            </a:endParaRPr>
          </a:p>
          <a:p>
            <a:pPr marL="533400" indent="-533400" algn="just" eaLnBrk="1" hangingPunct="1">
              <a:lnSpc>
                <a:spcPct val="130000"/>
              </a:lnSpc>
            </a:pPr>
            <a:r>
              <a:rPr lang="es-ES_tradnl" sz="1600" i="1" dirty="0" smtClean="0">
                <a:latin typeface="Trebuchet MS" pitchFamily="34" charset="0"/>
                <a:cs typeface="Times New Roman" pitchFamily="18" charset="0"/>
              </a:rPr>
              <a:t>    </a:t>
            </a:r>
            <a:endParaRPr lang="es-ES_tradnl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>
          <a:xfrm>
            <a:off x="971550" y="692150"/>
            <a:ext cx="7772400" cy="936625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25000"/>
                  </a:schemeClr>
                </a:solidFill>
              </a:rPr>
              <a:t>Strategic</a:t>
            </a:r>
            <a:r>
              <a:rPr lang="es-ES" b="1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2">
                    <a:lumMod val="25000"/>
                  </a:schemeClr>
                </a:solidFill>
              </a:rPr>
              <a:t>Objectives</a:t>
            </a:r>
            <a:endParaRPr lang="en-US" dirty="0" smtClean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921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Working with teachers and children in a </a:t>
            </a:r>
            <a:r>
              <a:rPr lang="en-US" smtClean="0">
                <a:solidFill>
                  <a:schemeClr val="accent2">
                    <a:lumMod val="25000"/>
                  </a:schemeClr>
                </a:solidFill>
              </a:rPr>
              <a:t>transversal </a:t>
            </a:r>
            <a:r>
              <a:rPr lang="en-US" smtClean="0">
                <a:solidFill>
                  <a:schemeClr val="accent2">
                    <a:lumMod val="25000"/>
                  </a:schemeClr>
                </a:solidFill>
              </a:rPr>
              <a:t>manner</a:t>
            </a:r>
            <a:endParaRPr lang="en-US" dirty="0" smtClean="0">
              <a:solidFill>
                <a:schemeClr val="accent2">
                  <a:lumMod val="2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Education for Development</a:t>
            </a:r>
          </a:p>
          <a:p>
            <a:pPr lvl="1"/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Peace Education</a:t>
            </a:r>
          </a:p>
          <a:p>
            <a:pPr lvl="1"/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environmental Education</a:t>
            </a:r>
          </a:p>
          <a:p>
            <a:pPr lvl="1"/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Education for Participation</a:t>
            </a:r>
          </a:p>
          <a:p>
            <a:pPr lvl="1"/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Education for equality between men and women</a:t>
            </a:r>
            <a:endParaRPr lang="es-ES" dirty="0" smtClean="0">
              <a:solidFill>
                <a:schemeClr val="accent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accent2">
                    <a:lumMod val="25000"/>
                  </a:schemeClr>
                </a:solidFill>
              </a:rPr>
              <a:t>Parts of the project</a:t>
            </a:r>
            <a:endParaRPr lang="es-ES" sz="3600" dirty="0" smtClean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280400" cy="5256212"/>
          </a:xfrm>
        </p:spPr>
        <p:txBody>
          <a:bodyPr/>
          <a:lstStyle/>
          <a:p>
            <a:pPr marL="609600" indent="-609600" algn="just" eaLnBrk="1" hangingPunct="1">
              <a:lnSpc>
                <a:spcPct val="130000"/>
              </a:lnSpc>
              <a:buFont typeface="Tahoma" pitchFamily="34" charset="0"/>
              <a:buAutoNum type="arabicPeriod"/>
              <a:defRPr/>
            </a:pPr>
            <a:r>
              <a:rPr lang="en-US" sz="2400" dirty="0" smtClean="0">
                <a:solidFill>
                  <a:schemeClr val="accent2">
                    <a:lumMod val="25000"/>
                  </a:schemeClr>
                </a:solidFill>
                <a:latin typeface="Trebuchet MS" pitchFamily="34" charset="0"/>
                <a:cs typeface="Times New Roman" pitchFamily="18" charset="0"/>
              </a:rPr>
              <a:t>Materials for teachers</a:t>
            </a:r>
          </a:p>
          <a:p>
            <a:pPr marL="609600" indent="-609600" algn="just" eaLnBrk="1" hangingPunct="1">
              <a:lnSpc>
                <a:spcPct val="130000"/>
              </a:lnSpc>
              <a:buFont typeface="Tahoma" pitchFamily="34" charset="0"/>
              <a:buAutoNum type="arabicPeriod"/>
              <a:defRPr/>
            </a:pPr>
            <a:r>
              <a:rPr lang="en-US" sz="2400" dirty="0" smtClean="0">
                <a:solidFill>
                  <a:schemeClr val="accent2">
                    <a:lumMod val="25000"/>
                  </a:schemeClr>
                </a:solidFill>
                <a:latin typeface="Trebuchet MS" pitchFamily="34" charset="0"/>
                <a:cs typeface="Times New Roman" pitchFamily="18" charset="0"/>
              </a:rPr>
              <a:t>Materials for students</a:t>
            </a:r>
          </a:p>
          <a:p>
            <a:pPr marL="609600" indent="-609600" algn="just" eaLnBrk="1" hangingPunct="1">
              <a:lnSpc>
                <a:spcPct val="130000"/>
              </a:lnSpc>
              <a:buFont typeface="Tahoma" pitchFamily="34" charset="0"/>
              <a:buAutoNum type="arabicPeriod"/>
              <a:defRPr/>
            </a:pPr>
            <a:r>
              <a:rPr lang="en-US" sz="2400" dirty="0" smtClean="0">
                <a:solidFill>
                  <a:schemeClr val="accent2">
                    <a:lumMod val="25000"/>
                  </a:schemeClr>
                </a:solidFill>
                <a:latin typeface="Trebuchet MS" pitchFamily="34" charset="0"/>
                <a:cs typeface="Times New Roman" pitchFamily="18" charset="0"/>
              </a:rPr>
              <a:t>Teachers training plans</a:t>
            </a:r>
          </a:p>
          <a:p>
            <a:pPr marL="609600" indent="-609600" algn="just" eaLnBrk="1" hangingPunct="1">
              <a:lnSpc>
                <a:spcPct val="130000"/>
              </a:lnSpc>
              <a:buFont typeface="Tahoma" pitchFamily="34" charset="0"/>
              <a:buAutoNum type="arabicPeriod"/>
              <a:defRPr/>
            </a:pPr>
            <a:r>
              <a:rPr lang="en-US" sz="2400" dirty="0" smtClean="0">
                <a:solidFill>
                  <a:schemeClr val="accent2">
                    <a:lumMod val="25000"/>
                  </a:schemeClr>
                </a:solidFill>
                <a:latin typeface="Trebuchet MS" pitchFamily="34" charset="0"/>
                <a:cs typeface="Times New Roman" pitchFamily="18" charset="0"/>
              </a:rPr>
              <a:t>A web site where the  materials could be downloaded and the users could participate on line</a:t>
            </a:r>
          </a:p>
          <a:p>
            <a:pPr marL="609600" indent="-609600" algn="just" eaLnBrk="1" hangingPunct="1">
              <a:lnSpc>
                <a:spcPct val="130000"/>
              </a:lnSpc>
              <a:buFont typeface="Tahoma" pitchFamily="34" charset="0"/>
              <a:buAutoNum type="arabicPeriod"/>
              <a:defRPr/>
            </a:pPr>
            <a:r>
              <a:rPr lang="en-US" sz="2400" dirty="0" smtClean="0">
                <a:solidFill>
                  <a:schemeClr val="accent2">
                    <a:lumMod val="25000"/>
                  </a:schemeClr>
                </a:solidFill>
                <a:latin typeface="Trebuchet MS" pitchFamily="34" charset="0"/>
                <a:cs typeface="Times New Roman" pitchFamily="18" charset="0"/>
              </a:rPr>
              <a:t>Workshops for basic school students</a:t>
            </a:r>
          </a:p>
          <a:p>
            <a:pPr marL="609600" indent="-609600" algn="just" eaLnBrk="1" hangingPunct="1">
              <a:lnSpc>
                <a:spcPct val="130000"/>
              </a:lnSpc>
              <a:buFont typeface="Tahoma" pitchFamily="34" charset="0"/>
              <a:buAutoNum type="arabicPeriod"/>
              <a:defRPr/>
            </a:pPr>
            <a:r>
              <a:rPr lang="en-US" sz="2400" dirty="0" smtClean="0">
                <a:solidFill>
                  <a:schemeClr val="accent2">
                    <a:lumMod val="25000"/>
                  </a:schemeClr>
                </a:solidFill>
                <a:latin typeface="Trebuchet MS" pitchFamily="34" charset="0"/>
                <a:cs typeface="Times New Roman" pitchFamily="18" charset="0"/>
              </a:rPr>
              <a:t>Integrate schools in a solidarity network for the dissemination of materials, sharing knowledge and experience and promote joint projects.</a:t>
            </a:r>
          </a:p>
          <a:p>
            <a:pPr marL="609600" indent="-609600" algn="just" eaLnBrk="1" hangingPunct="1">
              <a:lnSpc>
                <a:spcPct val="130000"/>
              </a:lnSpc>
              <a:buFontTx/>
              <a:buNone/>
              <a:defRPr/>
            </a:pPr>
            <a:endParaRPr lang="es-ES_tradnl" sz="1800" dirty="0" smtClean="0">
              <a:latin typeface="Trebuchet MS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n arb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58362" y="1052736"/>
            <a:ext cx="2085638" cy="2232248"/>
          </a:xfrm>
          <a:prstGeom prst="rect">
            <a:avLst/>
          </a:prstGeom>
        </p:spPr>
      </p:pic>
      <p:sp>
        <p:nvSpPr>
          <p:cNvPr id="12290" name="1 Título"/>
          <p:cNvSpPr>
            <a:spLocks noGrp="1"/>
          </p:cNvSpPr>
          <p:nvPr>
            <p:ph type="title"/>
          </p:nvPr>
        </p:nvSpPr>
        <p:spPr>
          <a:xfrm>
            <a:off x="685800" y="476250"/>
            <a:ext cx="7772400" cy="14351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Characteristics of the materials</a:t>
            </a:r>
            <a:endParaRPr lang="es-ES" dirty="0" smtClean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Respect for all groups of people and their cultures.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Tolerance of ideas that are not contrary to human rights.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Critical capacity against unjust laws and situations that violate human rights.</a:t>
            </a:r>
          </a:p>
          <a:p>
            <a:pPr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ntura Sumi">
  <a:themeElements>
    <a:clrScheme name="Pintura Sumi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Pintura Sum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intura Sumi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ntura Sumi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ntura Sumi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ntura Sumi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ntura Sumi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ntura Sumi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ntura Sumi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Office\Templates\Diseños de presentaciones\Pintura Sumi.pot</Template>
  <TotalTime>1170</TotalTime>
  <Words>428</Words>
  <Application>Microsoft Office PowerPoint</Application>
  <PresentationFormat>Presentación en pantalla (4:3)</PresentationFormat>
  <Paragraphs>70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Pintura Sumi</vt:lpstr>
      <vt:lpstr>“       “My school and the world”    AWARENESS CAMPAIGN FOR SCHOOLS AND TEACHERS  </vt:lpstr>
      <vt:lpstr>Origin </vt:lpstr>
      <vt:lpstr>          INTERVENING AGENTS INVOLVED:</vt:lpstr>
      <vt:lpstr>Diapositiva 4</vt:lpstr>
      <vt:lpstr>  These two institutions design an intervention that provides</vt:lpstr>
      <vt:lpstr>Specific Objectives</vt:lpstr>
      <vt:lpstr>Strategic Objectives</vt:lpstr>
      <vt:lpstr>Parts of the project</vt:lpstr>
      <vt:lpstr>    Characteristics of the materials</vt:lpstr>
      <vt:lpstr>Characteristics of the materials</vt:lpstr>
      <vt:lpstr>Characteristics of the materials</vt:lpstr>
      <vt:lpstr>Methodology</vt:lpstr>
      <vt:lpstr>Diapositiva 13</vt:lpstr>
      <vt:lpstr>Evolution</vt:lpstr>
      <vt:lpstr>Networking </vt:lpstr>
      <vt:lpstr>Gracias= Thank you </vt:lpstr>
    </vt:vector>
  </TitlesOfParts>
  <Company>FETE-UGT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 ESCUELA Y EL MUNDO   CAMPAÑA DE FORMACIÓN Y SENSIBILIZACION EN LA ESCUELA    EDUCACION EN VALORES PARA LA PARTICIPACIÓN SOLIDARIA  Y LA CONVIVENCIA INTERCULTURAL</dc:title>
  <dc:creator>Jonatan</dc:creator>
  <cp:lastModifiedBy>Marta</cp:lastModifiedBy>
  <cp:revision>107</cp:revision>
  <cp:lastPrinted>2012-10-31T13:22:42Z</cp:lastPrinted>
  <dcterms:created xsi:type="dcterms:W3CDTF">2004-07-05T08:34:59Z</dcterms:created>
  <dcterms:modified xsi:type="dcterms:W3CDTF">2012-11-05T09:22:09Z</dcterms:modified>
</cp:coreProperties>
</file>