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9810A-586A-4F6C-8D67-10954D0C48F2}" type="datetimeFigureOut">
              <a:rPr lang="en-GB" smtClean="0"/>
              <a:t>10/05/2012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F6B1B-A796-4F28-A742-DF1E6A1B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49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8CAB-BDE9-4913-B206-7824311613C8}" type="datetime1">
              <a:rPr lang="en-GB" smtClean="0"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2BA9-667F-4835-83F7-A9DD15503C6E}" type="datetime1">
              <a:rPr lang="en-GB" smtClean="0"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EBBE-2082-45A2-A811-E00C224D4F21}" type="datetime1">
              <a:rPr lang="en-GB" smtClean="0"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24DE-9CB3-4584-B2E9-A831F65181EE}" type="datetime1">
              <a:rPr lang="en-GB" smtClean="0"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1F94-FF48-4FE5-9BC0-06C4AFDBA122}" type="datetime1">
              <a:rPr lang="en-GB" smtClean="0"/>
              <a:t>10/05/2012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6C47-5DAE-466B-ADA0-2806C36D42F5}" type="datetime1">
              <a:rPr lang="en-GB" smtClean="0"/>
              <a:t>10/05/2012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AAB-1248-4948-8301-DD30CD146E76}" type="datetime1">
              <a:rPr lang="en-GB" smtClean="0"/>
              <a:t>10/05/2012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6652-804D-430E-900B-5E463A7AD836}" type="datetime1">
              <a:rPr lang="en-GB" smtClean="0"/>
              <a:t>10/05/2012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7FBA-D159-4C02-ADAD-4DC57A25C120}" type="datetime1">
              <a:rPr lang="en-GB" smtClean="0"/>
              <a:t>10/05/2012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BBF2-D5A4-4896-A655-83D3E7D84330}" type="datetime1">
              <a:rPr lang="en-GB" smtClean="0"/>
              <a:t>10/05/2012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281B-E828-40AD-90C2-61B82F540A8C}" type="datetime1">
              <a:rPr lang="en-GB" smtClean="0"/>
              <a:t>10/05/2012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8A1EE5-59FC-4F33-9F23-001794B131E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0F76B02-701D-4FAD-A0E0-43E09EFA8577}" type="datetime1">
              <a:rPr lang="en-GB" smtClean="0"/>
              <a:t>10/05/2012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Learning lessons from social dialogue practices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26560" cy="1066800"/>
          </a:xfrm>
        </p:spPr>
        <p:txBody>
          <a:bodyPr>
            <a:normAutofit lnSpcReduction="10000"/>
          </a:bodyPr>
          <a:lstStyle/>
          <a:p>
            <a:pPr algn="r"/>
            <a:endParaRPr lang="en-GB" dirty="0" smtClean="0">
              <a:solidFill>
                <a:schemeClr val="tx1"/>
              </a:solidFill>
            </a:endParaRPr>
          </a:p>
          <a:p>
            <a:pPr algn="r"/>
            <a:r>
              <a:rPr lang="en-GB" dirty="0" smtClean="0">
                <a:solidFill>
                  <a:schemeClr val="tx1"/>
                </a:solidFill>
              </a:rPr>
              <a:t>Jan Dereymaeker, coordinator</a:t>
            </a:r>
          </a:p>
          <a:p>
            <a:pPr algn="r"/>
            <a:r>
              <a:rPr lang="en-GB" dirty="0" smtClean="0">
                <a:solidFill>
                  <a:schemeClr val="tx1"/>
                </a:solidFill>
              </a:rPr>
              <a:t>ITUC/TUDCN Trade Union Development Cooperation Network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76672"/>
            <a:ext cx="2674620" cy="96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13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Capacity and capability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Capacity development is essential </a:t>
            </a:r>
          </a:p>
          <a:p>
            <a:pPr lvl="1"/>
            <a:r>
              <a:rPr lang="en-GB" dirty="0" smtClean="0"/>
              <a:t>For each and all partners: workers and employers but also government (ministries of labour)</a:t>
            </a:r>
          </a:p>
          <a:p>
            <a:r>
              <a:rPr lang="en-GB" b="1" dirty="0" smtClean="0"/>
              <a:t>Capability makes capacity work</a:t>
            </a:r>
          </a:p>
          <a:p>
            <a:pPr lvl="1"/>
            <a:r>
              <a:rPr lang="en-GB" dirty="0" smtClean="0"/>
              <a:t>Legislation in place and institutional framework</a:t>
            </a:r>
          </a:p>
          <a:p>
            <a:pPr lvl="1"/>
            <a:r>
              <a:rPr lang="en-GB" dirty="0" smtClean="0"/>
              <a:t>Budget support </a:t>
            </a:r>
          </a:p>
          <a:p>
            <a:pPr lvl="1"/>
            <a:r>
              <a:rPr lang="en-GB" dirty="0" smtClean="0"/>
              <a:t>Partners should be equipped and able to act in autonomy</a:t>
            </a:r>
          </a:p>
          <a:p>
            <a:r>
              <a:rPr lang="en-GB" b="1" dirty="0"/>
              <a:t>International dimension is essential to make the system </a:t>
            </a:r>
            <a:r>
              <a:rPr lang="en-GB" b="1" dirty="0" smtClean="0"/>
              <a:t>work and make it accountable</a:t>
            </a:r>
          </a:p>
          <a:p>
            <a:pPr lvl="1"/>
            <a:r>
              <a:rPr lang="en-GB" dirty="0" smtClean="0"/>
              <a:t>Protects (recourse, appeal procedures, complaints, ….)</a:t>
            </a:r>
          </a:p>
          <a:p>
            <a:pPr lvl="1"/>
            <a:r>
              <a:rPr lang="en-GB" dirty="0" smtClean="0"/>
              <a:t>Disables social dumping</a:t>
            </a:r>
          </a:p>
          <a:p>
            <a:pPr lvl="1"/>
            <a:r>
              <a:rPr lang="en-GB" dirty="0" smtClean="0"/>
              <a:t>Support autonomy of the partners 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76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Lesson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Approach should be </a:t>
            </a:r>
            <a:r>
              <a:rPr lang="en-GB" b="1" dirty="0" smtClean="0"/>
              <a:t>rights based </a:t>
            </a:r>
            <a:r>
              <a:rPr lang="en-GB" dirty="0" smtClean="0"/>
              <a:t>so that partners can be autonomous and be accountable </a:t>
            </a:r>
          </a:p>
          <a:p>
            <a:r>
              <a:rPr lang="en-GB" dirty="0" smtClean="0"/>
              <a:t>Approach should be </a:t>
            </a:r>
            <a:r>
              <a:rPr lang="en-GB" b="1" dirty="0" smtClean="0"/>
              <a:t>dialogue based </a:t>
            </a:r>
            <a:r>
              <a:rPr lang="en-GB" dirty="0" smtClean="0"/>
              <a:t>and multistakeholder</a:t>
            </a:r>
          </a:p>
          <a:p>
            <a:r>
              <a:rPr lang="en-GB" dirty="0" smtClean="0"/>
              <a:t>Institutionalised “machinery” </a:t>
            </a:r>
            <a:r>
              <a:rPr lang="en-GB" dirty="0"/>
              <a:t>is essential to support dialogue process and allow for </a:t>
            </a:r>
            <a:r>
              <a:rPr lang="en-GB" dirty="0" smtClean="0"/>
              <a:t>results. </a:t>
            </a:r>
            <a:endParaRPr lang="en-GB" dirty="0"/>
          </a:p>
          <a:p>
            <a:r>
              <a:rPr lang="en-GB" dirty="0" smtClean="0"/>
              <a:t>Capacity development  (of all actors) goes together with capability (enabling environment)</a:t>
            </a:r>
          </a:p>
          <a:p>
            <a:r>
              <a:rPr lang="en-GB" dirty="0" smtClean="0"/>
              <a:t>The </a:t>
            </a:r>
            <a:r>
              <a:rPr lang="en-GB" dirty="0"/>
              <a:t>accountability </a:t>
            </a:r>
            <a:r>
              <a:rPr lang="en-GB" dirty="0" smtClean="0"/>
              <a:t> approach is also based on the interaction and coherence between the national and international levels.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1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Globalisation is changing the systemic conditions </a:t>
            </a:r>
          </a:p>
          <a:p>
            <a:pPr lvl="1"/>
            <a:r>
              <a:rPr lang="en-GB" dirty="0" smtClean="0"/>
              <a:t>Ownership becomes limited and “country systems” an empty concept, in a (financial) markets driven global economy and compliant policies of international institutions</a:t>
            </a:r>
          </a:p>
          <a:p>
            <a:pPr lvl="1"/>
            <a:r>
              <a:rPr lang="en-GB" b="1" i="1" dirty="0" smtClean="0"/>
              <a:t>Democratic deficit</a:t>
            </a:r>
            <a:r>
              <a:rPr lang="en-GB" dirty="0" smtClean="0"/>
              <a:t> in international/European decision-making is threatening democratic ownership  </a:t>
            </a:r>
          </a:p>
          <a:p>
            <a:pPr lvl="1"/>
            <a:r>
              <a:rPr lang="en-GB" dirty="0" smtClean="0"/>
              <a:t>Profit driven financial markets have no time for (multistakeholder) democracy; they are anti-systemic in democracy as we experience in the current crisis.</a:t>
            </a:r>
          </a:p>
          <a:p>
            <a:r>
              <a:rPr lang="en-GB" b="1" dirty="0" smtClean="0"/>
              <a:t>Paradigm shift in development should switch to democratic governance i</a:t>
            </a:r>
            <a:r>
              <a:rPr lang="en-GB" dirty="0" smtClean="0"/>
              <a:t>nstead of inclusive growth.   Actors in democracy,  not markets (and their institutional compliance) have to be in charge of common interest of people and drive the development agenda’s.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766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Lesson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Democratic governance in development is more </a:t>
            </a:r>
            <a:r>
              <a:rPr lang="en-GB" b="1" dirty="0" smtClean="0"/>
              <a:t>effective/sustainable  </a:t>
            </a:r>
            <a:r>
              <a:rPr lang="en-GB" dirty="0"/>
              <a:t>than market/profit driven development </a:t>
            </a:r>
            <a:endParaRPr lang="en-GB" dirty="0" smtClean="0"/>
          </a:p>
          <a:p>
            <a:r>
              <a:rPr lang="en-GB" b="1" dirty="0" smtClean="0"/>
              <a:t>Policy coherence </a:t>
            </a:r>
            <a:r>
              <a:rPr lang="en-GB" dirty="0" smtClean="0"/>
              <a:t>for development should place democratic governance as the central issue </a:t>
            </a:r>
          </a:p>
          <a:p>
            <a:r>
              <a:rPr lang="en-GB" dirty="0" smtClean="0"/>
              <a:t>Internationalisation of governance has to address urgently the question of the </a:t>
            </a:r>
            <a:r>
              <a:rPr lang="en-GB" b="1" dirty="0" smtClean="0"/>
              <a:t>democratic deficit </a:t>
            </a:r>
            <a:r>
              <a:rPr lang="en-GB" dirty="0" smtClean="0"/>
              <a:t>and </a:t>
            </a:r>
            <a:r>
              <a:rPr lang="en-GB" b="1" dirty="0" smtClean="0"/>
              <a:t>lack of accountability of the intergovernmental (market-driven) dynamics </a:t>
            </a:r>
            <a:endParaRPr lang="en-GB" b="1" dirty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i="1" dirty="0" smtClean="0"/>
              <a:t>These </a:t>
            </a:r>
            <a:r>
              <a:rPr lang="en-GB" i="1" dirty="0"/>
              <a:t>lesson </a:t>
            </a:r>
            <a:r>
              <a:rPr lang="en-GB" i="1" dirty="0" smtClean="0"/>
              <a:t>are </a:t>
            </a:r>
            <a:r>
              <a:rPr lang="en-GB" i="1" dirty="0"/>
              <a:t>still to be </a:t>
            </a:r>
            <a:r>
              <a:rPr lang="en-GB" i="1" dirty="0" smtClean="0"/>
              <a:t>learned by the international institutions and policy makers including the EU</a:t>
            </a:r>
            <a:endParaRPr lang="en-GB" i="1" dirty="0"/>
          </a:p>
          <a:p>
            <a:pPr marL="114300" indent="0">
              <a:buNone/>
            </a:pP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2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a “radical” approach</a:t>
            </a:r>
          </a:p>
          <a:p>
            <a:pPr lvl="1"/>
            <a:r>
              <a:rPr lang="en-GB" dirty="0" smtClean="0"/>
              <a:t>No conditionalities to freedom of association (actors in their own right) and  to the right of initiative, others than self regulated</a:t>
            </a:r>
          </a:p>
          <a:p>
            <a:pPr lvl="1"/>
            <a:r>
              <a:rPr lang="en-GB" dirty="0" smtClean="0"/>
              <a:t>Accountability needs to be rights based and therefore the system needs to be rights based</a:t>
            </a:r>
          </a:p>
          <a:p>
            <a:pPr lvl="1"/>
            <a:r>
              <a:rPr lang="en-GB" dirty="0" smtClean="0"/>
              <a:t>In law and practice</a:t>
            </a:r>
          </a:p>
          <a:p>
            <a:pPr lvl="1"/>
            <a:r>
              <a:rPr lang="en-GB" dirty="0" smtClean="0"/>
              <a:t>Enabling environment/machinery (including capacity development) is part of the deal  </a:t>
            </a:r>
          </a:p>
          <a:p>
            <a:pPr lvl="1"/>
            <a:r>
              <a:rPr lang="en-GB" dirty="0" smtClean="0"/>
              <a:t>Interaction between national and international in a rights based approach to policy dialogue is essential to ensure coherence and accountability</a:t>
            </a:r>
          </a:p>
          <a:p>
            <a:pPr lvl="1"/>
            <a:r>
              <a:rPr lang="en-GB" dirty="0"/>
              <a:t>Multistakeholder means sharing (decision making) power at all levels, based on (mutual) recognised actors and on </a:t>
            </a:r>
            <a:r>
              <a:rPr lang="en-GB" dirty="0" smtClean="0"/>
              <a:t>dialogue within a democratic and accountable (international) system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8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 for policy dialogue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Freedom of Association and Collective bargaining: international standard with supervisory mechanisms to monitor application in law and practice</a:t>
            </a:r>
          </a:p>
          <a:p>
            <a:r>
              <a:rPr lang="en-GB" sz="2400" dirty="0" smtClean="0"/>
              <a:t>In-country “tripartite” policy framework, standard setting and monitoring </a:t>
            </a:r>
          </a:p>
          <a:p>
            <a:r>
              <a:rPr lang="en-GB" sz="2400" dirty="0" smtClean="0"/>
              <a:t>“enabling environment”</a:t>
            </a:r>
          </a:p>
          <a:p>
            <a:pPr lvl="1"/>
            <a:r>
              <a:rPr lang="en-GB" sz="2400" dirty="0" smtClean="0"/>
              <a:t>Capacity development</a:t>
            </a:r>
          </a:p>
          <a:p>
            <a:pPr lvl="1"/>
            <a:r>
              <a:rPr lang="en-GB" sz="2400" dirty="0" smtClean="0"/>
              <a:t>Capability development</a:t>
            </a:r>
          </a:p>
          <a:p>
            <a:pPr lvl="2"/>
            <a:r>
              <a:rPr lang="en-GB" sz="2000" dirty="0" smtClean="0"/>
              <a:t>Infrastructure </a:t>
            </a:r>
            <a:r>
              <a:rPr lang="en-GB" sz="2000" dirty="0"/>
              <a:t>(machinery</a:t>
            </a:r>
            <a:r>
              <a:rPr lang="en-GB" sz="2000" dirty="0" smtClean="0"/>
              <a:t>)</a:t>
            </a:r>
          </a:p>
          <a:p>
            <a:r>
              <a:rPr lang="en-GB" sz="2400" dirty="0" smtClean="0"/>
              <a:t>Context</a:t>
            </a:r>
          </a:p>
          <a:p>
            <a:pPr lvl="1"/>
            <a:r>
              <a:rPr lang="en-GB" sz="2400" dirty="0" smtClean="0"/>
              <a:t>Policy coherence for development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3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Freedom of association and activities  C87 ILO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0100" lvl="2" indent="0">
              <a:buNone/>
            </a:pPr>
            <a:r>
              <a:rPr lang="en-GB" sz="2100" i="1" dirty="0" smtClean="0"/>
              <a:t>Article </a:t>
            </a:r>
            <a:r>
              <a:rPr lang="en-GB" sz="2100" i="1" dirty="0"/>
              <a:t>2</a:t>
            </a:r>
          </a:p>
          <a:p>
            <a:pPr marL="800100" lvl="2" indent="0">
              <a:buNone/>
            </a:pPr>
            <a:r>
              <a:rPr lang="en-GB" sz="2100" i="1" dirty="0"/>
              <a:t>Workers and employers, </a:t>
            </a:r>
            <a:r>
              <a:rPr lang="en-GB" sz="2100" b="1" u="sng" dirty="0">
                <a:solidFill>
                  <a:srgbClr val="FF0000"/>
                </a:solidFill>
              </a:rPr>
              <a:t>without distinction whatsoever</a:t>
            </a:r>
            <a:r>
              <a:rPr lang="en-GB" sz="2100" i="1" dirty="0"/>
              <a:t>, shall have the right to establish and, subject only to the rules of the organisation concerned, to join organisations </a:t>
            </a:r>
            <a:r>
              <a:rPr lang="en-GB" sz="2100" b="1" u="sng" dirty="0">
                <a:solidFill>
                  <a:srgbClr val="FF0000"/>
                </a:solidFill>
              </a:rPr>
              <a:t>of their own choosing without previous authorisation</a:t>
            </a:r>
            <a:r>
              <a:rPr lang="en-GB" sz="2100" i="1" dirty="0"/>
              <a:t>.</a:t>
            </a:r>
          </a:p>
          <a:p>
            <a:pPr marL="800100" lvl="2" indent="0">
              <a:buNone/>
            </a:pPr>
            <a:r>
              <a:rPr lang="en-GB" sz="2100" i="1" dirty="0"/>
              <a:t>Article 3</a:t>
            </a:r>
          </a:p>
          <a:p>
            <a:pPr marL="800100" lvl="2" indent="0">
              <a:buNone/>
            </a:pPr>
            <a:r>
              <a:rPr lang="en-GB" sz="2100" i="1" dirty="0"/>
              <a:t>1. Workers' and employers' organisations shall have the right to draw up </a:t>
            </a:r>
            <a:r>
              <a:rPr lang="en-GB" sz="2100" b="1" u="sng" dirty="0">
                <a:solidFill>
                  <a:srgbClr val="FF0000"/>
                </a:solidFill>
              </a:rPr>
              <a:t>their</a:t>
            </a:r>
            <a:r>
              <a:rPr lang="en-GB" sz="2100" i="1" dirty="0"/>
              <a:t> constitutions and rules, to elect </a:t>
            </a:r>
            <a:r>
              <a:rPr lang="en-GB" sz="2100" b="1" u="sng" dirty="0">
                <a:solidFill>
                  <a:srgbClr val="FF0000"/>
                </a:solidFill>
              </a:rPr>
              <a:t>their</a:t>
            </a:r>
            <a:r>
              <a:rPr lang="en-GB" sz="2100" i="1" dirty="0"/>
              <a:t> representatives in full freedom, to organise </a:t>
            </a:r>
            <a:r>
              <a:rPr lang="en-GB" sz="2100" b="1" u="sng" dirty="0">
                <a:solidFill>
                  <a:srgbClr val="FF0000"/>
                </a:solidFill>
              </a:rPr>
              <a:t>their</a:t>
            </a:r>
            <a:r>
              <a:rPr lang="en-GB" sz="2100" i="1" dirty="0"/>
              <a:t> administration and activities and to formulate </a:t>
            </a:r>
            <a:r>
              <a:rPr lang="en-GB" sz="2100" b="1" u="sng" dirty="0">
                <a:solidFill>
                  <a:srgbClr val="FF0000"/>
                </a:solidFill>
              </a:rPr>
              <a:t>their</a:t>
            </a:r>
            <a:r>
              <a:rPr lang="en-GB" sz="2100" i="1" dirty="0"/>
              <a:t> programmes.</a:t>
            </a:r>
          </a:p>
          <a:p>
            <a:pPr marL="800100" lvl="2" indent="0">
              <a:buNone/>
            </a:pPr>
            <a:r>
              <a:rPr lang="en-GB" sz="2100" i="1" dirty="0"/>
              <a:t>2. The </a:t>
            </a:r>
            <a:r>
              <a:rPr lang="en-GB" sz="2100" b="1" u="sng" dirty="0">
                <a:solidFill>
                  <a:srgbClr val="FF0000"/>
                </a:solidFill>
              </a:rPr>
              <a:t>public authorities shall refrain from any interference </a:t>
            </a:r>
            <a:r>
              <a:rPr lang="en-GB" sz="2100" i="1" dirty="0"/>
              <a:t>which would restrict this right or impede the lawful exercise thereof.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0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As actors in </a:t>
            </a:r>
            <a:r>
              <a:rPr lang="en-GB" b="1" dirty="0" smtClean="0"/>
              <a:t>their own right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lvl="1" indent="0">
              <a:buNone/>
            </a:pPr>
            <a:r>
              <a:rPr lang="en-GB" i="1" dirty="0"/>
              <a:t>Article 5</a:t>
            </a:r>
          </a:p>
          <a:p>
            <a:pPr marL="411480" lvl="1" indent="0">
              <a:buNone/>
            </a:pPr>
            <a:r>
              <a:rPr lang="en-GB" i="1" dirty="0"/>
              <a:t>Workers' and employers' organisations shall have the right to establish and join federations and confederations and any such organisation, federation or confederation shall have </a:t>
            </a:r>
            <a:r>
              <a:rPr lang="en-GB" b="1" u="sng" dirty="0">
                <a:solidFill>
                  <a:srgbClr val="FF0000"/>
                </a:solidFill>
              </a:rPr>
              <a:t>the right to affiliate with international organisations </a:t>
            </a:r>
            <a:r>
              <a:rPr lang="en-GB" i="1" dirty="0"/>
              <a:t>of workers and employers.</a:t>
            </a:r>
          </a:p>
          <a:p>
            <a:pPr marL="411480" lvl="1" indent="0">
              <a:buNone/>
            </a:pPr>
            <a:r>
              <a:rPr lang="en-GB" i="1" dirty="0"/>
              <a:t>Article 6</a:t>
            </a:r>
          </a:p>
          <a:p>
            <a:pPr marL="411480" lvl="1" indent="0">
              <a:buNone/>
            </a:pPr>
            <a:r>
              <a:rPr lang="en-GB" i="1" dirty="0" smtClean="0"/>
              <a:t>…</a:t>
            </a:r>
            <a:endParaRPr lang="en-GB" i="1" dirty="0"/>
          </a:p>
          <a:p>
            <a:pPr marL="411480" lvl="1" indent="0">
              <a:buNone/>
            </a:pPr>
            <a:r>
              <a:rPr lang="en-GB" i="1" dirty="0"/>
              <a:t>Article 7</a:t>
            </a:r>
          </a:p>
          <a:p>
            <a:pPr marL="411480" lvl="1" indent="0">
              <a:buNone/>
            </a:pPr>
            <a:r>
              <a:rPr lang="en-GB" i="1" dirty="0"/>
              <a:t>The acquisition of legal personality by workers' and employers' organisations, federations and confederations shall not be made subject to conditions of such a character as to restrict the application of the provisions of Articles 2, 3 and 4 hereof.</a:t>
            </a:r>
          </a:p>
          <a:p>
            <a:pPr marL="411480" lvl="1" indent="0">
              <a:buNone/>
            </a:pPr>
            <a:r>
              <a:rPr lang="en-GB" i="1" dirty="0"/>
              <a:t>Article 8</a:t>
            </a:r>
          </a:p>
          <a:p>
            <a:pPr marL="411480" lvl="1" indent="0">
              <a:buNone/>
            </a:pPr>
            <a:r>
              <a:rPr lang="en-GB" i="1" dirty="0"/>
              <a:t>1. In exercising the rights provided for in this Convention workers and employers and their respective organisations, like other persons or organised </a:t>
            </a:r>
            <a:r>
              <a:rPr lang="en-GB" i="1" dirty="0" err="1"/>
              <a:t>collectivities</a:t>
            </a:r>
            <a:r>
              <a:rPr lang="en-GB" i="1" dirty="0"/>
              <a:t>, shall respect </a:t>
            </a:r>
            <a:r>
              <a:rPr lang="en-GB" b="1" u="sng" dirty="0">
                <a:solidFill>
                  <a:srgbClr val="FF0000"/>
                </a:solidFill>
              </a:rPr>
              <a:t>the law of the land</a:t>
            </a:r>
            <a:r>
              <a:rPr lang="en-GB" i="1" dirty="0"/>
              <a:t>.</a:t>
            </a:r>
          </a:p>
          <a:p>
            <a:pPr marL="411480" lvl="1" indent="0">
              <a:buNone/>
            </a:pPr>
            <a:r>
              <a:rPr lang="en-GB" i="1" dirty="0"/>
              <a:t>2. The law of the land shall not be such as to impair, nor shall it be so applied as to impair, </a:t>
            </a:r>
            <a:r>
              <a:rPr lang="en-GB" b="1" u="sng" dirty="0">
                <a:solidFill>
                  <a:srgbClr val="FF0000"/>
                </a:solidFill>
              </a:rPr>
              <a:t>the guarantees provided for in this Convention</a:t>
            </a:r>
            <a:r>
              <a:rPr lang="en-GB" i="1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8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With </a:t>
            </a:r>
            <a:r>
              <a:rPr lang="en-GB" b="1" dirty="0" smtClean="0"/>
              <a:t>right</a:t>
            </a:r>
            <a:r>
              <a:rPr lang="en-GB" dirty="0" smtClean="0"/>
              <a:t> of initiative C94 ILO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772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1400" i="1" dirty="0"/>
              <a:t>Article 1</a:t>
            </a:r>
          </a:p>
          <a:p>
            <a:pPr marL="114300" indent="0">
              <a:buNone/>
            </a:pPr>
            <a:r>
              <a:rPr lang="en-GB" sz="1400" i="1" dirty="0"/>
              <a:t>1. Workers shall enjoy </a:t>
            </a:r>
            <a:r>
              <a:rPr lang="en-GB" sz="1400" b="1" u="sng" dirty="0">
                <a:solidFill>
                  <a:srgbClr val="FF0000"/>
                </a:solidFill>
              </a:rPr>
              <a:t>adequate protection against acts of anti-union discrimination </a:t>
            </a:r>
            <a:r>
              <a:rPr lang="en-GB" sz="1400" i="1" dirty="0"/>
              <a:t>in respect of their employment.</a:t>
            </a:r>
          </a:p>
          <a:p>
            <a:pPr marL="114300" indent="0">
              <a:buNone/>
            </a:pPr>
            <a:r>
              <a:rPr lang="en-GB" sz="1400" i="1" dirty="0"/>
              <a:t>2. </a:t>
            </a:r>
            <a:r>
              <a:rPr lang="en-GB" sz="1400" i="1" dirty="0" smtClean="0"/>
              <a:t>… </a:t>
            </a:r>
          </a:p>
          <a:p>
            <a:pPr marL="114300" indent="0">
              <a:buNone/>
            </a:pPr>
            <a:r>
              <a:rPr lang="en-GB" sz="1400" i="1" dirty="0" smtClean="0"/>
              <a:t>Article 2</a:t>
            </a:r>
          </a:p>
          <a:p>
            <a:pPr marL="114300" indent="0">
              <a:buNone/>
            </a:pPr>
            <a:r>
              <a:rPr lang="en-GB" sz="1400" i="1" dirty="0" smtClean="0"/>
              <a:t>1</a:t>
            </a:r>
            <a:r>
              <a:rPr lang="en-GB" sz="1400" i="1" dirty="0"/>
              <a:t>. Workers' and employers' organisations shall enjoy adequate protection against any </a:t>
            </a:r>
            <a:r>
              <a:rPr lang="en-GB" sz="1400" b="1" u="sng" dirty="0">
                <a:solidFill>
                  <a:srgbClr val="FF0000"/>
                </a:solidFill>
              </a:rPr>
              <a:t>acts of interference by each </a:t>
            </a:r>
            <a:r>
              <a:rPr lang="en-GB" sz="1400" b="1" u="sng" dirty="0" smtClean="0">
                <a:solidFill>
                  <a:srgbClr val="FF0000"/>
                </a:solidFill>
              </a:rPr>
              <a:t>other or each other's agents </a:t>
            </a:r>
            <a:r>
              <a:rPr lang="en-GB" sz="1400" i="1" dirty="0" smtClean="0"/>
              <a:t>or members in their establishment, functioning or administration.</a:t>
            </a:r>
          </a:p>
          <a:p>
            <a:pPr marL="114300" indent="0">
              <a:buNone/>
            </a:pPr>
            <a:r>
              <a:rPr lang="en-GB" sz="1400" i="1" dirty="0" smtClean="0"/>
              <a:t>2. In particular, acts which are designed to promote the establishment of workers' organisations under the domination of employers or employers' organisations, </a:t>
            </a:r>
          </a:p>
          <a:p>
            <a:pPr marL="114300" indent="0">
              <a:buNone/>
            </a:pPr>
            <a:r>
              <a:rPr lang="en-GB" sz="1400" i="1" dirty="0" smtClean="0"/>
              <a:t>Article </a:t>
            </a:r>
            <a:r>
              <a:rPr lang="en-GB" sz="1400" i="1" dirty="0"/>
              <a:t>3</a:t>
            </a:r>
          </a:p>
          <a:p>
            <a:pPr marL="114300" indent="0">
              <a:buNone/>
            </a:pPr>
            <a:r>
              <a:rPr lang="en-GB" sz="1400" b="1" i="1" u="sng" dirty="0">
                <a:solidFill>
                  <a:srgbClr val="FF0000"/>
                </a:solidFill>
              </a:rPr>
              <a:t>Machinery</a:t>
            </a:r>
            <a:r>
              <a:rPr lang="en-GB" sz="1400" i="1" dirty="0"/>
              <a:t> appropriate to national conditions shall be established, where necessary, </a:t>
            </a:r>
            <a:r>
              <a:rPr lang="en-GB" sz="1400" b="1" u="sng" dirty="0">
                <a:solidFill>
                  <a:srgbClr val="FF0000"/>
                </a:solidFill>
              </a:rPr>
              <a:t>for the purpose of ensuring respect for the right to organise as defined in the </a:t>
            </a:r>
            <a:r>
              <a:rPr lang="en-GB" sz="1400" b="1" u="sng" dirty="0" smtClean="0">
                <a:solidFill>
                  <a:srgbClr val="FF0000"/>
                </a:solidFill>
              </a:rPr>
              <a:t>preceding</a:t>
            </a:r>
            <a:endParaRPr lang="en-GB" sz="1400" b="1" u="sng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GB" sz="1400" i="1" dirty="0"/>
              <a:t>Article 4</a:t>
            </a:r>
          </a:p>
          <a:p>
            <a:pPr marL="114300" indent="0">
              <a:buNone/>
            </a:pPr>
            <a:r>
              <a:rPr lang="en-GB" sz="1400" i="1" dirty="0"/>
              <a:t>Measures appropriate to national conditions shall be taken, where necessary, to encourage and </a:t>
            </a:r>
            <a:r>
              <a:rPr lang="en-GB" sz="1400" b="1" u="sng" dirty="0">
                <a:solidFill>
                  <a:srgbClr val="FF0000"/>
                </a:solidFill>
              </a:rPr>
              <a:t>promote the full development and utilisation of machinery for voluntary negotiation </a:t>
            </a:r>
            <a:r>
              <a:rPr lang="en-GB" sz="1400" i="1" dirty="0"/>
              <a:t>between employers or employers' organisations and workers' organisations, with a view to the regulation of terms and conditions of employment </a:t>
            </a:r>
            <a:r>
              <a:rPr lang="en-GB" sz="1400" b="1" u="sng" dirty="0">
                <a:solidFill>
                  <a:srgbClr val="FF0000"/>
                </a:solidFill>
              </a:rPr>
              <a:t>by means of collective agreements</a:t>
            </a:r>
            <a:r>
              <a:rPr lang="en-GB" sz="1400" i="1" dirty="0"/>
              <a:t>.</a:t>
            </a:r>
          </a:p>
          <a:p>
            <a:pPr marL="411480" lvl="1" indent="0">
              <a:buNone/>
            </a:pPr>
            <a:endParaRPr lang="en-GB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3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Lesson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Freedom of association /to organise is fundamental</a:t>
            </a:r>
          </a:p>
          <a:p>
            <a:pPr lvl="1"/>
            <a:r>
              <a:rPr lang="en-GB" dirty="0" smtClean="0"/>
              <a:t>Is unconditional</a:t>
            </a:r>
          </a:p>
          <a:p>
            <a:pPr lvl="1"/>
            <a:r>
              <a:rPr lang="en-GB" dirty="0" smtClean="0"/>
              <a:t>Is rights based in national law</a:t>
            </a:r>
          </a:p>
          <a:p>
            <a:pPr lvl="1"/>
            <a:r>
              <a:rPr lang="en-GB" dirty="0" smtClean="0"/>
              <a:t>Includes international dimension</a:t>
            </a:r>
          </a:p>
          <a:p>
            <a:pPr lvl="1"/>
            <a:endParaRPr lang="en-GB" dirty="0"/>
          </a:p>
          <a:p>
            <a:r>
              <a:rPr lang="en-GB" u="sng" dirty="0" smtClean="0"/>
              <a:t>Freedom of association comes with freedom to act/organise activities </a:t>
            </a:r>
          </a:p>
          <a:p>
            <a:pPr lvl="1"/>
            <a:r>
              <a:rPr lang="en-GB" dirty="0" smtClean="0"/>
              <a:t>Safeguards/protection  are necessary</a:t>
            </a:r>
          </a:p>
          <a:p>
            <a:pPr lvl="1"/>
            <a:r>
              <a:rPr lang="en-GB" dirty="0" smtClean="0"/>
              <a:t>“machinery” is indispensable to protect and to enable</a:t>
            </a:r>
          </a:p>
          <a:p>
            <a:pPr lvl="1"/>
            <a:endParaRPr lang="en-GB" dirty="0"/>
          </a:p>
          <a:p>
            <a:r>
              <a:rPr lang="en-GB" u="sng" dirty="0" smtClean="0"/>
              <a:t>“Ownership” is multistakeholder and rights based</a:t>
            </a:r>
          </a:p>
          <a:p>
            <a:pPr lvl="1"/>
            <a:r>
              <a:rPr lang="en-GB" dirty="0" smtClean="0"/>
              <a:t>Recognition of (absolute) rights of partners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5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Monitoring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Country heavy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Governments</a:t>
            </a:r>
            <a:r>
              <a:rPr lang="en-GB" dirty="0" smtClean="0"/>
              <a:t> must translate its ”obligations” e.g. principles and standards into national legislation and practice </a:t>
            </a:r>
            <a:r>
              <a:rPr lang="en-GB" b="1" u="sng" dirty="0" smtClean="0">
                <a:solidFill>
                  <a:srgbClr val="FF0000"/>
                </a:solidFill>
              </a:rPr>
              <a:t>through social dialogue (C144)</a:t>
            </a:r>
          </a:p>
          <a:p>
            <a:pPr lvl="1"/>
            <a:r>
              <a:rPr lang="en-GB" dirty="0" smtClean="0"/>
              <a:t>In law </a:t>
            </a:r>
          </a:p>
          <a:p>
            <a:pPr lvl="2"/>
            <a:r>
              <a:rPr lang="en-GB" dirty="0" smtClean="0"/>
              <a:t>Legal frameworks </a:t>
            </a:r>
          </a:p>
          <a:p>
            <a:pPr lvl="2"/>
            <a:r>
              <a:rPr lang="en-GB" dirty="0" smtClean="0"/>
              <a:t>Jurisprudence</a:t>
            </a:r>
          </a:p>
          <a:p>
            <a:pPr lvl="2"/>
            <a:r>
              <a:rPr lang="en-GB" dirty="0" smtClean="0"/>
              <a:t>Labour courts &amp; labour inspection</a:t>
            </a:r>
          </a:p>
          <a:p>
            <a:pPr lvl="1"/>
            <a:r>
              <a:rPr lang="en-GB" dirty="0"/>
              <a:t>In </a:t>
            </a:r>
            <a:r>
              <a:rPr lang="en-GB" dirty="0" smtClean="0"/>
              <a:t>practice</a:t>
            </a:r>
          </a:p>
          <a:p>
            <a:pPr lvl="2"/>
            <a:r>
              <a:rPr lang="en-GB" dirty="0" smtClean="0"/>
              <a:t>Governments are liable for implementation</a:t>
            </a:r>
          </a:p>
          <a:p>
            <a:pPr lvl="2"/>
            <a:r>
              <a:rPr lang="en-GB" dirty="0" smtClean="0"/>
              <a:t>Labour inspection</a:t>
            </a:r>
          </a:p>
          <a:p>
            <a:r>
              <a:rPr lang="en-GB" b="1" dirty="0" smtClean="0"/>
              <a:t>Global light: ILO tripartite supervisory mechanism</a:t>
            </a:r>
          </a:p>
          <a:p>
            <a:pPr lvl="1"/>
            <a:r>
              <a:rPr lang="en-GB" dirty="0" smtClean="0"/>
              <a:t>Complaints systems</a:t>
            </a:r>
          </a:p>
          <a:p>
            <a:pPr lvl="2"/>
            <a:r>
              <a:rPr lang="en-GB" dirty="0" err="1" smtClean="0"/>
              <a:t>FoA</a:t>
            </a:r>
            <a:r>
              <a:rPr lang="en-GB" dirty="0" smtClean="0"/>
              <a:t> has special urgent procedure</a:t>
            </a:r>
          </a:p>
          <a:p>
            <a:pPr lvl="1"/>
            <a:r>
              <a:rPr lang="en-GB" dirty="0" smtClean="0"/>
              <a:t>Reporting  mechanisms by experts and tripartite dialogue</a:t>
            </a:r>
          </a:p>
          <a:p>
            <a:pPr lvl="1"/>
            <a:r>
              <a:rPr lang="en-GB" dirty="0" smtClean="0"/>
              <a:t>Technical cooperation to improve situation</a:t>
            </a:r>
          </a:p>
          <a:p>
            <a:r>
              <a:rPr lang="en-GB" b="1" dirty="0" smtClean="0"/>
              <a:t>Tripartite at all levels and for all procedures and decision making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3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Lesson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u="sng" dirty="0" smtClean="0"/>
              <a:t>Link In-country  to global and global to local</a:t>
            </a:r>
          </a:p>
          <a:p>
            <a:pPr lvl="1"/>
            <a:r>
              <a:rPr lang="en-GB" dirty="0"/>
              <a:t>They are based on in-country translation but are multilaterally agreed (no unilateral conditionalities) and universally applicable.  They do protect against social dumping and social </a:t>
            </a:r>
            <a:r>
              <a:rPr lang="en-GB" dirty="0" smtClean="0"/>
              <a:t>competition between states </a:t>
            </a:r>
            <a:endParaRPr lang="en-GB" b="1" u="sng" dirty="0" smtClean="0"/>
          </a:p>
          <a:p>
            <a:r>
              <a:rPr lang="en-GB" b="1" u="sng" dirty="0" smtClean="0"/>
              <a:t>It does not happen by itself also the process needs rights based rules</a:t>
            </a:r>
          </a:p>
          <a:p>
            <a:pPr lvl="1"/>
            <a:r>
              <a:rPr lang="en-GB" dirty="0"/>
              <a:t>International principles and standards not only on substance but also on process (multistakeholder dialogue; independent expertise; rights based; complaint mechanisms; technical assistance for improvement)</a:t>
            </a:r>
          </a:p>
          <a:p>
            <a:pPr lvl="2"/>
            <a:r>
              <a:rPr lang="en-GB" dirty="0" smtClean="0"/>
              <a:t>to enhance the dialogue and give rights to partners </a:t>
            </a:r>
          </a:p>
          <a:p>
            <a:pPr lvl="2"/>
            <a:r>
              <a:rPr lang="en-GB" dirty="0" smtClean="0"/>
              <a:t>To ensure proper in-country monitoring </a:t>
            </a:r>
          </a:p>
          <a:p>
            <a:pPr lvl="2"/>
            <a:r>
              <a:rPr lang="en-GB" dirty="0" smtClean="0"/>
              <a:t>Rights based mechanisms of complaints and arbitration </a:t>
            </a:r>
          </a:p>
          <a:p>
            <a:r>
              <a:rPr lang="en-GB" b="1" u="sng" dirty="0" smtClean="0"/>
              <a:t>Monitoring is not only about “sanctions” but about “enhancing”</a:t>
            </a:r>
          </a:p>
          <a:p>
            <a:pPr lvl="1"/>
            <a:r>
              <a:rPr lang="en-GB" dirty="0" smtClean="0"/>
              <a:t>Rights based with protection and complaints mechanism</a:t>
            </a:r>
          </a:p>
          <a:p>
            <a:pPr lvl="1"/>
            <a:r>
              <a:rPr lang="en-GB" dirty="0"/>
              <a:t>Independent expert analysis </a:t>
            </a:r>
            <a:endParaRPr lang="en-GB" dirty="0" smtClean="0"/>
          </a:p>
          <a:p>
            <a:pPr lvl="1"/>
            <a:r>
              <a:rPr lang="en-GB" dirty="0" smtClean="0"/>
              <a:t>Based </a:t>
            </a:r>
            <a:r>
              <a:rPr lang="en-GB" dirty="0"/>
              <a:t>on </a:t>
            </a:r>
            <a:r>
              <a:rPr lang="en-GB" dirty="0" smtClean="0"/>
              <a:t>“structured” dialogue </a:t>
            </a:r>
          </a:p>
          <a:p>
            <a:pPr lvl="1"/>
            <a:r>
              <a:rPr lang="en-GB" dirty="0" smtClean="0"/>
              <a:t>Technical cooperation to improve situation</a:t>
            </a:r>
          </a:p>
          <a:p>
            <a:r>
              <a:rPr lang="en-GB" b="1" u="sng" dirty="0" smtClean="0"/>
              <a:t>Multistakeholder approach is “radical”</a:t>
            </a:r>
            <a:r>
              <a:rPr lang="en-GB" dirty="0" smtClean="0"/>
              <a:t> in all decision making and includes standard setting, implementation, monitoring and technical cooperation. State has specific obligation to make it work.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1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enabling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Implementation is not only about laws </a:t>
            </a:r>
          </a:p>
          <a:p>
            <a:pPr lvl="1"/>
            <a:r>
              <a:rPr lang="en-GB" dirty="0" smtClean="0"/>
              <a:t>Social dialogue needs rights based rules (</a:t>
            </a:r>
            <a:r>
              <a:rPr lang="en-GB" dirty="0" err="1" smtClean="0"/>
              <a:t>cfr</a:t>
            </a:r>
            <a:r>
              <a:rPr lang="en-GB" dirty="0" smtClean="0"/>
              <a:t> </a:t>
            </a:r>
            <a:r>
              <a:rPr lang="en-GB" dirty="0" err="1" smtClean="0"/>
              <a:t>int’al</a:t>
            </a:r>
            <a:r>
              <a:rPr lang="en-GB" dirty="0" smtClean="0"/>
              <a:t> standards)</a:t>
            </a:r>
          </a:p>
          <a:p>
            <a:pPr lvl="2"/>
            <a:r>
              <a:rPr lang="en-GB" dirty="0" smtClean="0"/>
              <a:t>On “representation” (“most representative” notion)</a:t>
            </a:r>
          </a:p>
          <a:p>
            <a:pPr lvl="2"/>
            <a:r>
              <a:rPr lang="en-GB" dirty="0" smtClean="0"/>
              <a:t>On what (knowledge and data gathering and sharing) and how (tripartite decision making procedures)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Social dialogue needs infrastructure</a:t>
            </a:r>
          </a:p>
          <a:p>
            <a:pPr lvl="2"/>
            <a:r>
              <a:rPr lang="en-GB" dirty="0" smtClean="0"/>
              <a:t>Social dialogue institutes and/or economic and social committees</a:t>
            </a:r>
          </a:p>
          <a:p>
            <a:pPr lvl="2"/>
            <a:r>
              <a:rPr lang="en-GB" dirty="0" smtClean="0"/>
              <a:t>Labour inspection </a:t>
            </a:r>
          </a:p>
          <a:p>
            <a:pPr lvl="2"/>
            <a:r>
              <a:rPr lang="en-GB" dirty="0" smtClean="0"/>
              <a:t>Labour courts</a:t>
            </a:r>
          </a:p>
          <a:p>
            <a:pPr lvl="1"/>
            <a:r>
              <a:rPr lang="en-GB" dirty="0" smtClean="0"/>
              <a:t>Social dialogue needs political will and budget support </a:t>
            </a:r>
          </a:p>
          <a:p>
            <a:r>
              <a:rPr lang="en-GB" dirty="0" smtClean="0"/>
              <a:t>This needs a minimum of global “machinery” for setting  the global standards but also for monitoring them and for supporting progress on implementation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1EE5-59FC-4F33-9F23-001794B131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94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207</TotalTime>
  <Words>1381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Learning lessons from social dialogue practices</vt:lpstr>
      <vt:lpstr>Conditions for policy dialogue</vt:lpstr>
      <vt:lpstr>Freedom of association and activities  C87 ILO</vt:lpstr>
      <vt:lpstr>As actors in their own right</vt:lpstr>
      <vt:lpstr>With right of initiative C94 ILO</vt:lpstr>
      <vt:lpstr>Lesson 1</vt:lpstr>
      <vt:lpstr>Monitoring framework</vt:lpstr>
      <vt:lpstr>Lesson 2</vt:lpstr>
      <vt:lpstr>The enabling environment</vt:lpstr>
      <vt:lpstr>Capacity and capability </vt:lpstr>
      <vt:lpstr>Lesson 3</vt:lpstr>
      <vt:lpstr>Context</vt:lpstr>
      <vt:lpstr>Lesson 4</vt:lpstr>
      <vt:lpstr>Conclusions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 participation: can we learn lessons from social dialogue</dc:title>
  <dc:creator>Jan Dereymaeker</dc:creator>
  <cp:lastModifiedBy>Jan Dereymaeker</cp:lastModifiedBy>
  <cp:revision>17</cp:revision>
  <dcterms:created xsi:type="dcterms:W3CDTF">2012-05-10T06:54:14Z</dcterms:created>
  <dcterms:modified xsi:type="dcterms:W3CDTF">2012-05-10T10:21:26Z</dcterms:modified>
</cp:coreProperties>
</file>