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73" r:id="rId3"/>
    <p:sldId id="274" r:id="rId4"/>
    <p:sldId id="275" r:id="rId5"/>
    <p:sldId id="286" r:id="rId6"/>
    <p:sldId id="285" r:id="rId7"/>
    <p:sldId id="287" r:id="rId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99CC"/>
    <a:srgbClr val="00CCFF"/>
    <a:srgbClr val="33C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865" autoAdjust="0"/>
  </p:normalViewPr>
  <p:slideViewPr>
    <p:cSldViewPr>
      <p:cViewPr>
        <p:scale>
          <a:sx n="45" d="100"/>
          <a:sy n="45" d="100"/>
        </p:scale>
        <p:origin x="-209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9791069-99F6-4B65-AD38-6EED37DD4AFE}" type="datetimeFigureOut">
              <a:rPr lang="en-US" smtClean="0"/>
              <a:t>11/18/2013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D369600-DBD9-4A73-A215-7896D4E435D2}" type="slidenum">
              <a:rPr lang="en-US" smtClean="0"/>
              <a:t>‹#›</a:t>
            </a:fld>
            <a:endParaRPr lang="en-US"/>
          </a:p>
        </p:txBody>
      </p:sp>
    </p:spTree>
    <p:extLst>
      <p:ext uri="{BB962C8B-B14F-4D97-AF65-F5344CB8AC3E}">
        <p14:creationId xmlns:p14="http://schemas.microsoft.com/office/powerpoint/2010/main" val="14678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l.gov/opa/media/press/whd/WHD20131922.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hinkprogress.org/economy/2013/11/12/2925601/seattle-walmart-strik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huffingtonpost.com/2013/11/08/walmart-arrests_n_4227411.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44B6-9046-4284-9207-B48CDB651CD9}" type="slidenum">
              <a:rPr lang="en-US" smtClean="0"/>
              <a:t>1</a:t>
            </a:fld>
            <a:endParaRPr lang="en-US"/>
          </a:p>
        </p:txBody>
      </p:sp>
    </p:spTree>
    <p:extLst>
      <p:ext uri="{BB962C8B-B14F-4D97-AF65-F5344CB8AC3E}">
        <p14:creationId xmlns:p14="http://schemas.microsoft.com/office/powerpoint/2010/main" val="192773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Hello Sisters! I</a:t>
            </a:r>
            <a:r>
              <a:rPr lang="en-US" sz="1200" b="0" i="0" kern="1200" baseline="0" dirty="0" smtClean="0">
                <a:solidFill>
                  <a:schemeClr val="tx1"/>
                </a:solidFill>
                <a:effectLst/>
                <a:latin typeface="+mn-lt"/>
                <a:ea typeface="+mn-ea"/>
                <a:cs typeface="+mn-cs"/>
              </a:rPr>
              <a:t> have been so inspired by the amazing work I’ve heard so many of you talk about in the last day and I only hope what I have to share is of some use to all of you… I thank you for the </a:t>
            </a:r>
            <a:r>
              <a:rPr lang="en-US" sz="1200" b="0" i="0" kern="1200" dirty="0" smtClean="0">
                <a:solidFill>
                  <a:schemeClr val="tx1"/>
                </a:solidFill>
                <a:effectLst/>
                <a:latin typeface="+mn-lt"/>
                <a:ea typeface="+mn-ea"/>
                <a:cs typeface="+mn-cs"/>
              </a:rPr>
              <a:t>opportunity</a:t>
            </a:r>
            <a:r>
              <a:rPr lang="en-US" sz="1200" b="0" i="0" kern="1200" baseline="0" dirty="0" smtClean="0">
                <a:solidFill>
                  <a:schemeClr val="tx1"/>
                </a:solidFill>
                <a:effectLst/>
                <a:latin typeface="+mn-lt"/>
                <a:ea typeface="+mn-ea"/>
                <a:cs typeface="+mn-cs"/>
              </a:rPr>
              <a:t> to share some experiences from the U.S.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labor movement in the U.S. </a:t>
            </a:r>
            <a:r>
              <a:rPr lang="en-US" sz="1200" b="0" i="0" kern="1200" dirty="0" smtClean="0">
                <a:solidFill>
                  <a:schemeClr val="tx1"/>
                </a:solidFill>
                <a:effectLst/>
                <a:latin typeface="+mn-lt"/>
                <a:ea typeface="+mn-ea"/>
                <a:cs typeface="+mn-cs"/>
              </a:rPr>
              <a:t>has </a:t>
            </a:r>
            <a:r>
              <a:rPr lang="en-US" sz="1200" b="0" i="0" kern="1200" dirty="0" smtClean="0">
                <a:solidFill>
                  <a:schemeClr val="tx1"/>
                </a:solidFill>
                <a:effectLst/>
                <a:latin typeface="+mn-lt"/>
                <a:ea typeface="+mn-ea"/>
                <a:cs typeface="+mn-cs"/>
              </a:rPr>
              <a:t>been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a steady decline the past 30 </a:t>
            </a:r>
            <a:r>
              <a:rPr lang="en-US" sz="1200" b="0" i="0" kern="1200" dirty="0" smtClean="0">
                <a:solidFill>
                  <a:schemeClr val="tx1"/>
                </a:solidFill>
                <a:effectLst/>
                <a:latin typeface="+mn-lt"/>
                <a:ea typeface="+mn-ea"/>
                <a:cs typeface="+mn-cs"/>
              </a:rPr>
              <a:t>years,</a:t>
            </a:r>
            <a:r>
              <a:rPr lang="en-US" sz="1200" b="0" i="0" kern="1200" baseline="0" dirty="0" smtClean="0">
                <a:solidFill>
                  <a:schemeClr val="tx1"/>
                </a:solidFill>
                <a:effectLst/>
                <a:latin typeface="+mn-lt"/>
                <a:ea typeface="+mn-ea"/>
                <a:cs typeface="+mn-cs"/>
              </a:rPr>
              <a:t> and has not done a good enough job of adapting its institutions or approaches to organizing as the economy and structure of employment in the U.S. has changed. Our labor movement and its institutions largely represent the interests of workers in the formal economy—people with permanent employment and generally speaking, high skills. While in the U.S. the informal economy is relatively small compared to many places, it is significant, and much of the formal economy is now characterized by highly precarious, low-wage work in the service sector.  We have a large and growing immigrant workforce, many without citizenship, and employers like Walmart that are big enough and powerful enough to lower standards for workers from their stores and throughout the U.S. economy as well as all the way through a global supply chain.</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2013 AFL-CIO National Convention marked a historic opening in the U.S. labor movement and signaled a new commitment to openness,</a:t>
            </a:r>
            <a:r>
              <a:rPr lang="en-US" sz="1200" b="0" i="0" kern="1200" baseline="0" dirty="0" smtClean="0">
                <a:solidFill>
                  <a:schemeClr val="tx1"/>
                </a:solidFill>
                <a:effectLst/>
                <a:latin typeface="+mn-lt"/>
                <a:ea typeface="+mn-ea"/>
                <a:cs typeface="+mn-cs"/>
              </a:rPr>
              <a:t> inclusion, new ideas, and most fundamentally, organizing. </a:t>
            </a:r>
            <a:r>
              <a:rPr lang="en-US" sz="1200" b="0" i="0" kern="1200" dirty="0" smtClean="0">
                <a:solidFill>
                  <a:schemeClr val="tx1"/>
                </a:solidFill>
                <a:effectLst/>
                <a:latin typeface="+mn-lt"/>
                <a:ea typeface="+mn-ea"/>
                <a:cs typeface="+mn-cs"/>
              </a:rPr>
              <a:t>As sister </a:t>
            </a:r>
            <a:r>
              <a:rPr lang="en-US" sz="1200" b="0" i="0" kern="1200" dirty="0" err="1" smtClean="0">
                <a:solidFill>
                  <a:schemeClr val="tx1"/>
                </a:solidFill>
                <a:effectLst/>
                <a:latin typeface="+mn-lt"/>
                <a:ea typeface="+mn-ea"/>
                <a:cs typeface="+mn-cs"/>
              </a:rPr>
              <a:t>Sharan</a:t>
            </a:r>
            <a:r>
              <a:rPr lang="en-US" sz="1200" b="0" i="0" kern="1200" dirty="0" smtClean="0">
                <a:solidFill>
                  <a:schemeClr val="tx1"/>
                </a:solidFill>
                <a:effectLst/>
                <a:latin typeface="+mn-lt"/>
                <a:ea typeface="+mn-ea"/>
                <a:cs typeface="+mn-cs"/>
              </a:rPr>
              <a:t> Burrow, General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Secty</a:t>
            </a:r>
            <a:r>
              <a:rPr lang="en-US" sz="1200" b="0" i="0" kern="1200" baseline="0" dirty="0" smtClean="0">
                <a:solidFill>
                  <a:schemeClr val="tx1"/>
                </a:solidFill>
                <a:effectLst/>
                <a:latin typeface="+mn-lt"/>
                <a:ea typeface="+mn-ea"/>
                <a:cs typeface="+mn-cs"/>
              </a:rPr>
              <a:t> of the ITUC said yesterday, the best way to build power for workers is to Organize! Organize! Organize!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a:t>
            </a:r>
            <a:r>
              <a:rPr lang="en-US" sz="1200" b="0" i="0" kern="1200" baseline="0" dirty="0" smtClean="0">
                <a:solidFill>
                  <a:schemeClr val="tx1"/>
                </a:solidFill>
                <a:effectLst/>
                <a:latin typeface="+mn-lt"/>
                <a:ea typeface="+mn-ea"/>
                <a:cs typeface="+mn-cs"/>
              </a:rPr>
              <a:t> series of resolutions were passed that commit the AFL-CIO and its unions to focus on organizing in bigger and more effective ways… NEXT SLIDE</a:t>
            </a:r>
            <a:endParaRPr lang="en-GB" dirty="0"/>
          </a:p>
        </p:txBody>
      </p:sp>
      <p:sp>
        <p:nvSpPr>
          <p:cNvPr id="4" name="Slide Number Placeholder 3"/>
          <p:cNvSpPr>
            <a:spLocks noGrp="1"/>
          </p:cNvSpPr>
          <p:nvPr>
            <p:ph type="sldNum" sz="quarter" idx="10"/>
          </p:nvPr>
        </p:nvSpPr>
        <p:spPr/>
        <p:txBody>
          <a:bodyPr/>
          <a:lstStyle/>
          <a:p>
            <a:fld id="{1D369600-DBD9-4A73-A215-7896D4E435D2}" type="slidenum">
              <a:rPr lang="en-US" smtClean="0"/>
              <a:t>2</a:t>
            </a:fld>
            <a:endParaRPr lang="en-US"/>
          </a:p>
        </p:txBody>
      </p:sp>
    </p:spTree>
    <p:extLst>
      <p:ext uri="{BB962C8B-B14F-4D97-AF65-F5344CB8AC3E}">
        <p14:creationId xmlns:p14="http://schemas.microsoft.com/office/powerpoint/2010/main" val="53107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summarize the</a:t>
            </a:r>
            <a:r>
              <a:rPr lang="en-US" sz="1200" b="0" i="0" kern="1200" baseline="0" dirty="0" smtClean="0">
                <a:solidFill>
                  <a:schemeClr val="tx1"/>
                </a:solidFill>
                <a:effectLst/>
                <a:latin typeface="+mn-lt"/>
                <a:ea typeface="+mn-ea"/>
                <a:cs typeface="+mn-cs"/>
              </a:rPr>
              <a:t> commitments most relevant to the issues related to building power for women workers, </a:t>
            </a:r>
            <a:r>
              <a:rPr lang="en-US" sz="1200" b="0" i="0" kern="1200" dirty="0" smtClean="0">
                <a:solidFill>
                  <a:schemeClr val="tx1"/>
                </a:solidFill>
                <a:effectLst/>
                <a:latin typeface="+mn-lt"/>
                <a:ea typeface="+mn-ea"/>
                <a:cs typeface="+mn-cs"/>
              </a:rPr>
              <a:t>US unions and the AFL-CIO will: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Pursue efforts to help </a:t>
            </a:r>
            <a:r>
              <a:rPr lang="en-US" sz="1200" b="1" i="1" u="sng" kern="1200" dirty="0" smtClean="0">
                <a:solidFill>
                  <a:schemeClr val="tx1"/>
                </a:solidFill>
                <a:effectLst/>
                <a:latin typeface="+mn-lt"/>
                <a:ea typeface="+mn-ea"/>
                <a:cs typeface="+mn-cs"/>
              </a:rPr>
              <a:t>all </a:t>
            </a:r>
            <a:r>
              <a:rPr lang="en-US" sz="1200" b="0" i="0" kern="1200" dirty="0" smtClean="0">
                <a:solidFill>
                  <a:schemeClr val="tx1"/>
                </a:solidFill>
                <a:effectLst/>
                <a:latin typeface="+mn-lt"/>
                <a:ea typeface="+mn-ea"/>
                <a:cs typeface="+mn-cs"/>
              </a:rPr>
              <a:t>workers organize--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For example,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worker centers—local organizations fighting for immigrant workers</a:t>
            </a:r>
            <a:r>
              <a:rPr lang="en-US" sz="1200" b="0" i="0" kern="1200" baseline="0" dirty="0" smtClean="0">
                <a:solidFill>
                  <a:schemeClr val="tx1"/>
                </a:solidFill>
                <a:effectLst/>
                <a:latin typeface="+mn-lt"/>
                <a:ea typeface="+mn-ea"/>
                <a:cs typeface="+mn-cs"/>
              </a:rPr>
              <a:t> rights, </a:t>
            </a:r>
            <a:r>
              <a:rPr lang="en-US" sz="1200" b="0" i="0" kern="1200" dirty="0" smtClean="0">
                <a:solidFill>
                  <a:schemeClr val="tx1"/>
                </a:solidFill>
                <a:effectLst/>
                <a:latin typeface="+mn-lt"/>
                <a:ea typeface="+mn-ea"/>
                <a:cs typeface="+mn-cs"/>
              </a:rPr>
              <a:t> can now affiliate </a:t>
            </a:r>
            <a:r>
              <a:rPr lang="en-US" sz="1200" b="0" i="0" kern="1200" dirty="0" smtClean="0">
                <a:solidFill>
                  <a:schemeClr val="tx1"/>
                </a:solidFill>
                <a:effectLst/>
                <a:latin typeface="+mn-lt"/>
                <a:ea typeface="+mn-ea"/>
                <a:cs typeface="+mn-cs"/>
              </a:rPr>
              <a:t>into </a:t>
            </a:r>
            <a:r>
              <a:rPr lang="en-US" sz="1200" b="0" i="0" kern="1200" dirty="0" smtClean="0">
                <a:solidFill>
                  <a:schemeClr val="tx1"/>
                </a:solidFill>
                <a:effectLst/>
                <a:latin typeface="+mn-lt"/>
                <a:ea typeface="+mn-ea"/>
                <a:cs typeface="+mn-cs"/>
              </a:rPr>
              <a:t>local </a:t>
            </a:r>
            <a:r>
              <a:rPr lang="en-US" sz="1200" b="0" i="0" kern="1200" dirty="0" smtClean="0">
                <a:solidFill>
                  <a:schemeClr val="tx1"/>
                </a:solidFill>
                <a:effectLst/>
                <a:latin typeface="+mn-lt"/>
                <a:ea typeface="+mn-ea"/>
                <a:cs typeface="+mn-cs"/>
              </a:rPr>
              <a:t>labor </a:t>
            </a:r>
            <a:r>
              <a:rPr lang="en-US" sz="1200" b="0" i="0" kern="1200" dirty="0" smtClean="0">
                <a:solidFill>
                  <a:schemeClr val="tx1"/>
                </a:solidFill>
                <a:effectLst/>
                <a:latin typeface="+mn-lt"/>
                <a:ea typeface="+mn-ea"/>
                <a:cs typeface="+mn-cs"/>
              </a:rPr>
              <a:t>councils,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National affiliates are now required to submit organizing plans to the federation each year and the focus is on identifying large targets and encouraging</a:t>
            </a:r>
            <a:r>
              <a:rPr lang="en-US" sz="1200" b="0" i="0" kern="1200" baseline="0" dirty="0" smtClean="0">
                <a:solidFill>
                  <a:schemeClr val="tx1"/>
                </a:solidFill>
                <a:effectLst/>
                <a:latin typeface="+mn-lt"/>
                <a:ea typeface="+mn-ea"/>
                <a:cs typeface="+mn-cs"/>
              </a:rPr>
              <a:t> multi-union campaigns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And</a:t>
            </a:r>
            <a:r>
              <a:rPr lang="en-GB" sz="1200" b="0" i="0" kern="1200" baseline="0" dirty="0" smtClean="0">
                <a:solidFill>
                  <a:schemeClr val="tx1"/>
                </a:solidFill>
                <a:effectLst/>
                <a:latin typeface="+mn-lt"/>
                <a:ea typeface="+mn-ea"/>
                <a:cs typeface="+mn-cs"/>
              </a:rPr>
              <a:t> the AFL-CIO and its affiliate unions must commit resources to research and strategic campaign planning—I am a researcher, so I am biased, but I always say: good facts and analysis drive good strategy and a sound strategy drives effective tactics.  We are committed to this approach and designating resources to back it up.</a:t>
            </a:r>
          </a:p>
          <a:p>
            <a:pPr marL="171450" indent="-171450">
              <a:buFont typeface="Arial" panose="020B0604020202020204" pitchFamily="34" charset="0"/>
              <a:buChar char="•"/>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Support Immigrant Workers’ Rights</a:t>
            </a:r>
          </a:p>
          <a:p>
            <a:pPr lvl="0">
              <a:buFont typeface="Wingdings" panose="05000000000000000000" pitchFamily="2" charset="2"/>
              <a:buChar char="§"/>
            </a:pPr>
            <a:r>
              <a:rPr lang="en-US" sz="1200" dirty="0" smtClean="0">
                <a:effectLst/>
              </a:rPr>
              <a:t>We</a:t>
            </a:r>
            <a:r>
              <a:rPr lang="en-US" sz="1200" baseline="0" dirty="0" smtClean="0">
                <a:effectLst/>
              </a:rPr>
              <a:t> will p</a:t>
            </a:r>
            <a:r>
              <a:rPr lang="en-US" sz="1200" dirty="0" smtClean="0">
                <a:effectLst/>
              </a:rPr>
              <a:t>romote organizing of immigrant workers </a:t>
            </a:r>
          </a:p>
          <a:p>
            <a:pPr lvl="0">
              <a:buFont typeface="Wingdings" panose="05000000000000000000" pitchFamily="2" charset="2"/>
              <a:buChar char="§"/>
            </a:pPr>
            <a:r>
              <a:rPr lang="en-US" sz="1200" dirty="0" smtClean="0">
                <a:effectLst/>
              </a:rPr>
              <a:t>We will work with affiliate unions to recruit and train organizers from the immigrant community </a:t>
            </a:r>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Create a Broad and Inclusive </a:t>
            </a:r>
            <a:r>
              <a:rPr lang="en-GB" sz="1200" b="0" i="0" kern="1200" baseline="0" dirty="0" err="1" smtClean="0">
                <a:solidFill>
                  <a:schemeClr val="tx1"/>
                </a:solidFill>
                <a:effectLst/>
                <a:latin typeface="+mn-lt"/>
                <a:ea typeface="+mn-ea"/>
                <a:cs typeface="+mn-cs"/>
              </a:rPr>
              <a:t>Labor</a:t>
            </a:r>
            <a:r>
              <a:rPr lang="en-GB" sz="1200" b="0" i="0" kern="1200" baseline="0" dirty="0" smtClean="0">
                <a:solidFill>
                  <a:schemeClr val="tx1"/>
                </a:solidFill>
                <a:effectLst/>
                <a:latin typeface="+mn-lt"/>
                <a:ea typeface="+mn-ea"/>
                <a:cs typeface="+mn-cs"/>
              </a:rPr>
              <a:t> Movement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effectLst/>
              </a:rPr>
              <a:t>We</a:t>
            </a:r>
            <a:r>
              <a:rPr lang="en-US" sz="1200" baseline="0" dirty="0" smtClean="0">
                <a:effectLst/>
              </a:rPr>
              <a:t> will e</a:t>
            </a:r>
            <a:r>
              <a:rPr lang="en-US" sz="1200" dirty="0" smtClean="0">
                <a:effectLst/>
              </a:rPr>
              <a:t>xpand existing forms of worker representation through ideas like associate member programs that establish a membership ladder</a:t>
            </a:r>
            <a:r>
              <a:rPr lang="en-US" sz="1200" baseline="0" dirty="0" smtClean="0">
                <a:effectLst/>
              </a:rPr>
              <a:t> and make joining the union easier.  </a:t>
            </a:r>
            <a:r>
              <a:rPr lang="en-US" sz="1200" dirty="0" smtClean="0">
                <a:effectLst/>
              </a:rPr>
              <a:t>We are also creating new forms of membership available to any worker, for example through our affiliated non-profit</a:t>
            </a:r>
            <a:r>
              <a:rPr lang="en-US" sz="1200" baseline="0" dirty="0" smtClean="0">
                <a:effectLst/>
              </a:rPr>
              <a:t> organization, </a:t>
            </a:r>
            <a:r>
              <a:rPr lang="en-US" sz="1200" dirty="0" smtClean="0">
                <a:effectLst/>
              </a:rPr>
              <a:t> Working America</a:t>
            </a:r>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Global Organizing</a:t>
            </a:r>
          </a:p>
          <a:p>
            <a:pPr>
              <a:buFont typeface="Wingdings" panose="05000000000000000000" pitchFamily="2" charset="2"/>
              <a:buChar char="§"/>
            </a:pPr>
            <a:r>
              <a:rPr lang="en-US" sz="1200" dirty="0" smtClean="0">
                <a:effectLst/>
              </a:rPr>
              <a:t>Develop a shared analysis of global supply chains and multi-national employers--</a:t>
            </a:r>
            <a:r>
              <a:rPr lang="en-US" sz="1200" kern="1200" dirty="0" smtClean="0">
                <a:solidFill>
                  <a:schemeClr val="tx1"/>
                </a:solidFill>
                <a:effectLst/>
                <a:latin typeface="+mn-lt"/>
                <a:ea typeface="+mn-ea"/>
                <a:cs typeface="+mn-cs"/>
              </a:rPr>
              <a:t>, USW partnership with Africa FAWUL .Solidarity Center also supporting this work and it is a great example of leveraging supply chain relationships to organize precarious workers and improve egregious worker rights violations.</a:t>
            </a:r>
            <a:endParaRPr lang="en-US" sz="1200" dirty="0" smtClean="0">
              <a:effectLst/>
            </a:endParaRPr>
          </a:p>
          <a:p>
            <a:pPr>
              <a:buFont typeface="Wingdings" panose="05000000000000000000" pitchFamily="2" charset="2"/>
              <a:buChar char="§"/>
            </a:pPr>
            <a:r>
              <a:rPr lang="en-US" sz="1200" dirty="0" smtClean="0">
                <a:effectLst/>
              </a:rPr>
              <a:t>We will also expand work with the global labor movement to develop global bargaining strategies and new forms of cross-border representation--The work of CUT</a:t>
            </a:r>
            <a:r>
              <a:rPr lang="en-US" sz="1200" baseline="0" dirty="0" smtClean="0">
                <a:effectLst/>
              </a:rPr>
              <a:t> of Brazil with some of our affiliates is a good example here.</a:t>
            </a:r>
            <a:endParaRPr lang="en-US" sz="1200" dirty="0" smtClean="0"/>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While these are general commitments and not specific to women, they represent a big shift in focus for us and set the stage for innovative campaigns to organize the most vulnerable women workers in the precarious workforce and the informal economy.  </a:t>
            </a:r>
          </a:p>
          <a:p>
            <a:pPr marL="0" indent="0">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mn-lt"/>
                <a:ea typeface="+mn-ea"/>
                <a:cs typeface="+mn-cs"/>
              </a:rPr>
              <a:t>Now I will briefly describe two examples of innovative campaigns targeting a majority female and low wage workforce…</a:t>
            </a:r>
          </a:p>
        </p:txBody>
      </p:sp>
      <p:sp>
        <p:nvSpPr>
          <p:cNvPr id="4" name="Slide Number Placeholder 3"/>
          <p:cNvSpPr>
            <a:spLocks noGrp="1"/>
          </p:cNvSpPr>
          <p:nvPr>
            <p:ph type="sldNum" sz="quarter" idx="10"/>
          </p:nvPr>
        </p:nvSpPr>
        <p:spPr/>
        <p:txBody>
          <a:bodyPr/>
          <a:lstStyle/>
          <a:p>
            <a:fld id="{1D369600-DBD9-4A73-A215-7896D4E435D2}" type="slidenum">
              <a:rPr lang="en-US" smtClean="0"/>
              <a:t>3</a:t>
            </a:fld>
            <a:endParaRPr lang="en-US"/>
          </a:p>
        </p:txBody>
      </p:sp>
    </p:spTree>
    <p:extLst>
      <p:ext uri="{BB962C8B-B14F-4D97-AF65-F5344CB8AC3E}">
        <p14:creationId xmlns:p14="http://schemas.microsoft.com/office/powerpoint/2010/main" val="3858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first campaign I want to talk about is the </a:t>
            </a:r>
            <a:r>
              <a:rPr lang="en-US" sz="1200" b="0" i="0" kern="1200" dirty="0" smtClean="0">
                <a:solidFill>
                  <a:schemeClr val="tx1"/>
                </a:solidFill>
                <a:effectLst/>
                <a:latin typeface="+mn-lt"/>
                <a:ea typeface="+mn-ea"/>
                <a:cs typeface="+mn-cs"/>
              </a:rPr>
              <a:t>work of the NDWA.</a:t>
            </a:r>
            <a:endParaRPr lang="en-US" sz="1200" b="0" i="0" kern="1200" baseline="0" dirty="0" smtClean="0">
              <a:solidFill>
                <a:schemeClr val="tx1"/>
              </a:solidFill>
              <a:effectLst/>
              <a:latin typeface="+mn-lt"/>
              <a:ea typeface="+mn-ea"/>
              <a:cs typeface="+mn-cs"/>
            </a:endParaRPr>
          </a:p>
          <a:p>
            <a:pPr fontAlgn="base"/>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Founded in 2007, NDWA works for the respect, recognition, and inclusion in labor protections for domestic </a:t>
            </a:r>
            <a:r>
              <a:rPr lang="en-US" sz="1200" b="0" i="0" kern="1200" dirty="0" smtClean="0">
                <a:solidFill>
                  <a:schemeClr val="tx1"/>
                </a:solidFill>
                <a:effectLst/>
                <a:latin typeface="+mn-lt"/>
                <a:ea typeface="+mn-ea"/>
                <a:cs typeface="+mn-cs"/>
              </a:rPr>
              <a:t>workers—mostly women. </a:t>
            </a:r>
            <a:r>
              <a:rPr lang="en-US" sz="1200" b="0" i="0" kern="1200" dirty="0" smtClean="0">
                <a:solidFill>
                  <a:schemeClr val="tx1"/>
                </a:solidFill>
                <a:effectLst/>
                <a:latin typeface="+mn-lt"/>
                <a:ea typeface="+mn-ea"/>
                <a:cs typeface="+mn-cs"/>
              </a:rPr>
              <a:t>The national alliance is powered by 45 affiliate organizations of over 10,000 nannies, housekeepers, and caregivers for the </a:t>
            </a:r>
            <a:r>
              <a:rPr lang="en-US" sz="1200" b="0" i="0" kern="1200" dirty="0" smtClean="0">
                <a:solidFill>
                  <a:schemeClr val="tx1"/>
                </a:solidFill>
                <a:effectLst/>
                <a:latin typeface="+mn-lt"/>
                <a:ea typeface="+mn-ea"/>
                <a:cs typeface="+mn-cs"/>
              </a:rPr>
              <a:t>elderly.</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Organizing</a:t>
            </a:r>
            <a:r>
              <a:rPr lang="en-US" sz="1200" b="0" i="0" kern="1200" baseline="0" dirty="0" smtClean="0">
                <a:solidFill>
                  <a:schemeClr val="tx1"/>
                </a:solidFill>
                <a:effectLst/>
                <a:latin typeface="+mn-lt"/>
                <a:ea typeface="+mn-ea"/>
                <a:cs typeface="+mn-cs"/>
              </a:rPr>
              <a:t> efforts recently paid off when on</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September 17, the Obama administration </a:t>
            </a:r>
            <a:r>
              <a:rPr lang="en-US" sz="1200" b="0" i="0" u="none" strike="noStrike" kern="1200" dirty="0" smtClean="0">
                <a:solidFill>
                  <a:schemeClr val="tx1"/>
                </a:solidFill>
                <a:effectLst/>
                <a:latin typeface="+mn-lt"/>
                <a:ea typeface="+mn-ea"/>
                <a:cs typeface="+mn-cs"/>
                <a:hlinkClick r:id="rId3" tooltip="(opens in a new window)"/>
              </a:rPr>
              <a:t>announced</a:t>
            </a:r>
            <a:r>
              <a:rPr lang="en-US" sz="1200" b="0" i="0" kern="1200" dirty="0" smtClean="0">
                <a:solidFill>
                  <a:schemeClr val="tx1"/>
                </a:solidFill>
                <a:effectLst/>
                <a:latin typeface="+mn-lt"/>
                <a:ea typeface="+mn-ea"/>
                <a:cs typeface="+mn-cs"/>
              </a:rPr>
              <a:t> new rules </a:t>
            </a:r>
            <a:r>
              <a:rPr lang="en-US" sz="1200" b="0" i="0" kern="1200" dirty="0" smtClean="0">
                <a:solidFill>
                  <a:schemeClr val="tx1"/>
                </a:solidFill>
                <a:effectLst/>
                <a:latin typeface="+mn-lt"/>
                <a:ea typeface="+mn-ea"/>
                <a:cs typeface="+mn-cs"/>
              </a:rPr>
              <a:t>creating protection under existing labor law</a:t>
            </a:r>
            <a:r>
              <a:rPr lang="en-US" sz="1200" b="0" i="0" kern="1200" baseline="0" dirty="0" smtClean="0">
                <a:solidFill>
                  <a:schemeClr val="tx1"/>
                </a:solidFill>
                <a:effectLst/>
                <a:latin typeface="+mn-lt"/>
                <a:ea typeface="+mn-ea"/>
                <a:cs typeface="+mn-cs"/>
              </a:rPr>
              <a:t> for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800,000 to 2 million home health workers—who help </a:t>
            </a:r>
            <a:r>
              <a:rPr lang="en-US" sz="1200" b="0" i="0" kern="1200" dirty="0" smtClean="0">
                <a:solidFill>
                  <a:schemeClr val="tx1"/>
                </a:solidFill>
                <a:effectLst/>
                <a:latin typeface="+mn-lt"/>
                <a:ea typeface="+mn-ea"/>
                <a:cs typeface="+mn-cs"/>
              </a:rPr>
              <a:t>the elderly </a:t>
            </a:r>
            <a:r>
              <a:rPr lang="en-US" sz="1200" b="0" i="0" kern="1200" dirty="0" smtClean="0">
                <a:solidFill>
                  <a:schemeClr val="tx1"/>
                </a:solidFill>
                <a:effectLst/>
                <a:latin typeface="+mn-lt"/>
                <a:ea typeface="+mn-ea"/>
                <a:cs typeface="+mn-cs"/>
              </a:rPr>
              <a:t>and others with self-care tasks like taking medications, bathing, and </a:t>
            </a:r>
            <a:r>
              <a:rPr lang="en-US" sz="1200" b="0" i="0" kern="1200" dirty="0" smtClean="0">
                <a:solidFill>
                  <a:schemeClr val="tx1"/>
                </a:solidFill>
                <a:effectLst/>
                <a:latin typeface="+mn-lt"/>
                <a:ea typeface="+mn-ea"/>
                <a:cs typeface="+mn-cs"/>
              </a:rPr>
              <a:t>shopping.</a:t>
            </a:r>
            <a:r>
              <a:rPr lang="en-US" sz="1200" b="0" i="0" kern="1200" baseline="0" dirty="0" smtClean="0">
                <a:solidFill>
                  <a:schemeClr val="tx1"/>
                </a:solidFill>
                <a:effectLst/>
                <a:latin typeface="+mn-lt"/>
                <a:ea typeface="+mn-ea"/>
                <a:cs typeface="+mn-cs"/>
              </a:rPr>
              <a:t> </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For </a:t>
            </a:r>
            <a:r>
              <a:rPr lang="en-US" sz="1200" b="0" i="0" kern="1200" dirty="0" smtClean="0">
                <a:solidFill>
                  <a:schemeClr val="tx1"/>
                </a:solidFill>
                <a:effectLst/>
                <a:latin typeface="+mn-lt"/>
                <a:ea typeface="+mn-ea"/>
                <a:cs typeface="+mn-cs"/>
              </a:rPr>
              <a:t>the first time ever, these </a:t>
            </a:r>
            <a:r>
              <a:rPr lang="en-US" sz="1200" b="0" i="0" kern="1200" dirty="0" smtClean="0">
                <a:solidFill>
                  <a:schemeClr val="tx1"/>
                </a:solidFill>
                <a:effectLst/>
                <a:latin typeface="+mn-lt"/>
                <a:ea typeface="+mn-ea"/>
                <a:cs typeface="+mn-cs"/>
              </a:rPr>
              <a:t>employees, mostly women, </a:t>
            </a:r>
            <a:r>
              <a:rPr lang="en-US" sz="1200" b="0" i="0" kern="1200" dirty="0" smtClean="0">
                <a:solidFill>
                  <a:schemeClr val="tx1"/>
                </a:solidFill>
                <a:effectLst/>
                <a:latin typeface="+mn-lt"/>
                <a:ea typeface="+mn-ea"/>
                <a:cs typeface="+mn-cs"/>
              </a:rPr>
              <a:t>will be guaranteed the federal minimum wage and will earn overtime pay. </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And, importantly,  </a:t>
            </a:r>
            <a:r>
              <a:rPr lang="en-US" sz="1200" b="0" i="0" kern="1200" dirty="0" smtClean="0">
                <a:solidFill>
                  <a:schemeClr val="tx1"/>
                </a:solidFill>
                <a:effectLst/>
                <a:latin typeface="+mn-lt"/>
                <a:ea typeface="+mn-ea"/>
                <a:cs typeface="+mn-cs"/>
              </a:rPr>
              <a:t>their victories have implications for a much larger portion of the workforce, including independent contractors, nontraditional employees, and those on temporary assignments. The domestic employees' wins are helping to chart a path forward for the growing number of employees who work outside conventional </a:t>
            </a:r>
            <a:r>
              <a:rPr lang="en-US" sz="1200" b="0" i="0" kern="1200" dirty="0" smtClean="0">
                <a:solidFill>
                  <a:schemeClr val="tx1"/>
                </a:solidFill>
                <a:effectLst/>
                <a:latin typeface="+mn-lt"/>
                <a:ea typeface="+mn-ea"/>
                <a:cs typeface="+mn-cs"/>
              </a:rPr>
              <a:t>employment relationships.</a:t>
            </a:r>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D369600-DBD9-4A73-A215-7896D4E435D2}" type="slidenum">
              <a:rPr lang="en-US" smtClean="0"/>
              <a:t>4</a:t>
            </a:fld>
            <a:endParaRPr lang="en-US"/>
          </a:p>
        </p:txBody>
      </p:sp>
    </p:spTree>
    <p:extLst>
      <p:ext uri="{BB962C8B-B14F-4D97-AF65-F5344CB8AC3E}">
        <p14:creationId xmlns:p14="http://schemas.microsoft.com/office/powerpoint/2010/main" val="102599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second campaign I want to mention</a:t>
            </a:r>
            <a:r>
              <a:rPr lang="en-US" sz="1200" b="0" i="0" kern="1200" baseline="0" dirty="0" smtClean="0">
                <a:solidFill>
                  <a:schemeClr val="tx1"/>
                </a:solidFill>
                <a:effectLst/>
                <a:latin typeface="+mn-lt"/>
                <a:ea typeface="+mn-ea"/>
                <a:cs typeface="+mn-cs"/>
              </a:rPr>
              <a:t> is the Our Walmart campaign—a worker driven, bottom up, national organizing campaign supported by the United Food and Commercial Workers union.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Walmart</a:t>
            </a:r>
            <a:r>
              <a:rPr lang="en-US" sz="1200" b="0" i="0" kern="1200" baseline="0" dirty="0" smtClean="0">
                <a:solidFill>
                  <a:schemeClr val="tx1"/>
                </a:solidFill>
                <a:effectLst/>
                <a:latin typeface="+mn-lt"/>
                <a:ea typeface="+mn-ea"/>
                <a:cs typeface="+mn-cs"/>
              </a:rPr>
              <a:t> is the largest retailer and the largest private employer </a:t>
            </a:r>
            <a:r>
              <a:rPr lang="en-US" sz="1200" b="1" i="0" kern="1200" baseline="0" dirty="0" smtClean="0">
                <a:solidFill>
                  <a:schemeClr val="tx1"/>
                </a:solidFill>
                <a:effectLst/>
                <a:latin typeface="+mn-lt"/>
                <a:ea typeface="+mn-ea"/>
                <a:cs typeface="+mn-cs"/>
              </a:rPr>
              <a:t>in the </a:t>
            </a:r>
            <a:r>
              <a:rPr lang="en-US" sz="1200" b="1" i="0" kern="1200" baseline="0" dirty="0" smtClean="0">
                <a:solidFill>
                  <a:schemeClr val="tx1"/>
                </a:solidFill>
                <a:effectLst/>
                <a:latin typeface="+mn-lt"/>
                <a:ea typeface="+mn-ea"/>
                <a:cs typeface="+mn-cs"/>
              </a:rPr>
              <a:t>world—as</a:t>
            </a:r>
            <a:r>
              <a:rPr lang="en-US" sz="1200" b="0" i="0" kern="1200" baseline="0" dirty="0" smtClean="0">
                <a:solidFill>
                  <a:schemeClr val="tx1"/>
                </a:solidFill>
                <a:effectLst/>
                <a:latin typeface="+mn-lt"/>
                <a:ea typeface="+mn-ea"/>
                <a:cs typeface="+mn-cs"/>
              </a:rPr>
              <a:t> I mentioned in my opening, what Walmart does can impact the entire U.S. economy as well as create tremors through its supply chains around the world.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Walmart workers earn poverty wages and face discrimination, abuse by managers and retaliation for organizing. Women, who make up more than half of the workforce at Walmart have it even worse…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Walmart spent years defending against the biggest class action gender discrimination lawsuit in history</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While women make up 57% of Walmart’s workforce, the majority of managers are men, leaving women in the lowest paying positions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Walmart pays women $5,200 less per year on average than men</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Irregular schedules and insufficient sick days make Walmart a particularly difficult place for mothers to work.</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Walmart workers have a very flat organizing structure and they rely heavily on social media both to communicate and also to do what is traditionally done one-on-one to develop campaign leaders.  The campaign Facebook page is a real hub, where a full time on-line organizer interacts with workers across the country who respond to prompts put out by the campaign. If someone likes something they are encouraged to comment, if they comment, they are encouraged to post something about their store and to reach out to their co workers, if they continue to respond, the organizer will contact them directly and encourage them to organize co workers and plan an event. There are “affinity” groups who form relationships and take action around issues they have in common—this has been very powerful for women Walmart workers who have connected around health, child care issues, and unequal treatment.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There are now thousands of stores with active workers participating in the campaign at different levels, and with very few paid union staff working in support.</a:t>
            </a:r>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Walmart workers </a:t>
            </a:r>
            <a:r>
              <a:rPr lang="en-US" sz="1200" b="0" i="0" kern="1200" dirty="0" smtClean="0">
                <a:solidFill>
                  <a:schemeClr val="tx1"/>
                </a:solidFill>
                <a:effectLst/>
                <a:latin typeface="+mn-lt"/>
                <a:ea typeface="+mn-ea"/>
                <a:cs typeface="+mn-cs"/>
              </a:rPr>
              <a:t>from three separate stores in the Chicago area went on strike last week. The walkouts are the latest in a series of worker demonstrations in protest of the retailer's low wages, unpredictable hours and unjust retaliation against workers.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These protests come one day after two hundred community members and workers staged a </a:t>
            </a:r>
            <a:r>
              <a:rPr lang="en-US" sz="1200" b="0" i="0" u="none" strike="noStrike" kern="1200" dirty="0" smtClean="0">
                <a:solidFill>
                  <a:schemeClr val="tx1"/>
                </a:solidFill>
                <a:effectLst/>
                <a:latin typeface="+mn-lt"/>
                <a:ea typeface="+mn-ea"/>
                <a:cs typeface="+mn-cs"/>
                <a:hlinkClick r:id="rId3"/>
              </a:rPr>
              <a:t>similar one-day strike</a:t>
            </a:r>
            <a:r>
              <a:rPr lang="en-US" sz="1200" b="0" i="0" kern="1200" dirty="0" smtClean="0">
                <a:solidFill>
                  <a:schemeClr val="tx1"/>
                </a:solidFill>
                <a:effectLst/>
                <a:latin typeface="+mn-lt"/>
                <a:ea typeface="+mn-ea"/>
                <a:cs typeface="+mn-cs"/>
              </a:rPr>
              <a:t> in the Seattle area.</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previous week, Walmart protests in California led to the arrest of more than 50 Walmart workers and supporters in downtown Los Angeles, the </a:t>
            </a:r>
            <a:r>
              <a:rPr lang="en-US" sz="1200" b="0" i="0" u="none" strike="noStrike" kern="1200" dirty="0" smtClean="0">
                <a:solidFill>
                  <a:schemeClr val="tx1"/>
                </a:solidFill>
                <a:effectLst/>
                <a:latin typeface="+mn-lt"/>
                <a:ea typeface="+mn-ea"/>
                <a:cs typeface="+mn-cs"/>
                <a:hlinkClick r:id="rId4"/>
              </a:rPr>
              <a:t>largest civil disobedience case</a:t>
            </a:r>
            <a:r>
              <a:rPr lang="en-US"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the company's history.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GB" dirty="0" smtClean="0"/>
              <a:t>And</a:t>
            </a:r>
            <a:r>
              <a:rPr lang="en-GB" baseline="0" dirty="0" smtClean="0"/>
              <a:t> last year on </a:t>
            </a:r>
            <a:r>
              <a:rPr lang="en-GB" baseline="0" dirty="0" smtClean="0"/>
              <a:t>“Black Friday</a:t>
            </a:r>
            <a:r>
              <a:rPr lang="en-GB" baseline="0" dirty="0" smtClean="0"/>
              <a:t>”---the day after our Thanksgiving holiday, traditionally a huge shopping day and the day when most U.S. retailers make a huge proportion of their profits for the year-- workers </a:t>
            </a:r>
            <a:r>
              <a:rPr lang="en-GB" baseline="0" dirty="0" smtClean="0"/>
              <a:t>joined strikes and actions at over 1000 stores across the </a:t>
            </a:r>
            <a:r>
              <a:rPr lang="en-GB" baseline="0" dirty="0" smtClean="0"/>
              <a:t>country.  The activities of the last few weeks will lead up to what the campaign hopes will be even more workers walking out on Black Friday next week.</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This campaign has a global component too…</a:t>
            </a:r>
          </a:p>
          <a:p>
            <a:r>
              <a:rPr lang="en-US" sz="1200" kern="1200" dirty="0" smtClean="0">
                <a:solidFill>
                  <a:schemeClr val="tx1"/>
                </a:solidFill>
                <a:effectLst/>
                <a:latin typeface="+mn-lt"/>
                <a:ea typeface="+mn-ea"/>
                <a:cs typeface="+mn-cs"/>
              </a:rPr>
              <a:t>Through UNI Global Union there is a global network of Walmart workers unions, with leadership from young women workers who are organizing at the workplace and have joined together to hold workplace actions and common worker demands across several countries including Brazil, Chile, US, and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is also work with community and labor allies around the world to put pressure on Walmart’s vicious expansion strategy. By teaming up with environmental, transparency, community and other groups concerned about the impact of new super </a:t>
            </a:r>
            <a:r>
              <a:rPr lang="en-US" sz="1200" kern="1200" dirty="0" err="1" smtClean="0">
                <a:solidFill>
                  <a:schemeClr val="tx1"/>
                </a:solidFill>
                <a:effectLst/>
                <a:latin typeface="+mn-lt"/>
                <a:ea typeface="+mn-ea"/>
                <a:cs typeface="+mn-cs"/>
              </a:rPr>
              <a:t>Walmarts</a:t>
            </a:r>
            <a:r>
              <a:rPr lang="en-US" sz="1200" kern="1200" dirty="0" smtClean="0">
                <a:solidFill>
                  <a:schemeClr val="tx1"/>
                </a:solidFill>
                <a:effectLst/>
                <a:latin typeface="+mn-lt"/>
                <a:ea typeface="+mn-ea"/>
                <a:cs typeface="+mn-cs"/>
              </a:rPr>
              <a:t> in their community, the network has challenged the company’s unfettered expansion. (examples are Walmart in South Africa and El Salvador</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To wrap this up, I just want to go back to the idea I shared earlier about the progression from research to strategy and strategy to tactics. In the face of an employer as big and powerful as Walmart and with a disenfranchised workforce spread out all over the U.S., the idea of building  sufficient worker power to win is daunting and seemingly impossible.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But deep research and analysis has enabled these workers and the union supporting them to design a smart, innovative campaign structure and to layer in a variety of strategies--from reaching out to Walmart shareholders to focusing major actions at times when the company is vulnerable, to a sophisticated communications campaign that highlights issues that resonate with all low wage workers and appeal to consumers as well  This comprehensive, strategic approach is proving effective at chinking away at Walmart’s power and public image while the workers continue to build a union whether Walmart says they can or not</a:t>
            </a:r>
            <a:r>
              <a:rPr lang="en-US" sz="1200" b="0" i="0" kern="1200" baseline="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369600-DBD9-4A73-A215-7896D4E435D2}" type="slidenum">
              <a:rPr lang="en-US" smtClean="0"/>
              <a:t>5</a:t>
            </a:fld>
            <a:endParaRPr lang="en-US"/>
          </a:p>
        </p:txBody>
      </p:sp>
    </p:spTree>
    <p:extLst>
      <p:ext uri="{BB962C8B-B14F-4D97-AF65-F5344CB8AC3E}">
        <p14:creationId xmlns:p14="http://schemas.microsoft.com/office/powerpoint/2010/main" val="325642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 this slide if out of time</a:t>
            </a:r>
          </a:p>
          <a:p>
            <a:endParaRPr lang="en-US" dirty="0" smtClean="0"/>
          </a:p>
          <a:p>
            <a:r>
              <a:rPr lang="en-US" dirty="0" smtClean="0"/>
              <a:t>In conclusion, I want to leave you with the best practices that run through both of these campaign examples:</a:t>
            </a:r>
          </a:p>
          <a:p>
            <a:endParaRPr lang="en-US" baseline="0" dirty="0" smtClean="0"/>
          </a:p>
          <a:p>
            <a:pPr marL="285750" indent="-285750">
              <a:buFont typeface="Arial" panose="020B0604020202020204" pitchFamily="34" charset="0"/>
              <a:buChar char="•"/>
            </a:pPr>
            <a:r>
              <a:rPr lang="en-US" dirty="0" smtClean="0"/>
              <a:t>Research and analysis to identify: ” who has the power to improve conditions?</a:t>
            </a:r>
          </a:p>
          <a:p>
            <a:pPr marL="285750" indent="-285750">
              <a:buFont typeface="Arial" panose="020B0604020202020204" pitchFamily="34" charset="0"/>
              <a:buChar char="•"/>
            </a:pPr>
            <a:r>
              <a:rPr lang="en-US" dirty="0" smtClean="0"/>
              <a:t>Finding workers on their home turf to have one-on-one  conversations</a:t>
            </a:r>
          </a:p>
          <a:p>
            <a:pPr marL="285750" indent="-285750">
              <a:buFont typeface="Arial" panose="020B0604020202020204" pitchFamily="34" charset="0"/>
              <a:buChar char="•"/>
            </a:pPr>
            <a:r>
              <a:rPr lang="en-US" dirty="0" smtClean="0"/>
              <a:t>Identifying their issues</a:t>
            </a:r>
          </a:p>
          <a:p>
            <a:pPr marL="285750" indent="-285750">
              <a:buFont typeface="Arial" panose="020B0604020202020204" pitchFamily="34" charset="0"/>
              <a:buChar char="•"/>
            </a:pPr>
            <a:r>
              <a:rPr lang="en-US" dirty="0" smtClean="0"/>
              <a:t>Building leaders, creating a committee</a:t>
            </a:r>
          </a:p>
          <a:p>
            <a:pPr marL="285750" indent="-285750">
              <a:buFont typeface="Arial" panose="020B0604020202020204" pitchFamily="34" charset="0"/>
              <a:buChar char="•"/>
            </a:pPr>
            <a:r>
              <a:rPr lang="en-US" dirty="0" smtClean="0"/>
              <a:t>Taking action--escalation</a:t>
            </a:r>
          </a:p>
          <a:p>
            <a:endParaRPr lang="en-US" baseline="0" dirty="0" smtClean="0"/>
          </a:p>
          <a:p>
            <a:endParaRPr lang="en-US" baseline="0" dirty="0" smtClean="0"/>
          </a:p>
          <a:p>
            <a:r>
              <a:rPr lang="en-US" baseline="0" dirty="0" smtClean="0"/>
              <a:t>Thank you…</a:t>
            </a:r>
          </a:p>
          <a:p>
            <a:endParaRPr lang="en-US" baseline="0" dirty="0" smtClean="0"/>
          </a:p>
        </p:txBody>
      </p:sp>
      <p:sp>
        <p:nvSpPr>
          <p:cNvPr id="4" name="Slide Number Placeholder 3"/>
          <p:cNvSpPr>
            <a:spLocks noGrp="1"/>
          </p:cNvSpPr>
          <p:nvPr>
            <p:ph type="sldNum" sz="quarter" idx="10"/>
          </p:nvPr>
        </p:nvSpPr>
        <p:spPr/>
        <p:txBody>
          <a:bodyPr/>
          <a:lstStyle/>
          <a:p>
            <a:fld id="{1D369600-DBD9-4A73-A215-7896D4E435D2}" type="slidenum">
              <a:rPr lang="en-US" smtClean="0"/>
              <a:t>6</a:t>
            </a:fld>
            <a:endParaRPr lang="en-US"/>
          </a:p>
        </p:txBody>
      </p:sp>
    </p:spTree>
    <p:extLst>
      <p:ext uri="{BB962C8B-B14F-4D97-AF65-F5344CB8AC3E}">
        <p14:creationId xmlns:p14="http://schemas.microsoft.com/office/powerpoint/2010/main" val="419188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EA1293-D962-4CFF-915D-EDF8C05326B0}"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5530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1293-D962-4CFF-915D-EDF8C05326B0}"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22434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1293-D962-4CFF-915D-EDF8C05326B0}"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240693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03361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590996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84863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6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36827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71364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918233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4405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A1293-D962-4CFF-915D-EDF8C05326B0}"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1991938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572848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42381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86977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A1293-D962-4CFF-915D-EDF8C05326B0}"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15518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A1293-D962-4CFF-915D-EDF8C05326B0}"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19592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A1293-D962-4CFF-915D-EDF8C05326B0}"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273278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A1293-D962-4CFF-915D-EDF8C05326B0}"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24433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A1293-D962-4CFF-915D-EDF8C05326B0}"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364435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A1293-D962-4CFF-915D-EDF8C05326B0}"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3879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A1293-D962-4CFF-915D-EDF8C05326B0}"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39ED2-54B0-4439-93BA-A00A85D430B9}" type="slidenum">
              <a:rPr lang="en-US" smtClean="0"/>
              <a:t>‹#›</a:t>
            </a:fld>
            <a:endParaRPr lang="en-US"/>
          </a:p>
        </p:txBody>
      </p:sp>
    </p:spTree>
    <p:extLst>
      <p:ext uri="{BB962C8B-B14F-4D97-AF65-F5344CB8AC3E}">
        <p14:creationId xmlns:p14="http://schemas.microsoft.com/office/powerpoint/2010/main" val="296124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A1293-D962-4CFF-915D-EDF8C05326B0}" type="datetimeFigureOut">
              <a:rPr lang="en-US" smtClean="0"/>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39ED2-54B0-4439-93BA-A00A85D430B9}" type="slidenum">
              <a:rPr lang="en-US" smtClean="0"/>
              <a:t>‹#›</a:t>
            </a:fld>
            <a:endParaRPr lang="en-US"/>
          </a:p>
        </p:txBody>
      </p:sp>
    </p:spTree>
    <p:extLst>
      <p:ext uri="{BB962C8B-B14F-4D97-AF65-F5344CB8AC3E}">
        <p14:creationId xmlns:p14="http://schemas.microsoft.com/office/powerpoint/2010/main" val="2345444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EE23230-820B-4DDF-838B-14EA78D83321}" type="datetimeFigureOut">
              <a:rPr lang="en-US" smtClean="0">
                <a:solidFill>
                  <a:prstClr val="white">
                    <a:alpha val="60000"/>
                  </a:prstClr>
                </a:solidFill>
              </a:rPr>
              <a:pPr/>
              <a:t>11/18/2013</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AC0E8CA8-379F-48EE-AF0C-E6823052D7BD}"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799066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095" y="1219200"/>
            <a:ext cx="8865705" cy="4739481"/>
          </a:xfrm>
          <a:effectLst>
            <a:softEdge rad="317500"/>
          </a:effectLst>
        </p:spPr>
      </p:pic>
      <p:sp>
        <p:nvSpPr>
          <p:cNvPr id="5" name="Rectangle 4"/>
          <p:cNvSpPr/>
          <p:nvPr/>
        </p:nvSpPr>
        <p:spPr>
          <a:xfrm>
            <a:off x="0" y="0"/>
            <a:ext cx="9144000"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7400"/>
            <a:ext cx="8229600" cy="1981200"/>
          </a:xfrm>
        </p:spPr>
        <p:txBody>
          <a:bodyPr>
            <a:noAutofit/>
          </a:bodyPr>
          <a:lstStyle/>
          <a:p>
            <a:r>
              <a:rPr lang="en-US" sz="8800" b="1" dirty="0" smtClean="0">
                <a:solidFill>
                  <a:schemeClr val="tx2"/>
                </a:solidFill>
                <a:latin typeface="Berlin Sans FB Demi" panose="020E0802020502020306" pitchFamily="34" charset="0"/>
                <a:cs typeface="Aharoni" panose="02010803020104030203" pitchFamily="2" charset="-79"/>
              </a:rPr>
              <a:t>AFL-CIO</a:t>
            </a:r>
            <a:r>
              <a:rPr lang="en-US" sz="7200" b="1" dirty="0" smtClean="0">
                <a:solidFill>
                  <a:schemeClr val="tx2"/>
                </a:solidFill>
                <a:latin typeface="Berlin Sans FB Demi" panose="020E0802020502020306" pitchFamily="34" charset="0"/>
                <a:cs typeface="Aharoni" panose="02010803020104030203" pitchFamily="2" charset="-79"/>
              </a:rPr>
              <a:t/>
            </a:r>
            <a:br>
              <a:rPr lang="en-US" sz="7200" b="1" dirty="0" smtClean="0">
                <a:solidFill>
                  <a:schemeClr val="tx2"/>
                </a:solidFill>
                <a:latin typeface="Berlin Sans FB Demi" panose="020E0802020502020306" pitchFamily="34" charset="0"/>
                <a:cs typeface="Aharoni" panose="02010803020104030203" pitchFamily="2" charset="-79"/>
              </a:rPr>
            </a:br>
            <a:r>
              <a:rPr lang="en-US" sz="4800" b="1" dirty="0" smtClean="0">
                <a:solidFill>
                  <a:schemeClr val="tx2"/>
                </a:solidFill>
                <a:latin typeface="Berlin Sans FB Demi" panose="020E0802020502020306" pitchFamily="34" charset="0"/>
                <a:cs typeface="Aharoni" panose="02010803020104030203" pitchFamily="2" charset="-79"/>
              </a:rPr>
              <a:t>ORGANIZING WOMEN</a:t>
            </a:r>
            <a:br>
              <a:rPr lang="en-US" sz="4800" b="1" dirty="0" smtClean="0">
                <a:solidFill>
                  <a:schemeClr val="tx2"/>
                </a:solidFill>
                <a:latin typeface="Berlin Sans FB Demi" panose="020E0802020502020306" pitchFamily="34" charset="0"/>
                <a:cs typeface="Aharoni" panose="02010803020104030203" pitchFamily="2" charset="-79"/>
              </a:rPr>
            </a:br>
            <a:r>
              <a:rPr lang="en-US" sz="4800" b="1" dirty="0" smtClean="0">
                <a:solidFill>
                  <a:schemeClr val="tx2"/>
                </a:solidFill>
                <a:latin typeface="Berlin Sans FB Demi" panose="020E0802020502020306" pitchFamily="34" charset="0"/>
                <a:cs typeface="Aharoni" panose="02010803020104030203" pitchFamily="2" charset="-79"/>
              </a:rPr>
              <a:t>WITH STRATEGIC APPROACHES</a:t>
            </a:r>
            <a:endParaRPr lang="en-US" sz="4800" b="1" dirty="0">
              <a:solidFill>
                <a:schemeClr val="tx2"/>
              </a:solidFill>
              <a:latin typeface="Berlin Sans FB Demi" panose="020E0802020502020306" pitchFamily="34" charset="0"/>
              <a:cs typeface="Aharoni" panose="02010803020104030203" pitchFamily="2" charset="-79"/>
            </a:endParaRPr>
          </a:p>
        </p:txBody>
      </p:sp>
      <p:sp>
        <p:nvSpPr>
          <p:cNvPr id="3" name="TextBox 2"/>
          <p:cNvSpPr txBox="1"/>
          <p:nvPr/>
        </p:nvSpPr>
        <p:spPr>
          <a:xfrm>
            <a:off x="1219200" y="5338970"/>
            <a:ext cx="6781800" cy="830997"/>
          </a:xfrm>
          <a:prstGeom prst="rect">
            <a:avLst/>
          </a:prstGeom>
          <a:noFill/>
        </p:spPr>
        <p:txBody>
          <a:bodyPr wrap="square" rtlCol="0">
            <a:spAutoFit/>
          </a:bodyPr>
          <a:lstStyle/>
          <a:p>
            <a:pPr algn="ctr"/>
            <a:r>
              <a:rPr lang="en-US" sz="2400" cap="all" dirty="0" smtClean="0">
                <a:solidFill>
                  <a:schemeClr val="tx2"/>
                </a:solidFill>
                <a:latin typeface="Berlin Sans FB" panose="020E0602020502020306" pitchFamily="34" charset="0"/>
              </a:rPr>
              <a:t>2ND </a:t>
            </a:r>
            <a:r>
              <a:rPr lang="en-US" sz="2400" cap="all" dirty="0">
                <a:solidFill>
                  <a:schemeClr val="tx2"/>
                </a:solidFill>
                <a:latin typeface="Berlin Sans FB" panose="020E0602020502020306" pitchFamily="34" charset="0"/>
              </a:rPr>
              <a:t>WORLD WOMEN’S CONFERENCE</a:t>
            </a:r>
          </a:p>
          <a:p>
            <a:pPr algn="ctr"/>
            <a:r>
              <a:rPr lang="en-US" sz="2400" dirty="0" smtClean="0">
                <a:solidFill>
                  <a:schemeClr val="tx2"/>
                </a:solidFill>
                <a:latin typeface="Berlin Sans FB" panose="020E0602020502020306" pitchFamily="34" charset="0"/>
              </a:rPr>
              <a:t>Dakar</a:t>
            </a:r>
            <a:r>
              <a:rPr lang="en-US" sz="2400" dirty="0">
                <a:solidFill>
                  <a:schemeClr val="tx2"/>
                </a:solidFill>
                <a:latin typeface="Berlin Sans FB" panose="020E0602020502020306" pitchFamily="34" charset="0"/>
              </a:rPr>
              <a:t>, Senegal 19-21 November </a:t>
            </a:r>
            <a:r>
              <a:rPr lang="en-US" sz="2400" dirty="0" smtClean="0">
                <a:solidFill>
                  <a:schemeClr val="tx2"/>
                </a:solidFill>
                <a:latin typeface="Berlin Sans FB" panose="020E0602020502020306" pitchFamily="34" charset="0"/>
              </a:rPr>
              <a:t>2013</a:t>
            </a:r>
            <a:endParaRPr lang="en-US" sz="2400" dirty="0">
              <a:solidFill>
                <a:schemeClr val="tx2"/>
              </a:solidFill>
              <a:latin typeface="Berlin Sans FB" panose="020E0602020502020306" pitchFamily="34" charset="0"/>
            </a:endParaRPr>
          </a:p>
        </p:txBody>
      </p:sp>
    </p:spTree>
    <p:extLst>
      <p:ext uri="{BB962C8B-B14F-4D97-AF65-F5344CB8AC3E}">
        <p14:creationId xmlns:p14="http://schemas.microsoft.com/office/powerpoint/2010/main" val="3804210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L-CIO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571" y="457200"/>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2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495800"/>
            <a:ext cx="7543800" cy="914400"/>
          </a:xfrm>
        </p:spPr>
        <p:txBody>
          <a:bodyPr/>
          <a:lstStyle/>
          <a:p>
            <a:r>
              <a:rPr lang="en-US" sz="3200" dirty="0" smtClean="0">
                <a:solidFill>
                  <a:srgbClr val="FFFF00"/>
                </a:solidFill>
              </a:rPr>
              <a:t>Help </a:t>
            </a:r>
            <a:r>
              <a:rPr lang="en-US" sz="3200" dirty="0" smtClean="0">
                <a:solidFill>
                  <a:srgbClr val="FFFF00"/>
                </a:solidFill>
              </a:rPr>
              <a:t>All Workers to </a:t>
            </a:r>
            <a:r>
              <a:rPr lang="en-US" sz="3200" dirty="0" smtClean="0">
                <a:solidFill>
                  <a:srgbClr val="FFFF00"/>
                </a:solidFill>
              </a:rPr>
              <a:t>Organize</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Support Immigrant Workers’ Rights</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a:solidFill>
                  <a:srgbClr val="FFFF00"/>
                </a:solidFill>
                <a:effectLst/>
              </a:rPr>
              <a:t>Create a Broad &amp; Inclusive Labor </a:t>
            </a:r>
            <a:r>
              <a:rPr lang="en-US" sz="3200" dirty="0" smtClean="0">
                <a:solidFill>
                  <a:srgbClr val="FFFF00"/>
                </a:solidFill>
                <a:effectLst/>
              </a:rPr>
              <a:t>Movement</a:t>
            </a:r>
            <a:br>
              <a:rPr lang="en-US" sz="3200" dirty="0" smtClean="0">
                <a:solidFill>
                  <a:srgbClr val="FFFF00"/>
                </a:solidFill>
                <a:effectLst/>
              </a:rPr>
            </a:br>
            <a:r>
              <a:rPr lang="en-US" sz="3200" dirty="0">
                <a:solidFill>
                  <a:srgbClr val="FFFF00"/>
                </a:solidFill>
                <a:effectLst/>
              </a:rPr>
              <a:t/>
            </a:r>
            <a:br>
              <a:rPr lang="en-US" sz="3200" dirty="0">
                <a:solidFill>
                  <a:srgbClr val="FFFF00"/>
                </a:solidFill>
                <a:effectLst/>
              </a:rPr>
            </a:br>
            <a:r>
              <a:rPr lang="en-US" sz="3200" dirty="0" smtClean="0">
                <a:solidFill>
                  <a:srgbClr val="FFFF00"/>
                </a:solidFill>
                <a:effectLst/>
              </a:rPr>
              <a:t>Global Organizing</a:t>
            </a:r>
            <a:endParaRPr lang="en-US" sz="3200" dirty="0">
              <a:solidFill>
                <a:srgbClr val="FFFF00"/>
              </a:solidFill>
            </a:endParaRPr>
          </a:p>
        </p:txBody>
      </p:sp>
      <p:sp>
        <p:nvSpPr>
          <p:cNvPr id="5" name="Content Placeholder 1"/>
          <p:cNvSpPr txBox="1">
            <a:spLocks/>
          </p:cNvSpPr>
          <p:nvPr/>
        </p:nvSpPr>
        <p:spPr>
          <a:xfrm>
            <a:off x="1082634" y="1981200"/>
            <a:ext cx="7391400" cy="4038599"/>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endParaRPr lang="en-US" dirty="0"/>
          </a:p>
        </p:txBody>
      </p:sp>
    </p:spTree>
    <p:extLst>
      <p:ext uri="{BB962C8B-B14F-4D97-AF65-F5344CB8AC3E}">
        <p14:creationId xmlns:p14="http://schemas.microsoft.com/office/powerpoint/2010/main" val="117693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28650"/>
            <a:ext cx="506730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2128405" cy="1284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152400"/>
            <a:ext cx="21145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219200"/>
            <a:ext cx="2514600" cy="1550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9144001" cy="512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www.slate.com/content/dam/slate/blogs/trending/2012/11/16/black_friday_strike_wal_mart_employees_threaten_to_walk_out_on_nation_s/1353105861117.jpg.CROP.rectangle3-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863129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3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1"/>
          <p:cNvSpPr txBox="1">
            <a:spLocks/>
          </p:cNvSpPr>
          <p:nvPr/>
        </p:nvSpPr>
        <p:spPr>
          <a:xfrm>
            <a:off x="1066800" y="1828800"/>
            <a:ext cx="7391400" cy="3657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dirty="0"/>
              <a:t>Research and analysis to identify: ” who has the power to improve conditions?</a:t>
            </a:r>
          </a:p>
          <a:p>
            <a:pPr marL="285750" indent="-285750"/>
            <a:r>
              <a:rPr lang="en-US" dirty="0" smtClean="0"/>
              <a:t>Finding </a:t>
            </a:r>
            <a:r>
              <a:rPr lang="en-US" dirty="0"/>
              <a:t>workers on their home turf to have one-on-one  conversations</a:t>
            </a:r>
          </a:p>
          <a:p>
            <a:pPr marL="285750" indent="-285750"/>
            <a:r>
              <a:rPr lang="en-US" dirty="0" smtClean="0"/>
              <a:t>Identifying </a:t>
            </a:r>
            <a:r>
              <a:rPr lang="en-US" dirty="0"/>
              <a:t>their issues</a:t>
            </a:r>
          </a:p>
          <a:p>
            <a:pPr marL="285750" indent="-285750"/>
            <a:r>
              <a:rPr lang="en-US" dirty="0"/>
              <a:t>Building leaders, creating a committee</a:t>
            </a:r>
          </a:p>
          <a:p>
            <a:pPr marL="285750" indent="-285750"/>
            <a:r>
              <a:rPr lang="en-US" dirty="0" smtClean="0"/>
              <a:t>Taking action--escalation</a:t>
            </a:r>
            <a:endParaRPr lang="en-US" dirty="0"/>
          </a:p>
        </p:txBody>
      </p:sp>
      <p:sp>
        <p:nvSpPr>
          <p:cNvPr id="4" name="Title 2"/>
          <p:cNvSpPr txBox="1">
            <a:spLocks/>
          </p:cNvSpPr>
          <p:nvPr/>
        </p:nvSpPr>
        <p:spPr>
          <a:xfrm>
            <a:off x="609600" y="304800"/>
            <a:ext cx="75438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Applying basic organizing principles to informal/precarious work:</a:t>
            </a:r>
          </a:p>
        </p:txBody>
      </p:sp>
    </p:spTree>
    <p:extLst>
      <p:ext uri="{BB962C8B-B14F-4D97-AF65-F5344CB8AC3E}">
        <p14:creationId xmlns:p14="http://schemas.microsoft.com/office/powerpoint/2010/main" val="228154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4185</TotalTime>
  <Words>1307</Words>
  <Application>Microsoft Office PowerPoint</Application>
  <PresentationFormat>On-screen Show (4:3)</PresentationFormat>
  <Paragraphs>91</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Elemental</vt:lpstr>
      <vt:lpstr>AFL-CIO ORGANIZING WOMEN WITH STRATEGIC APPROACHES</vt:lpstr>
      <vt:lpstr>PowerPoint Presentation</vt:lpstr>
      <vt:lpstr>Help All Workers to Organize  Support Immigrant Workers’ Rights  Create a Broad &amp; Inclusive Labor Movement  Global Organizing</vt:lpstr>
      <vt:lpstr>PowerPoint Presentation</vt:lpstr>
      <vt:lpstr>PowerPoint Presentation</vt:lpstr>
      <vt:lpstr>PowerPoint Presentation</vt:lpstr>
    </vt:vector>
  </TitlesOfParts>
  <Company>AFL-CIO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Julie Farb Blain</dc:creator>
  <cp:lastModifiedBy>Julie Farb Blain</cp:lastModifiedBy>
  <cp:revision>82</cp:revision>
  <cp:lastPrinted>2013-04-16T20:36:10Z</cp:lastPrinted>
  <dcterms:created xsi:type="dcterms:W3CDTF">2013-04-16T17:11:47Z</dcterms:created>
  <dcterms:modified xsi:type="dcterms:W3CDTF">2013-11-20T07:36:46Z</dcterms:modified>
</cp:coreProperties>
</file>