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19.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57" r:id="rId2"/>
    <p:sldId id="301" r:id="rId3"/>
    <p:sldId id="303" r:id="rId4"/>
    <p:sldId id="302" r:id="rId5"/>
    <p:sldId id="309" r:id="rId6"/>
    <p:sldId id="304" r:id="rId7"/>
    <p:sldId id="308" r:id="rId8"/>
    <p:sldId id="305" r:id="rId9"/>
    <p:sldId id="306" r:id="rId10"/>
    <p:sldId id="307" r:id="rId11"/>
    <p:sldId id="310" r:id="rId12"/>
    <p:sldId id="311" r:id="rId13"/>
    <p:sldId id="312" r:id="rId14"/>
    <p:sldId id="313" r:id="rId15"/>
    <p:sldId id="314" r:id="rId16"/>
    <p:sldId id="315" r:id="rId17"/>
    <p:sldId id="316" r:id="rId18"/>
    <p:sldId id="317" r:id="rId19"/>
    <p:sldId id="271" r:id="rId20"/>
    <p:sldId id="318" r:id="rId21"/>
    <p:sldId id="319" r:id="rId22"/>
    <p:sldId id="320" r:id="rId23"/>
    <p:sldId id="321" r:id="rId24"/>
    <p:sldId id="322" r:id="rId25"/>
    <p:sldId id="323" r:id="rId26"/>
    <p:sldId id="279" r:id="rId27"/>
    <p:sldId id="324" r:id="rId28"/>
    <p:sldId id="325" r:id="rId29"/>
    <p:sldId id="326" r:id="rId30"/>
    <p:sldId id="327" r:id="rId31"/>
    <p:sldId id="283" r:id="rId32"/>
    <p:sldId id="328" r:id="rId33"/>
    <p:sldId id="329" r:id="rId34"/>
    <p:sldId id="330" r:id="rId35"/>
    <p:sldId id="331" r:id="rId36"/>
    <p:sldId id="332" r:id="rId37"/>
    <p:sldId id="264" r:id="rId38"/>
    <p:sldId id="333" r:id="rId39"/>
    <p:sldId id="334" r:id="rId40"/>
    <p:sldId id="335" r:id="rId41"/>
    <p:sldId id="336" r:id="rId42"/>
    <p:sldId id="337" r:id="rId43"/>
    <p:sldId id="338" r:id="rId44"/>
    <p:sldId id="340" r:id="rId45"/>
    <p:sldId id="33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1F"/>
    <a:srgbClr val="EA56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77"/>
    <p:restoredTop sz="93000"/>
  </p:normalViewPr>
  <p:slideViewPr>
    <p:cSldViewPr snapToGrid="0" snapToObjects="1">
      <p:cViewPr>
        <p:scale>
          <a:sx n="72" d="100"/>
          <a:sy n="72" d="100"/>
        </p:scale>
        <p:origin x="656" y="20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47" Type="http://schemas.openxmlformats.org/officeDocument/2006/relationships/notesMaster" Target="notesMasters/notesMaster1.xml"/><Relationship Id="rId21" Type="http://schemas.openxmlformats.org/officeDocument/2006/relationships/slide" Target="slides/slide20.xml"/><Relationship Id="rId50" Type="http://schemas.openxmlformats.org/officeDocument/2006/relationships/viewProps" Target="viewProps.xml"/><Relationship Id="rId34" Type="http://schemas.openxmlformats.org/officeDocument/2006/relationships/slide" Target="slides/slide33.xml"/><Relationship Id="rId42" Type="http://schemas.openxmlformats.org/officeDocument/2006/relationships/slide" Target="slides/slide41.xml"/><Relationship Id="rId55" Type="http://schemas.openxmlformats.org/officeDocument/2006/relationships/customXml" Target="../customXml/item3.xml"/><Relationship Id="rId7" Type="http://schemas.openxmlformats.org/officeDocument/2006/relationships/slide" Target="slides/slide6.xml"/><Relationship Id="rId29" Type="http://schemas.openxmlformats.org/officeDocument/2006/relationships/slide" Target="slides/slide28.xml"/><Relationship Id="rId2" Type="http://schemas.openxmlformats.org/officeDocument/2006/relationships/slide" Target="slides/slide1.xml"/><Relationship Id="rId16" Type="http://schemas.openxmlformats.org/officeDocument/2006/relationships/slide" Target="slides/slide15.xml"/><Relationship Id="rId24" Type="http://schemas.openxmlformats.org/officeDocument/2006/relationships/slide" Target="slides/slide23.xml"/><Relationship Id="rId32" Type="http://schemas.openxmlformats.org/officeDocument/2006/relationships/slide" Target="slides/slide31.xml"/><Relationship Id="rId11" Type="http://schemas.openxmlformats.org/officeDocument/2006/relationships/slide" Target="slides/slide10.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52" Type="http://schemas.openxmlformats.org/officeDocument/2006/relationships/tableStyles" Target="tableStyles.xml"/><Relationship Id="rId31" Type="http://schemas.openxmlformats.org/officeDocument/2006/relationships/slide" Target="slides/slide30.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slide" Target="slides/slide43.xml"/><Relationship Id="rId48"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 Type="http://schemas.openxmlformats.org/officeDocument/2006/relationships/slide" Target="slides/slide3.xml"/><Relationship Id="rId30" Type="http://schemas.openxmlformats.org/officeDocument/2006/relationships/slide" Target="slides/slide29.xml"/><Relationship Id="rId9" Type="http://schemas.openxmlformats.org/officeDocument/2006/relationships/slide" Target="slides/slide8.xml"/><Relationship Id="rId35" Type="http://schemas.openxmlformats.org/officeDocument/2006/relationships/slide" Target="slides/slide34.xml"/><Relationship Id="rId14" Type="http://schemas.openxmlformats.org/officeDocument/2006/relationships/slide" Target="slides/slide13.xml"/><Relationship Id="rId43" Type="http://schemas.openxmlformats.org/officeDocument/2006/relationships/slide" Target="slides/slide42.xml"/><Relationship Id="rId51"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46" Type="http://schemas.openxmlformats.org/officeDocument/2006/relationships/slide" Target="slides/slide45.xml"/><Relationship Id="rId25" Type="http://schemas.openxmlformats.org/officeDocument/2006/relationships/slide" Target="slides/slide24.xml"/><Relationship Id="rId33" Type="http://schemas.openxmlformats.org/officeDocument/2006/relationships/slide" Target="slides/slide32.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49"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5"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D24BCD-018C-CC48-A552-F76DDB1B4267}" type="datetimeFigureOut">
              <a:rPr lang="en-GB" smtClean="0"/>
              <a:t>16/11/2017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EFD2FE-7D0D-E34C-A3FB-13B821A18997}" type="slidenum">
              <a:rPr lang="en-GB" smtClean="0"/>
              <a:t>‹#›</a:t>
            </a:fld>
            <a:endParaRPr lang="en-GB"/>
          </a:p>
        </p:txBody>
      </p:sp>
    </p:spTree>
    <p:extLst>
      <p:ext uri="{BB962C8B-B14F-4D97-AF65-F5344CB8AC3E}">
        <p14:creationId xmlns:p14="http://schemas.microsoft.com/office/powerpoint/2010/main" val="764169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0F03E-3C67-ED4F-92F5-0B5B80633997}" type="datetimeFigureOut">
              <a:rPr lang="en-GB" smtClean="0"/>
              <a:t>16/11/2017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69875-4DAE-724F-A7F2-67B53AF86FC7}" type="slidenum">
              <a:rPr lang="en-GB" smtClean="0"/>
              <a:t>‹#›</a:t>
            </a:fld>
            <a:endParaRPr lang="en-GB"/>
          </a:p>
        </p:txBody>
      </p:sp>
    </p:spTree>
    <p:extLst>
      <p:ext uri="{BB962C8B-B14F-4D97-AF65-F5344CB8AC3E}">
        <p14:creationId xmlns:p14="http://schemas.microsoft.com/office/powerpoint/2010/main" val="27226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969875-4DAE-724F-A7F2-67B53AF86FC7}" type="slidenum">
              <a:rPr lang="en-GB" smtClean="0"/>
              <a:t>3</a:t>
            </a:fld>
            <a:endParaRPr lang="en-GB"/>
          </a:p>
        </p:txBody>
      </p:sp>
    </p:spTree>
    <p:extLst>
      <p:ext uri="{BB962C8B-B14F-4D97-AF65-F5344CB8AC3E}">
        <p14:creationId xmlns:p14="http://schemas.microsoft.com/office/powerpoint/2010/main" val="20671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969875-4DAE-724F-A7F2-67B53AF86FC7}" type="slidenum">
              <a:rPr lang="en-GB" smtClean="0"/>
              <a:t>13</a:t>
            </a:fld>
            <a:endParaRPr lang="en-GB"/>
          </a:p>
        </p:txBody>
      </p:sp>
    </p:spTree>
    <p:extLst>
      <p:ext uri="{BB962C8B-B14F-4D97-AF65-F5344CB8AC3E}">
        <p14:creationId xmlns:p14="http://schemas.microsoft.com/office/powerpoint/2010/main" val="520874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2FAAE7-9261-A74E-A790-6A7C1B091FC0}" type="datetimeFigureOut">
              <a:rPr lang="en-GB" smtClean="0"/>
              <a:t>16/11/2017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5516377"/>
            <a:ext cx="2743200" cy="365125"/>
          </a:xfrm>
          <a:prstGeom prst="rect">
            <a:avLst/>
          </a:prstGeom>
        </p:spPr>
        <p:txBody>
          <a:bodyPr/>
          <a:lstStyle/>
          <a:p>
            <a:fld id="{FD982DE6-23EB-FD4D-9267-E03A9752AE9D}" type="slidenum">
              <a:rPr lang="en-GB" smtClean="0"/>
              <a:t>‹#›</a:t>
            </a:fld>
            <a:endParaRPr lang="en-GB"/>
          </a:p>
        </p:txBody>
      </p:sp>
    </p:spTree>
    <p:extLst>
      <p:ext uri="{BB962C8B-B14F-4D97-AF65-F5344CB8AC3E}">
        <p14:creationId xmlns:p14="http://schemas.microsoft.com/office/powerpoint/2010/main" val="424426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2FAAE7-9261-A74E-A790-6A7C1B091FC0}" type="datetimeFigureOut">
              <a:rPr lang="en-GB" smtClean="0"/>
              <a:t>16/11/2017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5516377"/>
            <a:ext cx="2743200" cy="365125"/>
          </a:xfrm>
          <a:prstGeom prst="rect">
            <a:avLst/>
          </a:prstGeom>
        </p:spPr>
        <p:txBody>
          <a:bodyPr/>
          <a:lstStyle/>
          <a:p>
            <a:fld id="{FD982DE6-23EB-FD4D-9267-E03A9752AE9D}" type="slidenum">
              <a:rPr lang="en-GB" smtClean="0"/>
              <a:t>‹#›</a:t>
            </a:fld>
            <a:endParaRPr lang="en-GB"/>
          </a:p>
        </p:txBody>
      </p:sp>
    </p:spTree>
    <p:extLst>
      <p:ext uri="{BB962C8B-B14F-4D97-AF65-F5344CB8AC3E}">
        <p14:creationId xmlns:p14="http://schemas.microsoft.com/office/powerpoint/2010/main" val="59261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2FAAE7-9261-A74E-A790-6A7C1B091FC0}" type="datetimeFigureOut">
              <a:rPr lang="en-GB" smtClean="0"/>
              <a:t>16/11/2017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5516377"/>
            <a:ext cx="2743200" cy="365125"/>
          </a:xfrm>
          <a:prstGeom prst="rect">
            <a:avLst/>
          </a:prstGeom>
        </p:spPr>
        <p:txBody>
          <a:bodyPr/>
          <a:lstStyle/>
          <a:p>
            <a:fld id="{FD982DE6-23EB-FD4D-9267-E03A9752AE9D}" type="slidenum">
              <a:rPr lang="en-GB" smtClean="0"/>
              <a:t>‹#›</a:t>
            </a:fld>
            <a:endParaRPr lang="en-GB"/>
          </a:p>
        </p:txBody>
      </p:sp>
    </p:spTree>
    <p:extLst>
      <p:ext uri="{BB962C8B-B14F-4D97-AF65-F5344CB8AC3E}">
        <p14:creationId xmlns:p14="http://schemas.microsoft.com/office/powerpoint/2010/main" val="13012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lvl1pPr marL="0" indent="0">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2FAAE7-9261-A74E-A790-6A7C1B091FC0}" type="datetimeFigureOut">
              <a:rPr lang="en-GB" smtClean="0"/>
              <a:t>16/11/2017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5516377"/>
            <a:ext cx="2743200" cy="365125"/>
          </a:xfrm>
          <a:prstGeom prst="rect">
            <a:avLst/>
          </a:prstGeom>
        </p:spPr>
        <p:txBody>
          <a:bodyPr/>
          <a:lstStyle/>
          <a:p>
            <a:fld id="{FD982DE6-23EB-FD4D-9267-E03A9752AE9D}" type="slidenum">
              <a:rPr lang="en-GB" smtClean="0"/>
              <a:t>‹#›</a:t>
            </a:fld>
            <a:endParaRPr lang="en-GB"/>
          </a:p>
        </p:txBody>
      </p:sp>
    </p:spTree>
    <p:extLst>
      <p:ext uri="{BB962C8B-B14F-4D97-AF65-F5344CB8AC3E}">
        <p14:creationId xmlns:p14="http://schemas.microsoft.com/office/powerpoint/2010/main" val="153716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F2FAAE7-9261-A74E-A790-6A7C1B091FC0}" type="datetimeFigureOut">
              <a:rPr lang="en-GB" smtClean="0"/>
              <a:t>16/11/2017</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5516377"/>
            <a:ext cx="2743200" cy="365125"/>
          </a:xfrm>
          <a:prstGeom prst="rect">
            <a:avLst/>
          </a:prstGeom>
        </p:spPr>
        <p:txBody>
          <a:bodyPr/>
          <a:lstStyle/>
          <a:p>
            <a:fld id="{FD982DE6-23EB-FD4D-9267-E03A9752AE9D}" type="slidenum">
              <a:rPr lang="en-GB" smtClean="0"/>
              <a:t>‹#›</a:t>
            </a:fld>
            <a:endParaRPr lang="en-GB"/>
          </a:p>
        </p:txBody>
      </p:sp>
    </p:spTree>
    <p:extLst>
      <p:ext uri="{BB962C8B-B14F-4D97-AF65-F5344CB8AC3E}">
        <p14:creationId xmlns:p14="http://schemas.microsoft.com/office/powerpoint/2010/main" val="84983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2FAAE7-9261-A74E-A790-6A7C1B091FC0}" type="datetimeFigureOut">
              <a:rPr lang="en-GB" smtClean="0"/>
              <a:t>16/11/2017</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5516377"/>
            <a:ext cx="2743200" cy="365125"/>
          </a:xfrm>
          <a:prstGeom prst="rect">
            <a:avLst/>
          </a:prstGeom>
        </p:spPr>
        <p:txBody>
          <a:bodyPr/>
          <a:lstStyle/>
          <a:p>
            <a:fld id="{FD982DE6-23EB-FD4D-9267-E03A9752AE9D}" type="slidenum">
              <a:rPr lang="en-GB" smtClean="0"/>
              <a:t>‹#›</a:t>
            </a:fld>
            <a:endParaRPr lang="en-GB"/>
          </a:p>
        </p:txBody>
      </p:sp>
    </p:spTree>
    <p:extLst>
      <p:ext uri="{BB962C8B-B14F-4D97-AF65-F5344CB8AC3E}">
        <p14:creationId xmlns:p14="http://schemas.microsoft.com/office/powerpoint/2010/main" val="18374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F2FAAE7-9261-A74E-A790-6A7C1B091FC0}" type="datetimeFigureOut">
              <a:rPr lang="en-GB" smtClean="0"/>
              <a:t>16/11/2017</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5516377"/>
            <a:ext cx="2743200" cy="365125"/>
          </a:xfrm>
          <a:prstGeom prst="rect">
            <a:avLst/>
          </a:prstGeom>
        </p:spPr>
        <p:txBody>
          <a:bodyPr/>
          <a:lstStyle/>
          <a:p>
            <a:fld id="{FD982DE6-23EB-FD4D-9267-E03A9752AE9D}" type="slidenum">
              <a:rPr lang="en-GB" smtClean="0"/>
              <a:t>‹#›</a:t>
            </a:fld>
            <a:endParaRPr lang="en-GB"/>
          </a:p>
        </p:txBody>
      </p:sp>
    </p:spTree>
    <p:extLst>
      <p:ext uri="{BB962C8B-B14F-4D97-AF65-F5344CB8AC3E}">
        <p14:creationId xmlns:p14="http://schemas.microsoft.com/office/powerpoint/2010/main" val="14004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F2FAAE7-9261-A74E-A790-6A7C1B091FC0}" type="datetimeFigureOut">
              <a:rPr lang="en-GB" smtClean="0"/>
              <a:t>16/11/2017</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5516377"/>
            <a:ext cx="2743200" cy="365125"/>
          </a:xfrm>
          <a:prstGeom prst="rect">
            <a:avLst/>
          </a:prstGeom>
        </p:spPr>
        <p:txBody>
          <a:bodyPr/>
          <a:lstStyle/>
          <a:p>
            <a:fld id="{FD982DE6-23EB-FD4D-9267-E03A9752AE9D}" type="slidenum">
              <a:rPr lang="en-GB" smtClean="0"/>
              <a:t>‹#›</a:t>
            </a:fld>
            <a:endParaRPr lang="en-GB"/>
          </a:p>
        </p:txBody>
      </p:sp>
    </p:spTree>
    <p:extLst>
      <p:ext uri="{BB962C8B-B14F-4D97-AF65-F5344CB8AC3E}">
        <p14:creationId xmlns:p14="http://schemas.microsoft.com/office/powerpoint/2010/main" val="4141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F2FAAE7-9261-A74E-A790-6A7C1B091FC0}" type="datetimeFigureOut">
              <a:rPr lang="en-GB" smtClean="0"/>
              <a:t>16/11/2017</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5516377"/>
            <a:ext cx="2743200" cy="365125"/>
          </a:xfrm>
          <a:prstGeom prst="rect">
            <a:avLst/>
          </a:prstGeom>
        </p:spPr>
        <p:txBody>
          <a:bodyPr/>
          <a:lstStyle/>
          <a:p>
            <a:fld id="{FD982DE6-23EB-FD4D-9267-E03A9752AE9D}" type="slidenum">
              <a:rPr lang="en-GB" smtClean="0"/>
              <a:t>‹#›</a:t>
            </a:fld>
            <a:endParaRPr lang="en-GB"/>
          </a:p>
        </p:txBody>
      </p:sp>
    </p:spTree>
    <p:extLst>
      <p:ext uri="{BB962C8B-B14F-4D97-AF65-F5344CB8AC3E}">
        <p14:creationId xmlns:p14="http://schemas.microsoft.com/office/powerpoint/2010/main" val="25177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2FAAE7-9261-A74E-A790-6A7C1B091FC0}" type="datetimeFigureOut">
              <a:rPr lang="en-GB" smtClean="0"/>
              <a:t>16/11/2017</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5516377"/>
            <a:ext cx="2743200" cy="365125"/>
          </a:xfrm>
          <a:prstGeom prst="rect">
            <a:avLst/>
          </a:prstGeom>
        </p:spPr>
        <p:txBody>
          <a:bodyPr/>
          <a:lstStyle/>
          <a:p>
            <a:fld id="{FD982DE6-23EB-FD4D-9267-E03A9752AE9D}" type="slidenum">
              <a:rPr lang="en-GB" smtClean="0"/>
              <a:t>‹#›</a:t>
            </a:fld>
            <a:endParaRPr lang="en-GB"/>
          </a:p>
        </p:txBody>
      </p:sp>
    </p:spTree>
    <p:extLst>
      <p:ext uri="{BB962C8B-B14F-4D97-AF65-F5344CB8AC3E}">
        <p14:creationId xmlns:p14="http://schemas.microsoft.com/office/powerpoint/2010/main" val="102923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F2FAAE7-9261-A74E-A790-6A7C1B091FC0}" type="datetimeFigureOut">
              <a:rPr lang="en-GB" smtClean="0"/>
              <a:t>16/11/2017</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5516377"/>
            <a:ext cx="2743200" cy="365125"/>
          </a:xfrm>
          <a:prstGeom prst="rect">
            <a:avLst/>
          </a:prstGeom>
        </p:spPr>
        <p:txBody>
          <a:bodyPr/>
          <a:lstStyle/>
          <a:p>
            <a:fld id="{FD982DE6-23EB-FD4D-9267-E03A9752AE9D}" type="slidenum">
              <a:rPr lang="en-GB" smtClean="0"/>
              <a:t>‹#›</a:t>
            </a:fld>
            <a:endParaRPr lang="en-GB"/>
          </a:p>
        </p:txBody>
      </p:sp>
    </p:spTree>
    <p:extLst>
      <p:ext uri="{BB962C8B-B14F-4D97-AF65-F5344CB8AC3E}">
        <p14:creationId xmlns:p14="http://schemas.microsoft.com/office/powerpoint/2010/main" val="4034151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5"/>
          <p:cNvSpPr txBox="1">
            <a:spLocks/>
          </p:cNvSpPr>
          <p:nvPr userDrawn="1"/>
        </p:nvSpPr>
        <p:spPr>
          <a:xfrm>
            <a:off x="9220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tx1"/>
                </a:solidFill>
                <a:latin typeface="Cera Stencil PRO Thin"/>
                <a:ea typeface="+mn-ea"/>
                <a:cs typeface="Cera Stencil PRO Thi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07808B-6A1B-2B44-8E01-5992481392B5}" type="slidenum">
              <a:rPr lang="en-US" smtClean="0"/>
              <a:pPr/>
              <a:t>‹#›</a:t>
            </a:fld>
            <a:endParaRPr lang="en-US" dirty="0"/>
          </a:p>
        </p:txBody>
      </p:sp>
      <p:pic>
        <p:nvPicPr>
          <p:cNvPr id="9" name="Imag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774362" y="-2937"/>
            <a:ext cx="1417638" cy="1417638"/>
          </a:xfrm>
          <a:prstGeom prst="rect">
            <a:avLst/>
          </a:prstGeom>
        </p:spPr>
      </p:pic>
      <p:pic>
        <p:nvPicPr>
          <p:cNvPr id="10" name="Imag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7239" y="6276975"/>
            <a:ext cx="380922" cy="444500"/>
          </a:xfrm>
          <a:prstGeom prst="rect">
            <a:avLst/>
          </a:prstGeom>
        </p:spPr>
      </p:pic>
      <p:sp>
        <p:nvSpPr>
          <p:cNvPr id="15" name="Title Placeholder 1"/>
          <p:cNvSpPr>
            <a:spLocks noGrp="1"/>
          </p:cNvSpPr>
          <p:nvPr>
            <p:ph type="title"/>
          </p:nvPr>
        </p:nvSpPr>
        <p:spPr>
          <a:xfrm>
            <a:off x="838161" y="693213"/>
            <a:ext cx="8229600" cy="701731"/>
          </a:xfrm>
          <a:prstGeom prst="rect">
            <a:avLst/>
          </a:prstGeom>
        </p:spPr>
        <p:txBody>
          <a:bodyPr vert="horz" wrap="square" lIns="91440" tIns="45720" rIns="91440" bIns="45720" rtlCol="0" anchor="ctr">
            <a:spAutoFit/>
          </a:bodyPr>
          <a:lstStyle/>
          <a:p>
            <a:r>
              <a:rPr lang="nl-BE" dirty="0" smtClean="0"/>
              <a:t>Click to edit</a:t>
            </a:r>
            <a:endParaRPr lang="en-US" dirty="0"/>
          </a:p>
        </p:txBody>
      </p:sp>
      <p:sp>
        <p:nvSpPr>
          <p:cNvPr id="17" name="Text Placeholder 2"/>
          <p:cNvSpPr>
            <a:spLocks noGrp="1"/>
          </p:cNvSpPr>
          <p:nvPr>
            <p:ph type="body" idx="1"/>
          </p:nvPr>
        </p:nvSpPr>
        <p:spPr>
          <a:xfrm>
            <a:off x="838161" y="1729106"/>
            <a:ext cx="8229600" cy="4525963"/>
          </a:xfrm>
          <a:prstGeom prst="rect">
            <a:avLst/>
          </a:prstGeom>
        </p:spPr>
        <p:txBody>
          <a:bodyPr vert="horz" lIns="91440" tIns="45720" rIns="91440" bIns="45720" rtlCol="0">
            <a:normAutofit/>
          </a:bodyPr>
          <a:lstStyle/>
          <a:p>
            <a:pPr lvl="0"/>
            <a:r>
              <a:rPr lang="nl-BE" dirty="0" smtClean="0"/>
              <a:t>Click to edit Master text styles</a:t>
            </a:r>
          </a:p>
          <a:p>
            <a:pPr lvl="1"/>
            <a:r>
              <a:rPr lang="nl-BE" dirty="0" smtClean="0"/>
              <a:t>Second level</a:t>
            </a:r>
          </a:p>
          <a:p>
            <a:pPr lvl="2"/>
            <a:r>
              <a:rPr lang="nl-BE" dirty="0" smtClean="0"/>
              <a:t>Third level</a:t>
            </a:r>
          </a:p>
          <a:p>
            <a:pPr lvl="3"/>
            <a:r>
              <a:rPr lang="nl-BE" dirty="0" smtClean="0"/>
              <a:t>Fourth level</a:t>
            </a:r>
          </a:p>
          <a:p>
            <a:pPr lvl="4"/>
            <a:r>
              <a:rPr lang="nl-BE" dirty="0" smtClean="0"/>
              <a:t>Fifth level</a:t>
            </a:r>
            <a:endParaRPr lang="en-US" dirty="0"/>
          </a:p>
        </p:txBody>
      </p:sp>
    </p:spTree>
    <p:extLst>
      <p:ext uri="{BB962C8B-B14F-4D97-AF65-F5344CB8AC3E}">
        <p14:creationId xmlns:p14="http://schemas.microsoft.com/office/powerpoint/2010/main" val="1503915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rgbClr val="EA5608"/>
          </a:solidFill>
          <a:latin typeface="Cera Stencil PRO Medium" charset="0"/>
          <a:ea typeface="Cera Stencil PRO Medium" charset="0"/>
          <a:cs typeface="Cera Stencil PRO Medium"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Proxima Nova" charset="0"/>
          <a:ea typeface="Proxima Nova" charset="0"/>
          <a:cs typeface="Proxima Nov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Proxima Nova" charset="0"/>
          <a:ea typeface="Proxima Nova" charset="0"/>
          <a:cs typeface="Proxima Nov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Proxima Nova" charset="0"/>
          <a:ea typeface="Proxima Nova" charset="0"/>
          <a:cs typeface="Proxima Nov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Proxima Nova" charset="0"/>
          <a:ea typeface="Proxima Nova" charset="0"/>
          <a:cs typeface="Proxima Nova" charset="0"/>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Proxima Nova" charset="0"/>
          <a:ea typeface="Proxima Nova" charset="0"/>
          <a:cs typeface="Proxima Nov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 Id="rId3"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 Id="rId3"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 Id="rId3" Type="http://schemas.openxmlformats.org/officeDocument/2006/relationships/image" Target="../media/image4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png"/><Relationship Id="rId3" Type="http://schemas.openxmlformats.org/officeDocument/2006/relationships/image" Target="../media/image5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png"/><Relationship Id="rId3" Type="http://schemas.openxmlformats.org/officeDocument/2006/relationships/image" Target="../media/image5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74431" y="1113692"/>
            <a:ext cx="10410092" cy="4124206"/>
          </a:xfrm>
          <a:prstGeom prst="rect">
            <a:avLst/>
          </a:prstGeom>
          <a:noFill/>
        </p:spPr>
        <p:txBody>
          <a:bodyPr wrap="square" rtlCol="0">
            <a:spAutoFit/>
          </a:bodyPr>
          <a:lstStyle/>
          <a:p>
            <a:pPr>
              <a:lnSpc>
                <a:spcPts val="6000"/>
              </a:lnSpc>
            </a:pPr>
            <a:r>
              <a:rPr lang="en-US" sz="6000" dirty="0">
                <a:solidFill>
                  <a:schemeClr val="bg1"/>
                </a:solidFill>
                <a:latin typeface="Cera Stencil PRO Medium" charset="0"/>
                <a:ea typeface="Cera Stencil PRO Medium" charset="0"/>
                <a:cs typeface="Cera Stencil PRO Medium" charset="0"/>
              </a:rPr>
              <a:t>International </a:t>
            </a:r>
            <a:r>
              <a:rPr lang="en-US" sz="6000" dirty="0" smtClean="0">
                <a:solidFill>
                  <a:schemeClr val="bg1"/>
                </a:solidFill>
                <a:latin typeface="Cera Stencil PRO Medium" charset="0"/>
                <a:ea typeface="Cera Stencil PRO Medium" charset="0"/>
                <a:cs typeface="Cera Stencil PRO Medium" charset="0"/>
              </a:rPr>
              <a:t>Trade</a:t>
            </a:r>
            <a:br>
              <a:rPr lang="en-US" sz="6000" dirty="0" smtClean="0">
                <a:solidFill>
                  <a:schemeClr val="bg1"/>
                </a:solidFill>
                <a:latin typeface="Cera Stencil PRO Medium" charset="0"/>
                <a:ea typeface="Cera Stencil PRO Medium" charset="0"/>
                <a:cs typeface="Cera Stencil PRO Medium" charset="0"/>
              </a:rPr>
            </a:br>
            <a:r>
              <a:rPr lang="en-US" sz="6000" dirty="0" smtClean="0">
                <a:solidFill>
                  <a:schemeClr val="bg1"/>
                </a:solidFill>
                <a:latin typeface="Cera Stencil PRO Medium" charset="0"/>
                <a:ea typeface="Cera Stencil PRO Medium" charset="0"/>
                <a:cs typeface="Cera Stencil PRO Medium" charset="0"/>
              </a:rPr>
              <a:t>Union </a:t>
            </a:r>
            <a:r>
              <a:rPr lang="en-US" sz="6000" dirty="0">
                <a:solidFill>
                  <a:schemeClr val="bg1"/>
                </a:solidFill>
                <a:latin typeface="Cera Stencil PRO Medium" charset="0"/>
                <a:ea typeface="Cera Stencil PRO Medium" charset="0"/>
                <a:cs typeface="Cera Stencil PRO Medium" charset="0"/>
              </a:rPr>
              <a:t>Confederation</a:t>
            </a:r>
            <a:r>
              <a:rPr lang="en-US" sz="7200" dirty="0">
                <a:solidFill>
                  <a:schemeClr val="bg1"/>
                </a:solidFill>
                <a:latin typeface="Cera Stencil PRO Medium" charset="0"/>
                <a:ea typeface="Cera Stencil PRO Medium" charset="0"/>
                <a:cs typeface="Cera Stencil PRO Medium" charset="0"/>
              </a:rPr>
              <a:t> </a:t>
            </a:r>
          </a:p>
          <a:p>
            <a:r>
              <a:rPr lang="en-US" sz="9600" b="1" dirty="0">
                <a:solidFill>
                  <a:schemeClr val="bg1"/>
                </a:solidFill>
                <a:latin typeface="Cera Stencil PRO" charset="0"/>
                <a:ea typeface="Cera Stencil PRO" charset="0"/>
                <a:cs typeface="Cera Stencil PRO" charset="0"/>
              </a:rPr>
              <a:t>2017 Global Poll</a:t>
            </a:r>
            <a:r>
              <a:rPr lang="en-US" sz="8800" b="1" dirty="0">
                <a:latin typeface="Cera Stencil PRO" charset="0"/>
                <a:ea typeface="Cera Stencil PRO" charset="0"/>
                <a:cs typeface="Cera Stencil PRO" charset="0"/>
              </a:rPr>
              <a:t> </a:t>
            </a:r>
          </a:p>
          <a:p>
            <a:endParaRPr lang="en-US" sz="6600" dirty="0"/>
          </a:p>
        </p:txBody>
      </p:sp>
    </p:spTree>
    <p:extLst>
      <p:ext uri="{BB962C8B-B14F-4D97-AF65-F5344CB8AC3E}">
        <p14:creationId xmlns:p14="http://schemas.microsoft.com/office/powerpoint/2010/main" val="1292825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70404"/>
            <a:ext cx="10515600" cy="715004"/>
          </a:xfrm>
        </p:spPr>
        <p:txBody>
          <a:bodyPr/>
          <a:lstStyle/>
          <a:p>
            <a:r>
              <a:rPr lang="en-US" b="1" dirty="0"/>
              <a:t>4. Failure of </a:t>
            </a:r>
            <a:r>
              <a:rPr lang="en-US" b="1" dirty="0" smtClean="0"/>
              <a:t>governments </a:t>
            </a:r>
            <a:r>
              <a:rPr lang="en-US" sz="2400" b="1" dirty="0"/>
              <a:t>(Continued)</a:t>
            </a:r>
            <a:endParaRPr lang="en-US" dirty="0"/>
          </a:p>
        </p:txBody>
      </p:sp>
      <p:sp>
        <p:nvSpPr>
          <p:cNvPr id="6" name="Content Placeholder 5"/>
          <p:cNvSpPr>
            <a:spLocks noGrp="1"/>
          </p:cNvSpPr>
          <p:nvPr>
            <p:ph idx="1"/>
          </p:nvPr>
        </p:nvSpPr>
        <p:spPr>
          <a:xfrm>
            <a:off x="838200" y="1825625"/>
            <a:ext cx="6525445" cy="4351338"/>
          </a:xfrm>
        </p:spPr>
        <p:txBody>
          <a:bodyPr>
            <a:normAutofit fontScale="85000" lnSpcReduction="20000"/>
          </a:bodyPr>
          <a:lstStyle/>
          <a:p>
            <a:r>
              <a:rPr lang="en-US" b="1" dirty="0"/>
              <a:t>The 1% set the rules of the economy</a:t>
            </a:r>
            <a:endParaRPr lang="en-US" dirty="0"/>
          </a:p>
          <a:p>
            <a:r>
              <a:rPr lang="en-US" dirty="0"/>
              <a:t>80 percent of all  respondents believe the economic system </a:t>
            </a:r>
            <a:r>
              <a:rPr lang="en-US" dirty="0" err="1"/>
              <a:t>favours</a:t>
            </a:r>
            <a:r>
              <a:rPr lang="en-US" dirty="0"/>
              <a:t> the wealthy, rather than being fair to most people. There is not a single country in the ITUC Global Poll where a majority of the respondents says the economic system is fair to most people. </a:t>
            </a:r>
          </a:p>
          <a:p>
            <a:r>
              <a:rPr lang="en-US" b="1" dirty="0"/>
              <a:t>Frustration with performance of national governments </a:t>
            </a:r>
            <a:endParaRPr lang="en-US" dirty="0"/>
          </a:p>
          <a:p>
            <a:r>
              <a:rPr lang="en-US" dirty="0"/>
              <a:t>People are disappointed with the performance of their governments when it comes to decent retirement incomes, unemployment benefits, and on providing affordable access to health care and education.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9694" y="3770452"/>
            <a:ext cx="3774830" cy="2239733"/>
          </a:xfrm>
          <a:prstGeom prst="rect">
            <a:avLst/>
          </a:prstGeom>
        </p:spPr>
      </p:pic>
    </p:spTree>
    <p:extLst>
      <p:ext uri="{BB962C8B-B14F-4D97-AF65-F5344CB8AC3E}">
        <p14:creationId xmlns:p14="http://schemas.microsoft.com/office/powerpoint/2010/main" val="1533210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955" y="228361"/>
            <a:ext cx="8705273" cy="6401278"/>
          </a:xfrm>
          <a:prstGeom prst="rect">
            <a:avLst/>
          </a:prstGeom>
        </p:spPr>
      </p:pic>
    </p:spTree>
    <p:extLst>
      <p:ext uri="{BB962C8B-B14F-4D97-AF65-F5344CB8AC3E}">
        <p14:creationId xmlns:p14="http://schemas.microsoft.com/office/powerpoint/2010/main" val="1308861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955" y="228361"/>
            <a:ext cx="8705273" cy="6401277"/>
          </a:xfrm>
          <a:prstGeom prst="rect">
            <a:avLst/>
          </a:prstGeom>
        </p:spPr>
      </p:pic>
    </p:spTree>
    <p:extLst>
      <p:ext uri="{BB962C8B-B14F-4D97-AF65-F5344CB8AC3E}">
        <p14:creationId xmlns:p14="http://schemas.microsoft.com/office/powerpoint/2010/main" val="2093761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 y="0"/>
            <a:ext cx="12177763" cy="6849992"/>
          </a:xfrm>
          <a:prstGeom prst="rect">
            <a:avLst/>
          </a:prstGeom>
        </p:spPr>
      </p:pic>
      <p:sp>
        <p:nvSpPr>
          <p:cNvPr id="4" name="TextBox 3"/>
          <p:cNvSpPr txBox="1"/>
          <p:nvPr/>
        </p:nvSpPr>
        <p:spPr>
          <a:xfrm>
            <a:off x="961292" y="1887415"/>
            <a:ext cx="1113693" cy="769441"/>
          </a:xfrm>
          <a:prstGeom prst="rect">
            <a:avLst/>
          </a:prstGeom>
          <a:noFill/>
        </p:spPr>
        <p:txBody>
          <a:bodyPr wrap="square" rtlCol="0">
            <a:spAutoFit/>
          </a:bodyPr>
          <a:lstStyle/>
          <a:p>
            <a:r>
              <a:rPr lang="en-US" sz="4400" b="1" dirty="0" smtClean="0">
                <a:solidFill>
                  <a:schemeClr val="bg1"/>
                </a:solidFill>
                <a:latin typeface="Cera Stencil PRO" charset="0"/>
                <a:ea typeface="Cera Stencil PRO" charset="0"/>
                <a:cs typeface="Cera Stencil PRO" charset="0"/>
              </a:rPr>
              <a:t>2.0</a:t>
            </a:r>
            <a:endParaRPr lang="en-US" dirty="0"/>
          </a:p>
        </p:txBody>
      </p:sp>
      <p:sp>
        <p:nvSpPr>
          <p:cNvPr id="6" name="TextBox 5"/>
          <p:cNvSpPr txBox="1"/>
          <p:nvPr/>
        </p:nvSpPr>
        <p:spPr>
          <a:xfrm>
            <a:off x="1969476" y="1887415"/>
            <a:ext cx="5064369" cy="2800767"/>
          </a:xfrm>
          <a:prstGeom prst="rect">
            <a:avLst/>
          </a:prstGeom>
          <a:noFill/>
        </p:spPr>
        <p:txBody>
          <a:bodyPr wrap="square" rtlCol="0">
            <a:spAutoFit/>
          </a:bodyPr>
          <a:lstStyle/>
          <a:p>
            <a:r>
              <a:rPr lang="en-US" sz="4400" b="1" dirty="0" smtClean="0">
                <a:solidFill>
                  <a:schemeClr val="bg1"/>
                </a:solidFill>
                <a:latin typeface="Cera Stencil PRO" charset="0"/>
                <a:ea typeface="Cera Stencil PRO" charset="0"/>
                <a:cs typeface="Cera Stencil PRO" charset="0"/>
              </a:rPr>
              <a:t>Key Findings</a:t>
            </a:r>
            <a:r>
              <a:rPr lang="en-US" sz="4400" dirty="0">
                <a:solidFill>
                  <a:schemeClr val="bg1"/>
                </a:solidFill>
                <a:latin typeface="Cera Stencil PRO Medium" charset="0"/>
                <a:ea typeface="Cera Stencil PRO Medium" charset="0"/>
                <a:cs typeface="Cera Stencil PRO Medium" charset="0"/>
              </a:rPr>
              <a:t/>
            </a:r>
            <a:br>
              <a:rPr lang="en-US" sz="4400" dirty="0">
                <a:solidFill>
                  <a:schemeClr val="bg1"/>
                </a:solidFill>
                <a:latin typeface="Cera Stencil PRO Medium" charset="0"/>
                <a:ea typeface="Cera Stencil PRO Medium" charset="0"/>
                <a:cs typeface="Cera Stencil PRO Medium" charset="0"/>
              </a:rPr>
            </a:br>
            <a:r>
              <a:rPr lang="en-US" sz="4400" dirty="0" err="1">
                <a:solidFill>
                  <a:srgbClr val="FF001F"/>
                </a:solidFill>
                <a:latin typeface="Cera Stencil PRO" charset="0"/>
                <a:ea typeface="Cera Stencil PRO" charset="0"/>
                <a:cs typeface="Cera Stencil PRO" charset="0"/>
              </a:rPr>
              <a:t>Globalisation</a:t>
            </a:r>
            <a:r>
              <a:rPr lang="en-US" sz="4400" dirty="0">
                <a:solidFill>
                  <a:srgbClr val="FF001F"/>
                </a:solidFill>
                <a:latin typeface="Cera Stencil PRO" charset="0"/>
                <a:ea typeface="Cera Stencil PRO" charset="0"/>
                <a:cs typeface="Cera Stencil PRO" charset="0"/>
              </a:rPr>
              <a:t> </a:t>
            </a:r>
            <a:r>
              <a:rPr lang="en-US" sz="4400" dirty="0" smtClean="0">
                <a:solidFill>
                  <a:srgbClr val="FF001F"/>
                </a:solidFill>
                <a:latin typeface="Cera Stencil PRO" charset="0"/>
                <a:ea typeface="Cera Stencil PRO" charset="0"/>
                <a:cs typeface="Cera Stencil PRO" charset="0"/>
              </a:rPr>
              <a:t>Anxiety about the World and Work</a:t>
            </a:r>
            <a:endParaRPr lang="en-US" sz="4400" dirty="0">
              <a:solidFill>
                <a:srgbClr val="FF001F"/>
              </a:solidFill>
              <a:latin typeface="Cera Stencil PRO" charset="0"/>
              <a:ea typeface="Cera Stencil PRO" charset="0"/>
              <a:cs typeface="Cera Stencil PRO" charset="0"/>
            </a:endParaRPr>
          </a:p>
        </p:txBody>
      </p:sp>
      <p:cxnSp>
        <p:nvCxnSpPr>
          <p:cNvPr id="8" name="Straight Connector 7"/>
          <p:cNvCxnSpPr/>
          <p:nvPr/>
        </p:nvCxnSpPr>
        <p:spPr>
          <a:xfrm>
            <a:off x="2074985" y="4664736"/>
            <a:ext cx="4564966" cy="0"/>
          </a:xfrm>
          <a:prstGeom prst="line">
            <a:avLst/>
          </a:prstGeom>
          <a:ln>
            <a:solidFill>
              <a:srgbClr val="FF00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503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People are worried</a:t>
            </a:r>
            <a:endParaRPr lang="en-GB" b="1" dirty="0"/>
          </a:p>
        </p:txBody>
      </p:sp>
      <p:sp>
        <p:nvSpPr>
          <p:cNvPr id="5" name="TextBox 4"/>
          <p:cNvSpPr txBox="1"/>
          <p:nvPr/>
        </p:nvSpPr>
        <p:spPr>
          <a:xfrm>
            <a:off x="838200" y="1842788"/>
            <a:ext cx="10515600" cy="461665"/>
          </a:xfrm>
          <a:prstGeom prst="rect">
            <a:avLst/>
          </a:prstGeom>
          <a:noFill/>
        </p:spPr>
        <p:txBody>
          <a:bodyPr wrap="square" rtlCol="0">
            <a:spAutoFit/>
          </a:bodyPr>
          <a:lstStyle/>
          <a:p>
            <a:pPr algn="ctr"/>
            <a:r>
              <a:rPr lang="en-US" sz="2400" dirty="0" smtClean="0">
                <a:solidFill>
                  <a:srgbClr val="EA5608"/>
                </a:solidFill>
                <a:latin typeface="Cera Stencil PRO Medium" charset="0"/>
                <a:ea typeface="Cera Stencil PRO Medium" charset="0"/>
                <a:cs typeface="Cera Stencil PRO Medium" charset="0"/>
              </a:rPr>
              <a:t>What worries you?</a:t>
            </a:r>
            <a:endParaRPr lang="en-US" sz="2400" dirty="0"/>
          </a:p>
        </p:txBody>
      </p:sp>
      <p:pic>
        <p:nvPicPr>
          <p:cNvPr id="7" name="Picture 6" descr="slide5.png"/>
          <p:cNvPicPr>
            <a:picLocks noChangeAspect="1"/>
          </p:cNvPicPr>
          <p:nvPr/>
        </p:nvPicPr>
        <p:blipFill>
          <a:blip r:embed="rId2"/>
          <a:stretch>
            <a:fillRect/>
          </a:stretch>
        </p:blipFill>
        <p:spPr>
          <a:xfrm>
            <a:off x="2333963" y="2677039"/>
            <a:ext cx="7524074" cy="3479884"/>
          </a:xfrm>
          <a:prstGeom prst="rect">
            <a:avLst/>
          </a:prstGeom>
        </p:spPr>
      </p:pic>
    </p:spTree>
    <p:extLst>
      <p:ext uri="{BB962C8B-B14F-4D97-AF65-F5344CB8AC3E}">
        <p14:creationId xmlns:p14="http://schemas.microsoft.com/office/powerpoint/2010/main" val="1353548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Women and Young People Worry More</a:t>
            </a:r>
            <a:endParaRPr lang="en-GB" b="1" dirty="0"/>
          </a:p>
        </p:txBody>
      </p:sp>
      <p:sp>
        <p:nvSpPr>
          <p:cNvPr id="7" name="TextBox 6"/>
          <p:cNvSpPr txBox="1"/>
          <p:nvPr/>
        </p:nvSpPr>
        <p:spPr>
          <a:xfrm>
            <a:off x="838200" y="1842788"/>
            <a:ext cx="5169717" cy="369332"/>
          </a:xfrm>
          <a:prstGeom prst="rect">
            <a:avLst/>
          </a:prstGeom>
          <a:noFill/>
        </p:spPr>
        <p:txBody>
          <a:bodyPr wrap="square" rtlCol="0">
            <a:spAutoFit/>
          </a:bodyPr>
          <a:lstStyle/>
          <a:p>
            <a:pPr algn="ctr"/>
            <a:r>
              <a:rPr lang="en-US" b="1" dirty="0" smtClean="0">
                <a:solidFill>
                  <a:srgbClr val="C2242B"/>
                </a:solidFill>
                <a:latin typeface="Arial"/>
                <a:ea typeface="Cera Stencil PRO Medium" charset="0"/>
                <a:cs typeface="Arial"/>
              </a:rPr>
              <a:t>Women worry more than men</a:t>
            </a:r>
            <a:endParaRPr lang="en-US" b="1" dirty="0">
              <a:solidFill>
                <a:srgbClr val="C2242B"/>
              </a:solidFill>
              <a:latin typeface="Arial"/>
              <a:cs typeface="Arial"/>
            </a:endParaRPr>
          </a:p>
        </p:txBody>
      </p:sp>
      <p:sp>
        <p:nvSpPr>
          <p:cNvPr id="8" name="TextBox 7"/>
          <p:cNvSpPr txBox="1"/>
          <p:nvPr/>
        </p:nvSpPr>
        <p:spPr>
          <a:xfrm>
            <a:off x="838200" y="4220893"/>
            <a:ext cx="5169717" cy="369332"/>
          </a:xfrm>
          <a:prstGeom prst="rect">
            <a:avLst/>
          </a:prstGeom>
          <a:noFill/>
        </p:spPr>
        <p:txBody>
          <a:bodyPr wrap="square" rtlCol="0">
            <a:spAutoFit/>
          </a:bodyPr>
          <a:lstStyle/>
          <a:p>
            <a:pPr algn="ctr"/>
            <a:r>
              <a:rPr lang="en-US" b="1" dirty="0" smtClean="0">
                <a:solidFill>
                  <a:srgbClr val="C2242B"/>
                </a:solidFill>
                <a:latin typeface="Arial"/>
                <a:ea typeface="Cera Stencil PRO Medium" charset="0"/>
                <a:cs typeface="Arial"/>
              </a:rPr>
              <a:t>Young people worry more</a:t>
            </a:r>
            <a:endParaRPr lang="en-US" b="1" dirty="0">
              <a:solidFill>
                <a:srgbClr val="C2242B"/>
              </a:solidFill>
              <a:latin typeface="Arial"/>
              <a:cs typeface="Arial"/>
            </a:endParaRPr>
          </a:p>
        </p:txBody>
      </p:sp>
      <p:pic>
        <p:nvPicPr>
          <p:cNvPr id="9" name="Picture 8" descr="slide6a.png"/>
          <p:cNvPicPr>
            <a:picLocks noChangeAspect="1"/>
          </p:cNvPicPr>
          <p:nvPr/>
        </p:nvPicPr>
        <p:blipFill>
          <a:blip r:embed="rId2"/>
          <a:stretch>
            <a:fillRect/>
          </a:stretch>
        </p:blipFill>
        <p:spPr>
          <a:xfrm>
            <a:off x="1294827" y="2391908"/>
            <a:ext cx="4256462" cy="1568506"/>
          </a:xfrm>
          <a:prstGeom prst="rect">
            <a:avLst/>
          </a:prstGeom>
        </p:spPr>
      </p:pic>
      <p:pic>
        <p:nvPicPr>
          <p:cNvPr id="10" name="Picture 9" descr="slide6b.png"/>
          <p:cNvPicPr>
            <a:picLocks noChangeAspect="1"/>
          </p:cNvPicPr>
          <p:nvPr/>
        </p:nvPicPr>
        <p:blipFill>
          <a:blip r:embed="rId3"/>
          <a:stretch>
            <a:fillRect/>
          </a:stretch>
        </p:blipFill>
        <p:spPr>
          <a:xfrm>
            <a:off x="1615180" y="4758033"/>
            <a:ext cx="3615756" cy="1383026"/>
          </a:xfrm>
          <a:prstGeom prst="rect">
            <a:avLst/>
          </a:prstGeom>
        </p:spPr>
      </p:pic>
      <p:pic>
        <p:nvPicPr>
          <p:cNvPr id="12" name="Picture 11" descr="slide6c.png"/>
          <p:cNvPicPr>
            <a:picLocks noChangeAspect="1"/>
          </p:cNvPicPr>
          <p:nvPr/>
        </p:nvPicPr>
        <p:blipFill>
          <a:blip r:embed="rId4"/>
          <a:stretch>
            <a:fillRect/>
          </a:stretch>
        </p:blipFill>
        <p:spPr>
          <a:xfrm>
            <a:off x="6348704" y="2786914"/>
            <a:ext cx="5280560" cy="1803311"/>
          </a:xfrm>
          <a:prstGeom prst="rect">
            <a:avLst/>
          </a:prstGeom>
        </p:spPr>
      </p:pic>
    </p:spTree>
    <p:extLst>
      <p:ext uri="{BB962C8B-B14F-4D97-AF65-F5344CB8AC3E}">
        <p14:creationId xmlns:p14="http://schemas.microsoft.com/office/powerpoint/2010/main" val="792526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Global Companies hold the power</a:t>
            </a:r>
            <a:endParaRPr lang="en-GB" b="1" dirty="0"/>
          </a:p>
        </p:txBody>
      </p:sp>
      <p:sp>
        <p:nvSpPr>
          <p:cNvPr id="5" name="TextBox 4"/>
          <p:cNvSpPr txBox="1"/>
          <p:nvPr/>
        </p:nvSpPr>
        <p:spPr>
          <a:xfrm>
            <a:off x="838200" y="1842788"/>
            <a:ext cx="10515600" cy="461665"/>
          </a:xfrm>
          <a:prstGeom prst="rect">
            <a:avLst/>
          </a:prstGeom>
          <a:noFill/>
        </p:spPr>
        <p:txBody>
          <a:bodyPr wrap="square" rtlCol="0">
            <a:spAutoFit/>
          </a:bodyPr>
          <a:lstStyle/>
          <a:p>
            <a:pPr algn="ctr"/>
            <a:r>
              <a:rPr lang="en-US" sz="2400" dirty="0" smtClean="0">
                <a:solidFill>
                  <a:srgbClr val="EA5608"/>
                </a:solidFill>
                <a:latin typeface="Cera Stencil PRO Medium" charset="0"/>
                <a:ea typeface="Cera Stencil PRO Medium" charset="0"/>
                <a:cs typeface="Cera Stencil PRO Medium" charset="0"/>
              </a:rPr>
              <a:t>Who has the power to set economic rules</a:t>
            </a:r>
            <a:endParaRPr lang="en-US" sz="2400" dirty="0"/>
          </a:p>
        </p:txBody>
      </p:sp>
      <p:pic>
        <p:nvPicPr>
          <p:cNvPr id="6" name="Picture 5" descr="slide7_p22.png"/>
          <p:cNvPicPr>
            <a:picLocks noChangeAspect="1"/>
          </p:cNvPicPr>
          <p:nvPr/>
        </p:nvPicPr>
        <p:blipFill>
          <a:blip r:embed="rId2"/>
          <a:stretch>
            <a:fillRect/>
          </a:stretch>
        </p:blipFill>
        <p:spPr>
          <a:xfrm>
            <a:off x="965778" y="2981080"/>
            <a:ext cx="10260444" cy="2462506"/>
          </a:xfrm>
          <a:prstGeom prst="rect">
            <a:avLst/>
          </a:prstGeom>
        </p:spPr>
      </p:pic>
    </p:spTree>
    <p:extLst>
      <p:ext uri="{BB962C8B-B14F-4D97-AF65-F5344CB8AC3E}">
        <p14:creationId xmlns:p14="http://schemas.microsoft.com/office/powerpoint/2010/main" val="1298399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1% set the rules of the economy</a:t>
            </a:r>
            <a:endParaRPr lang="en-GB" b="1" dirty="0"/>
          </a:p>
        </p:txBody>
      </p:sp>
      <p:sp>
        <p:nvSpPr>
          <p:cNvPr id="5" name="TextBox 4"/>
          <p:cNvSpPr txBox="1"/>
          <p:nvPr/>
        </p:nvSpPr>
        <p:spPr>
          <a:xfrm>
            <a:off x="838200" y="1690688"/>
            <a:ext cx="10515600" cy="461665"/>
          </a:xfrm>
          <a:prstGeom prst="rect">
            <a:avLst/>
          </a:prstGeom>
          <a:noFill/>
        </p:spPr>
        <p:txBody>
          <a:bodyPr wrap="square" rtlCol="0">
            <a:spAutoFit/>
          </a:bodyPr>
          <a:lstStyle/>
          <a:p>
            <a:pPr algn="ctr"/>
            <a:r>
              <a:rPr lang="en-US" sz="2400" dirty="0" smtClean="0">
                <a:solidFill>
                  <a:srgbClr val="EA5608"/>
                </a:solidFill>
                <a:latin typeface="Cera Stencil PRO Medium" charset="0"/>
                <a:ea typeface="Cera Stencil PRO Medium" charset="0"/>
                <a:cs typeface="Cera Stencil PRO Medium" charset="0"/>
              </a:rPr>
              <a:t>Is the economic system fair to most people?</a:t>
            </a:r>
            <a:endParaRPr lang="en-US" sz="2400" dirty="0"/>
          </a:p>
        </p:txBody>
      </p:sp>
      <p:pic>
        <p:nvPicPr>
          <p:cNvPr id="6" name="Picture 5" descr="slide8_p24.png"/>
          <p:cNvPicPr>
            <a:picLocks noChangeAspect="1"/>
          </p:cNvPicPr>
          <p:nvPr/>
        </p:nvPicPr>
        <p:blipFill>
          <a:blip r:embed="rId2"/>
          <a:stretch>
            <a:fillRect/>
          </a:stretch>
        </p:blipFill>
        <p:spPr>
          <a:xfrm>
            <a:off x="3560832" y="2332048"/>
            <a:ext cx="5070336" cy="4210914"/>
          </a:xfrm>
          <a:prstGeom prst="rect">
            <a:avLst/>
          </a:prstGeom>
        </p:spPr>
      </p:pic>
    </p:spTree>
    <p:extLst>
      <p:ext uri="{BB962C8B-B14F-4D97-AF65-F5344CB8AC3E}">
        <p14:creationId xmlns:p14="http://schemas.microsoft.com/office/powerpoint/2010/main" val="1614487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6972"/>
            <a:ext cx="10515600" cy="543797"/>
          </a:xfrm>
        </p:spPr>
        <p:txBody>
          <a:bodyPr/>
          <a:lstStyle/>
          <a:p>
            <a:pPr algn="ctr"/>
            <a:r>
              <a:rPr lang="en-GB" sz="3600" dirty="0" smtClean="0"/>
              <a:t>Women and economic fairness</a:t>
            </a:r>
            <a:endParaRPr lang="en-GB" sz="3600" dirty="0"/>
          </a:p>
        </p:txBody>
      </p:sp>
      <p:pic>
        <p:nvPicPr>
          <p:cNvPr id="4" name="Picture 3" descr="slide8_p25.png"/>
          <p:cNvPicPr>
            <a:picLocks noChangeAspect="1"/>
          </p:cNvPicPr>
          <p:nvPr/>
        </p:nvPicPr>
        <p:blipFill>
          <a:blip r:embed="rId2"/>
          <a:stretch>
            <a:fillRect/>
          </a:stretch>
        </p:blipFill>
        <p:spPr>
          <a:xfrm>
            <a:off x="3012141" y="2672858"/>
            <a:ext cx="6167718" cy="2272804"/>
          </a:xfrm>
          <a:prstGeom prst="rect">
            <a:avLst/>
          </a:prstGeom>
        </p:spPr>
      </p:pic>
    </p:spTree>
    <p:extLst>
      <p:ext uri="{BB962C8B-B14F-4D97-AF65-F5344CB8AC3E}">
        <p14:creationId xmlns:p14="http://schemas.microsoft.com/office/powerpoint/2010/main" val="1241062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9" y="0"/>
            <a:ext cx="12177763" cy="6849991"/>
          </a:xfrm>
          <a:prstGeom prst="rect">
            <a:avLst/>
          </a:prstGeom>
        </p:spPr>
      </p:pic>
      <p:sp>
        <p:nvSpPr>
          <p:cNvPr id="4" name="TextBox 3"/>
          <p:cNvSpPr txBox="1"/>
          <p:nvPr/>
        </p:nvSpPr>
        <p:spPr>
          <a:xfrm>
            <a:off x="961292" y="1887415"/>
            <a:ext cx="1113693" cy="769441"/>
          </a:xfrm>
          <a:prstGeom prst="rect">
            <a:avLst/>
          </a:prstGeom>
          <a:noFill/>
        </p:spPr>
        <p:txBody>
          <a:bodyPr wrap="square" rtlCol="0">
            <a:spAutoFit/>
          </a:bodyPr>
          <a:lstStyle/>
          <a:p>
            <a:r>
              <a:rPr lang="en-US" sz="4400" b="1" dirty="0" smtClean="0">
                <a:solidFill>
                  <a:schemeClr val="bg1"/>
                </a:solidFill>
                <a:latin typeface="Cera Stencil PRO" charset="0"/>
                <a:ea typeface="Cera Stencil PRO" charset="0"/>
                <a:cs typeface="Cera Stencil PRO" charset="0"/>
              </a:rPr>
              <a:t>4.0</a:t>
            </a:r>
            <a:endParaRPr lang="en-US" dirty="0"/>
          </a:p>
        </p:txBody>
      </p:sp>
      <p:sp>
        <p:nvSpPr>
          <p:cNvPr id="9" name="TextBox 8"/>
          <p:cNvSpPr txBox="1"/>
          <p:nvPr/>
        </p:nvSpPr>
        <p:spPr>
          <a:xfrm>
            <a:off x="1969476" y="1887415"/>
            <a:ext cx="4670475" cy="2123658"/>
          </a:xfrm>
          <a:prstGeom prst="rect">
            <a:avLst/>
          </a:prstGeom>
          <a:noFill/>
        </p:spPr>
        <p:txBody>
          <a:bodyPr wrap="square" rtlCol="0">
            <a:spAutoFit/>
          </a:bodyPr>
          <a:lstStyle/>
          <a:p>
            <a:r>
              <a:rPr lang="en-US" sz="4400" b="1" dirty="0" smtClean="0">
                <a:solidFill>
                  <a:schemeClr val="bg1"/>
                </a:solidFill>
                <a:latin typeface="Cera Stencil PRO" charset="0"/>
                <a:ea typeface="Cera Stencil PRO" charset="0"/>
                <a:cs typeface="Cera Stencil PRO" charset="0"/>
              </a:rPr>
              <a:t>Key Findings</a:t>
            </a:r>
            <a:r>
              <a:rPr lang="en-US" sz="4400" dirty="0">
                <a:solidFill>
                  <a:schemeClr val="bg1"/>
                </a:solidFill>
                <a:latin typeface="Cera Stencil PRO Medium" charset="0"/>
                <a:ea typeface="Cera Stencil PRO Medium" charset="0"/>
                <a:cs typeface="Cera Stencil PRO Medium" charset="0"/>
              </a:rPr>
              <a:t/>
            </a:r>
            <a:br>
              <a:rPr lang="en-US" sz="4400" dirty="0">
                <a:solidFill>
                  <a:schemeClr val="bg1"/>
                </a:solidFill>
                <a:latin typeface="Cera Stencil PRO Medium" charset="0"/>
                <a:ea typeface="Cera Stencil PRO Medium" charset="0"/>
                <a:cs typeface="Cera Stencil PRO Medium" charset="0"/>
              </a:rPr>
            </a:br>
            <a:r>
              <a:rPr lang="en-US" sz="4400" dirty="0" smtClean="0">
                <a:solidFill>
                  <a:srgbClr val="FF001F"/>
                </a:solidFill>
                <a:latin typeface="Cera Stencil PRO" charset="0"/>
                <a:ea typeface="Cera Stencil PRO" charset="0"/>
                <a:cs typeface="Cera Stencil PRO" charset="0"/>
              </a:rPr>
              <a:t>The World needs a Pay Rise</a:t>
            </a:r>
            <a:endParaRPr lang="en-US" sz="4400" dirty="0">
              <a:solidFill>
                <a:srgbClr val="FF001F"/>
              </a:solidFill>
              <a:latin typeface="Cera Stencil PRO" charset="0"/>
              <a:ea typeface="Cera Stencil PRO" charset="0"/>
              <a:cs typeface="Cera Stencil PRO" charset="0"/>
            </a:endParaRPr>
          </a:p>
        </p:txBody>
      </p:sp>
      <p:cxnSp>
        <p:nvCxnSpPr>
          <p:cNvPr id="10" name="Straight Connector 9"/>
          <p:cNvCxnSpPr/>
          <p:nvPr/>
        </p:nvCxnSpPr>
        <p:spPr>
          <a:xfrm>
            <a:off x="2074985" y="4059930"/>
            <a:ext cx="4254097" cy="32770"/>
          </a:xfrm>
          <a:prstGeom prst="line">
            <a:avLst/>
          </a:prstGeom>
          <a:ln>
            <a:solidFill>
              <a:srgbClr val="FF00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272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4883" cy="6858000"/>
          </a:xfrm>
          <a:prstGeom prst="rect">
            <a:avLst/>
          </a:prstGeom>
        </p:spPr>
      </p:pic>
      <p:sp>
        <p:nvSpPr>
          <p:cNvPr id="2" name="Title 1"/>
          <p:cNvSpPr>
            <a:spLocks noGrp="1"/>
          </p:cNvSpPr>
          <p:nvPr>
            <p:ph type="title"/>
          </p:nvPr>
        </p:nvSpPr>
        <p:spPr>
          <a:xfrm>
            <a:off x="920261" y="672617"/>
            <a:ext cx="10515600" cy="710579"/>
          </a:xfrm>
        </p:spPr>
        <p:txBody>
          <a:bodyPr/>
          <a:lstStyle/>
          <a:p>
            <a:r>
              <a:rPr lang="en-GB" b="1" dirty="0">
                <a:solidFill>
                  <a:srgbClr val="FF001F"/>
                </a:solidFill>
              </a:rPr>
              <a:t>Methodology</a:t>
            </a:r>
            <a:endParaRPr lang="en-US" dirty="0">
              <a:solidFill>
                <a:srgbClr val="FF001F"/>
              </a:solidFill>
            </a:endParaRPr>
          </a:p>
        </p:txBody>
      </p:sp>
      <p:sp>
        <p:nvSpPr>
          <p:cNvPr id="4" name="TextBox 3"/>
          <p:cNvSpPr txBox="1"/>
          <p:nvPr/>
        </p:nvSpPr>
        <p:spPr>
          <a:xfrm>
            <a:off x="961292" y="1887415"/>
            <a:ext cx="5556739" cy="4185761"/>
          </a:xfrm>
          <a:prstGeom prst="rect">
            <a:avLst/>
          </a:prstGeom>
          <a:noFill/>
        </p:spPr>
        <p:txBody>
          <a:bodyPr wrap="square" rtlCol="0">
            <a:spAutoFit/>
          </a:bodyPr>
          <a:lstStyle/>
          <a:p>
            <a:r>
              <a:rPr lang="en-US" sz="1400" dirty="0">
                <a:solidFill>
                  <a:schemeClr val="bg1"/>
                </a:solidFill>
                <a:latin typeface="Cera Stencil PRO Medium" charset="0"/>
                <a:ea typeface="Cera Stencil PRO Medium" charset="0"/>
                <a:cs typeface="Cera Stencil PRO Medium" charset="0"/>
              </a:rPr>
              <a:t>The 2017 International Trade Union Confederation Global </a:t>
            </a:r>
            <a:r>
              <a:rPr lang="en-US" sz="1400" dirty="0" smtClean="0">
                <a:solidFill>
                  <a:schemeClr val="bg1"/>
                </a:solidFill>
                <a:latin typeface="Cera Stencil PRO Medium" charset="0"/>
                <a:ea typeface="Cera Stencil PRO Medium" charset="0"/>
                <a:cs typeface="Cera Stencil PRO Medium" charset="0"/>
              </a:rPr>
              <a:t>Poll</a:t>
            </a:r>
          </a:p>
          <a:p>
            <a:r>
              <a:rPr lang="en-US" sz="1400" dirty="0">
                <a:solidFill>
                  <a:schemeClr val="bg1"/>
                </a:solidFill>
                <a:latin typeface="Cera Stencil PRO Medium" charset="0"/>
                <a:ea typeface="Cera Stencil PRO Medium" charset="0"/>
                <a:cs typeface="Cera Stencil PRO Medium" charset="0"/>
              </a:rPr>
              <a:t> </a:t>
            </a:r>
          </a:p>
          <a:p>
            <a:pPr indent="-1800000"/>
            <a:r>
              <a:rPr lang="en-US" sz="4400" dirty="0">
                <a:solidFill>
                  <a:schemeClr val="bg1"/>
                </a:solidFill>
                <a:latin typeface="Cera Stencil PRO Medium" charset="0"/>
                <a:ea typeface="Cera Stencil PRO Medium" charset="0"/>
                <a:cs typeface="Cera Stencil PRO Medium" charset="0"/>
              </a:rPr>
              <a:t>16 COUNTRIES</a:t>
            </a:r>
          </a:p>
          <a:p>
            <a:pPr indent="-1800000"/>
            <a:r>
              <a:rPr lang="en-US" sz="4400" dirty="0">
                <a:solidFill>
                  <a:schemeClr val="bg1"/>
                </a:solidFill>
                <a:latin typeface="Cera Stencil PRO Medium" charset="0"/>
                <a:ea typeface="Cera Stencil PRO Medium" charset="0"/>
                <a:cs typeface="Cera Stencil PRO Medium" charset="0"/>
              </a:rPr>
              <a:t>3.9 BILLION PEOPLE</a:t>
            </a:r>
          </a:p>
          <a:p>
            <a:pPr indent="-1800000"/>
            <a:r>
              <a:rPr lang="en-US" sz="4400" dirty="0">
                <a:solidFill>
                  <a:schemeClr val="bg1"/>
                </a:solidFill>
                <a:latin typeface="Cera Stencil PRO Medium" charset="0"/>
                <a:ea typeface="Cera Stencil PRO Medium" charset="0"/>
                <a:cs typeface="Cera Stencil PRO Medium" charset="0"/>
              </a:rPr>
              <a:t>53% OF </a:t>
            </a:r>
            <a:r>
              <a:rPr lang="en-US" sz="4400" dirty="0" smtClean="0">
                <a:solidFill>
                  <a:schemeClr val="bg1"/>
                </a:solidFill>
                <a:latin typeface="Cera Stencil PRO Medium" charset="0"/>
                <a:ea typeface="Cera Stencil PRO Medium" charset="0"/>
                <a:cs typeface="Cera Stencil PRO Medium" charset="0"/>
              </a:rPr>
              <a:t>THE WORLD’S</a:t>
            </a:r>
            <a:r>
              <a:rPr lang="en-US" sz="4400" dirty="0">
                <a:solidFill>
                  <a:schemeClr val="bg1"/>
                </a:solidFill>
                <a:latin typeface="Cera Stencil PRO Medium" charset="0"/>
                <a:ea typeface="Cera Stencil PRO Medium" charset="0"/>
                <a:cs typeface="Cera Stencil PRO Medium" charset="0"/>
              </a:rPr>
              <a:t/>
            </a:r>
            <a:br>
              <a:rPr lang="en-US" sz="4400" dirty="0">
                <a:solidFill>
                  <a:schemeClr val="bg1"/>
                </a:solidFill>
                <a:latin typeface="Cera Stencil PRO Medium" charset="0"/>
                <a:ea typeface="Cera Stencil PRO Medium" charset="0"/>
                <a:cs typeface="Cera Stencil PRO Medium" charset="0"/>
              </a:rPr>
            </a:br>
            <a:r>
              <a:rPr lang="en-US" sz="4400" dirty="0">
                <a:solidFill>
                  <a:schemeClr val="bg1"/>
                </a:solidFill>
                <a:latin typeface="Cera Stencil PRO Medium" charset="0"/>
                <a:ea typeface="Cera Stencil PRO Medium" charset="0"/>
                <a:cs typeface="Cera Stencil PRO Medium" charset="0"/>
              </a:rPr>
              <a:t>POPULATION</a:t>
            </a:r>
          </a:p>
          <a:p>
            <a:endParaRPr lang="en-US" dirty="0"/>
          </a:p>
        </p:txBody>
      </p:sp>
      <p:cxnSp>
        <p:nvCxnSpPr>
          <p:cNvPr id="6" name="Straight Connector 5"/>
          <p:cNvCxnSpPr/>
          <p:nvPr/>
        </p:nvCxnSpPr>
        <p:spPr>
          <a:xfrm>
            <a:off x="1055077" y="2214613"/>
            <a:ext cx="5111261" cy="0"/>
          </a:xfrm>
          <a:prstGeom prst="line">
            <a:avLst/>
          </a:prstGeom>
          <a:ln>
            <a:solidFill>
              <a:srgbClr val="FF00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108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mtClean="0"/>
              <a:t>Family incomes in crisis</a:t>
            </a:r>
            <a:endParaRPr lang="en-GB" b="1" dirty="0"/>
          </a:p>
        </p:txBody>
      </p:sp>
      <p:sp>
        <p:nvSpPr>
          <p:cNvPr id="12" name="TextBox 11"/>
          <p:cNvSpPr txBox="1"/>
          <p:nvPr/>
        </p:nvSpPr>
        <p:spPr>
          <a:xfrm>
            <a:off x="6184083" y="2946053"/>
            <a:ext cx="5169717" cy="369332"/>
          </a:xfrm>
          <a:prstGeom prst="rect">
            <a:avLst/>
          </a:prstGeom>
          <a:noFill/>
        </p:spPr>
        <p:txBody>
          <a:bodyPr wrap="square" rtlCol="0">
            <a:spAutoFit/>
          </a:bodyPr>
          <a:lstStyle/>
          <a:p>
            <a:pPr algn="ctr"/>
            <a:r>
              <a:rPr lang="en-US" b="1" dirty="0" smtClean="0">
                <a:solidFill>
                  <a:srgbClr val="C2242B"/>
                </a:solidFill>
                <a:latin typeface="Arial"/>
                <a:ea typeface="Cera Stencil PRO Medium" charset="0"/>
                <a:cs typeface="Arial"/>
              </a:rPr>
              <a:t>Target findings</a:t>
            </a:r>
            <a:endParaRPr lang="en-US" b="1" dirty="0">
              <a:solidFill>
                <a:srgbClr val="C2242B"/>
              </a:solidFill>
              <a:latin typeface="Arial"/>
              <a:cs typeface="Arial"/>
            </a:endParaRPr>
          </a:p>
        </p:txBody>
      </p:sp>
      <p:pic>
        <p:nvPicPr>
          <p:cNvPr id="13" name="Picture 12" descr="slide11_p45.png"/>
          <p:cNvPicPr>
            <a:picLocks noChangeAspect="1"/>
          </p:cNvPicPr>
          <p:nvPr/>
        </p:nvPicPr>
        <p:blipFill>
          <a:blip r:embed="rId2"/>
          <a:stretch>
            <a:fillRect/>
          </a:stretch>
        </p:blipFill>
        <p:spPr>
          <a:xfrm>
            <a:off x="6598831" y="3527362"/>
            <a:ext cx="4947988" cy="1288952"/>
          </a:xfrm>
          <a:prstGeom prst="rect">
            <a:avLst/>
          </a:prstGeom>
        </p:spPr>
      </p:pic>
      <p:sp>
        <p:nvSpPr>
          <p:cNvPr id="14" name="TextBox 13"/>
          <p:cNvSpPr txBox="1"/>
          <p:nvPr/>
        </p:nvSpPr>
        <p:spPr>
          <a:xfrm>
            <a:off x="838200" y="1690688"/>
            <a:ext cx="10515600" cy="461665"/>
          </a:xfrm>
          <a:prstGeom prst="rect">
            <a:avLst/>
          </a:prstGeom>
          <a:noFill/>
        </p:spPr>
        <p:txBody>
          <a:bodyPr wrap="square" rtlCol="0">
            <a:spAutoFit/>
          </a:bodyPr>
          <a:lstStyle/>
          <a:p>
            <a:pPr algn="ctr"/>
            <a:r>
              <a:rPr lang="en-US" sz="2400" dirty="0" smtClean="0">
                <a:solidFill>
                  <a:srgbClr val="EA5608"/>
                </a:solidFill>
                <a:latin typeface="Cera Stencil PRO Medium" charset="0"/>
                <a:ea typeface="Cera Stencil PRO Medium" charset="0"/>
                <a:cs typeface="Cera Stencil PRO Medium" charset="0"/>
              </a:rPr>
              <a:t>Has your household income fallen behind the cost of living?</a:t>
            </a:r>
            <a:endParaRPr lang="en-US" sz="2400" dirty="0"/>
          </a:p>
        </p:txBody>
      </p:sp>
      <p:pic>
        <p:nvPicPr>
          <p:cNvPr id="16" name="Picture 15" descr="slide11_p43.png"/>
          <p:cNvPicPr>
            <a:picLocks noChangeAspect="1"/>
          </p:cNvPicPr>
          <p:nvPr/>
        </p:nvPicPr>
        <p:blipFill>
          <a:blip r:embed="rId3"/>
          <a:stretch>
            <a:fillRect/>
          </a:stretch>
        </p:blipFill>
        <p:spPr>
          <a:xfrm>
            <a:off x="838199" y="2471700"/>
            <a:ext cx="5345883" cy="3683313"/>
          </a:xfrm>
          <a:prstGeom prst="rect">
            <a:avLst/>
          </a:prstGeom>
        </p:spPr>
      </p:pic>
    </p:spTree>
    <p:extLst>
      <p:ext uri="{BB962C8B-B14F-4D97-AF65-F5344CB8AC3E}">
        <p14:creationId xmlns:p14="http://schemas.microsoft.com/office/powerpoint/2010/main" val="600960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Wage despair</a:t>
            </a:r>
            <a:endParaRPr lang="en-GB" b="1" dirty="0"/>
          </a:p>
        </p:txBody>
      </p:sp>
      <p:sp>
        <p:nvSpPr>
          <p:cNvPr id="5" name="TextBox 4"/>
          <p:cNvSpPr txBox="1"/>
          <p:nvPr/>
        </p:nvSpPr>
        <p:spPr>
          <a:xfrm>
            <a:off x="838200" y="2806323"/>
            <a:ext cx="3983087" cy="1754327"/>
          </a:xfrm>
          <a:prstGeom prst="rect">
            <a:avLst/>
          </a:prstGeom>
          <a:noFill/>
        </p:spPr>
        <p:txBody>
          <a:bodyPr wrap="square" rtlCol="0">
            <a:spAutoFit/>
          </a:bodyPr>
          <a:lstStyle/>
          <a:p>
            <a:r>
              <a:rPr lang="en-US" sz="3600" dirty="0" smtClean="0">
                <a:solidFill>
                  <a:srgbClr val="EA5608"/>
                </a:solidFill>
                <a:latin typeface="Cera Stencil PRO Medium" charset="0"/>
                <a:ea typeface="Cera Stencil PRO Medium" charset="0"/>
                <a:cs typeface="Cera Stencil PRO Medium" charset="0"/>
              </a:rPr>
              <a:t>Is the minimum </a:t>
            </a:r>
            <a:br>
              <a:rPr lang="en-US" sz="3600" dirty="0" smtClean="0">
                <a:solidFill>
                  <a:srgbClr val="EA5608"/>
                </a:solidFill>
                <a:latin typeface="Cera Stencil PRO Medium" charset="0"/>
                <a:ea typeface="Cera Stencil PRO Medium" charset="0"/>
                <a:cs typeface="Cera Stencil PRO Medium" charset="0"/>
              </a:rPr>
            </a:br>
            <a:r>
              <a:rPr lang="en-US" sz="3600" dirty="0" smtClean="0">
                <a:solidFill>
                  <a:srgbClr val="EA5608"/>
                </a:solidFill>
                <a:latin typeface="Cera Stencil PRO Medium" charset="0"/>
                <a:ea typeface="Cera Stencil PRO Medium" charset="0"/>
                <a:cs typeface="Cera Stencil PRO Medium" charset="0"/>
              </a:rPr>
              <a:t>wage enough to </a:t>
            </a:r>
            <a:br>
              <a:rPr lang="en-US" sz="3600" dirty="0" smtClean="0">
                <a:solidFill>
                  <a:srgbClr val="EA5608"/>
                </a:solidFill>
                <a:latin typeface="Cera Stencil PRO Medium" charset="0"/>
                <a:ea typeface="Cera Stencil PRO Medium" charset="0"/>
                <a:cs typeface="Cera Stencil PRO Medium" charset="0"/>
              </a:rPr>
            </a:br>
            <a:r>
              <a:rPr lang="en-US" sz="3600" dirty="0" smtClean="0">
                <a:solidFill>
                  <a:srgbClr val="EA5608"/>
                </a:solidFill>
                <a:latin typeface="Cera Stencil PRO Medium" charset="0"/>
                <a:ea typeface="Cera Stencil PRO Medium" charset="0"/>
                <a:cs typeface="Cera Stencil PRO Medium" charset="0"/>
              </a:rPr>
              <a:t>live a decent life?</a:t>
            </a:r>
            <a:endParaRPr lang="en-US" sz="3600" dirty="0"/>
          </a:p>
        </p:txBody>
      </p:sp>
      <p:pic>
        <p:nvPicPr>
          <p:cNvPr id="6" name="Picture 5" descr="slide12_p45.png"/>
          <p:cNvPicPr>
            <a:picLocks noChangeAspect="1"/>
          </p:cNvPicPr>
          <p:nvPr/>
        </p:nvPicPr>
        <p:blipFill>
          <a:blip r:embed="rId2"/>
          <a:stretch>
            <a:fillRect/>
          </a:stretch>
        </p:blipFill>
        <p:spPr>
          <a:xfrm>
            <a:off x="5688296" y="2031288"/>
            <a:ext cx="3397089" cy="3397089"/>
          </a:xfrm>
          <a:prstGeom prst="rect">
            <a:avLst/>
          </a:prstGeom>
        </p:spPr>
      </p:pic>
    </p:spTree>
    <p:extLst>
      <p:ext uri="{BB962C8B-B14F-4D97-AF65-F5344CB8AC3E}">
        <p14:creationId xmlns:p14="http://schemas.microsoft.com/office/powerpoint/2010/main" val="721565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Wage despair</a:t>
            </a:r>
            <a:endParaRPr lang="en-GB" b="1" dirty="0"/>
          </a:p>
        </p:txBody>
      </p:sp>
      <p:pic>
        <p:nvPicPr>
          <p:cNvPr id="11" name="Picture 10" descr="slide14_p47.png"/>
          <p:cNvPicPr>
            <a:picLocks noChangeAspect="1"/>
          </p:cNvPicPr>
          <p:nvPr/>
        </p:nvPicPr>
        <p:blipFill>
          <a:blip r:embed="rId2"/>
          <a:stretch>
            <a:fillRect/>
          </a:stretch>
        </p:blipFill>
        <p:spPr>
          <a:xfrm>
            <a:off x="1826994" y="1643262"/>
            <a:ext cx="8538012" cy="5011812"/>
          </a:xfrm>
          <a:prstGeom prst="rect">
            <a:avLst/>
          </a:prstGeom>
        </p:spPr>
      </p:pic>
    </p:spTree>
    <p:extLst>
      <p:ext uri="{BB962C8B-B14F-4D97-AF65-F5344CB8AC3E}">
        <p14:creationId xmlns:p14="http://schemas.microsoft.com/office/powerpoint/2010/main" val="505724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Working people are struggling</a:t>
            </a:r>
            <a:endParaRPr lang="en-GB" b="1" dirty="0"/>
          </a:p>
        </p:txBody>
      </p:sp>
      <p:pic>
        <p:nvPicPr>
          <p:cNvPr id="7" name="Picture 6" descr="slide14_p49.png"/>
          <p:cNvPicPr>
            <a:picLocks noChangeAspect="1"/>
          </p:cNvPicPr>
          <p:nvPr/>
        </p:nvPicPr>
        <p:blipFill>
          <a:blip r:embed="rId2"/>
          <a:stretch>
            <a:fillRect/>
          </a:stretch>
        </p:blipFill>
        <p:spPr>
          <a:xfrm>
            <a:off x="6544297" y="1981200"/>
            <a:ext cx="3837529" cy="4608873"/>
          </a:xfrm>
          <a:prstGeom prst="rect">
            <a:avLst/>
          </a:prstGeom>
        </p:spPr>
      </p:pic>
      <p:sp>
        <p:nvSpPr>
          <p:cNvPr id="9" name="TextBox 8"/>
          <p:cNvSpPr txBox="1"/>
          <p:nvPr/>
        </p:nvSpPr>
        <p:spPr>
          <a:xfrm>
            <a:off x="838200" y="2562956"/>
            <a:ext cx="4469778" cy="2308324"/>
          </a:xfrm>
          <a:prstGeom prst="rect">
            <a:avLst/>
          </a:prstGeom>
          <a:noFill/>
        </p:spPr>
        <p:txBody>
          <a:bodyPr wrap="square" rtlCol="0">
            <a:spAutoFit/>
          </a:bodyPr>
          <a:lstStyle/>
          <a:p>
            <a:r>
              <a:rPr lang="en-US" sz="3600" dirty="0" smtClean="0">
                <a:solidFill>
                  <a:srgbClr val="EA5608"/>
                </a:solidFill>
                <a:latin typeface="Cera Stencil PRO Medium" charset="0"/>
                <a:ea typeface="Cera Stencil PRO Medium" charset="0"/>
                <a:cs typeface="Cera Stencil PRO Medium" charset="0"/>
              </a:rPr>
              <a:t>Are you getting by – how would you describe your financial situation?</a:t>
            </a:r>
            <a:endParaRPr lang="en-US" sz="3600" dirty="0"/>
          </a:p>
        </p:txBody>
      </p:sp>
    </p:spTree>
    <p:extLst>
      <p:ext uri="{BB962C8B-B14F-4D97-AF65-F5344CB8AC3E}">
        <p14:creationId xmlns:p14="http://schemas.microsoft.com/office/powerpoint/2010/main" val="21240736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864"/>
            <a:ext cx="10515600" cy="710579"/>
          </a:xfrm>
        </p:spPr>
        <p:txBody>
          <a:bodyPr/>
          <a:lstStyle/>
          <a:p>
            <a:pPr algn="ctr"/>
            <a:r>
              <a:rPr lang="en-GB" sz="4000" dirty="0" smtClean="0"/>
              <a:t>Trouble getting by</a:t>
            </a:r>
            <a:r>
              <a:rPr lang="en-GB" dirty="0" smtClean="0"/>
              <a:t>	</a:t>
            </a:r>
            <a:endParaRPr lang="en-GB" dirty="0"/>
          </a:p>
        </p:txBody>
      </p:sp>
      <p:pic>
        <p:nvPicPr>
          <p:cNvPr id="6" name="Picture 5" descr="slide15_p52.png"/>
          <p:cNvPicPr>
            <a:picLocks noChangeAspect="1"/>
          </p:cNvPicPr>
          <p:nvPr/>
        </p:nvPicPr>
        <p:blipFill>
          <a:blip r:embed="rId2"/>
          <a:stretch>
            <a:fillRect/>
          </a:stretch>
        </p:blipFill>
        <p:spPr>
          <a:xfrm>
            <a:off x="3346868" y="2231055"/>
            <a:ext cx="5498264" cy="2938822"/>
          </a:xfrm>
          <a:prstGeom prst="rect">
            <a:avLst/>
          </a:prstGeom>
        </p:spPr>
      </p:pic>
    </p:spTree>
    <p:extLst>
      <p:ext uri="{BB962C8B-B14F-4D97-AF65-F5344CB8AC3E}">
        <p14:creationId xmlns:p14="http://schemas.microsoft.com/office/powerpoint/2010/main" val="1685742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Globalisation under challenge</a:t>
            </a:r>
            <a:endParaRPr lang="en-GB" b="1" dirty="0"/>
          </a:p>
        </p:txBody>
      </p:sp>
      <p:sp>
        <p:nvSpPr>
          <p:cNvPr id="9" name="TextBox 8"/>
          <p:cNvSpPr txBox="1"/>
          <p:nvPr/>
        </p:nvSpPr>
        <p:spPr>
          <a:xfrm>
            <a:off x="838200" y="1690688"/>
            <a:ext cx="10515600" cy="461665"/>
          </a:xfrm>
          <a:prstGeom prst="rect">
            <a:avLst/>
          </a:prstGeom>
          <a:noFill/>
        </p:spPr>
        <p:txBody>
          <a:bodyPr wrap="square" rtlCol="0">
            <a:spAutoFit/>
          </a:bodyPr>
          <a:lstStyle/>
          <a:p>
            <a:pPr algn="ctr"/>
            <a:r>
              <a:rPr lang="en-US" sz="2400" dirty="0" smtClean="0">
                <a:solidFill>
                  <a:srgbClr val="EA5608"/>
                </a:solidFill>
                <a:latin typeface="Cera Stencil PRO Medium" charset="0"/>
                <a:ea typeface="Cera Stencil PRO Medium" charset="0"/>
                <a:cs typeface="Cera Stencil PRO Medium" charset="0"/>
              </a:rPr>
              <a:t>Is the economic situation good or bad?</a:t>
            </a:r>
            <a:endParaRPr lang="en-US" sz="2400" dirty="0"/>
          </a:p>
        </p:txBody>
      </p:sp>
      <p:pic>
        <p:nvPicPr>
          <p:cNvPr id="12" name="Picture 11" descr="slide16_p52.png"/>
          <p:cNvPicPr>
            <a:picLocks noChangeAspect="1"/>
          </p:cNvPicPr>
          <p:nvPr/>
        </p:nvPicPr>
        <p:blipFill>
          <a:blip r:embed="rId2"/>
          <a:stretch>
            <a:fillRect/>
          </a:stretch>
        </p:blipFill>
        <p:spPr>
          <a:xfrm>
            <a:off x="1006404" y="2646163"/>
            <a:ext cx="3364092" cy="3364092"/>
          </a:xfrm>
          <a:prstGeom prst="rect">
            <a:avLst/>
          </a:prstGeom>
        </p:spPr>
      </p:pic>
      <p:sp>
        <p:nvSpPr>
          <p:cNvPr id="15" name="TextBox 14"/>
          <p:cNvSpPr txBox="1"/>
          <p:nvPr/>
        </p:nvSpPr>
        <p:spPr>
          <a:xfrm>
            <a:off x="5846939" y="2946053"/>
            <a:ext cx="5169717" cy="369332"/>
          </a:xfrm>
          <a:prstGeom prst="rect">
            <a:avLst/>
          </a:prstGeom>
          <a:noFill/>
        </p:spPr>
        <p:txBody>
          <a:bodyPr wrap="square" rtlCol="0">
            <a:spAutoFit/>
          </a:bodyPr>
          <a:lstStyle/>
          <a:p>
            <a:pPr algn="ctr"/>
            <a:r>
              <a:rPr lang="en-US" b="1" dirty="0" smtClean="0">
                <a:solidFill>
                  <a:srgbClr val="C2242B"/>
                </a:solidFill>
                <a:latin typeface="Arial"/>
                <a:ea typeface="Cera Stencil PRO Medium" charset="0"/>
                <a:cs typeface="Arial"/>
              </a:rPr>
              <a:t>Target findings</a:t>
            </a:r>
            <a:endParaRPr lang="en-US" b="1" dirty="0">
              <a:solidFill>
                <a:srgbClr val="C2242B"/>
              </a:solidFill>
              <a:latin typeface="Arial"/>
              <a:cs typeface="Arial"/>
            </a:endParaRPr>
          </a:p>
        </p:txBody>
      </p:sp>
      <p:pic>
        <p:nvPicPr>
          <p:cNvPr id="16" name="Picture 15" descr="slide16_p53.png"/>
          <p:cNvPicPr>
            <a:picLocks noChangeAspect="1"/>
          </p:cNvPicPr>
          <p:nvPr/>
        </p:nvPicPr>
        <p:blipFill>
          <a:blip r:embed="rId3"/>
          <a:stretch>
            <a:fillRect/>
          </a:stretch>
        </p:blipFill>
        <p:spPr>
          <a:xfrm>
            <a:off x="5310187" y="3429000"/>
            <a:ext cx="6096000" cy="1691641"/>
          </a:xfrm>
          <a:prstGeom prst="rect">
            <a:avLst/>
          </a:prstGeom>
        </p:spPr>
      </p:pic>
    </p:spTree>
    <p:extLst>
      <p:ext uri="{BB962C8B-B14F-4D97-AF65-F5344CB8AC3E}">
        <p14:creationId xmlns:p14="http://schemas.microsoft.com/office/powerpoint/2010/main" val="529283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0" y="0"/>
            <a:ext cx="12177761" cy="6849991"/>
          </a:xfrm>
          <a:prstGeom prst="rect">
            <a:avLst/>
          </a:prstGeom>
        </p:spPr>
      </p:pic>
      <p:sp>
        <p:nvSpPr>
          <p:cNvPr id="4" name="TextBox 3"/>
          <p:cNvSpPr txBox="1"/>
          <p:nvPr/>
        </p:nvSpPr>
        <p:spPr>
          <a:xfrm>
            <a:off x="961292" y="1887415"/>
            <a:ext cx="1113693" cy="769441"/>
          </a:xfrm>
          <a:prstGeom prst="rect">
            <a:avLst/>
          </a:prstGeom>
          <a:noFill/>
        </p:spPr>
        <p:txBody>
          <a:bodyPr wrap="square" rtlCol="0">
            <a:spAutoFit/>
          </a:bodyPr>
          <a:lstStyle/>
          <a:p>
            <a:r>
              <a:rPr lang="en-US" sz="4400" b="1" dirty="0" smtClean="0">
                <a:solidFill>
                  <a:schemeClr val="bg1"/>
                </a:solidFill>
                <a:latin typeface="Cera Stencil PRO" charset="0"/>
                <a:ea typeface="Cera Stencil PRO" charset="0"/>
                <a:cs typeface="Cera Stencil PRO" charset="0"/>
              </a:rPr>
              <a:t>5.0</a:t>
            </a:r>
            <a:endParaRPr lang="en-US" dirty="0"/>
          </a:p>
        </p:txBody>
      </p:sp>
      <p:sp>
        <p:nvSpPr>
          <p:cNvPr id="5" name="TextBox 4"/>
          <p:cNvSpPr txBox="1"/>
          <p:nvPr/>
        </p:nvSpPr>
        <p:spPr>
          <a:xfrm>
            <a:off x="1969476" y="1887415"/>
            <a:ext cx="5064369" cy="1446550"/>
          </a:xfrm>
          <a:prstGeom prst="rect">
            <a:avLst/>
          </a:prstGeom>
          <a:noFill/>
        </p:spPr>
        <p:txBody>
          <a:bodyPr wrap="square" rtlCol="0">
            <a:spAutoFit/>
          </a:bodyPr>
          <a:lstStyle/>
          <a:p>
            <a:r>
              <a:rPr lang="en-US" sz="4400" b="1" dirty="0" smtClean="0">
                <a:solidFill>
                  <a:schemeClr val="bg1"/>
                </a:solidFill>
                <a:latin typeface="Cera Stencil PRO" charset="0"/>
                <a:ea typeface="Cera Stencil PRO" charset="0"/>
                <a:cs typeface="Cera Stencil PRO" charset="0"/>
              </a:rPr>
              <a:t>Key Findings</a:t>
            </a:r>
            <a:r>
              <a:rPr lang="en-US" sz="4400" dirty="0">
                <a:solidFill>
                  <a:schemeClr val="bg1"/>
                </a:solidFill>
                <a:latin typeface="Cera Stencil PRO Medium" charset="0"/>
                <a:ea typeface="Cera Stencil PRO Medium" charset="0"/>
                <a:cs typeface="Cera Stencil PRO Medium" charset="0"/>
              </a:rPr>
              <a:t/>
            </a:r>
            <a:br>
              <a:rPr lang="en-US" sz="4400" dirty="0">
                <a:solidFill>
                  <a:schemeClr val="bg1"/>
                </a:solidFill>
                <a:latin typeface="Cera Stencil PRO Medium" charset="0"/>
                <a:ea typeface="Cera Stencil PRO Medium" charset="0"/>
                <a:cs typeface="Cera Stencil PRO Medium" charset="0"/>
              </a:rPr>
            </a:br>
            <a:r>
              <a:rPr lang="en-US" sz="4400" dirty="0" smtClean="0">
                <a:solidFill>
                  <a:srgbClr val="FF001F"/>
                </a:solidFill>
                <a:latin typeface="Cera Stencil PRO Medium" charset="0"/>
                <a:ea typeface="Cera Stencil PRO Medium" charset="0"/>
                <a:cs typeface="Cera Stencil PRO Medium" charset="0"/>
              </a:rPr>
              <a:t>The </a:t>
            </a:r>
            <a:r>
              <a:rPr lang="en-US" sz="4400" dirty="0">
                <a:solidFill>
                  <a:srgbClr val="FF001F"/>
                </a:solidFill>
                <a:latin typeface="Cera Stencil PRO Medium" charset="0"/>
                <a:ea typeface="Cera Stencil PRO Medium" charset="0"/>
                <a:cs typeface="Cera Stencil PRO Medium" charset="0"/>
              </a:rPr>
              <a:t>Jobs Crisis</a:t>
            </a:r>
          </a:p>
        </p:txBody>
      </p:sp>
      <p:cxnSp>
        <p:nvCxnSpPr>
          <p:cNvPr id="6" name="Straight Connector 5"/>
          <p:cNvCxnSpPr/>
          <p:nvPr/>
        </p:nvCxnSpPr>
        <p:spPr>
          <a:xfrm flipV="1">
            <a:off x="2074985" y="3333965"/>
            <a:ext cx="3786972" cy="11091"/>
          </a:xfrm>
          <a:prstGeom prst="line">
            <a:avLst/>
          </a:prstGeom>
          <a:ln>
            <a:solidFill>
              <a:srgbClr val="FF00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328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Not enough jobs</a:t>
            </a:r>
            <a:endParaRPr lang="en-GB" b="1" dirty="0"/>
          </a:p>
        </p:txBody>
      </p:sp>
      <p:sp>
        <p:nvSpPr>
          <p:cNvPr id="8" name="TextBox 7"/>
          <p:cNvSpPr txBox="1"/>
          <p:nvPr/>
        </p:nvSpPr>
        <p:spPr>
          <a:xfrm>
            <a:off x="838200" y="1690688"/>
            <a:ext cx="10515600" cy="461665"/>
          </a:xfrm>
          <a:prstGeom prst="rect">
            <a:avLst/>
          </a:prstGeom>
          <a:noFill/>
        </p:spPr>
        <p:txBody>
          <a:bodyPr wrap="square" rtlCol="0">
            <a:spAutoFit/>
          </a:bodyPr>
          <a:lstStyle/>
          <a:p>
            <a:pPr algn="ctr"/>
            <a:r>
              <a:rPr lang="en-US" sz="2400" dirty="0" smtClean="0">
                <a:solidFill>
                  <a:srgbClr val="EA5608"/>
                </a:solidFill>
                <a:latin typeface="Cera Stencil PRO Medium" charset="0"/>
                <a:ea typeface="Cera Stencil PRO Medium" charset="0"/>
                <a:cs typeface="Cera Stencil PRO Medium" charset="0"/>
              </a:rPr>
              <a:t>Have you or a family member been unemployed?</a:t>
            </a:r>
            <a:endParaRPr lang="en-US" sz="2400" dirty="0"/>
          </a:p>
        </p:txBody>
      </p:sp>
      <p:pic>
        <p:nvPicPr>
          <p:cNvPr id="14" name="Picture 13" descr="slide18_p56b.png"/>
          <p:cNvPicPr>
            <a:picLocks noChangeAspect="1"/>
          </p:cNvPicPr>
          <p:nvPr/>
        </p:nvPicPr>
        <p:blipFill>
          <a:blip r:embed="rId2"/>
          <a:stretch>
            <a:fillRect/>
          </a:stretch>
        </p:blipFill>
        <p:spPr>
          <a:xfrm>
            <a:off x="6648850" y="2521686"/>
            <a:ext cx="3328216" cy="4015493"/>
          </a:xfrm>
          <a:prstGeom prst="rect">
            <a:avLst/>
          </a:prstGeom>
        </p:spPr>
      </p:pic>
      <p:pic>
        <p:nvPicPr>
          <p:cNvPr id="15" name="Picture 14" descr="slide18_p56.png"/>
          <p:cNvPicPr>
            <a:picLocks noChangeAspect="1"/>
          </p:cNvPicPr>
          <p:nvPr/>
        </p:nvPicPr>
        <p:blipFill>
          <a:blip r:embed="rId3"/>
          <a:stretch>
            <a:fillRect/>
          </a:stretch>
        </p:blipFill>
        <p:spPr>
          <a:xfrm>
            <a:off x="2325352" y="2684469"/>
            <a:ext cx="3250694" cy="3250694"/>
          </a:xfrm>
          <a:prstGeom prst="rect">
            <a:avLst/>
          </a:prstGeom>
        </p:spPr>
      </p:pic>
    </p:spTree>
    <p:extLst>
      <p:ext uri="{BB962C8B-B14F-4D97-AF65-F5344CB8AC3E}">
        <p14:creationId xmlns:p14="http://schemas.microsoft.com/office/powerpoint/2010/main" val="1470100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1690688"/>
            <a:ext cx="10515600" cy="461665"/>
          </a:xfrm>
          <a:prstGeom prst="rect">
            <a:avLst/>
          </a:prstGeom>
          <a:noFill/>
        </p:spPr>
        <p:txBody>
          <a:bodyPr wrap="square" rtlCol="0">
            <a:spAutoFit/>
          </a:bodyPr>
          <a:lstStyle/>
          <a:p>
            <a:pPr algn="ctr"/>
            <a:r>
              <a:rPr lang="en-US" sz="2400" dirty="0" smtClean="0">
                <a:solidFill>
                  <a:srgbClr val="EA5608"/>
                </a:solidFill>
                <a:latin typeface="Cera Stencil PRO Medium" charset="0"/>
                <a:ea typeface="Cera Stencil PRO Medium" charset="0"/>
                <a:cs typeface="Cera Stencil PRO Medium" charset="0"/>
              </a:rPr>
              <a:t>Will the next generation find a decent job?</a:t>
            </a:r>
            <a:endParaRPr lang="en-US" sz="2400" dirty="0"/>
          </a:p>
        </p:txBody>
      </p:sp>
      <p:pic>
        <p:nvPicPr>
          <p:cNvPr id="8" name="Picture 7" descr="slide16_p52.png"/>
          <p:cNvPicPr>
            <a:picLocks noChangeAspect="1"/>
          </p:cNvPicPr>
          <p:nvPr/>
        </p:nvPicPr>
        <p:blipFill>
          <a:blip r:embed="rId2"/>
          <a:stretch>
            <a:fillRect/>
          </a:stretch>
        </p:blipFill>
        <p:spPr>
          <a:xfrm>
            <a:off x="1738318" y="2454513"/>
            <a:ext cx="3700500" cy="3700500"/>
          </a:xfrm>
          <a:prstGeom prst="rect">
            <a:avLst/>
          </a:prstGeom>
        </p:spPr>
      </p:pic>
      <p:sp>
        <p:nvSpPr>
          <p:cNvPr id="9" name="TextBox 8"/>
          <p:cNvSpPr txBox="1"/>
          <p:nvPr/>
        </p:nvSpPr>
        <p:spPr>
          <a:xfrm>
            <a:off x="5940723" y="2946053"/>
            <a:ext cx="5169717" cy="369332"/>
          </a:xfrm>
          <a:prstGeom prst="rect">
            <a:avLst/>
          </a:prstGeom>
          <a:noFill/>
        </p:spPr>
        <p:txBody>
          <a:bodyPr wrap="square" rtlCol="0">
            <a:spAutoFit/>
          </a:bodyPr>
          <a:lstStyle/>
          <a:p>
            <a:pPr algn="ctr"/>
            <a:r>
              <a:rPr lang="en-US" b="1" dirty="0" smtClean="0">
                <a:solidFill>
                  <a:srgbClr val="C2242B"/>
                </a:solidFill>
                <a:latin typeface="Arial"/>
                <a:ea typeface="Cera Stencil PRO Medium" charset="0"/>
                <a:cs typeface="Arial"/>
              </a:rPr>
              <a:t>Target findings</a:t>
            </a:r>
            <a:endParaRPr lang="en-US" b="1" dirty="0">
              <a:solidFill>
                <a:srgbClr val="C2242B"/>
              </a:solidFill>
              <a:latin typeface="Arial"/>
              <a:cs typeface="Arial"/>
            </a:endParaRPr>
          </a:p>
        </p:txBody>
      </p:sp>
      <p:sp>
        <p:nvSpPr>
          <p:cNvPr id="2" name="Title 1"/>
          <p:cNvSpPr>
            <a:spLocks noGrp="1"/>
          </p:cNvSpPr>
          <p:nvPr>
            <p:ph type="title"/>
          </p:nvPr>
        </p:nvSpPr>
        <p:spPr>
          <a:xfrm>
            <a:off x="838200" y="365125"/>
            <a:ext cx="11701708" cy="1325563"/>
          </a:xfrm>
        </p:spPr>
        <p:txBody>
          <a:bodyPr/>
          <a:lstStyle/>
          <a:p>
            <a:r>
              <a:rPr lang="en-GB" b="1" dirty="0" smtClean="0"/>
              <a:t>Not enough jobs for the next generation</a:t>
            </a:r>
            <a:endParaRPr lang="en-GB" b="1" dirty="0"/>
          </a:p>
        </p:txBody>
      </p:sp>
      <p:pic>
        <p:nvPicPr>
          <p:cNvPr id="12" name="Picture 11" descr="slide19_p58.png"/>
          <p:cNvPicPr>
            <a:picLocks noChangeAspect="1"/>
          </p:cNvPicPr>
          <p:nvPr/>
        </p:nvPicPr>
        <p:blipFill>
          <a:blip r:embed="rId3"/>
          <a:stretch>
            <a:fillRect/>
          </a:stretch>
        </p:blipFill>
        <p:spPr>
          <a:xfrm>
            <a:off x="6394532" y="3477916"/>
            <a:ext cx="4269836" cy="2254474"/>
          </a:xfrm>
          <a:prstGeom prst="rect">
            <a:avLst/>
          </a:prstGeom>
        </p:spPr>
      </p:pic>
    </p:spTree>
    <p:extLst>
      <p:ext uri="{BB962C8B-B14F-4D97-AF65-F5344CB8AC3E}">
        <p14:creationId xmlns:p14="http://schemas.microsoft.com/office/powerpoint/2010/main" val="1180148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future of work </a:t>
            </a:r>
            <a:br>
              <a:rPr lang="en-GB" b="1" dirty="0" smtClean="0"/>
            </a:br>
            <a:r>
              <a:rPr lang="en-GB" b="1" dirty="0" smtClean="0"/>
              <a:t>– it’s not the tech it’s the jobs</a:t>
            </a:r>
            <a:endParaRPr lang="en-GB" b="1" dirty="0"/>
          </a:p>
        </p:txBody>
      </p:sp>
      <p:sp>
        <p:nvSpPr>
          <p:cNvPr id="5" name="TextBox 4"/>
          <p:cNvSpPr txBox="1"/>
          <p:nvPr/>
        </p:nvSpPr>
        <p:spPr>
          <a:xfrm>
            <a:off x="838200" y="2159880"/>
            <a:ext cx="10515600" cy="461665"/>
          </a:xfrm>
          <a:prstGeom prst="rect">
            <a:avLst/>
          </a:prstGeom>
          <a:noFill/>
        </p:spPr>
        <p:txBody>
          <a:bodyPr wrap="square" rtlCol="0">
            <a:spAutoFit/>
          </a:bodyPr>
          <a:lstStyle/>
          <a:p>
            <a:pPr algn="ctr"/>
            <a:r>
              <a:rPr lang="en-US" sz="2400" dirty="0" smtClean="0">
                <a:solidFill>
                  <a:srgbClr val="EA5608"/>
                </a:solidFill>
                <a:latin typeface="Cera Stencil PRO Medium" charset="0"/>
                <a:ea typeface="Cera Stencil PRO Medium" charset="0"/>
                <a:cs typeface="Cera Stencil PRO Medium" charset="0"/>
              </a:rPr>
              <a:t>What do you think about new technologies and jobs?</a:t>
            </a:r>
            <a:endParaRPr lang="en-US" sz="2400" dirty="0"/>
          </a:p>
        </p:txBody>
      </p:sp>
      <p:pic>
        <p:nvPicPr>
          <p:cNvPr id="7" name="Picture 6" descr="slide20_p59.png"/>
          <p:cNvPicPr>
            <a:picLocks noChangeAspect="1"/>
          </p:cNvPicPr>
          <p:nvPr/>
        </p:nvPicPr>
        <p:blipFill>
          <a:blip r:embed="rId2"/>
          <a:stretch>
            <a:fillRect/>
          </a:stretch>
        </p:blipFill>
        <p:spPr>
          <a:xfrm>
            <a:off x="1991990" y="3064900"/>
            <a:ext cx="8208020" cy="3041072"/>
          </a:xfrm>
          <a:prstGeom prst="rect">
            <a:avLst/>
          </a:prstGeom>
        </p:spPr>
      </p:pic>
    </p:spTree>
    <p:extLst>
      <p:ext uri="{BB962C8B-B14F-4D97-AF65-F5344CB8AC3E}">
        <p14:creationId xmlns:p14="http://schemas.microsoft.com/office/powerpoint/2010/main" val="590707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961292" y="1887415"/>
            <a:ext cx="1008185" cy="769441"/>
          </a:xfrm>
          <a:prstGeom prst="rect">
            <a:avLst/>
          </a:prstGeom>
          <a:noFill/>
        </p:spPr>
        <p:txBody>
          <a:bodyPr wrap="square" rtlCol="0">
            <a:spAutoFit/>
          </a:bodyPr>
          <a:lstStyle/>
          <a:p>
            <a:r>
              <a:rPr lang="en-US" sz="4400" b="1" smtClean="0">
                <a:solidFill>
                  <a:schemeClr val="bg1"/>
                </a:solidFill>
                <a:latin typeface="Cera Stencil PRO" charset="0"/>
                <a:ea typeface="Cera Stencil PRO" charset="0"/>
                <a:cs typeface="Cera Stencil PRO" charset="0"/>
              </a:rPr>
              <a:t>1.0</a:t>
            </a:r>
            <a:endParaRPr lang="en-US" dirty="0"/>
          </a:p>
        </p:txBody>
      </p:sp>
      <p:sp>
        <p:nvSpPr>
          <p:cNvPr id="6" name="TextBox 5"/>
          <p:cNvSpPr txBox="1"/>
          <p:nvPr/>
        </p:nvSpPr>
        <p:spPr>
          <a:xfrm>
            <a:off x="1969478" y="1887415"/>
            <a:ext cx="4138246" cy="2800767"/>
          </a:xfrm>
          <a:prstGeom prst="rect">
            <a:avLst/>
          </a:prstGeom>
          <a:noFill/>
        </p:spPr>
        <p:txBody>
          <a:bodyPr wrap="square" rtlCol="0">
            <a:spAutoFit/>
          </a:bodyPr>
          <a:lstStyle/>
          <a:p>
            <a:r>
              <a:rPr lang="en-US" sz="4400" b="1" dirty="0">
                <a:solidFill>
                  <a:schemeClr val="bg1"/>
                </a:solidFill>
                <a:latin typeface="Cera Stencil PRO" charset="0"/>
                <a:ea typeface="Cera Stencil PRO" charset="0"/>
                <a:cs typeface="Cera Stencil PRO" charset="0"/>
              </a:rPr>
              <a:t>Executive</a:t>
            </a:r>
            <a:br>
              <a:rPr lang="en-US" sz="4400" b="1" dirty="0">
                <a:solidFill>
                  <a:schemeClr val="bg1"/>
                </a:solidFill>
                <a:latin typeface="Cera Stencil PRO" charset="0"/>
                <a:ea typeface="Cera Stencil PRO" charset="0"/>
                <a:cs typeface="Cera Stencil PRO" charset="0"/>
              </a:rPr>
            </a:br>
            <a:r>
              <a:rPr lang="en-US" sz="4400" b="1" dirty="0">
                <a:solidFill>
                  <a:schemeClr val="bg1"/>
                </a:solidFill>
                <a:latin typeface="Cera Stencil PRO" charset="0"/>
                <a:ea typeface="Cera Stencil PRO" charset="0"/>
                <a:cs typeface="Cera Stencil PRO" charset="0"/>
              </a:rPr>
              <a:t>Summary</a:t>
            </a:r>
            <a:r>
              <a:rPr lang="en-US" sz="4400" dirty="0">
                <a:solidFill>
                  <a:schemeClr val="bg1"/>
                </a:solidFill>
                <a:latin typeface="Cera Stencil PRO Medium" charset="0"/>
                <a:ea typeface="Cera Stencil PRO Medium" charset="0"/>
                <a:cs typeface="Cera Stencil PRO Medium" charset="0"/>
              </a:rPr>
              <a:t/>
            </a:r>
            <a:br>
              <a:rPr lang="en-US" sz="4400" dirty="0">
                <a:solidFill>
                  <a:schemeClr val="bg1"/>
                </a:solidFill>
                <a:latin typeface="Cera Stencil PRO Medium" charset="0"/>
                <a:ea typeface="Cera Stencil PRO Medium" charset="0"/>
                <a:cs typeface="Cera Stencil PRO Medium" charset="0"/>
              </a:rPr>
            </a:br>
            <a:r>
              <a:rPr lang="en-US" sz="4400" dirty="0" err="1">
                <a:solidFill>
                  <a:srgbClr val="FF001F"/>
                </a:solidFill>
                <a:latin typeface="Cera Stencil PRO" charset="0"/>
                <a:ea typeface="Cera Stencil PRO" charset="0"/>
                <a:cs typeface="Cera Stencil PRO" charset="0"/>
              </a:rPr>
              <a:t>Globalisation</a:t>
            </a:r>
            <a:r>
              <a:rPr lang="en-US" sz="4400" dirty="0">
                <a:solidFill>
                  <a:srgbClr val="FF001F"/>
                </a:solidFill>
                <a:latin typeface="Cera Stencil PRO" charset="0"/>
                <a:ea typeface="Cera Stencil PRO" charset="0"/>
                <a:cs typeface="Cera Stencil PRO" charset="0"/>
              </a:rPr>
              <a:t> is</a:t>
            </a:r>
            <a:br>
              <a:rPr lang="en-US" sz="4400" dirty="0">
                <a:solidFill>
                  <a:srgbClr val="FF001F"/>
                </a:solidFill>
                <a:latin typeface="Cera Stencil PRO" charset="0"/>
                <a:ea typeface="Cera Stencil PRO" charset="0"/>
                <a:cs typeface="Cera Stencil PRO" charset="0"/>
              </a:rPr>
            </a:br>
            <a:r>
              <a:rPr lang="en-US" sz="4400" dirty="0">
                <a:solidFill>
                  <a:srgbClr val="FF001F"/>
                </a:solidFill>
                <a:latin typeface="Cera Stencil PRO" charset="0"/>
                <a:ea typeface="Cera Stencil PRO" charset="0"/>
                <a:cs typeface="Cera Stencil PRO" charset="0"/>
              </a:rPr>
              <a:t>Failing People</a:t>
            </a:r>
          </a:p>
        </p:txBody>
      </p:sp>
      <p:cxnSp>
        <p:nvCxnSpPr>
          <p:cNvPr id="8" name="Straight Connector 7"/>
          <p:cNvCxnSpPr/>
          <p:nvPr/>
        </p:nvCxnSpPr>
        <p:spPr>
          <a:xfrm>
            <a:off x="2074985" y="4664736"/>
            <a:ext cx="3915507" cy="0"/>
          </a:xfrm>
          <a:prstGeom prst="line">
            <a:avLst/>
          </a:prstGeom>
          <a:ln>
            <a:solidFill>
              <a:srgbClr val="FF00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374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9782"/>
            <a:ext cx="10515600" cy="598177"/>
          </a:xfrm>
        </p:spPr>
        <p:txBody>
          <a:bodyPr/>
          <a:lstStyle/>
          <a:p>
            <a:pPr algn="ctr"/>
            <a:r>
              <a:rPr lang="en-GB" sz="3600" dirty="0" smtClean="0"/>
              <a:t>Young men embrace new technologies</a:t>
            </a:r>
            <a:endParaRPr lang="en-GB" sz="3600" dirty="0"/>
          </a:p>
        </p:txBody>
      </p:sp>
      <p:pic>
        <p:nvPicPr>
          <p:cNvPr id="8" name="Picture 7" descr="slide21_p60.png"/>
          <p:cNvPicPr>
            <a:picLocks noChangeAspect="1"/>
          </p:cNvPicPr>
          <p:nvPr/>
        </p:nvPicPr>
        <p:blipFill>
          <a:blip r:embed="rId2"/>
          <a:stretch>
            <a:fillRect/>
          </a:stretch>
        </p:blipFill>
        <p:spPr>
          <a:xfrm>
            <a:off x="2763755" y="2649482"/>
            <a:ext cx="7151210" cy="2306264"/>
          </a:xfrm>
          <a:prstGeom prst="rect">
            <a:avLst/>
          </a:prstGeom>
        </p:spPr>
      </p:pic>
    </p:spTree>
    <p:extLst>
      <p:ext uri="{BB962C8B-B14F-4D97-AF65-F5344CB8AC3E}">
        <p14:creationId xmlns:p14="http://schemas.microsoft.com/office/powerpoint/2010/main" val="206388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0" y="0"/>
            <a:ext cx="12177761" cy="6849990"/>
          </a:xfrm>
          <a:prstGeom prst="rect">
            <a:avLst/>
          </a:prstGeom>
        </p:spPr>
      </p:pic>
      <p:sp>
        <p:nvSpPr>
          <p:cNvPr id="4" name="TextBox 3"/>
          <p:cNvSpPr txBox="1"/>
          <p:nvPr/>
        </p:nvSpPr>
        <p:spPr>
          <a:xfrm>
            <a:off x="961292" y="1887415"/>
            <a:ext cx="1113693" cy="769441"/>
          </a:xfrm>
          <a:prstGeom prst="rect">
            <a:avLst/>
          </a:prstGeom>
          <a:noFill/>
        </p:spPr>
        <p:txBody>
          <a:bodyPr wrap="square" rtlCol="0">
            <a:spAutoFit/>
          </a:bodyPr>
          <a:lstStyle/>
          <a:p>
            <a:r>
              <a:rPr lang="en-US" sz="4400" b="1" dirty="0" smtClean="0">
                <a:solidFill>
                  <a:schemeClr val="bg1"/>
                </a:solidFill>
                <a:latin typeface="Cera Stencil PRO" charset="0"/>
                <a:ea typeface="Cera Stencil PRO" charset="0"/>
                <a:cs typeface="Cera Stencil PRO" charset="0"/>
              </a:rPr>
              <a:t>6.0</a:t>
            </a:r>
            <a:endParaRPr lang="en-US" dirty="0"/>
          </a:p>
        </p:txBody>
      </p:sp>
      <p:sp>
        <p:nvSpPr>
          <p:cNvPr id="5" name="TextBox 4"/>
          <p:cNvSpPr txBox="1"/>
          <p:nvPr/>
        </p:nvSpPr>
        <p:spPr>
          <a:xfrm>
            <a:off x="1969476" y="1887415"/>
            <a:ext cx="5064369" cy="2123658"/>
          </a:xfrm>
          <a:prstGeom prst="rect">
            <a:avLst/>
          </a:prstGeom>
          <a:noFill/>
        </p:spPr>
        <p:txBody>
          <a:bodyPr wrap="square" rtlCol="0">
            <a:spAutoFit/>
          </a:bodyPr>
          <a:lstStyle/>
          <a:p>
            <a:r>
              <a:rPr lang="en-US" sz="4400" b="1" dirty="0" smtClean="0">
                <a:solidFill>
                  <a:schemeClr val="bg1"/>
                </a:solidFill>
                <a:latin typeface="Cera Stencil PRO" charset="0"/>
                <a:ea typeface="Cera Stencil PRO" charset="0"/>
                <a:cs typeface="Cera Stencil PRO" charset="0"/>
              </a:rPr>
              <a:t>Key Findings</a:t>
            </a:r>
            <a:r>
              <a:rPr lang="en-US" sz="4400" dirty="0">
                <a:solidFill>
                  <a:schemeClr val="bg1"/>
                </a:solidFill>
                <a:latin typeface="Cera Stencil PRO Medium" charset="0"/>
                <a:ea typeface="Cera Stencil PRO Medium" charset="0"/>
                <a:cs typeface="Cera Stencil PRO Medium" charset="0"/>
              </a:rPr>
              <a:t/>
            </a:r>
            <a:br>
              <a:rPr lang="en-US" sz="4400" dirty="0">
                <a:solidFill>
                  <a:schemeClr val="bg1"/>
                </a:solidFill>
                <a:latin typeface="Cera Stencil PRO Medium" charset="0"/>
                <a:ea typeface="Cera Stencil PRO Medium" charset="0"/>
                <a:cs typeface="Cera Stencil PRO Medium" charset="0"/>
              </a:rPr>
            </a:br>
            <a:r>
              <a:rPr lang="en-US" sz="4400" dirty="0" err="1" smtClean="0">
                <a:solidFill>
                  <a:srgbClr val="FF001F"/>
                </a:solidFill>
                <a:latin typeface="Cera Stencil PRO Medium" charset="0"/>
                <a:ea typeface="Cera Stencil PRO Medium" charset="0"/>
                <a:cs typeface="Cera Stencil PRO Medium" charset="0"/>
              </a:rPr>
              <a:t>Labour</a:t>
            </a:r>
            <a:r>
              <a:rPr lang="en-US" sz="4400" dirty="0" smtClean="0">
                <a:solidFill>
                  <a:srgbClr val="FF001F"/>
                </a:solidFill>
                <a:latin typeface="Cera Stencil PRO Medium" charset="0"/>
                <a:ea typeface="Cera Stencil PRO Medium" charset="0"/>
                <a:cs typeface="Cera Stencil PRO Medium" charset="0"/>
              </a:rPr>
              <a:t> </a:t>
            </a:r>
            <a:r>
              <a:rPr lang="en-US" sz="4400" dirty="0">
                <a:solidFill>
                  <a:srgbClr val="FF001F"/>
                </a:solidFill>
                <a:latin typeface="Cera Stencil PRO Medium" charset="0"/>
                <a:ea typeface="Cera Stencil PRO Medium" charset="0"/>
                <a:cs typeface="Cera Stencil PRO Medium" charset="0"/>
              </a:rPr>
              <a:t>Laws and Social Protection </a:t>
            </a:r>
          </a:p>
        </p:txBody>
      </p:sp>
      <p:cxnSp>
        <p:nvCxnSpPr>
          <p:cNvPr id="6" name="Straight Connector 5"/>
          <p:cNvCxnSpPr/>
          <p:nvPr/>
        </p:nvCxnSpPr>
        <p:spPr>
          <a:xfrm flipV="1">
            <a:off x="2074985" y="4011073"/>
            <a:ext cx="4433391" cy="1"/>
          </a:xfrm>
          <a:prstGeom prst="line">
            <a:avLst/>
          </a:prstGeom>
          <a:ln>
            <a:solidFill>
              <a:srgbClr val="FF00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631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Public support for labour laws and the right to strike</a:t>
            </a:r>
            <a:endParaRPr lang="en-GB" b="1" dirty="0"/>
          </a:p>
        </p:txBody>
      </p:sp>
      <p:sp>
        <p:nvSpPr>
          <p:cNvPr id="5" name="TextBox 4"/>
          <p:cNvSpPr txBox="1"/>
          <p:nvPr/>
        </p:nvSpPr>
        <p:spPr>
          <a:xfrm>
            <a:off x="838200" y="2159880"/>
            <a:ext cx="10515600" cy="461665"/>
          </a:xfrm>
          <a:prstGeom prst="rect">
            <a:avLst/>
          </a:prstGeom>
          <a:noFill/>
        </p:spPr>
        <p:txBody>
          <a:bodyPr wrap="square" rtlCol="0">
            <a:spAutoFit/>
          </a:bodyPr>
          <a:lstStyle/>
          <a:p>
            <a:pPr algn="ctr"/>
            <a:r>
              <a:rPr lang="en-US" sz="2400" dirty="0" smtClean="0">
                <a:solidFill>
                  <a:srgbClr val="EA5608"/>
                </a:solidFill>
                <a:latin typeface="Cera Stencil PRO Medium" charset="0"/>
                <a:ea typeface="Cera Stencil PRO Medium" charset="0"/>
                <a:cs typeface="Cera Stencil PRO Medium" charset="0"/>
              </a:rPr>
              <a:t>Do you </a:t>
            </a:r>
            <a:r>
              <a:rPr lang="en-US" sz="2400" dirty="0" err="1" smtClean="0">
                <a:solidFill>
                  <a:srgbClr val="EA5608"/>
                </a:solidFill>
                <a:latin typeface="Cera Stencil PRO Medium" charset="0"/>
                <a:ea typeface="Cera Stencil PRO Medium" charset="0"/>
                <a:cs typeface="Cera Stencil PRO Medium" charset="0"/>
              </a:rPr>
              <a:t>favour</a:t>
            </a:r>
            <a:r>
              <a:rPr lang="en-US" sz="2400" dirty="0" smtClean="0">
                <a:solidFill>
                  <a:srgbClr val="EA5608"/>
                </a:solidFill>
                <a:latin typeface="Cera Stencil PRO Medium" charset="0"/>
                <a:ea typeface="Cera Stencil PRO Medium" charset="0"/>
                <a:cs typeface="Cera Stencil PRO Medium" charset="0"/>
              </a:rPr>
              <a:t> or oppose labour laws and the right to strike?</a:t>
            </a:r>
            <a:endParaRPr lang="en-US" sz="2400" dirty="0"/>
          </a:p>
        </p:txBody>
      </p:sp>
      <p:pic>
        <p:nvPicPr>
          <p:cNvPr id="9" name="Picture 8" descr="slide23_p65.png"/>
          <p:cNvPicPr>
            <a:picLocks noChangeAspect="1"/>
          </p:cNvPicPr>
          <p:nvPr/>
        </p:nvPicPr>
        <p:blipFill>
          <a:blip r:embed="rId2"/>
          <a:stretch>
            <a:fillRect/>
          </a:stretch>
        </p:blipFill>
        <p:spPr>
          <a:xfrm>
            <a:off x="1478040" y="3070477"/>
            <a:ext cx="9448822" cy="2225198"/>
          </a:xfrm>
          <a:prstGeom prst="rect">
            <a:avLst/>
          </a:prstGeom>
        </p:spPr>
      </p:pic>
    </p:spTree>
    <p:extLst>
      <p:ext uri="{BB962C8B-B14F-4D97-AF65-F5344CB8AC3E}">
        <p14:creationId xmlns:p14="http://schemas.microsoft.com/office/powerpoint/2010/main" val="11930114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24_p66.png"/>
          <p:cNvPicPr>
            <a:picLocks noChangeAspect="1"/>
          </p:cNvPicPr>
          <p:nvPr/>
        </p:nvPicPr>
        <p:blipFill>
          <a:blip r:embed="rId2"/>
          <a:stretch>
            <a:fillRect/>
          </a:stretch>
        </p:blipFill>
        <p:spPr>
          <a:xfrm>
            <a:off x="1636894" y="2803222"/>
            <a:ext cx="8285565" cy="3053230"/>
          </a:xfrm>
          <a:prstGeom prst="rect">
            <a:avLst/>
          </a:prstGeom>
        </p:spPr>
      </p:pic>
      <p:sp>
        <p:nvSpPr>
          <p:cNvPr id="8" name="TextBox 7"/>
          <p:cNvSpPr txBox="1"/>
          <p:nvPr/>
        </p:nvSpPr>
        <p:spPr>
          <a:xfrm>
            <a:off x="1743343" y="2101403"/>
            <a:ext cx="8705314" cy="369332"/>
          </a:xfrm>
          <a:prstGeom prst="rect">
            <a:avLst/>
          </a:prstGeom>
          <a:noFill/>
        </p:spPr>
        <p:txBody>
          <a:bodyPr wrap="square" rtlCol="0">
            <a:spAutoFit/>
          </a:bodyPr>
          <a:lstStyle/>
          <a:p>
            <a:pPr algn="ctr"/>
            <a:r>
              <a:rPr lang="en-US" b="1" dirty="0" smtClean="0">
                <a:solidFill>
                  <a:srgbClr val="C2242B"/>
                </a:solidFill>
                <a:latin typeface="Arial"/>
                <a:ea typeface="Cera Stencil PRO Medium" charset="0"/>
                <a:cs typeface="Arial"/>
              </a:rPr>
              <a:t>Women slightly more supportive than men of the five labour laws </a:t>
            </a:r>
            <a:endParaRPr lang="en-US" b="1" dirty="0">
              <a:solidFill>
                <a:srgbClr val="C2242B"/>
              </a:solidFill>
              <a:latin typeface="Arial"/>
              <a:cs typeface="Arial"/>
            </a:endParaRPr>
          </a:p>
        </p:txBody>
      </p:sp>
      <p:sp>
        <p:nvSpPr>
          <p:cNvPr id="5" name="Title 1"/>
          <p:cNvSpPr txBox="1">
            <a:spLocks/>
          </p:cNvSpPr>
          <p:nvPr/>
        </p:nvSpPr>
        <p:spPr>
          <a:xfrm>
            <a:off x="838200" y="672617"/>
            <a:ext cx="10515600" cy="710579"/>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rgbClr val="EA5608"/>
                </a:solidFill>
                <a:latin typeface="Cera Stencil PRO Medium" charset="0"/>
                <a:ea typeface="Cera Stencil PRO Medium" charset="0"/>
                <a:cs typeface="Cera Stencil PRO Medium" charset="0"/>
              </a:defRPr>
            </a:lvl1pPr>
          </a:lstStyle>
          <a:p>
            <a:r>
              <a:rPr lang="en-GB" b="1" dirty="0">
                <a:latin typeface="Cera Stencil PRO" charset="0"/>
                <a:ea typeface="Cera Stencil PRO" charset="0"/>
                <a:cs typeface="Cera Stencil PRO" charset="0"/>
              </a:rPr>
              <a:t>Women support labour laws	</a:t>
            </a:r>
          </a:p>
        </p:txBody>
      </p:sp>
    </p:spTree>
    <p:extLst>
      <p:ext uri="{BB962C8B-B14F-4D97-AF65-F5344CB8AC3E}">
        <p14:creationId xmlns:p14="http://schemas.microsoft.com/office/powerpoint/2010/main" val="20364478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2617"/>
            <a:ext cx="10515600" cy="710579"/>
          </a:xfrm>
        </p:spPr>
        <p:txBody>
          <a:bodyPr/>
          <a:lstStyle/>
          <a:p>
            <a:r>
              <a:rPr lang="en-GB" b="1" dirty="0" smtClean="0">
                <a:latin typeface="Cera Stencil PRO" charset="0"/>
                <a:ea typeface="Cera Stencil PRO" charset="0"/>
                <a:cs typeface="Cera Stencil PRO" charset="0"/>
              </a:rPr>
              <a:t>Education and labour laws	</a:t>
            </a:r>
            <a:endParaRPr lang="en-GB" b="1" dirty="0">
              <a:latin typeface="Cera Stencil PRO" charset="0"/>
              <a:ea typeface="Cera Stencil PRO" charset="0"/>
              <a:cs typeface="Cera Stencil PRO" charset="0"/>
            </a:endParaRPr>
          </a:p>
        </p:txBody>
      </p:sp>
      <p:pic>
        <p:nvPicPr>
          <p:cNvPr id="7" name="Picture 6" descr="slide25_p66.png"/>
          <p:cNvPicPr>
            <a:picLocks noChangeAspect="1"/>
          </p:cNvPicPr>
          <p:nvPr/>
        </p:nvPicPr>
        <p:blipFill>
          <a:blip r:embed="rId2"/>
          <a:stretch>
            <a:fillRect/>
          </a:stretch>
        </p:blipFill>
        <p:spPr>
          <a:xfrm>
            <a:off x="3604790" y="2766665"/>
            <a:ext cx="4929612" cy="2970090"/>
          </a:xfrm>
          <a:prstGeom prst="rect">
            <a:avLst/>
          </a:prstGeom>
        </p:spPr>
      </p:pic>
      <p:sp>
        <p:nvSpPr>
          <p:cNvPr id="9" name="TextBox 8"/>
          <p:cNvSpPr txBox="1"/>
          <p:nvPr/>
        </p:nvSpPr>
        <p:spPr>
          <a:xfrm>
            <a:off x="1743343" y="2101403"/>
            <a:ext cx="8705314" cy="369332"/>
          </a:xfrm>
          <a:prstGeom prst="rect">
            <a:avLst/>
          </a:prstGeom>
          <a:noFill/>
        </p:spPr>
        <p:txBody>
          <a:bodyPr wrap="square" rtlCol="0">
            <a:spAutoFit/>
          </a:bodyPr>
          <a:lstStyle/>
          <a:p>
            <a:pPr algn="ctr"/>
            <a:r>
              <a:rPr lang="en-US" b="1" dirty="0" smtClean="0">
                <a:solidFill>
                  <a:srgbClr val="C2242B"/>
                </a:solidFill>
                <a:latin typeface="Arial"/>
                <a:ea typeface="Cera Stencil PRO Medium" charset="0"/>
                <a:cs typeface="Arial"/>
              </a:rPr>
              <a:t>Support for labour laws - Years of formal education </a:t>
            </a:r>
            <a:endParaRPr lang="en-US" b="1" dirty="0">
              <a:solidFill>
                <a:srgbClr val="C2242B"/>
              </a:solidFill>
              <a:latin typeface="Arial"/>
              <a:cs typeface="Arial"/>
            </a:endParaRPr>
          </a:p>
        </p:txBody>
      </p:sp>
    </p:spTree>
    <p:extLst>
      <p:ext uri="{BB962C8B-B14F-4D97-AF65-F5344CB8AC3E}">
        <p14:creationId xmlns:p14="http://schemas.microsoft.com/office/powerpoint/2010/main" val="21329394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Governments upholding a social protection floor</a:t>
            </a:r>
            <a:endParaRPr lang="en-GB" b="1" dirty="0"/>
          </a:p>
        </p:txBody>
      </p:sp>
      <p:sp>
        <p:nvSpPr>
          <p:cNvPr id="5" name="TextBox 4"/>
          <p:cNvSpPr txBox="1"/>
          <p:nvPr/>
        </p:nvSpPr>
        <p:spPr>
          <a:xfrm>
            <a:off x="838200" y="2159880"/>
            <a:ext cx="10515600" cy="830997"/>
          </a:xfrm>
          <a:prstGeom prst="rect">
            <a:avLst/>
          </a:prstGeom>
          <a:noFill/>
        </p:spPr>
        <p:txBody>
          <a:bodyPr wrap="square" rtlCol="0">
            <a:spAutoFit/>
          </a:bodyPr>
          <a:lstStyle/>
          <a:p>
            <a:pPr algn="ctr"/>
            <a:r>
              <a:rPr lang="en-US" sz="2400" dirty="0" smtClean="0">
                <a:solidFill>
                  <a:srgbClr val="EA5608"/>
                </a:solidFill>
                <a:latin typeface="Cera Stencil PRO Medium" charset="0"/>
                <a:ea typeface="Cera Stencil PRO Medium" charset="0"/>
                <a:cs typeface="Cera Stencil PRO Medium" charset="0"/>
              </a:rPr>
              <a:t>Should the government provide people with education, retirement income, health care, maternity leave, unemployment benefits?</a:t>
            </a:r>
          </a:p>
        </p:txBody>
      </p:sp>
      <p:pic>
        <p:nvPicPr>
          <p:cNvPr id="9" name="Picture 8" descr="slide25_p69.png"/>
          <p:cNvPicPr>
            <a:picLocks noChangeAspect="1"/>
          </p:cNvPicPr>
          <p:nvPr/>
        </p:nvPicPr>
        <p:blipFill>
          <a:blip r:embed="rId2"/>
          <a:stretch>
            <a:fillRect/>
          </a:stretch>
        </p:blipFill>
        <p:spPr>
          <a:xfrm>
            <a:off x="3838701" y="3295237"/>
            <a:ext cx="7220820" cy="2332325"/>
          </a:xfrm>
          <a:prstGeom prst="rect">
            <a:avLst/>
          </a:prstGeom>
        </p:spPr>
      </p:pic>
    </p:spTree>
    <p:extLst>
      <p:ext uri="{BB962C8B-B14F-4D97-AF65-F5344CB8AC3E}">
        <p14:creationId xmlns:p14="http://schemas.microsoft.com/office/powerpoint/2010/main" val="3687663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responsibility of unions</a:t>
            </a:r>
            <a:endParaRPr lang="en-GB" b="1" dirty="0"/>
          </a:p>
        </p:txBody>
      </p:sp>
      <p:sp>
        <p:nvSpPr>
          <p:cNvPr id="6" name="TextBox 5"/>
          <p:cNvSpPr txBox="1"/>
          <p:nvPr/>
        </p:nvSpPr>
        <p:spPr>
          <a:xfrm>
            <a:off x="838200" y="1690688"/>
            <a:ext cx="10515600" cy="461665"/>
          </a:xfrm>
          <a:prstGeom prst="rect">
            <a:avLst/>
          </a:prstGeom>
          <a:noFill/>
        </p:spPr>
        <p:txBody>
          <a:bodyPr wrap="square" rtlCol="0">
            <a:spAutoFit/>
          </a:bodyPr>
          <a:lstStyle/>
          <a:p>
            <a:pPr algn="ctr"/>
            <a:r>
              <a:rPr lang="en-US" sz="2400" dirty="0" smtClean="0">
                <a:solidFill>
                  <a:srgbClr val="EA5608"/>
                </a:solidFill>
                <a:latin typeface="Cera Stencil PRO Medium" charset="0"/>
                <a:ea typeface="Cera Stencil PRO Medium" charset="0"/>
                <a:cs typeface="Cera Stencil PRO Medium" charset="0"/>
              </a:rPr>
              <a:t>Should unions play an active role in society?</a:t>
            </a:r>
            <a:endParaRPr lang="en-US" sz="2400" dirty="0"/>
          </a:p>
        </p:txBody>
      </p:sp>
      <p:pic>
        <p:nvPicPr>
          <p:cNvPr id="8" name="Picture 7" descr="slide18_p56.png"/>
          <p:cNvPicPr>
            <a:picLocks noChangeAspect="1"/>
          </p:cNvPicPr>
          <p:nvPr/>
        </p:nvPicPr>
        <p:blipFill>
          <a:blip r:embed="rId2"/>
          <a:stretch>
            <a:fillRect/>
          </a:stretch>
        </p:blipFill>
        <p:spPr>
          <a:xfrm>
            <a:off x="1743141" y="2460846"/>
            <a:ext cx="3733800" cy="3733800"/>
          </a:xfrm>
          <a:prstGeom prst="rect">
            <a:avLst/>
          </a:prstGeom>
        </p:spPr>
      </p:pic>
      <p:pic>
        <p:nvPicPr>
          <p:cNvPr id="12" name="Picture 11" descr="slide27_p76b.png"/>
          <p:cNvPicPr>
            <a:picLocks noChangeAspect="1"/>
          </p:cNvPicPr>
          <p:nvPr/>
        </p:nvPicPr>
        <p:blipFill>
          <a:blip r:embed="rId3"/>
          <a:stretch>
            <a:fillRect/>
          </a:stretch>
        </p:blipFill>
        <p:spPr>
          <a:xfrm>
            <a:off x="6648850" y="2514601"/>
            <a:ext cx="4209514" cy="4114800"/>
          </a:xfrm>
          <a:prstGeom prst="rect">
            <a:avLst/>
          </a:prstGeom>
        </p:spPr>
      </p:pic>
    </p:spTree>
    <p:extLst>
      <p:ext uri="{BB962C8B-B14F-4D97-AF65-F5344CB8AC3E}">
        <p14:creationId xmlns:p14="http://schemas.microsoft.com/office/powerpoint/2010/main" val="218373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0" y="0"/>
            <a:ext cx="12177761" cy="6849991"/>
          </a:xfrm>
          <a:prstGeom prst="rect">
            <a:avLst/>
          </a:prstGeom>
        </p:spPr>
      </p:pic>
      <p:sp>
        <p:nvSpPr>
          <p:cNvPr id="5" name="TextBox 4"/>
          <p:cNvSpPr txBox="1"/>
          <p:nvPr/>
        </p:nvSpPr>
        <p:spPr>
          <a:xfrm>
            <a:off x="961292" y="1887415"/>
            <a:ext cx="1113693" cy="769441"/>
          </a:xfrm>
          <a:prstGeom prst="rect">
            <a:avLst/>
          </a:prstGeom>
          <a:noFill/>
        </p:spPr>
        <p:txBody>
          <a:bodyPr wrap="square" rtlCol="0">
            <a:spAutoFit/>
          </a:bodyPr>
          <a:lstStyle/>
          <a:p>
            <a:r>
              <a:rPr lang="en-US" sz="4400" b="1" dirty="0" smtClean="0">
                <a:solidFill>
                  <a:schemeClr val="bg1"/>
                </a:solidFill>
                <a:latin typeface="Cera Stencil PRO" charset="0"/>
                <a:ea typeface="Cera Stencil PRO" charset="0"/>
                <a:cs typeface="Cera Stencil PRO" charset="0"/>
              </a:rPr>
              <a:t>3.0</a:t>
            </a:r>
            <a:endParaRPr lang="en-US" dirty="0"/>
          </a:p>
        </p:txBody>
      </p:sp>
      <p:sp>
        <p:nvSpPr>
          <p:cNvPr id="8" name="TextBox 7"/>
          <p:cNvSpPr txBox="1"/>
          <p:nvPr/>
        </p:nvSpPr>
        <p:spPr>
          <a:xfrm>
            <a:off x="1969476" y="1887415"/>
            <a:ext cx="5064369" cy="2800767"/>
          </a:xfrm>
          <a:prstGeom prst="rect">
            <a:avLst/>
          </a:prstGeom>
          <a:noFill/>
        </p:spPr>
        <p:txBody>
          <a:bodyPr wrap="square" rtlCol="0">
            <a:spAutoFit/>
          </a:bodyPr>
          <a:lstStyle/>
          <a:p>
            <a:r>
              <a:rPr lang="en-US" sz="4400" b="1" dirty="0" smtClean="0">
                <a:solidFill>
                  <a:schemeClr val="bg1"/>
                </a:solidFill>
                <a:latin typeface="Cera Stencil PRO" charset="0"/>
                <a:ea typeface="Cera Stencil PRO" charset="0"/>
                <a:cs typeface="Cera Stencil PRO" charset="0"/>
              </a:rPr>
              <a:t>Key Findings</a:t>
            </a:r>
            <a:r>
              <a:rPr lang="en-US" sz="4400" dirty="0">
                <a:solidFill>
                  <a:schemeClr val="bg1"/>
                </a:solidFill>
                <a:latin typeface="Cera Stencil PRO Medium" charset="0"/>
                <a:ea typeface="Cera Stencil PRO Medium" charset="0"/>
                <a:cs typeface="Cera Stencil PRO Medium" charset="0"/>
              </a:rPr>
              <a:t/>
            </a:r>
            <a:br>
              <a:rPr lang="en-US" sz="4400" dirty="0">
                <a:solidFill>
                  <a:schemeClr val="bg1"/>
                </a:solidFill>
                <a:latin typeface="Cera Stencil PRO Medium" charset="0"/>
                <a:ea typeface="Cera Stencil PRO Medium" charset="0"/>
                <a:cs typeface="Cera Stencil PRO Medium" charset="0"/>
              </a:rPr>
            </a:br>
            <a:r>
              <a:rPr lang="en-US" sz="4400" dirty="0" smtClean="0">
                <a:solidFill>
                  <a:srgbClr val="FF001F"/>
                </a:solidFill>
                <a:latin typeface="Cera Stencil PRO" charset="0"/>
                <a:ea typeface="Cera Stencil PRO" charset="0"/>
                <a:cs typeface="Cera Stencil PRO" charset="0"/>
              </a:rPr>
              <a:t>Global </a:t>
            </a:r>
            <a:r>
              <a:rPr lang="en-US" sz="4400" dirty="0">
                <a:solidFill>
                  <a:srgbClr val="FF001F"/>
                </a:solidFill>
                <a:latin typeface="Cera Stencil PRO" charset="0"/>
                <a:ea typeface="Cera Stencil PRO" charset="0"/>
                <a:cs typeface="Cera Stencil PRO" charset="0"/>
              </a:rPr>
              <a:t>Action Plan for Governments - Jobs and Security</a:t>
            </a:r>
            <a:endParaRPr lang="en-US" sz="4400" dirty="0">
              <a:solidFill>
                <a:srgbClr val="FF001F"/>
              </a:solidFill>
              <a:latin typeface="Cera Stencil PRO" charset="0"/>
              <a:ea typeface="Cera Stencil PRO" charset="0"/>
              <a:cs typeface="Cera Stencil PRO" charset="0"/>
            </a:endParaRPr>
          </a:p>
        </p:txBody>
      </p:sp>
      <p:cxnSp>
        <p:nvCxnSpPr>
          <p:cNvPr id="9" name="Straight Connector 8"/>
          <p:cNvCxnSpPr/>
          <p:nvPr/>
        </p:nvCxnSpPr>
        <p:spPr>
          <a:xfrm>
            <a:off x="2074985" y="4664736"/>
            <a:ext cx="4564966" cy="0"/>
          </a:xfrm>
          <a:prstGeom prst="line">
            <a:avLst/>
          </a:prstGeom>
          <a:ln>
            <a:solidFill>
              <a:srgbClr val="FF001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545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r>
              <a:rPr lang="en-GB" b="1" dirty="0"/>
              <a:t>Rewrite the rules of the global economy</a:t>
            </a:r>
            <a:endParaRPr lang="en-GB" dirty="0"/>
          </a:p>
        </p:txBody>
      </p:sp>
      <p:sp>
        <p:nvSpPr>
          <p:cNvPr id="8" name="TextBox 7"/>
          <p:cNvSpPr txBox="1"/>
          <p:nvPr/>
        </p:nvSpPr>
        <p:spPr>
          <a:xfrm>
            <a:off x="838200" y="1583114"/>
            <a:ext cx="10515600" cy="461665"/>
          </a:xfrm>
          <a:prstGeom prst="rect">
            <a:avLst/>
          </a:prstGeom>
          <a:noFill/>
        </p:spPr>
        <p:txBody>
          <a:bodyPr wrap="square" rtlCol="0">
            <a:spAutoFit/>
          </a:bodyPr>
          <a:lstStyle/>
          <a:p>
            <a:pPr algn="ctr"/>
            <a:r>
              <a:rPr lang="en-US" sz="2400" dirty="0" smtClean="0">
                <a:solidFill>
                  <a:srgbClr val="EA5608"/>
                </a:solidFill>
                <a:latin typeface="Cera Stencil PRO Medium" charset="0"/>
                <a:ea typeface="Cera Stencil PRO Medium" charset="0"/>
                <a:cs typeface="Cera Stencil PRO Medium" charset="0"/>
              </a:rPr>
              <a:t>Should we rewrite the rules to promote growth and shared prosperity?</a:t>
            </a:r>
            <a:endParaRPr lang="en-US" sz="2400" dirty="0"/>
          </a:p>
        </p:txBody>
      </p:sp>
      <p:pic>
        <p:nvPicPr>
          <p:cNvPr id="10" name="Picture 9" descr="slide29_p28b.png"/>
          <p:cNvPicPr>
            <a:picLocks noChangeAspect="1"/>
          </p:cNvPicPr>
          <p:nvPr/>
        </p:nvPicPr>
        <p:blipFill>
          <a:blip r:embed="rId2"/>
          <a:stretch>
            <a:fillRect/>
          </a:stretch>
        </p:blipFill>
        <p:spPr>
          <a:xfrm>
            <a:off x="1478904" y="2883183"/>
            <a:ext cx="4693296" cy="2346648"/>
          </a:xfrm>
          <a:prstGeom prst="rect">
            <a:avLst/>
          </a:prstGeom>
        </p:spPr>
      </p:pic>
      <p:pic>
        <p:nvPicPr>
          <p:cNvPr id="12" name="Picture 11" descr="slide29_p28.png"/>
          <p:cNvPicPr>
            <a:picLocks noChangeAspect="1"/>
          </p:cNvPicPr>
          <p:nvPr/>
        </p:nvPicPr>
        <p:blipFill>
          <a:blip r:embed="rId3"/>
          <a:stretch>
            <a:fillRect/>
          </a:stretch>
        </p:blipFill>
        <p:spPr>
          <a:xfrm>
            <a:off x="6648850" y="2245663"/>
            <a:ext cx="4349683" cy="4114800"/>
          </a:xfrm>
          <a:prstGeom prst="rect">
            <a:avLst/>
          </a:prstGeom>
        </p:spPr>
      </p:pic>
    </p:spTree>
    <p:extLst>
      <p:ext uri="{BB962C8B-B14F-4D97-AF65-F5344CB8AC3E}">
        <p14:creationId xmlns:p14="http://schemas.microsoft.com/office/powerpoint/2010/main" val="16012280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1499"/>
            <a:ext cx="10515600" cy="598177"/>
          </a:xfrm>
        </p:spPr>
        <p:txBody>
          <a:bodyPr/>
          <a:lstStyle/>
          <a:p>
            <a:pPr algn="ctr"/>
            <a:r>
              <a:rPr lang="en-GB" sz="3600" dirty="0" smtClean="0"/>
              <a:t>Support for rewriting the </a:t>
            </a:r>
            <a:r>
              <a:rPr lang="en-GB" sz="3600" dirty="0" smtClean="0"/>
              <a:t>rules</a:t>
            </a:r>
            <a:endParaRPr lang="en-GB" sz="3600" dirty="0"/>
          </a:p>
        </p:txBody>
      </p:sp>
      <p:pic>
        <p:nvPicPr>
          <p:cNvPr id="5" name="Picture 4" descr="slide30_p29.png"/>
          <p:cNvPicPr>
            <a:picLocks noChangeAspect="1"/>
          </p:cNvPicPr>
          <p:nvPr/>
        </p:nvPicPr>
        <p:blipFill>
          <a:blip r:embed="rId2"/>
          <a:stretch>
            <a:fillRect/>
          </a:stretch>
        </p:blipFill>
        <p:spPr>
          <a:xfrm>
            <a:off x="2528047" y="2708359"/>
            <a:ext cx="7135906" cy="1919558"/>
          </a:xfrm>
          <a:prstGeom prst="rect">
            <a:avLst/>
          </a:prstGeom>
        </p:spPr>
      </p:pic>
    </p:spTree>
    <p:extLst>
      <p:ext uri="{BB962C8B-B14F-4D97-AF65-F5344CB8AC3E}">
        <p14:creationId xmlns:p14="http://schemas.microsoft.com/office/powerpoint/2010/main" val="1722726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70404"/>
            <a:ext cx="10515600" cy="715004"/>
          </a:xfrm>
        </p:spPr>
        <p:txBody>
          <a:bodyPr/>
          <a:lstStyle/>
          <a:p>
            <a:r>
              <a:rPr lang="en-US" b="1" dirty="0" smtClean="0"/>
              <a:t>1. A </a:t>
            </a:r>
            <a:r>
              <a:rPr lang="en-US" b="1" dirty="0"/>
              <a:t>global jobs crisis</a:t>
            </a:r>
            <a:endParaRPr lang="en-US" dirty="0"/>
          </a:p>
        </p:txBody>
      </p:sp>
      <p:sp>
        <p:nvSpPr>
          <p:cNvPr id="6" name="Content Placeholder 5"/>
          <p:cNvSpPr>
            <a:spLocks noGrp="1"/>
          </p:cNvSpPr>
          <p:nvPr>
            <p:ph idx="1"/>
          </p:nvPr>
        </p:nvSpPr>
        <p:spPr>
          <a:xfrm>
            <a:off x="838200" y="1825625"/>
            <a:ext cx="9248335" cy="2718240"/>
          </a:xfrm>
        </p:spPr>
        <p:txBody>
          <a:bodyPr>
            <a:normAutofit fontScale="92500" lnSpcReduction="10000"/>
          </a:bodyPr>
          <a:lstStyle/>
          <a:p>
            <a:pPr marL="0" indent="0">
              <a:buNone/>
            </a:pPr>
            <a:r>
              <a:rPr lang="en-US" b="1" dirty="0"/>
              <a:t>Not enough jobs  </a:t>
            </a:r>
            <a:endParaRPr lang="en-US" dirty="0"/>
          </a:p>
          <a:p>
            <a:pPr marL="0" indent="0">
              <a:lnSpc>
                <a:spcPct val="120000"/>
              </a:lnSpc>
              <a:buNone/>
            </a:pPr>
            <a:r>
              <a:rPr lang="en-US" dirty="0"/>
              <a:t>Seventy-three percent of respondents to the ITUC Global Poll worry about people losing their jobs. Over the past two years, almost 4 in 10 have directly experienced unemployment or the reduction of working hours – either in their own job or that of a family member</a:t>
            </a:r>
            <a:r>
              <a:rPr lang="en-US" dirty="0" smtClean="0"/>
              <a:t>.</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123" y="4772441"/>
            <a:ext cx="6276535" cy="1258445"/>
          </a:xfrm>
          <a:prstGeom prst="rect">
            <a:avLst/>
          </a:prstGeom>
        </p:spPr>
      </p:pic>
    </p:spTree>
    <p:extLst>
      <p:ext uri="{BB962C8B-B14F-4D97-AF65-F5344CB8AC3E}">
        <p14:creationId xmlns:p14="http://schemas.microsoft.com/office/powerpoint/2010/main" val="389333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Tame corporate power - a global action plan for governments</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8350" y="1825625"/>
            <a:ext cx="6835300" cy="4351338"/>
          </a:xfrm>
        </p:spPr>
      </p:pic>
    </p:spTree>
    <p:extLst>
      <p:ext uri="{BB962C8B-B14F-4D97-AF65-F5344CB8AC3E}">
        <p14:creationId xmlns:p14="http://schemas.microsoft.com/office/powerpoint/2010/main" val="14878910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BRICS </a:t>
            </a:r>
            <a:r>
              <a:rPr lang="en-GB" b="1" dirty="0"/>
              <a:t>c</a:t>
            </a:r>
            <a:r>
              <a:rPr lang="en-GB" b="1" dirty="0" smtClean="0"/>
              <a:t>ountries and </a:t>
            </a:r>
            <a:r>
              <a:rPr lang="en-GB" b="1" dirty="0" smtClean="0"/>
              <a:t>women</a:t>
            </a:r>
            <a:br>
              <a:rPr lang="en-GB" b="1" dirty="0" smtClean="0"/>
            </a:br>
            <a:r>
              <a:rPr lang="en-GB" b="1" dirty="0" smtClean="0"/>
              <a:t>demand </a:t>
            </a:r>
            <a:r>
              <a:rPr lang="en-GB" b="1" dirty="0" smtClean="0"/>
              <a:t>more</a:t>
            </a:r>
            <a:endParaRPr lang="en-GB" b="1" dirty="0"/>
          </a:p>
        </p:txBody>
      </p:sp>
      <p:pic>
        <p:nvPicPr>
          <p:cNvPr id="13" name="Picture 12" descr="slide32_p32b.png"/>
          <p:cNvPicPr>
            <a:picLocks noChangeAspect="1"/>
          </p:cNvPicPr>
          <p:nvPr/>
        </p:nvPicPr>
        <p:blipFill>
          <a:blip r:embed="rId2"/>
          <a:stretch>
            <a:fillRect/>
          </a:stretch>
        </p:blipFill>
        <p:spPr>
          <a:xfrm>
            <a:off x="1637978" y="1820323"/>
            <a:ext cx="4115210" cy="4572000"/>
          </a:xfrm>
          <a:prstGeom prst="rect">
            <a:avLst/>
          </a:prstGeom>
        </p:spPr>
      </p:pic>
      <p:pic>
        <p:nvPicPr>
          <p:cNvPr id="14" name="Picture 13" descr="slide32_p32.png"/>
          <p:cNvPicPr>
            <a:picLocks noChangeAspect="1"/>
          </p:cNvPicPr>
          <p:nvPr/>
        </p:nvPicPr>
        <p:blipFill>
          <a:blip r:embed="rId3"/>
          <a:stretch>
            <a:fillRect/>
          </a:stretch>
        </p:blipFill>
        <p:spPr>
          <a:xfrm>
            <a:off x="6429803" y="1820323"/>
            <a:ext cx="4117282" cy="1727200"/>
          </a:xfrm>
          <a:prstGeom prst="rect">
            <a:avLst/>
          </a:prstGeom>
        </p:spPr>
      </p:pic>
    </p:spTree>
    <p:extLst>
      <p:ext uri="{BB962C8B-B14F-4D97-AF65-F5344CB8AC3E}">
        <p14:creationId xmlns:p14="http://schemas.microsoft.com/office/powerpoint/2010/main" val="16856110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Policies that break down </a:t>
            </a:r>
            <a:br>
              <a:rPr lang="en-GB" b="1" dirty="0" smtClean="0"/>
            </a:br>
            <a:r>
              <a:rPr lang="en-GB" b="1" dirty="0" smtClean="0"/>
              <a:t>barriers between nations</a:t>
            </a:r>
            <a:endParaRPr lang="en-GB" b="1" dirty="0"/>
          </a:p>
        </p:txBody>
      </p:sp>
      <p:sp>
        <p:nvSpPr>
          <p:cNvPr id="7" name="TextBox 6"/>
          <p:cNvSpPr txBox="1"/>
          <p:nvPr/>
        </p:nvSpPr>
        <p:spPr>
          <a:xfrm>
            <a:off x="838200" y="2152353"/>
            <a:ext cx="5181600" cy="923330"/>
          </a:xfrm>
          <a:prstGeom prst="rect">
            <a:avLst/>
          </a:prstGeom>
          <a:noFill/>
        </p:spPr>
        <p:txBody>
          <a:bodyPr wrap="square" rtlCol="0">
            <a:spAutoFit/>
          </a:bodyPr>
          <a:lstStyle/>
          <a:p>
            <a:r>
              <a:rPr lang="en-US" dirty="0" smtClean="0">
                <a:solidFill>
                  <a:srgbClr val="EA5608"/>
                </a:solidFill>
                <a:latin typeface="Cera Stencil PRO Medium" charset="0"/>
                <a:ea typeface="Cera Stencil PRO Medium" charset="0"/>
                <a:cs typeface="Cera Stencil PRO Medium" charset="0"/>
              </a:rPr>
              <a:t>Would the world be a better place with commitments on jobs, rights, shared prosperity and climate change?</a:t>
            </a:r>
            <a:endParaRPr lang="en-US" dirty="0"/>
          </a:p>
        </p:txBody>
      </p:sp>
      <p:sp>
        <p:nvSpPr>
          <p:cNvPr id="8" name="TextBox 7"/>
          <p:cNvSpPr txBox="1"/>
          <p:nvPr/>
        </p:nvSpPr>
        <p:spPr>
          <a:xfrm>
            <a:off x="6172200" y="2152353"/>
            <a:ext cx="5181600" cy="646331"/>
          </a:xfrm>
          <a:prstGeom prst="rect">
            <a:avLst/>
          </a:prstGeom>
          <a:noFill/>
        </p:spPr>
        <p:txBody>
          <a:bodyPr wrap="square" rtlCol="0">
            <a:spAutoFit/>
          </a:bodyPr>
          <a:lstStyle/>
          <a:p>
            <a:r>
              <a:rPr lang="en-US" dirty="0" smtClean="0">
                <a:solidFill>
                  <a:srgbClr val="EA5608"/>
                </a:solidFill>
                <a:latin typeface="Cera Stencil PRO Medium" charset="0"/>
                <a:ea typeface="Cera Stencil PRO Medium" charset="0"/>
                <a:cs typeface="Cera Stencil PRO Medium" charset="0"/>
              </a:rPr>
              <a:t>Should your government take a stand against discrimination and abuse?</a:t>
            </a:r>
            <a:endParaRPr lang="en-US" dirty="0"/>
          </a:p>
        </p:txBody>
      </p:sp>
      <p:pic>
        <p:nvPicPr>
          <p:cNvPr id="9" name="Picture 8" descr="slide33_p35.png"/>
          <p:cNvPicPr>
            <a:picLocks noChangeAspect="1"/>
          </p:cNvPicPr>
          <p:nvPr/>
        </p:nvPicPr>
        <p:blipFill>
          <a:blip r:embed="rId2"/>
          <a:stretch>
            <a:fillRect/>
          </a:stretch>
        </p:blipFill>
        <p:spPr>
          <a:xfrm>
            <a:off x="399539" y="3426291"/>
            <a:ext cx="5878280" cy="1828798"/>
          </a:xfrm>
          <a:prstGeom prst="rect">
            <a:avLst/>
          </a:prstGeom>
        </p:spPr>
      </p:pic>
      <p:pic>
        <p:nvPicPr>
          <p:cNvPr id="10" name="Picture 9" descr="slide33_p38.png"/>
          <p:cNvPicPr>
            <a:picLocks noChangeAspect="1"/>
          </p:cNvPicPr>
          <p:nvPr/>
        </p:nvPicPr>
        <p:blipFill>
          <a:blip r:embed="rId3"/>
          <a:stretch>
            <a:fillRect/>
          </a:stretch>
        </p:blipFill>
        <p:spPr>
          <a:xfrm>
            <a:off x="6172200" y="3426291"/>
            <a:ext cx="5878280" cy="1828798"/>
          </a:xfrm>
          <a:prstGeom prst="rect">
            <a:avLst/>
          </a:prstGeom>
        </p:spPr>
      </p:pic>
    </p:spTree>
    <p:extLst>
      <p:ext uri="{BB962C8B-B14F-4D97-AF65-F5344CB8AC3E}">
        <p14:creationId xmlns:p14="http://schemas.microsoft.com/office/powerpoint/2010/main" val="4600578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Governments must fight modern slavery and corporate abuse</a:t>
            </a:r>
            <a:endParaRPr lang="en-GB" b="1" dirty="0"/>
          </a:p>
        </p:txBody>
      </p:sp>
      <p:sp>
        <p:nvSpPr>
          <p:cNvPr id="8" name="TextBox 7"/>
          <p:cNvSpPr txBox="1"/>
          <p:nvPr/>
        </p:nvSpPr>
        <p:spPr>
          <a:xfrm>
            <a:off x="7061941" y="2534141"/>
            <a:ext cx="5169717" cy="369332"/>
          </a:xfrm>
          <a:prstGeom prst="rect">
            <a:avLst/>
          </a:prstGeom>
          <a:noFill/>
        </p:spPr>
        <p:txBody>
          <a:bodyPr wrap="square" rtlCol="0">
            <a:spAutoFit/>
          </a:bodyPr>
          <a:lstStyle/>
          <a:p>
            <a:pPr algn="ctr"/>
            <a:r>
              <a:rPr lang="en-US" b="1" dirty="0" smtClean="0">
                <a:solidFill>
                  <a:srgbClr val="C2242B"/>
                </a:solidFill>
                <a:latin typeface="Arial"/>
                <a:ea typeface="Cera Stencil PRO Medium" charset="0"/>
                <a:cs typeface="Arial"/>
              </a:rPr>
              <a:t>Target findings</a:t>
            </a:r>
            <a:endParaRPr lang="en-US" b="1" dirty="0">
              <a:solidFill>
                <a:srgbClr val="C2242B"/>
              </a:solidFill>
              <a:latin typeface="Arial"/>
              <a:cs typeface="Arial"/>
            </a:endParaRPr>
          </a:p>
        </p:txBody>
      </p:sp>
      <p:sp>
        <p:nvSpPr>
          <p:cNvPr id="9" name="TextBox 8"/>
          <p:cNvSpPr txBox="1"/>
          <p:nvPr/>
        </p:nvSpPr>
        <p:spPr>
          <a:xfrm>
            <a:off x="7829562" y="4656858"/>
            <a:ext cx="3634476" cy="646331"/>
          </a:xfrm>
          <a:prstGeom prst="rect">
            <a:avLst/>
          </a:prstGeom>
          <a:noFill/>
        </p:spPr>
        <p:txBody>
          <a:bodyPr wrap="square" rtlCol="0">
            <a:spAutoFit/>
          </a:bodyPr>
          <a:lstStyle/>
          <a:p>
            <a:pPr algn="ctr"/>
            <a:r>
              <a:rPr lang="en-US" b="1" dirty="0" smtClean="0">
                <a:solidFill>
                  <a:srgbClr val="C2242B"/>
                </a:solidFill>
                <a:latin typeface="Arial"/>
                <a:ea typeface="Cera Stencil PRO Medium" charset="0"/>
                <a:cs typeface="Arial"/>
              </a:rPr>
              <a:t>Women are more supportive than men across all issues</a:t>
            </a:r>
            <a:endParaRPr lang="en-US" b="1" dirty="0">
              <a:solidFill>
                <a:srgbClr val="C2242B"/>
              </a:solidFill>
              <a:latin typeface="Arial"/>
              <a:cs typeface="Arial"/>
            </a:endParaRPr>
          </a:p>
        </p:txBody>
      </p:sp>
      <p:pic>
        <p:nvPicPr>
          <p:cNvPr id="10" name="Picture 9" descr="slide34_p39b.png"/>
          <p:cNvPicPr>
            <a:picLocks noChangeAspect="1"/>
          </p:cNvPicPr>
          <p:nvPr/>
        </p:nvPicPr>
        <p:blipFill>
          <a:blip r:embed="rId2"/>
          <a:stretch>
            <a:fillRect/>
          </a:stretch>
        </p:blipFill>
        <p:spPr>
          <a:xfrm>
            <a:off x="685800" y="2511257"/>
            <a:ext cx="7024487" cy="3017017"/>
          </a:xfrm>
          <a:prstGeom prst="rect">
            <a:avLst/>
          </a:prstGeom>
        </p:spPr>
      </p:pic>
      <p:pic>
        <p:nvPicPr>
          <p:cNvPr id="11" name="Picture 10" descr="slide34_p39.png"/>
          <p:cNvPicPr>
            <a:picLocks noChangeAspect="1"/>
          </p:cNvPicPr>
          <p:nvPr/>
        </p:nvPicPr>
        <p:blipFill>
          <a:blip r:embed="rId3"/>
          <a:stretch>
            <a:fillRect/>
          </a:stretch>
        </p:blipFill>
        <p:spPr>
          <a:xfrm>
            <a:off x="7954160" y="3242751"/>
            <a:ext cx="3308548" cy="1219200"/>
          </a:xfrm>
          <a:prstGeom prst="rect">
            <a:avLst/>
          </a:prstGeom>
        </p:spPr>
      </p:pic>
    </p:spTree>
    <p:extLst>
      <p:ext uri="{BB962C8B-B14F-4D97-AF65-F5344CB8AC3E}">
        <p14:creationId xmlns:p14="http://schemas.microsoft.com/office/powerpoint/2010/main" val="12516767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0" y="805162"/>
            <a:ext cx="8178800" cy="5446758"/>
          </a:xfrm>
          <a:prstGeom prst="rect">
            <a:avLst/>
          </a:prstGeom>
        </p:spPr>
      </p:pic>
    </p:spTree>
    <p:extLst>
      <p:ext uri="{BB962C8B-B14F-4D97-AF65-F5344CB8AC3E}">
        <p14:creationId xmlns:p14="http://schemas.microsoft.com/office/powerpoint/2010/main" val="8619339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741" y="204662"/>
            <a:ext cx="8250518" cy="6432608"/>
          </a:xfrm>
          <a:prstGeom prst="rect">
            <a:avLst/>
          </a:prstGeom>
        </p:spPr>
      </p:pic>
    </p:spTree>
    <p:extLst>
      <p:ext uri="{BB962C8B-B14F-4D97-AF65-F5344CB8AC3E}">
        <p14:creationId xmlns:p14="http://schemas.microsoft.com/office/powerpoint/2010/main" val="181616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70404"/>
            <a:ext cx="10515600" cy="715004"/>
          </a:xfrm>
        </p:spPr>
        <p:txBody>
          <a:bodyPr/>
          <a:lstStyle/>
          <a:p>
            <a:r>
              <a:rPr lang="en-US" b="1" dirty="0" smtClean="0"/>
              <a:t>1. A </a:t>
            </a:r>
            <a:r>
              <a:rPr lang="en-US" b="1" dirty="0"/>
              <a:t>global jobs </a:t>
            </a:r>
            <a:r>
              <a:rPr lang="en-US" b="1" dirty="0" smtClean="0"/>
              <a:t>crisis </a:t>
            </a:r>
            <a:r>
              <a:rPr lang="en-US" sz="2400" b="1" dirty="0"/>
              <a:t>(Continued)</a:t>
            </a:r>
            <a:endParaRPr lang="en-US" sz="4000" dirty="0"/>
          </a:p>
        </p:txBody>
      </p:sp>
      <p:sp>
        <p:nvSpPr>
          <p:cNvPr id="6" name="Content Placeholder 5"/>
          <p:cNvSpPr>
            <a:spLocks noGrp="1"/>
          </p:cNvSpPr>
          <p:nvPr>
            <p:ph idx="1"/>
          </p:nvPr>
        </p:nvSpPr>
        <p:spPr>
          <a:xfrm>
            <a:off x="838200" y="1825625"/>
            <a:ext cx="9079523" cy="4351338"/>
          </a:xfrm>
        </p:spPr>
        <p:txBody>
          <a:bodyPr>
            <a:normAutofit/>
          </a:bodyPr>
          <a:lstStyle/>
          <a:p>
            <a:pPr marL="0" indent="0">
              <a:buNone/>
            </a:pPr>
            <a:r>
              <a:rPr lang="en-US" b="1" dirty="0" smtClean="0"/>
              <a:t>Not </a:t>
            </a:r>
            <a:r>
              <a:rPr lang="en-US" b="1" dirty="0"/>
              <a:t>enough jobs for the next generation</a:t>
            </a:r>
            <a:endParaRPr lang="en-US" dirty="0"/>
          </a:p>
          <a:p>
            <a:pPr marL="0" indent="0">
              <a:buNone/>
            </a:pPr>
            <a:r>
              <a:rPr lang="en-US" dirty="0"/>
              <a:t>Nearly half of all respondents do not expect the next generation to find a decent job. Hope that the next generation will find a decent job is a key driver of cohesive societies. </a:t>
            </a:r>
          </a:p>
          <a:p>
            <a:pPr marL="0" indent="0">
              <a:buNone/>
            </a:pPr>
            <a:r>
              <a:rPr lang="en-US" b="1" dirty="0"/>
              <a:t>Working conditions</a:t>
            </a:r>
            <a:endParaRPr lang="en-US" dirty="0"/>
          </a:p>
          <a:p>
            <a:pPr marL="0" indent="0">
              <a:buNone/>
            </a:pPr>
            <a:r>
              <a:rPr lang="en-US" dirty="0"/>
              <a:t>61 percent are concerned </a:t>
            </a:r>
            <a:r>
              <a:rPr lang="en-US" dirty="0" smtClean="0"/>
              <a:t>about</a:t>
            </a:r>
            <a:br>
              <a:rPr lang="en-US" dirty="0" smtClean="0"/>
            </a:br>
            <a:r>
              <a:rPr lang="en-US" dirty="0" smtClean="0"/>
              <a:t>weakening </a:t>
            </a:r>
            <a:r>
              <a:rPr lang="en-US" dirty="0"/>
              <a:t>or dismantling of </a:t>
            </a:r>
            <a:r>
              <a:rPr lang="en-US" dirty="0" err="1"/>
              <a:t>labour</a:t>
            </a:r>
            <a:r>
              <a:rPr lang="en-US" dirty="0"/>
              <a:t> laws.</a:t>
            </a:r>
          </a:p>
        </p:txBody>
      </p:sp>
    </p:spTree>
    <p:extLst>
      <p:ext uri="{BB962C8B-B14F-4D97-AF65-F5344CB8AC3E}">
        <p14:creationId xmlns:p14="http://schemas.microsoft.com/office/powerpoint/2010/main" val="199437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70404"/>
            <a:ext cx="10515600" cy="715004"/>
          </a:xfrm>
        </p:spPr>
        <p:txBody>
          <a:bodyPr/>
          <a:lstStyle/>
          <a:p>
            <a:r>
              <a:rPr lang="en-US" b="1" dirty="0"/>
              <a:t>2. Wage despair</a:t>
            </a:r>
            <a:endParaRPr lang="en-US" dirty="0"/>
          </a:p>
        </p:txBody>
      </p:sp>
      <p:sp>
        <p:nvSpPr>
          <p:cNvPr id="6" name="Content Placeholder 5"/>
          <p:cNvSpPr>
            <a:spLocks noGrp="1"/>
          </p:cNvSpPr>
          <p:nvPr>
            <p:ph idx="1"/>
          </p:nvPr>
        </p:nvSpPr>
        <p:spPr>
          <a:xfrm>
            <a:off x="838200" y="1825625"/>
            <a:ext cx="10233074" cy="4351338"/>
          </a:xfrm>
        </p:spPr>
        <p:txBody>
          <a:bodyPr>
            <a:normAutofit fontScale="92500" lnSpcReduction="20000"/>
          </a:bodyPr>
          <a:lstStyle/>
          <a:p>
            <a:pPr marL="0" indent="0">
              <a:buNone/>
            </a:pPr>
            <a:r>
              <a:rPr lang="en-US" b="1" dirty="0"/>
              <a:t>Worries about rising inequality</a:t>
            </a:r>
            <a:endParaRPr lang="en-US" dirty="0"/>
          </a:p>
          <a:p>
            <a:pPr marL="0" indent="0">
              <a:buNone/>
            </a:pPr>
            <a:r>
              <a:rPr lang="en-US" dirty="0"/>
              <a:t>Across the world, almost three in four </a:t>
            </a:r>
            <a:r>
              <a:rPr lang="en-US" dirty="0" smtClean="0"/>
              <a:t>people (</a:t>
            </a:r>
            <a:r>
              <a:rPr lang="en-US" dirty="0"/>
              <a:t>74 percent) are worried about rising </a:t>
            </a:r>
            <a:r>
              <a:rPr lang="en-US" dirty="0" smtClean="0"/>
              <a:t>inequality between </a:t>
            </a:r>
            <a:r>
              <a:rPr lang="en-US" dirty="0"/>
              <a:t>the richest 1% and the rest of </a:t>
            </a:r>
            <a:r>
              <a:rPr lang="en-US" dirty="0" smtClean="0"/>
              <a:t>the population. 56 </a:t>
            </a:r>
            <a:r>
              <a:rPr lang="en-US" dirty="0"/>
              <a:t>percent are worried </a:t>
            </a:r>
            <a:r>
              <a:rPr lang="en-US" dirty="0" err="1" smtClean="0"/>
              <a:t>aboutunfair</a:t>
            </a:r>
            <a:r>
              <a:rPr lang="en-US" dirty="0" smtClean="0"/>
              <a:t> </a:t>
            </a:r>
            <a:r>
              <a:rPr lang="en-US" dirty="0"/>
              <a:t>competition from lower paid foreign workers.</a:t>
            </a:r>
          </a:p>
          <a:p>
            <a:pPr marL="0" indent="0">
              <a:buNone/>
            </a:pPr>
            <a:r>
              <a:rPr lang="en-US" b="1" dirty="0"/>
              <a:t>Family incomes in crisis</a:t>
            </a:r>
            <a:endParaRPr lang="en-US" dirty="0"/>
          </a:p>
          <a:p>
            <a:pPr marL="0" indent="0">
              <a:buNone/>
            </a:pPr>
            <a:r>
              <a:rPr lang="en-US" dirty="0"/>
              <a:t>Many workers are facing serious financial pressure, 80 percent of people are just getting by. Close to half of the respondents (45 percent) say their family income has fallen behind the cost of living in the past two years. Only one-third of the respondents (35 percent) say their family income has stayed even with the cost of living in the past two years. And nine percent of the respondents now lack the money for basic essentials like housing, food and electricity</a:t>
            </a:r>
            <a:r>
              <a:rPr lang="en-US" dirty="0" smtClean="0"/>
              <a:t>.</a:t>
            </a:r>
            <a:endParaRPr lang="en-US" dirty="0"/>
          </a:p>
        </p:txBody>
      </p:sp>
    </p:spTree>
    <p:extLst>
      <p:ext uri="{BB962C8B-B14F-4D97-AF65-F5344CB8AC3E}">
        <p14:creationId xmlns:p14="http://schemas.microsoft.com/office/powerpoint/2010/main" val="1234412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70404"/>
            <a:ext cx="10515600" cy="715004"/>
          </a:xfrm>
        </p:spPr>
        <p:txBody>
          <a:bodyPr/>
          <a:lstStyle/>
          <a:p>
            <a:r>
              <a:rPr lang="en-US" b="1" dirty="0"/>
              <a:t>2. Wage </a:t>
            </a:r>
            <a:r>
              <a:rPr lang="en-US" b="1" dirty="0" smtClean="0"/>
              <a:t>despair </a:t>
            </a:r>
            <a:r>
              <a:rPr lang="en-US" sz="2400" b="1" dirty="0" smtClean="0"/>
              <a:t>(Continued)</a:t>
            </a:r>
            <a:endParaRPr lang="en-US" sz="2400" dirty="0"/>
          </a:p>
        </p:txBody>
      </p:sp>
      <p:sp>
        <p:nvSpPr>
          <p:cNvPr id="6" name="Content Placeholder 5"/>
          <p:cNvSpPr>
            <a:spLocks noGrp="1"/>
          </p:cNvSpPr>
          <p:nvPr>
            <p:ph idx="1"/>
          </p:nvPr>
        </p:nvSpPr>
        <p:spPr>
          <a:xfrm>
            <a:off x="838200" y="1825625"/>
            <a:ext cx="10233074" cy="4351338"/>
          </a:xfrm>
        </p:spPr>
        <p:txBody>
          <a:bodyPr>
            <a:normAutofit/>
          </a:bodyPr>
          <a:lstStyle/>
          <a:p>
            <a:r>
              <a:rPr lang="en-US" b="1" dirty="0" smtClean="0"/>
              <a:t>Minimum </a:t>
            </a:r>
            <a:r>
              <a:rPr lang="en-US" b="1" dirty="0"/>
              <a:t>wage is insufficient to lead a decent life</a:t>
            </a:r>
            <a:endParaRPr lang="en-US" dirty="0"/>
          </a:p>
          <a:p>
            <a:r>
              <a:rPr lang="en-US" dirty="0"/>
              <a:t>An overwhelming majority of 80 percent of respondents globally say the minimum wage in their country is insufficient to enable workers to lead a decent life.</a:t>
            </a:r>
          </a:p>
          <a:p>
            <a:pPr marL="0" indent="0">
              <a:buNone/>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001294"/>
            <a:ext cx="5949720" cy="1963408"/>
          </a:xfrm>
          <a:prstGeom prst="rect">
            <a:avLst/>
          </a:prstGeom>
        </p:spPr>
      </p:pic>
    </p:spTree>
    <p:extLst>
      <p:ext uri="{BB962C8B-B14F-4D97-AF65-F5344CB8AC3E}">
        <p14:creationId xmlns:p14="http://schemas.microsoft.com/office/powerpoint/2010/main" val="1006509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807447"/>
            <a:ext cx="10515600" cy="1311128"/>
          </a:xfrm>
        </p:spPr>
        <p:txBody>
          <a:bodyPr/>
          <a:lstStyle/>
          <a:p>
            <a:r>
              <a:rPr lang="en-US" b="1" dirty="0"/>
              <a:t>3. Fear of climate change </a:t>
            </a:r>
            <a:r>
              <a:rPr lang="en-US" b="1" dirty="0" smtClean="0"/>
              <a:t>and</a:t>
            </a:r>
            <a:br>
              <a:rPr lang="en-US" b="1" dirty="0" smtClean="0"/>
            </a:br>
            <a:r>
              <a:rPr lang="en-US" b="1" dirty="0" smtClean="0"/>
              <a:t>cyber-attacks</a:t>
            </a:r>
            <a:endParaRPr lang="en-US" dirty="0"/>
          </a:p>
        </p:txBody>
      </p:sp>
      <p:sp>
        <p:nvSpPr>
          <p:cNvPr id="6" name="Content Placeholder 5"/>
          <p:cNvSpPr>
            <a:spLocks noGrp="1"/>
          </p:cNvSpPr>
          <p:nvPr>
            <p:ph idx="1"/>
          </p:nvPr>
        </p:nvSpPr>
        <p:spPr>
          <a:xfrm>
            <a:off x="838200" y="2377439"/>
            <a:ext cx="9079523" cy="3799523"/>
          </a:xfrm>
        </p:spPr>
        <p:txBody>
          <a:bodyPr>
            <a:normAutofit/>
          </a:bodyPr>
          <a:lstStyle/>
          <a:p>
            <a:r>
              <a:rPr lang="en-US" dirty="0"/>
              <a:t>Outside of the workplace, 66 percent of people worry about climate change, and 63 percent worry about cyber-attacks on banks, government or other services.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470" y="4023360"/>
            <a:ext cx="6036780" cy="1561514"/>
          </a:xfrm>
          <a:prstGeom prst="rect">
            <a:avLst/>
          </a:prstGeom>
        </p:spPr>
      </p:pic>
    </p:spTree>
    <p:extLst>
      <p:ext uri="{BB962C8B-B14F-4D97-AF65-F5344CB8AC3E}">
        <p14:creationId xmlns:p14="http://schemas.microsoft.com/office/powerpoint/2010/main" val="2086471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70404"/>
            <a:ext cx="10515600" cy="715004"/>
          </a:xfrm>
        </p:spPr>
        <p:txBody>
          <a:bodyPr/>
          <a:lstStyle/>
          <a:p>
            <a:r>
              <a:rPr lang="en-US" b="1" dirty="0"/>
              <a:t>4. Failure of governments</a:t>
            </a:r>
            <a:endParaRPr lang="en-US" dirty="0"/>
          </a:p>
        </p:txBody>
      </p:sp>
      <p:sp>
        <p:nvSpPr>
          <p:cNvPr id="6" name="Content Placeholder 5"/>
          <p:cNvSpPr>
            <a:spLocks noGrp="1"/>
          </p:cNvSpPr>
          <p:nvPr>
            <p:ph idx="1"/>
          </p:nvPr>
        </p:nvSpPr>
        <p:spPr>
          <a:xfrm>
            <a:off x="838200" y="1825625"/>
            <a:ext cx="9501554" cy="4351338"/>
          </a:xfrm>
        </p:spPr>
        <p:txBody>
          <a:bodyPr>
            <a:normAutofit lnSpcReduction="10000"/>
          </a:bodyPr>
          <a:lstStyle/>
          <a:p>
            <a:r>
              <a:rPr lang="en-US" b="1" smtClean="0"/>
              <a:t>Global </a:t>
            </a:r>
            <a:r>
              <a:rPr lang="en-US" b="1" dirty="0"/>
              <a:t>companies hold the power </a:t>
            </a:r>
            <a:endParaRPr lang="en-US" dirty="0"/>
          </a:p>
          <a:p>
            <a:r>
              <a:rPr lang="en-US" dirty="0"/>
              <a:t>Governments are failing to act in the interests of people.  Many people feel confronted with an economic system that </a:t>
            </a:r>
            <a:r>
              <a:rPr lang="en-US" dirty="0" err="1"/>
              <a:t>favours</a:t>
            </a:r>
            <a:r>
              <a:rPr lang="en-US" dirty="0"/>
              <a:t> the wealthy – and which is not fair to most people. More than seven out of ten respondents (71 percent) believe working people do not have enough influence on how rules in the global economy are set and 53 percent are concerned that national governments do not have enough power. 71 percent believe the richest 1% of people have too much influence and 61 percent say that ‘corporate interests’ have too much power when it comes to setting the rules for the global economy.</a:t>
            </a:r>
          </a:p>
        </p:txBody>
      </p:sp>
    </p:spTree>
    <p:extLst>
      <p:ext uri="{BB962C8B-B14F-4D97-AF65-F5344CB8AC3E}">
        <p14:creationId xmlns:p14="http://schemas.microsoft.com/office/powerpoint/2010/main" val="1058482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5F9DA86360D54E99BBCF0B98B840C7" ma:contentTypeVersion="31" ma:contentTypeDescription="Create a new document." ma:contentTypeScope="" ma:versionID="5ea9f7aa827679c220b05e308cdf0d53">
  <xsd:schema xmlns:xsd="http://www.w3.org/2001/XMLSchema" xmlns:xs="http://www.w3.org/2001/XMLSchema" xmlns:p="http://schemas.microsoft.com/office/2006/metadata/properties" xmlns:ns2="41a8316e-d8c5-42bc-907d-d9ea6bba0d98" xmlns:ns3="b7bbaf69-84cc-4052-9907-738c7c335710" targetNamespace="http://schemas.microsoft.com/office/2006/metadata/properties" ma:root="true" ma:fieldsID="5aa54a4b55ab2c998c2e3e268eef2d50" ns2:_="" ns3:_="">
    <xsd:import namespace="41a8316e-d8c5-42bc-907d-d9ea6bba0d98"/>
    <xsd:import namespace="b7bbaf69-84cc-4052-9907-738c7c335710"/>
    <xsd:element name="properties">
      <xsd:complexType>
        <xsd:sequence>
          <xsd:element name="documentManagement">
            <xsd:complexType>
              <xsd:all>
                <xsd:element ref="ns2:SubmittedDate" minOccurs="0"/>
                <xsd:element ref="ns2:DocumentLanguage" minOccurs="0"/>
                <xsd:element ref="ns2:Year" minOccurs="0"/>
                <xsd:element ref="ns2:Donor" minOccurs="0"/>
                <xsd:element ref="ns3:Event" minOccurs="0"/>
                <xsd:element ref="ns2:CountryRegionTaxHTField0" minOccurs="0"/>
                <xsd:element ref="ns2:TopicsTaxHTField0" minOccurs="0"/>
                <xsd:element ref="ns2:TaxCatchAll"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a8316e-d8c5-42bc-907d-d9ea6bba0d98" elementFormDefault="qualified">
    <xsd:import namespace="http://schemas.microsoft.com/office/2006/documentManagement/types"/>
    <xsd:import namespace="http://schemas.microsoft.com/office/infopath/2007/PartnerControls"/>
    <xsd:element name="SubmittedDate" ma:index="2" nillable="true" ma:displayName="Submitted date" ma:default="[today]" ma:format="DateOnly" ma:internalName="SubmittedDate" ma:readOnly="false">
      <xsd:simpleType>
        <xsd:restriction base="dms:DateTime"/>
      </xsd:simpleType>
    </xsd:element>
    <xsd:element name="DocumentLanguage" ma:index="3" nillable="true" ma:displayName="Document Language" ma:format="Dropdown" ma:indexed="true" ma:internalName="DocumentLanguage" ma:readOnly="false">
      <xsd:simpleType>
        <xsd:restriction base="dms:Choice">
          <xsd:enumeration value="de"/>
          <xsd:enumeration value="en"/>
          <xsd:enumeration value="es"/>
          <xsd:enumeration value="fr"/>
        </xsd:restriction>
      </xsd:simpleType>
    </xsd:element>
    <xsd:element name="Year" ma:index="4" nillable="true" ma:displayName="Year" ma:default="2017" ma:format="Dropdown" ma:internalName="Year" ma:readOnly="false">
      <xsd:simpleType>
        <xsd:restriction base="dms:Choice">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enumeration value="1994"/>
          <xsd:enumeration value="1993"/>
          <xsd:enumeration value="1992"/>
          <xsd:enumeration value="1991"/>
          <xsd:enumeration value="1990"/>
        </xsd:restriction>
      </xsd:simpleType>
    </xsd:element>
    <xsd:element name="Donor" ma:index="7" nillable="true" ma:displayName="Donor" ma:list="{4b7b7bd4-4bb1-4ab8-9769-1273dd97a0ce}" ma:internalName="Donor" ma:readOnly="false" ma:showField="Title" ma:web="41a8316e-d8c5-42bc-907d-d9ea6bba0d98">
      <xsd:simpleType>
        <xsd:restriction base="dms:Lookup"/>
      </xsd:simpleType>
    </xsd:element>
    <xsd:element name="CountryRegionTaxHTField0" ma:index="11" nillable="true" ma:displayName="CountryRegion_0" ma:hidden="true" ma:internalName="CountryRegionTaxHTField0" ma:readOnly="false">
      <xsd:simpleType>
        <xsd:restriction base="dms:Note"/>
      </xsd:simpleType>
    </xsd:element>
    <xsd:element name="TopicsTaxHTField0" ma:index="12" nillable="true" ma:displayName="Topics_0" ma:hidden="true" ma:internalName="TopicsTaxHTField0" ma:readOnly="false">
      <xsd:simpleType>
        <xsd:restriction base="dms:Note"/>
      </xsd:simpleType>
    </xsd:element>
    <xsd:element name="TaxCatchAll" ma:index="17" nillable="true" ma:displayName="Taxonomy Catch All Column" ma:description="" ma:hidden="true" ma:list="{1804a014-d7d2-4a82-8038-fe5bd99a0ac5}" ma:internalName="TaxCatchAll" ma:showField="CatchAllData" ma:web="41a8316e-d8c5-42bc-907d-d9ea6bba0d9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bbaf69-84cc-4052-9907-738c7c335710" elementFormDefault="qualified">
    <xsd:import namespace="http://schemas.microsoft.com/office/2006/documentManagement/types"/>
    <xsd:import namespace="http://schemas.microsoft.com/office/infopath/2007/PartnerControls"/>
    <xsd:element name="Event" ma:index="8" nillable="true" ma:displayName="Event" ma:list="{407b3d62-7e24-4285-8f59-89a72ba3cbad}" ma:internalName="Event" ma:readOnly="false" ma:showField="Lookup_x0020_Event">
      <xsd:simpleType>
        <xsd:restriction base="dms:Lookup"/>
      </xsd:simpleType>
    </xsd:element>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MediaServiceDateTaken" ma:index="20" nillable="true" ma:displayName="MediaServiceDateTaken" ma:description="" ma:hidden="true" ma:internalName="MediaServiceDateTaken" ma:readOnly="true">
      <xsd:simpleType>
        <xsd:restriction base="dms:Text"/>
      </xsd:simpleType>
    </xsd:element>
    <xsd:element name="MediaServiceAutoTags" ma:index="21"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untryRegionTaxHTField0 xmlns="41a8316e-d8c5-42bc-907d-d9ea6bba0d98" xsi:nil="true"/>
    <Donor xmlns="41a8316e-d8c5-42bc-907d-d9ea6bba0d98" xsi:nil="true"/>
    <DocumentLanguage xmlns="41a8316e-d8c5-42bc-907d-d9ea6bba0d98" xsi:nil="true"/>
    <TopicsTaxHTField0 xmlns="41a8316e-d8c5-42bc-907d-d9ea6bba0d98" xsi:nil="true"/>
    <Event xmlns="b7bbaf69-84cc-4052-9907-738c7c335710" xsi:nil="true"/>
    <TaxCatchAll xmlns="41a8316e-d8c5-42bc-907d-d9ea6bba0d98"/>
    <Year xmlns="41a8316e-d8c5-42bc-907d-d9ea6bba0d98">2017</Year>
    <SubmittedDate xmlns="41a8316e-d8c5-42bc-907d-d9ea6bba0d98">2017-11-16T20:38:58+00:00</SubmittedDate>
  </documentManagement>
</p:properties>
</file>

<file path=customXml/itemProps1.xml><?xml version="1.0" encoding="utf-8"?>
<ds:datastoreItem xmlns:ds="http://schemas.openxmlformats.org/officeDocument/2006/customXml" ds:itemID="{9E1A0E52-0EF6-4030-AEFA-4E1524F1FE44}"/>
</file>

<file path=customXml/itemProps2.xml><?xml version="1.0" encoding="utf-8"?>
<ds:datastoreItem xmlns:ds="http://schemas.openxmlformats.org/officeDocument/2006/customXml" ds:itemID="{002BFFAE-3302-40FC-8806-727D1D25BC3A}"/>
</file>

<file path=customXml/itemProps3.xml><?xml version="1.0" encoding="utf-8"?>
<ds:datastoreItem xmlns:ds="http://schemas.openxmlformats.org/officeDocument/2006/customXml" ds:itemID="{E8C03556-F1F8-4577-994C-1736C9EAE8BA}"/>
</file>

<file path=docProps/app.xml><?xml version="1.0" encoding="utf-8"?>
<Properties xmlns="http://schemas.openxmlformats.org/officeDocument/2006/extended-properties" xmlns:vt="http://schemas.openxmlformats.org/officeDocument/2006/docPropsVTypes">
  <TotalTime>506</TotalTime>
  <Words>689</Words>
  <Application>Microsoft Macintosh PowerPoint</Application>
  <PresentationFormat>Widescreen</PresentationFormat>
  <Paragraphs>99</Paragraphs>
  <Slides>45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Calibri</vt:lpstr>
      <vt:lpstr>Cera Stencil PRO</vt:lpstr>
      <vt:lpstr>Cera Stencil PRO Medium</vt:lpstr>
      <vt:lpstr>Cera Stencil PRO Thin</vt:lpstr>
      <vt:lpstr>Proxima Nova</vt:lpstr>
      <vt:lpstr>Arial</vt:lpstr>
      <vt:lpstr>Office Theme</vt:lpstr>
      <vt:lpstr>PowerPoint Presentation</vt:lpstr>
      <vt:lpstr>Methodology</vt:lpstr>
      <vt:lpstr>PowerPoint Presentation</vt:lpstr>
      <vt:lpstr>1. A global jobs crisis</vt:lpstr>
      <vt:lpstr>1. A global jobs crisis (Continued)</vt:lpstr>
      <vt:lpstr>2. Wage despair</vt:lpstr>
      <vt:lpstr>2. Wage despair (Continued)</vt:lpstr>
      <vt:lpstr>3. Fear of climate change and cyber-attacks</vt:lpstr>
      <vt:lpstr>4. Failure of governments</vt:lpstr>
      <vt:lpstr>4. Failure of governments (Continued)</vt:lpstr>
      <vt:lpstr>PowerPoint Presentation</vt:lpstr>
      <vt:lpstr>PowerPoint Presentation</vt:lpstr>
      <vt:lpstr>PowerPoint Presentation</vt:lpstr>
      <vt:lpstr>People are worried</vt:lpstr>
      <vt:lpstr>Women and Young People Worry More</vt:lpstr>
      <vt:lpstr>Global Companies hold the power</vt:lpstr>
      <vt:lpstr>The 1% set the rules of the economy</vt:lpstr>
      <vt:lpstr>Women and economic fairness</vt:lpstr>
      <vt:lpstr>PowerPoint Presentation</vt:lpstr>
      <vt:lpstr>Family incomes in crisis</vt:lpstr>
      <vt:lpstr>Wage despair</vt:lpstr>
      <vt:lpstr>Wage despair</vt:lpstr>
      <vt:lpstr>Working people are struggling</vt:lpstr>
      <vt:lpstr>Trouble getting by </vt:lpstr>
      <vt:lpstr>Globalisation under challenge</vt:lpstr>
      <vt:lpstr>PowerPoint Presentation</vt:lpstr>
      <vt:lpstr>Not enough jobs</vt:lpstr>
      <vt:lpstr>Not enough jobs for the next generation</vt:lpstr>
      <vt:lpstr>The future of work  – it’s not the tech it’s the jobs</vt:lpstr>
      <vt:lpstr>Young men embrace new technologies</vt:lpstr>
      <vt:lpstr>PowerPoint Presentation</vt:lpstr>
      <vt:lpstr>Public support for labour laws and the right to strike</vt:lpstr>
      <vt:lpstr>PowerPoint Presentation</vt:lpstr>
      <vt:lpstr>Education and labour laws </vt:lpstr>
      <vt:lpstr>Governments upholding a social protection floor</vt:lpstr>
      <vt:lpstr>The responsibility of unions</vt:lpstr>
      <vt:lpstr>PowerPoint Presentation</vt:lpstr>
      <vt:lpstr>Rewrite the rules of the global economy</vt:lpstr>
      <vt:lpstr>Support for rewriting the rules</vt:lpstr>
      <vt:lpstr>Tame corporate power - a global action plan for governments</vt:lpstr>
      <vt:lpstr>BRICS countries and women demand more</vt:lpstr>
      <vt:lpstr>Policies that break down  barriers between nations</vt:lpstr>
      <vt:lpstr>Governments must fight modern slavery and corporate abuse</vt:lpstr>
      <vt:lpstr>PowerPoint Presentation</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Andrew Hercus</cp:lastModifiedBy>
  <cp:revision>39</cp:revision>
  <cp:lastPrinted>2017-06-26T07:10:18Z</cp:lastPrinted>
  <dcterms:created xsi:type="dcterms:W3CDTF">2017-06-25T08:01:29Z</dcterms:created>
  <dcterms:modified xsi:type="dcterms:W3CDTF">2017-11-16T09:05:06Z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0x010100C15F9DA86360D54E99BBCF0B98B840C7</vt:lpwstr>
  </property>
</Properties>
</file>