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F22A96D0-914E-4C32-B783-7CCC38B719AC}" type="datetimeFigureOut">
              <a:rPr lang="en-GB" smtClean="0"/>
              <a:t>27/11/2012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4A7A6A1-40AB-4C57-A694-EF98E14C649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uc-csi.org/IMG/pdf/120917_ituc_guide_on_post2015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789040"/>
            <a:ext cx="6400800" cy="1972957"/>
          </a:xfrm>
        </p:spPr>
        <p:txBody>
          <a:bodyPr>
            <a:normAutofit/>
          </a:bodyPr>
          <a:lstStyle/>
          <a:p>
            <a:pPr algn="r"/>
            <a:r>
              <a:rPr lang="en-GB" sz="2400" b="1" dirty="0" smtClean="0"/>
              <a:t>TRADE UNION CONSULTATION </a:t>
            </a:r>
          </a:p>
          <a:p>
            <a:pPr algn="r"/>
            <a:r>
              <a:rPr lang="en-GB" sz="2400" b="1" dirty="0" smtClean="0"/>
              <a:t>LOME</a:t>
            </a:r>
          </a:p>
          <a:p>
            <a:pPr algn="r"/>
            <a:r>
              <a:rPr lang="en-GB" sz="2400" b="1" dirty="0" smtClean="0"/>
              <a:t>27-28/11/2012</a:t>
            </a:r>
            <a:endParaRPr lang="en-GB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9"/>
            <a:ext cx="7772400" cy="1349104"/>
          </a:xfrm>
        </p:spPr>
        <p:txBody>
          <a:bodyPr/>
          <a:lstStyle/>
          <a:p>
            <a:r>
              <a:rPr lang="en-GB" dirty="0" smtClean="0"/>
              <a:t>INTERNATIONAL DEVELOPMENT AGENDAs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1972" y="654601"/>
            <a:ext cx="4577327" cy="1656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1" y="5776190"/>
            <a:ext cx="3556685" cy="7897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686" y="5776190"/>
            <a:ext cx="4291478" cy="8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1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TRADE UNIONS AND DEVELOPMENT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dirty="0" smtClean="0"/>
              <a:t>ILO DECENT WORK AGENDA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SOCIAL PROTECTION FLOOR (BACHELET REPORT)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NEW FINANCIAL MECHANISMS AND RESOURCE MOBILISATION (FTT)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INVOLVEMENT OF SOCIAL PARTNERS IN DEVELOPMENT POLICY (SOCIAL DIALOGUE)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POLICY COHERENCE (TRADE, INVESTMENT, FINANCIAL GOVERNANCE, …)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RIGHTS BASED APPROACHES TO DEVELOPMENT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INTERNATIONAL STANDARD BASED, ACCOUNTABLE AND COHERENCE SYSTEM AND ARCHITECTURE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BASED ON MULTISTAKEHOLDER INSTITUTIONS AND PROCESSES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97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Development is Aid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After WW II</a:t>
            </a:r>
          </a:p>
          <a:p>
            <a:pPr lvl="3">
              <a:buFont typeface="Arial" pitchFamily="34" charset="0"/>
              <a:buChar char="•"/>
            </a:pPr>
            <a:r>
              <a:rPr lang="en-GB" sz="1800" dirty="0" smtClean="0"/>
              <a:t>Marshall plan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Post colonial decades (neo-colonial decades)</a:t>
            </a:r>
          </a:p>
          <a:p>
            <a:pPr lvl="3">
              <a:buFont typeface="Arial" pitchFamily="34" charset="0"/>
              <a:buChar char="•"/>
            </a:pPr>
            <a:r>
              <a:rPr lang="en-GB" sz="1800" dirty="0" smtClean="0"/>
              <a:t>Third world movement</a:t>
            </a:r>
          </a:p>
          <a:p>
            <a:pPr lvl="3">
              <a:buFont typeface="Arial" pitchFamily="34" charset="0"/>
              <a:buChar char="•"/>
            </a:pPr>
            <a:r>
              <a:rPr lang="en-GB" sz="1800" dirty="0" smtClean="0"/>
              <a:t>Development Cooperation Agencies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Creation of the DAC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Development = financing projects</a:t>
            </a:r>
          </a:p>
          <a:p>
            <a:pPr lvl="3">
              <a:buFont typeface="Arial" pitchFamily="34" charset="0"/>
              <a:buChar char="•"/>
            </a:pPr>
            <a:r>
              <a:rPr lang="en-GB" sz="1800" dirty="0" smtClean="0"/>
              <a:t>Tied Aid</a:t>
            </a:r>
          </a:p>
          <a:p>
            <a:pPr lvl="3">
              <a:buFont typeface="Arial" pitchFamily="34" charset="0"/>
              <a:buChar char="•"/>
            </a:pPr>
            <a:r>
              <a:rPr lang="en-GB" sz="1800" dirty="0" smtClean="0"/>
              <a:t>Lack of progress</a:t>
            </a:r>
          </a:p>
          <a:p>
            <a:pPr lvl="3">
              <a:buFont typeface="Arial" pitchFamily="34" charset="0"/>
              <a:buChar char="•"/>
            </a:pPr>
            <a:r>
              <a:rPr lang="en-GB" sz="1800" dirty="0" smtClean="0"/>
              <a:t>Programmes and coherence</a:t>
            </a:r>
          </a:p>
        </p:txBody>
      </p:sp>
    </p:spTree>
    <p:extLst>
      <p:ext uri="{BB962C8B-B14F-4D97-AF65-F5344CB8AC3E}">
        <p14:creationId xmlns:p14="http://schemas.microsoft.com/office/powerpoint/2010/main" val="234461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Development is effectiveness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1800" dirty="0" smtClean="0"/>
              <a:t>Monterrey Consensus (UN)</a:t>
            </a:r>
          </a:p>
          <a:p>
            <a:pPr lvl="3"/>
            <a:r>
              <a:rPr lang="en-GB" sz="1800" dirty="0" smtClean="0"/>
              <a:t>0,7 and commitments on quantities</a:t>
            </a:r>
          </a:p>
          <a:p>
            <a:pPr lvl="3"/>
            <a:r>
              <a:rPr lang="en-GB" sz="1800" dirty="0" smtClean="0"/>
              <a:t>Quality is as important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High Level </a:t>
            </a:r>
            <a:r>
              <a:rPr lang="en-GB" sz="1800" dirty="0" err="1" smtClean="0"/>
              <a:t>Fora</a:t>
            </a:r>
            <a:r>
              <a:rPr lang="en-GB" sz="1800" dirty="0" smtClean="0"/>
              <a:t>  OECD/DAC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Rome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Paris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Accra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Busan</a:t>
            </a:r>
          </a:p>
          <a:p>
            <a:pPr marL="0" indent="0"/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19266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Paris Declaration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 u="sng" dirty="0" smtClean="0"/>
              <a:t>Principles of Aid Effectiveness</a:t>
            </a:r>
          </a:p>
          <a:p>
            <a:pPr lvl="1"/>
            <a:r>
              <a:rPr lang="en-GB" sz="1800" b="1" dirty="0" smtClean="0"/>
              <a:t>Ownership</a:t>
            </a:r>
          </a:p>
          <a:p>
            <a:pPr lvl="1"/>
            <a:r>
              <a:rPr lang="en-GB" sz="1800" b="1" dirty="0" smtClean="0"/>
              <a:t>Harmonisation</a:t>
            </a:r>
          </a:p>
          <a:p>
            <a:pPr lvl="1"/>
            <a:r>
              <a:rPr lang="en-GB" sz="1800" b="1" dirty="0" smtClean="0"/>
              <a:t>Alignment</a:t>
            </a:r>
            <a:r>
              <a:rPr lang="en-GB" sz="1800" dirty="0" smtClean="0"/>
              <a:t> (use of country systems)</a:t>
            </a:r>
          </a:p>
          <a:p>
            <a:pPr lvl="1"/>
            <a:r>
              <a:rPr lang="en-GB" sz="1800" b="1" dirty="0" smtClean="0"/>
              <a:t>Results </a:t>
            </a:r>
            <a:r>
              <a:rPr lang="en-GB" sz="1800" dirty="0" smtClean="0"/>
              <a:t>(measuring of results)</a:t>
            </a:r>
          </a:p>
          <a:p>
            <a:pPr lvl="1"/>
            <a:r>
              <a:rPr lang="en-GB" sz="1800" b="1" dirty="0" smtClean="0"/>
              <a:t>Mutual Accountability</a:t>
            </a:r>
          </a:p>
          <a:p>
            <a:pPr lvl="1"/>
            <a:r>
              <a:rPr lang="en-GB" sz="1800" dirty="0" smtClean="0"/>
              <a:t>Conditionalities</a:t>
            </a:r>
          </a:p>
          <a:p>
            <a:pPr lvl="1"/>
            <a:r>
              <a:rPr lang="en-GB" sz="1800" dirty="0" smtClean="0"/>
              <a:t>Transparency</a:t>
            </a:r>
          </a:p>
          <a:p>
            <a:pPr lvl="1"/>
            <a:r>
              <a:rPr lang="en-GB" sz="1800" dirty="0" smtClean="0"/>
              <a:t>Untying of aid</a:t>
            </a:r>
          </a:p>
          <a:p>
            <a:pPr lvl="1"/>
            <a:endParaRPr lang="en-GB" sz="1800" dirty="0"/>
          </a:p>
          <a:p>
            <a:pPr marL="0" lvl="1" indent="0">
              <a:buNone/>
            </a:pPr>
            <a:r>
              <a:rPr lang="en-GB" sz="1800" dirty="0" smtClean="0"/>
              <a:t>Donor Driven Agenda based on OECD/DAC+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03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Accra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OPENING TO OTHER ACTORS</a:t>
            </a:r>
          </a:p>
          <a:p>
            <a:pPr lvl="1"/>
            <a:r>
              <a:rPr lang="en-GB" sz="1800" b="1" dirty="0" smtClean="0"/>
              <a:t>DEEPENING PARIS</a:t>
            </a:r>
          </a:p>
          <a:p>
            <a:pPr lvl="1"/>
            <a:r>
              <a:rPr lang="en-GB" sz="1800" b="1" dirty="0" smtClean="0"/>
              <a:t>COUNTRY SYSTEMS and OWNERSHIP</a:t>
            </a:r>
          </a:p>
          <a:p>
            <a:pPr lvl="1"/>
            <a:r>
              <a:rPr lang="en-GB" sz="1800" b="1" dirty="0" smtClean="0"/>
              <a:t>RECOGNITION OF CSOs AS ACTORS IS THEIR OWN RIGHT (inclusive partnerships)</a:t>
            </a:r>
          </a:p>
          <a:p>
            <a:pPr lvl="1"/>
            <a:r>
              <a:rPr lang="en-GB" sz="1800" b="1" dirty="0" smtClean="0"/>
              <a:t>RESULTS BASED APPROACHES</a:t>
            </a:r>
          </a:p>
          <a:p>
            <a:pPr lvl="1"/>
            <a:r>
              <a:rPr lang="en-GB" sz="1800" dirty="0" smtClean="0"/>
              <a:t>Capacity Development</a:t>
            </a:r>
            <a:endParaRPr lang="en-GB" sz="1800" dirty="0"/>
          </a:p>
          <a:p>
            <a:pPr lvl="1"/>
            <a:endParaRPr lang="en-GB" sz="1800" dirty="0" smtClean="0"/>
          </a:p>
          <a:p>
            <a:pPr marL="0" lvl="1" indent="0">
              <a:buNone/>
            </a:pPr>
            <a:endParaRPr lang="en-GB" sz="1800" dirty="0"/>
          </a:p>
          <a:p>
            <a:pPr marL="0" lvl="1" indent="0">
              <a:buNone/>
            </a:pPr>
            <a:r>
              <a:rPr lang="en-GB" sz="1800" b="1" i="1" dirty="0" smtClean="0"/>
              <a:t>Broader involvement of Southern governments, open door for CSOs</a:t>
            </a:r>
          </a:p>
        </p:txBody>
      </p:sp>
    </p:spTree>
    <p:extLst>
      <p:ext uri="{BB962C8B-B14F-4D97-AF65-F5344CB8AC3E}">
        <p14:creationId xmlns:p14="http://schemas.microsoft.com/office/powerpoint/2010/main" val="211661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BUSAN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BUSAN PARTNERSHIP FOR EFFECTIVE DEVELOPMENT COOPERATION</a:t>
            </a:r>
          </a:p>
          <a:p>
            <a:r>
              <a:rPr lang="en-GB" dirty="0" smtClean="0"/>
              <a:t>CHANGE OF PARADIGM ?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FROM AID TO DEVELOPMENT POLITICS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INCLUVISE GROWTH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RESOURCE MOBILISATION (TAX SYSTEMS)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EFFECTIVE STATES AND INSTITUTIONS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REGIONAL INTEGRATION</a:t>
            </a:r>
            <a:endParaRPr lang="en-GB" dirty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BUILDING OF RESILIENCE (FRAGILE STATES, DISASTER MANANGEMENT,…)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PRIVATE SECTOR AS NEW ACTOR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BRICCS AS NEW PLAYERS AND SOUTH-SOUTH COOPERATION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6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+ 2015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GB" sz="1800" dirty="0" smtClean="0"/>
              <a:t>POST MDG + SUSTAINABLE DEVELOPMENT GOALS (SOCIAL, ECONOMIC,GREEN)</a:t>
            </a:r>
          </a:p>
          <a:p>
            <a:r>
              <a:rPr lang="en-GB" sz="1800" dirty="0" smtClean="0"/>
              <a:t>IN 1 GLOBAL NEW DEVELOPMENT FRAMEWORK</a:t>
            </a:r>
          </a:p>
          <a:p>
            <a:r>
              <a:rPr lang="en-GB" sz="1800" dirty="0" smtClean="0"/>
              <a:t>FOR ITUC (RESOLUTION OF GC)</a:t>
            </a:r>
          </a:p>
          <a:p>
            <a:pPr lvl="1"/>
            <a:r>
              <a:rPr lang="en-GB" sz="1800" dirty="0" smtClean="0"/>
              <a:t>DECENT WORK AGENDA</a:t>
            </a:r>
          </a:p>
          <a:p>
            <a:pPr lvl="1"/>
            <a:r>
              <a:rPr lang="en-GB" sz="1800" dirty="0" smtClean="0"/>
              <a:t>SOCIAL PROTECTION FLOOR AND EMPLOYEMENT</a:t>
            </a:r>
          </a:p>
          <a:p>
            <a:pPr lvl="1"/>
            <a:r>
              <a:rPr lang="en-GB" sz="1800" dirty="0" smtClean="0"/>
              <a:t>OTHER ISSUES</a:t>
            </a:r>
          </a:p>
          <a:p>
            <a:pPr lvl="2"/>
            <a:r>
              <a:rPr lang="en-GB" sz="1800" dirty="0" smtClean="0"/>
              <a:t>DEMOCRATIC OWNERSHIP</a:t>
            </a:r>
          </a:p>
          <a:p>
            <a:pPr lvl="2"/>
            <a:r>
              <a:rPr lang="en-GB" sz="1800" dirty="0" smtClean="0"/>
              <a:t>FOOD SECURITY </a:t>
            </a:r>
          </a:p>
          <a:p>
            <a:pPr>
              <a:buFont typeface="Arial" pitchFamily="34" charset="0"/>
              <a:buChar char="•"/>
            </a:pPr>
            <a:r>
              <a:rPr lang="en-GB" sz="1800" dirty="0" smtClean="0"/>
              <a:t>CONSULTATION PROCESS: COUNTRY BASED AND THEMATIC</a:t>
            </a:r>
          </a:p>
          <a:p>
            <a:r>
              <a:rPr lang="en-GB" sz="1800" dirty="0" smtClean="0"/>
              <a:t>WEBSITE OF </a:t>
            </a:r>
            <a:r>
              <a:rPr lang="en-GB" sz="1800" dirty="0"/>
              <a:t>ITUC </a:t>
            </a:r>
            <a:r>
              <a:rPr lang="en-GB" sz="1800" dirty="0">
                <a:solidFill>
                  <a:srgbClr val="FF0000"/>
                </a:solidFill>
                <a:hlinkClick r:id="rId2"/>
              </a:rPr>
              <a:t>http://</a:t>
            </a:r>
            <a:r>
              <a:rPr lang="en-GB" sz="1800" dirty="0" smtClean="0">
                <a:solidFill>
                  <a:srgbClr val="FF0000"/>
                </a:solidFill>
                <a:hlinkClick r:id="rId2"/>
              </a:rPr>
              <a:t>www.ituc-csi.org/IMG/pdf/120917_ituc_guide_on_post2015.pdf</a:t>
            </a:r>
            <a:r>
              <a:rPr lang="en-GB" sz="1800" dirty="0" smtClean="0">
                <a:solidFill>
                  <a:srgbClr val="FF0000"/>
                </a:solidFill>
              </a:rPr>
              <a:t> </a:t>
            </a:r>
            <a:endParaRPr lang="en-GB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98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G20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KOREA PROPOSES  </a:t>
            </a:r>
            <a:r>
              <a:rPr lang="en-GB" dirty="0"/>
              <a:t>A DEVELOPMENT </a:t>
            </a:r>
            <a:r>
              <a:rPr lang="en-GB" dirty="0" smtClean="0"/>
              <a:t>AGENDA</a:t>
            </a:r>
          </a:p>
          <a:p>
            <a:r>
              <a:rPr lang="en-GB" dirty="0" smtClean="0"/>
              <a:t>“BRICC DEVELOPMENT MODEL”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SUSTAINABLE AND INCLUSIVE ECONOMIC GROWTH (TRADE ENVIRONMENT)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RESILIENT GROWTH AND SOCIAL PROTECTION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PRIVATE INVESTMENT, JOB CREATION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INFRASTRUCTURE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AGRICULTURE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D0MESTIC RESOURCES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MIGRANTS REMITTANCES</a:t>
            </a:r>
            <a:endParaRPr lang="en-GB" dirty="0"/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629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nl-BE" dirty="0" err="1" smtClean="0"/>
              <a:t>eu</a:t>
            </a:r>
            <a:endParaRPr lang="nl-B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nl-BE" dirty="0" smtClean="0"/>
              <a:t>EU AS MAJOR DEVELOPMENT AID COMMUNITY</a:t>
            </a:r>
          </a:p>
          <a:p>
            <a:r>
              <a:rPr lang="nl-BE" dirty="0" smtClean="0"/>
              <a:t>HUMAN RIGHTS AND DEMOCRACY</a:t>
            </a:r>
          </a:p>
          <a:p>
            <a:r>
              <a:rPr lang="nl-BE" dirty="0" smtClean="0"/>
              <a:t>GOOD GOVERNANCE</a:t>
            </a:r>
          </a:p>
          <a:p>
            <a:r>
              <a:rPr lang="nl-BE" dirty="0" smtClean="0"/>
              <a:t>INCLUSIVE AND SUSTAINABLE GROWTH </a:t>
            </a:r>
          </a:p>
          <a:p>
            <a:endParaRPr lang="nl-BE" dirty="0"/>
          </a:p>
          <a:p>
            <a:r>
              <a:rPr lang="nl-BE" dirty="0" smtClean="0"/>
              <a:t>SOCIAL PROTECTION IN DEVELOPMENT </a:t>
            </a:r>
          </a:p>
          <a:p>
            <a:r>
              <a:rPr lang="nl-BE" dirty="0" smtClean="0"/>
              <a:t>SOCIAL DIALOGUE IN DEVELOPMENT</a:t>
            </a:r>
          </a:p>
          <a:p>
            <a:endParaRPr lang="nl-BE" dirty="0"/>
          </a:p>
          <a:p>
            <a:r>
              <a:rPr lang="nl-BE" dirty="0" smtClean="0"/>
              <a:t>CIVIL SOCIETY IN DEVELOPEMENT</a:t>
            </a:r>
          </a:p>
          <a:p>
            <a:r>
              <a:rPr lang="nl-BE" smtClean="0"/>
              <a:t>FUNDING </a:t>
            </a: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061834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rizon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</TotalTime>
  <Words>383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Horizon</vt:lpstr>
      <vt:lpstr>INTERNATIONAL DEVELOPMENT AGENDAs</vt:lpstr>
      <vt:lpstr>Development is Aid</vt:lpstr>
      <vt:lpstr>Development is effectiveness</vt:lpstr>
      <vt:lpstr>Paris Declaration</vt:lpstr>
      <vt:lpstr>Accra</vt:lpstr>
      <vt:lpstr>BUSAN</vt:lpstr>
      <vt:lpstr>+ 2015</vt:lpstr>
      <vt:lpstr>G20</vt:lpstr>
      <vt:lpstr>eu</vt:lpstr>
      <vt:lpstr>TRADE UNIONS AND DEVELOPMENT AGENDA</vt:lpstr>
    </vt:vector>
  </TitlesOfParts>
  <Company>International Trade Union Confederation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DEVELOPMENT AGENDAs</dc:title>
  <dc:creator>Jan Dereymaeker</dc:creator>
  <cp:lastModifiedBy>Jan Dereymaeker</cp:lastModifiedBy>
  <cp:revision>10</cp:revision>
  <dcterms:created xsi:type="dcterms:W3CDTF">2012-03-30T11:02:08Z</dcterms:created>
  <dcterms:modified xsi:type="dcterms:W3CDTF">2012-11-27T08:27:39Z</dcterms:modified>
</cp:coreProperties>
</file>