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9" r:id="rId7"/>
    <p:sldId id="261" r:id="rId8"/>
    <p:sldId id="262" r:id="rId9"/>
    <p:sldId id="263" r:id="rId10"/>
    <p:sldId id="270" r:id="rId11"/>
    <p:sldId id="264" r:id="rId12"/>
    <p:sldId id="266" r:id="rId13"/>
    <p:sldId id="267" r:id="rId14"/>
    <p:sldId id="271" r:id="rId15"/>
    <p:sldId id="265" r:id="rId16"/>
    <p:sldId id="268" r:id="rId1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2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28648EC-CF02-46FC-8DC8-87FCA9658400}" type="datetimeFigureOut">
              <a:rPr lang="es-AR" smtClean="0"/>
              <a:pPr/>
              <a:t>19/03/2014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043067-5A06-4E53-B016-4F53D061B090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Grupo de habla castellana - portuguesa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Elementos para el debate</a:t>
            </a:r>
            <a:endParaRPr lang="es-AR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Sector Privado</a:t>
            </a:r>
            <a:endParaRPr lang="es-A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Sector Privado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853136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dirty="0" smtClean="0">
                <a:latin typeface="Calibri" pitchFamily="34" charset="0"/>
              </a:rPr>
              <a:t>El documento de la Red de CSI ha mejorado en sus contenidos y sus preposiciones. </a:t>
            </a:r>
          </a:p>
          <a:p>
            <a:pPr algn="just"/>
            <a:r>
              <a:rPr lang="es-AR" dirty="0" smtClean="0">
                <a:latin typeface="Calibri" pitchFamily="34" charset="0"/>
              </a:rPr>
              <a:t>El documento refleja los debates de Barcelona</a:t>
            </a:r>
          </a:p>
          <a:p>
            <a:pPr algn="just"/>
            <a:r>
              <a:rPr lang="es-AR" dirty="0" smtClean="0">
                <a:latin typeface="Calibri" pitchFamily="34" charset="0"/>
              </a:rPr>
              <a:t>En determinados ámbitos nacionales se observa que la presencia del sector privado está relacionado con la reducción de la presencia del movimiento obrero (con alguna anuencia de </a:t>
            </a:r>
            <a:r>
              <a:rPr lang="es-AR" dirty="0" err="1" smtClean="0">
                <a:latin typeface="Calibri" pitchFamily="34" charset="0"/>
              </a:rPr>
              <a:t>ONGs</a:t>
            </a:r>
            <a:r>
              <a:rPr lang="es-AR" dirty="0" smtClean="0">
                <a:latin typeface="Calibri" pitchFamily="34" charset="0"/>
              </a:rPr>
              <a:t>) </a:t>
            </a:r>
          </a:p>
          <a:p>
            <a:pPr algn="just"/>
            <a:r>
              <a:rPr lang="es-AR" dirty="0" smtClean="0">
                <a:latin typeface="Calibri" pitchFamily="34" charset="0"/>
              </a:rPr>
              <a:t>Apoyamos la afirmación del Estado en el desarrollo. </a:t>
            </a:r>
          </a:p>
          <a:p>
            <a:pPr algn="just"/>
            <a:r>
              <a:rPr lang="es-AR" dirty="0" smtClean="0">
                <a:latin typeface="Calibri" pitchFamily="34" charset="0"/>
              </a:rPr>
              <a:t>Planteamos retirar el tema de </a:t>
            </a:r>
            <a:r>
              <a:rPr lang="es-AR" dirty="0" err="1" smtClean="0">
                <a:latin typeface="Calibri" pitchFamily="34" charset="0"/>
              </a:rPr>
              <a:t>emprendedurismo</a:t>
            </a:r>
            <a:r>
              <a:rPr lang="es-AR" dirty="0" smtClean="0">
                <a:latin typeface="Calibri" pitchFamily="34" charset="0"/>
              </a:rPr>
              <a:t> en tanto conceptualmente no hay una definición unívoca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Sector Privado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AR" dirty="0" smtClean="0">
                <a:latin typeface="Calibri" pitchFamily="34" charset="0"/>
              </a:rPr>
              <a:t>La CSI debe hacer un debate de fondo de que modelo de desarrollo queremos. </a:t>
            </a:r>
          </a:p>
          <a:p>
            <a:pPr algn="just"/>
            <a:r>
              <a:rPr lang="es-AR" dirty="0" smtClean="0">
                <a:latin typeface="Calibri" pitchFamily="34" charset="0"/>
              </a:rPr>
              <a:t>Seguimos trabajando en un modelo de desarrollo que no compartimos, y no definimos un modelo de desarrollo alternativo – construcción de un nuevo paradigma que sea con objetivos de bienestar diferenciados al modelo de consumo.  La CSA ha podido transitar ese proceso a través de la PLADA. </a:t>
            </a:r>
          </a:p>
          <a:p>
            <a:pPr algn="just"/>
            <a:r>
              <a:rPr lang="es-AR" dirty="0" smtClean="0">
                <a:latin typeface="Calibri" pitchFamily="34" charset="0"/>
              </a:rPr>
              <a:t>Incluir la Economía Social y Solidaria como un marco de un paradigma diferenciador de modelo de consumo. (espacios de innovación que modifique las relaciones sociales hacia la solidaridad y la colectividad) </a:t>
            </a:r>
          </a:p>
          <a:p>
            <a:pPr algn="just"/>
            <a:endParaRPr lang="es-A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Sector Privado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AR" dirty="0" smtClean="0"/>
              <a:t>Una vez aprobado este documento, el movimiento sindical debe elaborar una estrategia y un plan de acción para incidir en la política (desglosar y elaborar un temario nacional) </a:t>
            </a:r>
          </a:p>
          <a:p>
            <a:pPr algn="just"/>
            <a:r>
              <a:rPr lang="es-AR" dirty="0" smtClean="0"/>
              <a:t>El grupo debatió sobre la inclusión en el documento sobre el modelo de consumo  y sistemas de producción (PLADA Documento CSI Rio +20 como insumos)   - Debate que se puede articular con los aportes  </a:t>
            </a:r>
            <a:endParaRPr lang="es-A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Agenda de México </a:t>
            </a:r>
            <a:endParaRPr lang="es-A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Agenda de México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s-AR" sz="2200" dirty="0" smtClean="0"/>
              <a:t>Así como hemos impulsado el concepto de piso de protección social, debemos impulsar el piso de fiscalidad (Un mínimo tributario que permita la viabilidad del desarrollo) </a:t>
            </a:r>
          </a:p>
          <a:p>
            <a:pPr algn="just"/>
            <a:r>
              <a:rPr lang="es-AR" sz="2200" dirty="0" smtClean="0"/>
              <a:t>Impulsar la rendición de cuentas y el cumplimiento de los derechos laborales en las multinacionales. </a:t>
            </a:r>
          </a:p>
          <a:p>
            <a:pPr algn="just"/>
            <a:r>
              <a:rPr lang="es-AR" sz="2200" dirty="0" smtClean="0"/>
              <a:t>La participación del sector privado y las alianzas público –privado debe garantizar la representación sindical para garantizar el desarrollo. </a:t>
            </a:r>
          </a:p>
          <a:p>
            <a:pPr algn="just"/>
            <a:r>
              <a:rPr lang="es-AR" sz="2200" dirty="0" smtClean="0"/>
              <a:t>Incluir clausulas fiscales en la contratación de empresas multinacionales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Agenda de México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4488" cy="4323184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sz="2600" dirty="0" smtClean="0">
                <a:latin typeface="Calibri" pitchFamily="34" charset="0"/>
              </a:rPr>
              <a:t>En las tres semanas que distan de México, es necesario distribuir tareas, analizar la posibilidad de incidencia, y si el proceso de toma de decisiones permite modificar el guión o hacer cabildeo y aumentar las fuerzas para las próximas reuniones, alianzas y concentrar los esfuerzos en pocos objetivos estratégicos. </a:t>
            </a:r>
          </a:p>
          <a:p>
            <a:pPr algn="just"/>
            <a:r>
              <a:rPr lang="es-AR" sz="2600" dirty="0" smtClean="0">
                <a:latin typeface="Calibri" pitchFamily="34" charset="0"/>
              </a:rPr>
              <a:t>Incidir en los procesos previos a través del cabildeo con los gobiernos. </a:t>
            </a:r>
          </a:p>
          <a:p>
            <a:pPr algn="just"/>
            <a:r>
              <a:rPr lang="es-AR" sz="2600" dirty="0" smtClean="0">
                <a:latin typeface="Calibri" pitchFamily="34" charset="0"/>
              </a:rPr>
              <a:t>Panel de Derechos Humanos que impulsa CSI – que permitirá hacer alianzas  e incidir y ser parte de la Alianza Global. </a:t>
            </a:r>
            <a:endParaRPr lang="es-AR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Participantes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AR" dirty="0" smtClean="0"/>
              <a:t>Juan Mendoza – UGT España </a:t>
            </a:r>
          </a:p>
          <a:p>
            <a:r>
              <a:rPr lang="es-AR" dirty="0" smtClean="0"/>
              <a:t>Sergio </a:t>
            </a:r>
            <a:r>
              <a:rPr lang="es-AR" dirty="0" err="1" smtClean="0"/>
              <a:t>Bassoli</a:t>
            </a:r>
            <a:r>
              <a:rPr lang="es-AR" dirty="0" smtClean="0"/>
              <a:t> – CGIL – Italia </a:t>
            </a:r>
          </a:p>
          <a:p>
            <a:r>
              <a:rPr lang="es-AR" dirty="0" smtClean="0"/>
              <a:t>Carlos Navarro – Venezuela </a:t>
            </a:r>
          </a:p>
          <a:p>
            <a:r>
              <a:rPr lang="es-AR" dirty="0" smtClean="0"/>
              <a:t>Mónica Mata Roma UGT Brasil </a:t>
            </a:r>
          </a:p>
          <a:p>
            <a:r>
              <a:rPr lang="es-AR" dirty="0" smtClean="0"/>
              <a:t>Myriam Luz Triana – CGT Colombia </a:t>
            </a:r>
          </a:p>
          <a:p>
            <a:r>
              <a:rPr lang="es-AR" dirty="0" smtClean="0"/>
              <a:t>Marita González – CGT Argentina </a:t>
            </a:r>
          </a:p>
          <a:p>
            <a:r>
              <a:rPr lang="es-AR" dirty="0" smtClean="0"/>
              <a:t>Antonio Lisboa – CUT Brasil </a:t>
            </a:r>
          </a:p>
          <a:p>
            <a:r>
              <a:rPr lang="es-AR" dirty="0" smtClean="0"/>
              <a:t>Andrés Larisgoitia – CTA Argentina </a:t>
            </a:r>
          </a:p>
          <a:p>
            <a:r>
              <a:rPr lang="es-AR" dirty="0" smtClean="0"/>
              <a:t>Feliz Ovejero – CCOO España</a:t>
            </a:r>
          </a:p>
          <a:p>
            <a:r>
              <a:rPr lang="es-AR" dirty="0" smtClean="0"/>
              <a:t>Giulia Massobrio – CSA</a:t>
            </a:r>
          </a:p>
          <a:p>
            <a:r>
              <a:rPr lang="es-AR" dirty="0" smtClean="0"/>
              <a:t>Santiago Gonzalez – USO España</a:t>
            </a:r>
          </a:p>
          <a:p>
            <a:r>
              <a:rPr lang="es-AR" dirty="0" smtClean="0"/>
              <a:t>Kjeld Jacobsen – CSA </a:t>
            </a:r>
          </a:p>
          <a:p>
            <a:r>
              <a:rPr lang="es-AR" dirty="0" smtClean="0"/>
              <a:t>Nicolás Richard – IE </a:t>
            </a:r>
          </a:p>
          <a:p>
            <a:r>
              <a:rPr lang="es-AR" dirty="0" smtClean="0"/>
              <a:t>Carmen Benitez – OIT ACTRAV </a:t>
            </a:r>
          </a:p>
          <a:p>
            <a:r>
              <a:rPr lang="es-AR" dirty="0" smtClean="0"/>
              <a:t>Paola Simonetti – CSI </a:t>
            </a:r>
          </a:p>
          <a:p>
            <a:r>
              <a:rPr lang="es-AR" dirty="0" smtClean="0"/>
              <a:t>Madelaine Escribano – CTRP Panamá</a:t>
            </a:r>
          </a:p>
          <a:p>
            <a:r>
              <a:rPr lang="es-AR" dirty="0" err="1" smtClean="0"/>
              <a:t>Janne</a:t>
            </a:r>
            <a:r>
              <a:rPr lang="es-AR" dirty="0" smtClean="0"/>
              <a:t>- Finlandia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Elementos del Debate </a:t>
            </a:r>
            <a:endParaRPr lang="es-AR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>
                <a:solidFill>
                  <a:schemeClr val="tx1"/>
                </a:solidFill>
              </a:rPr>
              <a:t>Cooperación Sur – Sur y Triangular </a:t>
            </a:r>
            <a:endParaRPr lang="es-A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Cooperación Sur- Sur y Triangular 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dirty="0" smtClean="0"/>
              <a:t>Clarificar los elementos diferenciadores de los nuevos países cooperantes. </a:t>
            </a:r>
          </a:p>
          <a:p>
            <a:pPr algn="just"/>
            <a:r>
              <a:rPr lang="es-AR" dirty="0" smtClean="0"/>
              <a:t>Definir en el espacio sindical los alcances y contenidos de la cooperación Sur- Sur. </a:t>
            </a:r>
          </a:p>
          <a:p>
            <a:pPr algn="just"/>
            <a:r>
              <a:rPr lang="es-AR" dirty="0" smtClean="0"/>
              <a:t>Para la RSCD este tema debe ser central en la reunión de África. </a:t>
            </a:r>
          </a:p>
          <a:p>
            <a:pPr algn="just"/>
            <a:r>
              <a:rPr lang="es-AR" dirty="0" smtClean="0"/>
              <a:t> Los sindicatos deben incidir en políticas para la transparencia en el sistema de cooperación,</a:t>
            </a:r>
          </a:p>
          <a:p>
            <a:pPr algn="just"/>
            <a:r>
              <a:rPr lang="es-AR" dirty="0" smtClean="0"/>
              <a:t>El movimiento obrero debe incidir políticamente en los sistemas de cooperación nacional y también en los procesos de cooperación internacional.  </a:t>
            </a: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Cooperación Sur- Sur y Triangular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Falta un mapeo de la cooperación en la Red Sindical, para poder elaborar una estrategia de ITUC. </a:t>
            </a:r>
          </a:p>
          <a:p>
            <a:r>
              <a:rPr lang="es-AR" dirty="0" smtClean="0"/>
              <a:t>Diseñar el mismo proceso que hemos realizado con el sector privado </a:t>
            </a:r>
          </a:p>
          <a:p>
            <a:r>
              <a:rPr lang="es-AR" dirty="0" smtClean="0"/>
              <a:t>Elaborar un documento</a:t>
            </a:r>
          </a:p>
          <a:p>
            <a:r>
              <a:rPr lang="es-AR" dirty="0" smtClean="0"/>
              <a:t>Seminario de la RSCD</a:t>
            </a:r>
          </a:p>
          <a:p>
            <a:r>
              <a:rPr lang="es-AR" dirty="0" smtClean="0"/>
              <a:t>Diseñar un Plan de Acción sobre cooperación sur – sur y triangular</a:t>
            </a:r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Elementos del debate </a:t>
            </a:r>
            <a:endParaRPr lang="es-AR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tx1"/>
                </a:solidFill>
              </a:rPr>
              <a:t>Objetivos Post 2015</a:t>
            </a:r>
            <a:endParaRPr lang="es-A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153400" cy="990600"/>
          </a:xfrm>
        </p:spPr>
        <p:txBody>
          <a:bodyPr/>
          <a:lstStyle/>
          <a:p>
            <a:r>
              <a:rPr lang="es-AR" dirty="0" smtClean="0"/>
              <a:t>Objetivos Post 2015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/>
              <a:t>Planteamos la participación política en el proceso de Post 2015.</a:t>
            </a:r>
          </a:p>
          <a:p>
            <a:r>
              <a:rPr lang="es-AR" dirty="0" smtClean="0"/>
              <a:t>Las áreas prioritarias muestran una prioridad de la preeminencia del sector privado. </a:t>
            </a:r>
          </a:p>
          <a:p>
            <a:r>
              <a:rPr lang="es-AR" dirty="0" smtClean="0"/>
              <a:t>Sobre el proceso de participación, pero que la real incidencia de ONU, y que colisiona con las políticas de ajuste estructural de los países en crisis. </a:t>
            </a:r>
          </a:p>
          <a:p>
            <a:r>
              <a:rPr lang="es-AR" dirty="0" smtClean="0"/>
              <a:t>El movimiento sindical tienen que coordinar la respuesta de los diferentes espacios del proceso de debate sobre los ODS.   </a:t>
            </a: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153400" cy="990600"/>
          </a:xfrm>
        </p:spPr>
        <p:txBody>
          <a:bodyPr/>
          <a:lstStyle/>
          <a:p>
            <a:r>
              <a:rPr lang="es-AR" dirty="0" smtClean="0"/>
              <a:t>Objetivos Post 2015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s-AR" sz="2300" dirty="0" smtClean="0"/>
              <a:t>Los ODS tenderán a cohesionarnos, siendo muy difícil elaborar un terreno de encuentro, pero debemos aprovechar la coyuntura para incluir nuestros objetivos y si no elaborar instancias y metas alternativas. </a:t>
            </a:r>
          </a:p>
          <a:p>
            <a:pPr algn="just"/>
            <a:r>
              <a:rPr lang="es-AR" sz="2300" dirty="0" smtClean="0"/>
              <a:t>Los ODS direccionarán los compromisos de cooperación que llevan adelante los sindicatos  y la posición de los países nuevos de cooperación y por eso debe haber articulación y visión común. </a:t>
            </a:r>
          </a:p>
          <a:p>
            <a:pPr algn="just"/>
            <a:r>
              <a:rPr lang="es-AR" sz="2300" dirty="0" smtClean="0"/>
              <a:t>La RSCD debe reactualizar sus principios de cooperación a la luz del nuevo escenario internacional, ámbitos regionales y subregionales y nacionales. (documentos generales que sirvan de base para presentar en estos espacios) </a:t>
            </a:r>
            <a:endParaRPr lang="es-AR" sz="23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Objetivos Post 2015.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AR" dirty="0" smtClean="0"/>
              <a:t>Incidir en los objetivos, en sus indicadores y en los sistemas de contralor donde los sindicatos podamos participar y monitorear los alcances de las metas (ej. trabajo formal). </a:t>
            </a:r>
          </a:p>
          <a:p>
            <a:pPr algn="just"/>
            <a:r>
              <a:rPr lang="es-AR" dirty="0" smtClean="0"/>
              <a:t> Participar más en los grupos de trabajo en Línea de la CSI para incidir. Incidir en todos los procesos de participación diseñados en el movimiento sindical.  </a:t>
            </a:r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</TotalTime>
  <Words>908</Words>
  <Application>Microsoft Office PowerPoint</Application>
  <PresentationFormat>Apresentação na tela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Intermedio</vt:lpstr>
      <vt:lpstr>Grupo de habla castellana - portuguesa</vt:lpstr>
      <vt:lpstr>Participantes </vt:lpstr>
      <vt:lpstr>Cooperación Sur – Sur y Triangular </vt:lpstr>
      <vt:lpstr>Cooperación Sur- Sur y Triangular </vt:lpstr>
      <vt:lpstr>Cooperación Sur- Sur y Triangular </vt:lpstr>
      <vt:lpstr>Objetivos Post 2015</vt:lpstr>
      <vt:lpstr>Objetivos Post 2015</vt:lpstr>
      <vt:lpstr>Objetivos Post 2015</vt:lpstr>
      <vt:lpstr>Objetivos Post 2015. </vt:lpstr>
      <vt:lpstr>Sector Privado</vt:lpstr>
      <vt:lpstr>Sector Privado </vt:lpstr>
      <vt:lpstr>Sector Privado</vt:lpstr>
      <vt:lpstr>Sector Privado </vt:lpstr>
      <vt:lpstr>Agenda de México </vt:lpstr>
      <vt:lpstr>Agenda de México </vt:lpstr>
      <vt:lpstr>Agenda de México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de habla castellana - portuguesa</dc:title>
  <dc:creator>admin</dc:creator>
  <cp:lastModifiedBy>Your User Name</cp:lastModifiedBy>
  <cp:revision>13</cp:revision>
  <dcterms:created xsi:type="dcterms:W3CDTF">2014-03-19T18:44:01Z</dcterms:created>
  <dcterms:modified xsi:type="dcterms:W3CDTF">2014-03-19T20:37:20Z</dcterms:modified>
</cp:coreProperties>
</file>