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7"/>
  </p:notesMasterIdLst>
  <p:handoutMasterIdLst>
    <p:handoutMasterId r:id="rId8"/>
  </p:handoutMasterIdLst>
  <p:sldIdLst>
    <p:sldId id="256" r:id="rId2"/>
    <p:sldId id="300" r:id="rId3"/>
    <p:sldId id="323" r:id="rId4"/>
    <p:sldId id="321" r:id="rId5"/>
    <p:sldId id="32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703"/>
    <a:srgbClr val="FF0000"/>
    <a:srgbClr val="FFFF99"/>
    <a:srgbClr val="FED9B4"/>
    <a:srgbClr val="FED3A8"/>
    <a:srgbClr val="7500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3028" autoAdjust="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64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D7B476-3413-4354-AD7B-D473BA3DB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517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9A3136-1176-4DC1-9AFC-0FA66A4E9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7721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F612F-0A0F-4A91-9A43-A0BD7D1B4F59}" type="slidenum">
              <a:rPr lang="en-GB"/>
              <a:pPr/>
              <a:t>1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2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3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Therefore: (i) long-term, predictable and independent funding (for research, advocacy and networking) should be envisaged to </a:t>
            </a:r>
            <a:r>
              <a:rPr lang="en-GB" sz="1200" b="1" dirty="0" smtClean="0"/>
              <a:t>empower CSO and LAs </a:t>
            </a:r>
            <a:r>
              <a:rPr lang="en-GB" sz="1200" dirty="0" smtClean="0"/>
              <a:t>(particularly their platforms and representative organizations) </a:t>
            </a:r>
            <a:r>
              <a:rPr lang="en-GB" sz="1200" b="1" dirty="0" smtClean="0"/>
              <a:t>to participate effectively in dialogues;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(ii) EC guidelines </a:t>
            </a:r>
            <a:r>
              <a:rPr lang="en-GB" sz="1200" dirty="0" smtClean="0"/>
              <a:t>on dialogue and consultation should be followed and </a:t>
            </a:r>
            <a:r>
              <a:rPr lang="en-GB" sz="1200" b="1" dirty="0" smtClean="0"/>
              <a:t>CSO and LAs </a:t>
            </a:r>
            <a:r>
              <a:rPr lang="en-GB" sz="1200" dirty="0" smtClean="0"/>
              <a:t>(particularly their platforms and representative organizations) </a:t>
            </a:r>
            <a:r>
              <a:rPr lang="en-GB" sz="1200" b="1" dirty="0" smtClean="0"/>
              <a:t>to participate effectively in dialogues;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(ii) EC guidelines </a:t>
            </a:r>
            <a:r>
              <a:rPr lang="en-GB" sz="1200" dirty="0" smtClean="0"/>
              <a:t>on dialogue and consultation should be followed and possibly redefined in order to ensure a coherent approach and;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(iii) more efforts should be made, including around consultations, so as to improve the accessibility and quality of information.</a:t>
            </a:r>
          </a:p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4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The focus of this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programme has been sharpened with more attention given to capacity development of CSOs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and LAs. The programme will promote an inclusive and empowered civil society and local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authorities, increase awareness and mobilisation on development issues, and strengthen the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capacity for policy dialogue on development.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Article 9 (Pan-African Programme)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describes the Pan-African Programme that is being set</a:t>
            </a:r>
            <a:endParaRPr lang="fr-B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EC5EB-3086-4F4F-8D1A-087A63996220}" type="slidenum">
              <a:rPr lang="en-GB"/>
              <a:pPr/>
              <a:t>5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7786A9-7FBF-4751-832E-8B17C5BB2E5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05B73E-DB12-4926-95CF-9E5065E18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16D02E5-9716-4598-A444-CFDA1E6A33B2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D7DE6E-0063-47C2-9DB3-447C3B2E8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5504DE5-BD0F-4FD4-979D-204BBDAAE5ED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DD8856-313C-4818-95A6-060FE4174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72927D6-846F-48D5-A515-E7F374A3593C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537126-5C27-4DBB-BC22-B462F2DA22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33BC5639-7907-475F-9214-13181B859183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4B15E4-C0D5-4E90-BF5D-ECB9793FC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7DB0116B-9BE8-4876-8C26-95588C71911A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84CBC-CF22-407E-8E15-3F7EF1E77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4C5AA71-BCAA-4B55-A77C-C88D26096BCE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F0357-1931-48F8-81CE-ACCAF99A6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1DEBBBC-E6B0-493A-9928-BED31D43AB57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29DEFF-2D6F-4750-AC26-96C8405C5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EF3756A-5F6D-4F88-8A14-4A0F965CA3BB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8235E-B73E-46B3-A964-A51C66AE4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601F392-1F52-458D-80B8-BBCE06BB3B80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E2909-96F8-476C-BBD5-59FFD41AD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4E007F14-E918-4106-8697-01C775202961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16240B-4AD4-45AE-9F4D-4C094ED74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B213389-F0E0-4F58-9D21-F5E4790DBEF8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60CA0-BDC3-43A3-A367-FA4D54D65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C5E5A9EC-94C9-4D63-8C2B-11FF15FDA1D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7D9FB4-8A3F-40F4-8A38-CA7EF7B2B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B93D020-B7AA-474C-83FF-D3DE28505C55}" type="slidenum">
              <a:rPr lang="en-GB"/>
              <a:pPr>
                <a:defRPr/>
              </a:pPr>
              <a:t>‹#›</a:t>
            </a:fld>
            <a:endParaRPr lang="en-GB"/>
          </a:p>
          <a:p>
            <a:pPr>
              <a:defRPr/>
            </a:pPr>
            <a:r>
              <a:rPr lang="en-GB"/>
              <a:t>8-9/10/8008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800E1E-877F-443C-BE0A-0F7ED52D9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6E225E1A-B877-418B-9A5B-578FA3786778}" type="slidenum">
              <a:rPr lang="en-GB"/>
              <a:pPr algn="r"/>
              <a:t>1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92696"/>
            <a:ext cx="7777163" cy="2664867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3600" b="1" dirty="0" smtClean="0"/>
              <a:t>STRUCTURED DIALOGUE</a:t>
            </a:r>
            <a:br>
              <a:rPr lang="en-GB" sz="3600" b="1" dirty="0" smtClean="0"/>
            </a:br>
            <a:r>
              <a:rPr lang="en-GB" sz="3600" b="1" dirty="0" smtClean="0"/>
              <a:t>FOLLOW UP</a:t>
            </a:r>
            <a:endParaRPr lang="en-GB" sz="3600" i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644900"/>
            <a:ext cx="6400800" cy="1249363"/>
          </a:xfrm>
        </p:spPr>
        <p:txBody>
          <a:bodyPr/>
          <a:lstStyle/>
          <a:p>
            <a:pPr algn="r" eaLnBrk="1" hangingPunct="1"/>
            <a:endParaRPr lang="en-GB" dirty="0" smtClean="0"/>
          </a:p>
          <a:p>
            <a:pPr algn="r" eaLnBrk="1" hangingPunct="1"/>
            <a:endParaRPr lang="en-GB" sz="2400" dirty="0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ITUC/DCE/PS</a:t>
            </a:r>
            <a:endParaRPr lang="en-US" dirty="0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5370" name="Picture 12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9550" y="5300663"/>
            <a:ext cx="13144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  <p:pic>
        <p:nvPicPr>
          <p:cNvPr id="15372" name="Picture 16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3857625"/>
            <a:ext cx="205581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2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SD Recommendations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969268"/>
            <a:ext cx="7715250" cy="4980011"/>
          </a:xfrm>
        </p:spPr>
        <p:txBody>
          <a:bodyPr/>
          <a:lstStyle/>
          <a:p>
            <a:pPr>
              <a:buNone/>
            </a:pPr>
            <a:endParaRPr lang="en-GB" sz="1600" dirty="0" smtClean="0"/>
          </a:p>
          <a:p>
            <a:r>
              <a:rPr lang="en-GB" sz="1700" dirty="0"/>
              <a:t>CSOs should act as </a:t>
            </a:r>
            <a:r>
              <a:rPr lang="en-GB" sz="1700" b="1" dirty="0"/>
              <a:t>legitimate and independent development actors</a:t>
            </a:r>
            <a:r>
              <a:rPr lang="en-GB" sz="1700" dirty="0"/>
              <a:t>, putting a human </a:t>
            </a:r>
            <a:r>
              <a:rPr lang="en-GB" sz="1700" dirty="0" smtClean="0"/>
              <a:t>rights-based </a:t>
            </a:r>
            <a:r>
              <a:rPr lang="en-GB" sz="1700" dirty="0"/>
              <a:t>approach into practice in their own </a:t>
            </a:r>
            <a:r>
              <a:rPr lang="en-GB" sz="1700" dirty="0" smtClean="0"/>
              <a:t>work</a:t>
            </a:r>
          </a:p>
          <a:p>
            <a:endParaRPr lang="en-GB" sz="1700" dirty="0" smtClean="0"/>
          </a:p>
          <a:p>
            <a:r>
              <a:rPr lang="en-GB" sz="1700" dirty="0"/>
              <a:t>Partner </a:t>
            </a:r>
            <a:r>
              <a:rPr lang="en-GB" sz="1700" dirty="0" smtClean="0"/>
              <a:t>governments: </a:t>
            </a:r>
            <a:r>
              <a:rPr lang="en-GB" sz="1700" b="1" dirty="0" smtClean="0"/>
              <a:t>respect </a:t>
            </a:r>
            <a:r>
              <a:rPr lang="en-GB" sz="1700" b="1" dirty="0"/>
              <a:t>international principles </a:t>
            </a:r>
            <a:r>
              <a:rPr lang="en-GB" sz="1700" dirty="0"/>
              <a:t>embedded in international law </a:t>
            </a:r>
            <a:r>
              <a:rPr lang="en-GB" sz="1700" dirty="0" smtClean="0"/>
              <a:t>protecting </a:t>
            </a:r>
            <a:r>
              <a:rPr lang="en-GB" sz="1700" dirty="0"/>
              <a:t>CSOs from </a:t>
            </a:r>
            <a:r>
              <a:rPr lang="en-GB" sz="1700" b="1" dirty="0"/>
              <a:t>national government unwarranted </a:t>
            </a:r>
            <a:r>
              <a:rPr lang="en-GB" sz="1700" b="1" dirty="0" smtClean="0"/>
              <a:t>interference</a:t>
            </a:r>
            <a:r>
              <a:rPr lang="en-GB" sz="1700" dirty="0"/>
              <a:t> </a:t>
            </a:r>
            <a:r>
              <a:rPr lang="en-GB" sz="1700" dirty="0" smtClean="0"/>
              <a:t>and</a:t>
            </a:r>
            <a:r>
              <a:rPr lang="en-GB" sz="1700" b="1" dirty="0" smtClean="0"/>
              <a:t> </a:t>
            </a:r>
            <a:r>
              <a:rPr lang="en-GB" sz="1700" b="1" dirty="0"/>
              <a:t>promote an appropriate and conducive </a:t>
            </a:r>
            <a:r>
              <a:rPr lang="en-GB" sz="1700" b="1" dirty="0" smtClean="0"/>
              <a:t>environment</a:t>
            </a:r>
            <a:endParaRPr lang="en-GB" sz="1700" b="1" dirty="0"/>
          </a:p>
          <a:p>
            <a:endParaRPr lang="en-GB" sz="1700" b="1" dirty="0" smtClean="0"/>
          </a:p>
          <a:p>
            <a:r>
              <a:rPr lang="en-GB" sz="1700" dirty="0"/>
              <a:t>The EU should respect and actively promote the </a:t>
            </a:r>
            <a:r>
              <a:rPr lang="en-GB" sz="1700" b="1" dirty="0"/>
              <a:t>right of initiative of CSOs </a:t>
            </a:r>
            <a:r>
              <a:rPr lang="en-GB" sz="1700" dirty="0" smtClean="0"/>
              <a:t>particularly </a:t>
            </a:r>
            <a:r>
              <a:rPr lang="en-GB" sz="1700" dirty="0"/>
              <a:t>in non-conducive environments and/or where Human rights and Democracy promotion activities and labour movements actions are </a:t>
            </a:r>
            <a:r>
              <a:rPr lang="en-GB" sz="1700" dirty="0" smtClean="0"/>
              <a:t>concerned</a:t>
            </a:r>
            <a:endParaRPr lang="en-GB" sz="1700" dirty="0"/>
          </a:p>
          <a:p>
            <a:endParaRPr lang="en-GB" sz="1700" dirty="0" smtClean="0"/>
          </a:p>
          <a:p>
            <a:r>
              <a:rPr lang="en-GB" sz="1700" dirty="0" smtClean="0"/>
              <a:t>CSOs: self-regulatory </a:t>
            </a:r>
            <a:r>
              <a:rPr lang="en-GB" sz="1700" dirty="0" smtClean="0"/>
              <a:t>standards </a:t>
            </a:r>
            <a:r>
              <a:rPr lang="en-GB" sz="1700" dirty="0"/>
              <a:t>based on the </a:t>
            </a:r>
            <a:r>
              <a:rPr lang="en-GB" sz="1700" b="1" dirty="0"/>
              <a:t>Istanbul CSO development effectiveness </a:t>
            </a:r>
            <a:r>
              <a:rPr lang="en-GB" sz="1700" b="1" dirty="0" smtClean="0"/>
              <a:t>principles</a:t>
            </a:r>
            <a:r>
              <a:rPr lang="en-GB" sz="1700" dirty="0" smtClean="0"/>
              <a:t> </a:t>
            </a:r>
            <a:r>
              <a:rPr lang="en-GB" sz="1700" dirty="0" smtClean="0"/>
              <a:t>to enhance</a:t>
            </a:r>
            <a:r>
              <a:rPr lang="en-GB" sz="1700" b="1" dirty="0" smtClean="0"/>
              <a:t> accountability and transparency</a:t>
            </a:r>
            <a:endParaRPr lang="en-GB" sz="1700" dirty="0" smtClean="0"/>
          </a:p>
          <a:p>
            <a:endParaRPr lang="en-GB" sz="1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ITUC/DCE/PS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3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SD Recommendations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764704"/>
            <a:ext cx="7715250" cy="5328592"/>
          </a:xfrm>
        </p:spPr>
        <p:txBody>
          <a:bodyPr/>
          <a:lstStyle/>
          <a:p>
            <a:pPr>
              <a:buNone/>
            </a:pPr>
            <a:endParaRPr lang="en-GB" sz="1600" dirty="0" smtClean="0"/>
          </a:p>
          <a:p>
            <a:r>
              <a:rPr lang="en-GB" sz="1600" dirty="0" smtClean="0"/>
              <a:t>The EU </a:t>
            </a:r>
            <a:r>
              <a:rPr lang="en-GB" sz="1600" b="1" dirty="0" smtClean="0"/>
              <a:t>should </a:t>
            </a:r>
            <a:r>
              <a:rPr lang="en-GB" sz="1600" b="1" dirty="0" smtClean="0"/>
              <a:t>support </a:t>
            </a:r>
            <a:r>
              <a:rPr lang="en-GB" sz="1600" b="1" dirty="0" smtClean="0"/>
              <a:t>regular, structured and inclusive multi-stakeholder dialogues </a:t>
            </a:r>
            <a:r>
              <a:rPr lang="en-GB" sz="1600" dirty="0" smtClean="0"/>
              <a:t>across </a:t>
            </a:r>
            <a:r>
              <a:rPr lang="en-GB" sz="1600" dirty="0" smtClean="0"/>
              <a:t>stakeholders at all governance levels (i.e. local, regional, national, global</a:t>
            </a:r>
            <a:r>
              <a:rPr lang="en-GB" sz="1600" dirty="0" smtClean="0"/>
              <a:t>)</a:t>
            </a:r>
          </a:p>
          <a:p>
            <a:endParaRPr lang="en-GB" sz="1600" dirty="0" smtClean="0"/>
          </a:p>
          <a:p>
            <a:r>
              <a:rPr lang="en-GB" sz="1600" dirty="0" smtClean="0"/>
              <a:t>The </a:t>
            </a:r>
            <a:r>
              <a:rPr lang="en-GB" sz="1600" dirty="0" smtClean="0"/>
              <a:t>EU: </a:t>
            </a:r>
            <a:r>
              <a:rPr lang="en-GB" sz="1600" b="1" dirty="0" smtClean="0"/>
              <a:t>strategic </a:t>
            </a:r>
            <a:r>
              <a:rPr lang="en-GB" sz="1600" b="1" dirty="0" smtClean="0"/>
              <a:t>mappings </a:t>
            </a:r>
            <a:r>
              <a:rPr lang="en-GB" sz="1600" dirty="0" smtClean="0"/>
              <a:t>to identify the most relevant actors, yet going beyond the known beneficiaries (e.g. through sharing expertise among the EC, MS and International </a:t>
            </a:r>
            <a:r>
              <a:rPr lang="en-GB" sz="1600" dirty="0" smtClean="0"/>
              <a:t>CSOs)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CSOs </a:t>
            </a:r>
            <a:r>
              <a:rPr lang="en-GB" sz="1600" dirty="0"/>
              <a:t>should work on their </a:t>
            </a:r>
            <a:r>
              <a:rPr lang="en-GB" sz="1600" b="1" dirty="0"/>
              <a:t>own structuring</a:t>
            </a:r>
            <a:r>
              <a:rPr lang="en-GB" sz="1600" dirty="0"/>
              <a:t>, particularly at the national level, and adopt a membership-driven representation system of their organisations and constituencies 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CSOs </a:t>
            </a:r>
            <a:r>
              <a:rPr lang="en-GB" sz="1600" dirty="0"/>
              <a:t>are stimulated to build on successful </a:t>
            </a:r>
            <a:r>
              <a:rPr lang="en-GB" sz="1600" b="1" dirty="0"/>
              <a:t>strategic partnerships at local, national and international levels in order to speak with a stronger voice </a:t>
            </a:r>
            <a:endParaRPr lang="en-GB" sz="1600" b="1" dirty="0" smtClean="0"/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/>
              <a:t>The EU </a:t>
            </a:r>
            <a:r>
              <a:rPr lang="en-GB" sz="1600" dirty="0" smtClean="0"/>
              <a:t>: </a:t>
            </a:r>
            <a:r>
              <a:rPr lang="en-GB" sz="1600" b="1" dirty="0" smtClean="0"/>
              <a:t>mix </a:t>
            </a:r>
            <a:r>
              <a:rPr lang="en-GB" sz="1600" b="1" dirty="0"/>
              <a:t>of funding </a:t>
            </a:r>
            <a:r>
              <a:rPr lang="en-GB" sz="1600" b="1" dirty="0" smtClean="0"/>
              <a:t>mechanisms</a:t>
            </a:r>
            <a:r>
              <a:rPr lang="en-GB" sz="1600" dirty="0" smtClean="0"/>
              <a:t> </a:t>
            </a:r>
            <a:r>
              <a:rPr lang="en-GB" sz="1600" dirty="0"/>
              <a:t>incorporating </a:t>
            </a:r>
            <a:r>
              <a:rPr lang="en-GB" sz="1600" dirty="0" smtClean="0"/>
              <a:t>actor </a:t>
            </a:r>
            <a:r>
              <a:rPr lang="en-GB" sz="1600" dirty="0"/>
              <a:t>differentiation and </a:t>
            </a:r>
            <a:r>
              <a:rPr lang="en-GB" sz="1600" dirty="0" smtClean="0"/>
              <a:t>flexible </a:t>
            </a:r>
            <a:r>
              <a:rPr lang="en-GB" sz="1600" dirty="0"/>
              <a:t>set of responses </a:t>
            </a:r>
            <a:r>
              <a:rPr lang="en-GB" sz="1600" dirty="0" smtClean="0"/>
              <a:t>to </a:t>
            </a:r>
            <a:r>
              <a:rPr lang="en-GB" sz="1600" dirty="0"/>
              <a:t>pursue development objectives in a more strategic, effective and sustainable </a:t>
            </a:r>
            <a:r>
              <a:rPr lang="en-GB" sz="1600" dirty="0" smtClean="0"/>
              <a:t>manner</a:t>
            </a:r>
          </a:p>
          <a:p>
            <a:endParaRPr lang="en-GB" sz="1600" dirty="0"/>
          </a:p>
          <a:p>
            <a:endParaRPr lang="en-GB" sz="1600" b="1" dirty="0"/>
          </a:p>
          <a:p>
            <a:endParaRPr lang="en-GB" sz="1400" b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ITUC/DCE/PS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 dirty="0">
                <a:solidFill>
                  <a:srgbClr val="FED9B4"/>
                </a:solidFill>
              </a:rPr>
              <a:t>www.ituc-csi.org</a:t>
            </a:r>
            <a:endParaRPr lang="en-GB" sz="3600" b="1" dirty="0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4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Achievements 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969269"/>
            <a:ext cx="7715250" cy="4980012"/>
          </a:xfrm>
        </p:spPr>
        <p:txBody>
          <a:bodyPr/>
          <a:lstStyle/>
          <a:p>
            <a:r>
              <a:rPr lang="en-GB" sz="1600" b="1" dirty="0" smtClean="0"/>
              <a:t>Istanbul Principles integrated in the EU position for </a:t>
            </a:r>
            <a:r>
              <a:rPr lang="en-GB" sz="1600" b="1" dirty="0" err="1" smtClean="0"/>
              <a:t>Busan</a:t>
            </a:r>
            <a:endParaRPr lang="en-GB" sz="1600" b="1" dirty="0" smtClean="0"/>
          </a:p>
          <a:p>
            <a:endParaRPr lang="en-GB" sz="1600" b="1" dirty="0" smtClean="0"/>
          </a:p>
          <a:p>
            <a:r>
              <a:rPr lang="en-GB" sz="1600" b="1" dirty="0" smtClean="0"/>
              <a:t>Agenda for change</a:t>
            </a:r>
            <a:r>
              <a:rPr lang="en-GB" sz="1600" b="1" dirty="0" smtClean="0"/>
              <a:t>….</a:t>
            </a:r>
            <a:r>
              <a:rPr lang="en-GB" sz="1600" dirty="0" smtClean="0"/>
              <a:t>Building </a:t>
            </a:r>
            <a:r>
              <a:rPr lang="en-GB" sz="1600" dirty="0"/>
              <a:t>on the ‘Structured Dialogue</a:t>
            </a:r>
            <a:r>
              <a:rPr lang="en-GB" sz="1600" dirty="0" smtClean="0"/>
              <a:t>’, </a:t>
            </a:r>
            <a:r>
              <a:rPr lang="en-GB" sz="1600" dirty="0"/>
              <a:t>the </a:t>
            </a:r>
            <a:r>
              <a:rPr lang="en-GB" sz="1600" dirty="0" smtClean="0"/>
              <a:t>EU should </a:t>
            </a:r>
            <a:r>
              <a:rPr lang="en-GB" sz="1600" dirty="0"/>
              <a:t>strengthen its links with civil society organisations, social partners and </a:t>
            </a:r>
            <a:r>
              <a:rPr lang="en-GB" sz="1600" dirty="0" smtClean="0"/>
              <a:t>local authorities</a:t>
            </a:r>
            <a:r>
              <a:rPr lang="en-GB" sz="1600" dirty="0"/>
              <a:t>, through regular dialogue and use of best practices. </a:t>
            </a:r>
            <a:endParaRPr lang="en-GB" sz="1600" dirty="0" smtClean="0"/>
          </a:p>
          <a:p>
            <a:pPr>
              <a:buNone/>
            </a:pPr>
            <a:endParaRPr lang="en-GB" sz="1600" dirty="0" smtClean="0"/>
          </a:p>
          <a:p>
            <a:r>
              <a:rPr lang="en-GB" sz="1600" b="1" dirty="0" smtClean="0"/>
              <a:t>Multi-stakeholders </a:t>
            </a:r>
            <a:r>
              <a:rPr lang="en-GB" sz="1600" b="1" dirty="0" smtClean="0"/>
              <a:t>policy </a:t>
            </a:r>
            <a:r>
              <a:rPr lang="en-GB" sz="1600" b="1" dirty="0" smtClean="0"/>
              <a:t>space</a:t>
            </a:r>
            <a:r>
              <a:rPr lang="en-GB" sz="1600" dirty="0" smtClean="0"/>
              <a:t> </a:t>
            </a:r>
            <a:r>
              <a:rPr lang="en-GB" sz="1600" dirty="0" smtClean="0"/>
              <a:t>(see working document </a:t>
            </a:r>
            <a:r>
              <a:rPr lang="en-GB" sz="1600" dirty="0" smtClean="0"/>
              <a:t>SD follow up and guidelines </a:t>
            </a:r>
            <a:r>
              <a:rPr lang="en-GB" sz="1600" dirty="0" smtClean="0"/>
              <a:t>to EU delegations</a:t>
            </a:r>
            <a:r>
              <a:rPr lang="en-GB" sz="1600" dirty="0" smtClean="0"/>
              <a:t>)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b="1" dirty="0" smtClean="0"/>
              <a:t>Actor Based Approach </a:t>
            </a:r>
            <a:r>
              <a:rPr lang="en-GB" sz="1600" dirty="0" smtClean="0"/>
              <a:t>retained by the EC’s new approach of thematic programme NSA/LA and future CSOs programme, such as: support to capacity development; support to the setting up of CSOs platforms at national and regional level</a:t>
            </a:r>
          </a:p>
          <a:p>
            <a:endParaRPr lang="en-GB" sz="1600" dirty="0" smtClean="0"/>
          </a:p>
          <a:p>
            <a:r>
              <a:rPr lang="en-GB" sz="1600" b="1" dirty="0" smtClean="0"/>
              <a:t>New funding modalities</a:t>
            </a:r>
            <a:r>
              <a:rPr lang="en-GB" sz="1600" dirty="0" smtClean="0"/>
              <a:t>: </a:t>
            </a:r>
            <a:r>
              <a:rPr lang="en-GB" sz="1600" dirty="0" smtClean="0"/>
              <a:t>implementation of the toolbox </a:t>
            </a: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ITUC/DCE/PS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>
                <a:solidFill>
                  <a:srgbClr val="FED9B4"/>
                </a:solidFill>
              </a:rPr>
              <a:t>www.ituc-csi.org</a:t>
            </a:r>
            <a:endParaRPr lang="en-GB" sz="3600" b="1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97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algn="r"/>
            <a:fld id="{B1FE1553-0771-480B-9252-FB4998C784D0}" type="slidenum">
              <a:rPr lang="en-GB"/>
              <a:pPr algn="r"/>
              <a:t>5</a:t>
            </a:fld>
            <a:endParaRPr lang="en-GB"/>
          </a:p>
          <a:p>
            <a:r>
              <a:rPr lang="en-GB"/>
              <a:t>8-9/10/8008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1"/>
            <a:ext cx="7797800" cy="648072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Challenges 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969268"/>
            <a:ext cx="7715250" cy="4115915"/>
          </a:xfrm>
        </p:spPr>
        <p:txBody>
          <a:bodyPr/>
          <a:lstStyle/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 smtClean="0"/>
          </a:p>
          <a:p>
            <a:r>
              <a:rPr lang="en-GB" sz="1600" b="1" dirty="0" smtClean="0"/>
              <a:t>Policy Dialogue at HQs level </a:t>
            </a:r>
            <a:r>
              <a:rPr lang="en-GB" sz="1600" dirty="0" smtClean="0"/>
              <a:t>…..</a:t>
            </a:r>
            <a:r>
              <a:rPr lang="en-GB" sz="1600" dirty="0" smtClean="0"/>
              <a:t>see ITUC </a:t>
            </a:r>
            <a:r>
              <a:rPr lang="en-GB" sz="1600" dirty="0" smtClean="0"/>
              <a:t>position:</a:t>
            </a:r>
          </a:p>
          <a:p>
            <a:pPr>
              <a:buFontTx/>
              <a:buChar char="-"/>
            </a:pPr>
            <a:r>
              <a:rPr lang="en-GB" sz="1600" dirty="0" smtClean="0"/>
              <a:t>HL dialogue</a:t>
            </a:r>
          </a:p>
          <a:p>
            <a:pPr>
              <a:buFontTx/>
              <a:buChar char="-"/>
            </a:pPr>
            <a:r>
              <a:rPr lang="en-GB" sz="1600" dirty="0" smtClean="0"/>
              <a:t>Dialogue on policy Communications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(EC proposal due in January </a:t>
            </a:r>
            <a:r>
              <a:rPr lang="en-GB" sz="1600" dirty="0" smtClean="0"/>
              <a:t>2012)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b="1" dirty="0" smtClean="0"/>
              <a:t>Toolbox mainly applicable only at country </a:t>
            </a:r>
            <a:r>
              <a:rPr lang="en-GB" sz="1600" b="1" dirty="0" smtClean="0"/>
              <a:t>level</a:t>
            </a:r>
          </a:p>
          <a:p>
            <a:pPr>
              <a:buNone/>
            </a:pPr>
            <a:endParaRPr lang="en-GB" sz="1600" b="1" dirty="0" smtClean="0"/>
          </a:p>
          <a:p>
            <a:pPr>
              <a:buNone/>
            </a:pPr>
            <a:endParaRPr lang="en-GB" sz="1600" b="1" dirty="0" smtClean="0"/>
          </a:p>
          <a:p>
            <a:r>
              <a:rPr lang="en-GB" sz="1600" b="1" dirty="0" smtClean="0"/>
              <a:t>Further opportunity: Communication  on CSOs role in development </a:t>
            </a:r>
            <a:endParaRPr lang="en-GB" sz="16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748713" y="0"/>
            <a:ext cx="395287" cy="6858000"/>
          </a:xfrm>
          <a:prstGeom prst="rect">
            <a:avLst/>
          </a:prstGeom>
          <a:solidFill>
            <a:srgbClr val="ED770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/>
              <a:t>   </a:t>
            </a:r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solidFill>
            <a:srgbClr val="75003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ITUC/DCE/PS</a:t>
            </a:r>
            <a:endParaRPr lang="en-US" dirty="0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57150">
            <a:solidFill>
              <a:srgbClr val="ED770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88900">
            <a:solidFill>
              <a:srgbClr val="750034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16394" name="Picture 9" descr="logoquadri tx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5613" y="5592763"/>
            <a:ext cx="1068387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611188" y="61658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3600" b="1">
                <a:solidFill>
                  <a:srgbClr val="FED9B4"/>
                </a:solidFill>
              </a:rPr>
              <a:t>www.ituc-csi.org</a:t>
            </a:r>
            <a:endParaRPr lang="en-GB" sz="3600" b="1">
              <a:solidFill>
                <a:srgbClr val="FED9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601</Words>
  <Application>Microsoft Office PowerPoint</Application>
  <PresentationFormat>On-screen Show (4:3)</PresentationFormat>
  <Paragraphs>89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</vt:lpstr>
      <vt:lpstr>STRUCTURED DIALOGUE FOLLOW UP</vt:lpstr>
      <vt:lpstr> SD Recommendations </vt:lpstr>
      <vt:lpstr> SD Recommendations </vt:lpstr>
      <vt:lpstr> Achievements  </vt:lpstr>
      <vt:lpstr> Challenges  </vt:lpstr>
    </vt:vector>
  </TitlesOfParts>
  <Company>ICFTU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from the trade union movement</dc:title>
  <dc:creator>dereymaeker</dc:creator>
  <cp:lastModifiedBy>Paola Simonetti</cp:lastModifiedBy>
  <cp:revision>130</cp:revision>
  <dcterms:created xsi:type="dcterms:W3CDTF">2008-04-07T13:34:13Z</dcterms:created>
  <dcterms:modified xsi:type="dcterms:W3CDTF">2011-12-11T22:50:15Z</dcterms:modified>
</cp:coreProperties>
</file>