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5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1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8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24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88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3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3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6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05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4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7F80-A2E6-4C94-B6C8-5C74D3E8F4D8}" type="datetimeFigureOut">
              <a:rPr lang="en-GB" smtClean="0"/>
              <a:t>21/10/2011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BC2C-379F-41AA-AF59-CDB1EA685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8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80227" y="2348880"/>
            <a:ext cx="6260125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24012" y="2258288"/>
            <a:ext cx="637605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GB" b="1" dirty="0" smtClean="0">
                <a:latin typeface="Arial Black" pitchFamily="34" charset="0"/>
              </a:rPr>
              <a:t>Social Dialogue in East Africa</a:t>
            </a:r>
            <a:endParaRPr lang="en-GB" b="1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26988"/>
            <a:ext cx="9144000" cy="384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0050" y="57150"/>
            <a:ext cx="7058025" cy="2460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GB" sz="1000" b="1">
                <a:solidFill>
                  <a:schemeClr val="bg1"/>
                </a:solidFill>
                <a:latin typeface="Arial Black" pitchFamily="34" charset="0"/>
              </a:rPr>
              <a:t>HLF4</a:t>
            </a:r>
            <a:r>
              <a:rPr lang="en-GB" sz="1000" b="1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GB" sz="1000">
                <a:solidFill>
                  <a:schemeClr val="bg1"/>
                </a:solidFill>
                <a:latin typeface="Arial Narrow" pitchFamily="34" charset="0"/>
              </a:rPr>
              <a:t>KNOWLEDGE AND INNOVATION SPACE</a:t>
            </a:r>
          </a:p>
        </p:txBody>
      </p:sp>
      <p:pic>
        <p:nvPicPr>
          <p:cNvPr id="2053" name="Picture 4" descr="hlfgraphic bl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9050"/>
            <a:ext cx="304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4012" y="3140968"/>
            <a:ext cx="592772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GB" sz="1600" b="1" dirty="0">
                <a:solidFill>
                  <a:srgbClr val="7F7F7F"/>
                </a:solidFill>
              </a:rPr>
              <a:t>Partners: </a:t>
            </a:r>
            <a:r>
              <a:rPr lang="en-GB" sz="1600" b="1" dirty="0" smtClean="0">
                <a:solidFill>
                  <a:srgbClr val="7F7F7F"/>
                </a:solidFill>
              </a:rPr>
              <a:t> </a:t>
            </a:r>
          </a:p>
          <a:p>
            <a:pPr marL="285750" indent="-285750"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7F7F7F"/>
                </a:solidFill>
              </a:rPr>
              <a:t>Danish </a:t>
            </a:r>
            <a:r>
              <a:rPr lang="en-GB" sz="1600" b="1" dirty="0">
                <a:solidFill>
                  <a:srgbClr val="7F7F7F"/>
                </a:solidFill>
              </a:rPr>
              <a:t>Federation of Trade Unions and </a:t>
            </a:r>
            <a:r>
              <a:rPr lang="en-GB" sz="1600" b="1" dirty="0" smtClean="0">
                <a:solidFill>
                  <a:srgbClr val="7F7F7F"/>
                </a:solidFill>
              </a:rPr>
              <a:t>the Danish </a:t>
            </a:r>
            <a:r>
              <a:rPr lang="en-GB" sz="1600" b="1" dirty="0">
                <a:solidFill>
                  <a:srgbClr val="7F7F7F"/>
                </a:solidFill>
              </a:rPr>
              <a:t>Confederation of Salaried Employees and Civil Servants (</a:t>
            </a:r>
            <a:r>
              <a:rPr lang="en-GB" sz="1600" b="1" dirty="0" smtClean="0">
                <a:solidFill>
                  <a:srgbClr val="7F7F7F"/>
                </a:solidFill>
              </a:rPr>
              <a:t>LO-FTF)</a:t>
            </a:r>
            <a:endParaRPr lang="en-GB" sz="1600" b="1" dirty="0">
              <a:solidFill>
                <a:srgbClr val="7F7F7F"/>
              </a:solidFill>
            </a:endParaRPr>
          </a:p>
          <a:p>
            <a:pPr marL="285750" indent="-285750"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7F7F7F"/>
                </a:solidFill>
              </a:rPr>
              <a:t>East </a:t>
            </a:r>
            <a:r>
              <a:rPr lang="en-GB" sz="1600" b="1" dirty="0">
                <a:solidFill>
                  <a:srgbClr val="7F7F7F"/>
                </a:solidFill>
              </a:rPr>
              <a:t>African Trade Union Confederation (</a:t>
            </a:r>
            <a:r>
              <a:rPr lang="en-GB" sz="1600" b="1" dirty="0" smtClean="0">
                <a:solidFill>
                  <a:srgbClr val="7F7F7F"/>
                </a:solidFill>
              </a:rPr>
              <a:t>EATUC</a:t>
            </a:r>
            <a:r>
              <a:rPr lang="en-GB" sz="1600" b="1" dirty="0" smtClean="0">
                <a:solidFill>
                  <a:srgbClr val="7F7F7F"/>
                </a:solidFill>
              </a:rPr>
              <a:t>)</a:t>
            </a:r>
          </a:p>
          <a:p>
            <a:pPr marL="285750" indent="-285750"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7F7F7F"/>
                </a:solidFill>
              </a:rPr>
              <a:t>International Trade Union Confederation (ITUC) </a:t>
            </a:r>
            <a:endParaRPr lang="en-GB" sz="1600" b="1" dirty="0">
              <a:solidFill>
                <a:srgbClr val="7F7F7F"/>
              </a:solidFill>
            </a:endParaRPr>
          </a:p>
        </p:txBody>
      </p:sp>
      <p:pic>
        <p:nvPicPr>
          <p:cNvPr id="2055" name="Picture 6" descr="HLF4 logo english RGB low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5581650"/>
            <a:ext cx="286385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699"/>
            <a:ext cx="1383531" cy="126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Szeniawska\Documents\TUDCN key documents\ITUC_logo-1977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82653"/>
            <a:ext cx="1033785" cy="12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46346"/>
            <a:ext cx="19050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5923714"/>
            <a:ext cx="1943621" cy="543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5089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83568" y="1721132"/>
            <a:ext cx="7848002" cy="33640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296" y="2060847"/>
            <a:ext cx="7040880" cy="28803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global economic pressure 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resulted in mass layoffs, </a:t>
            </a: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growth 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informal economy and greater pressure on businesses, which has in turn resulted in severely </a:t>
            </a:r>
            <a:r>
              <a: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deteriorating working conditions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to basic social protection 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these countries. </a:t>
            </a:r>
            <a:endParaRPr lang="en-GB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strengthening </a:t>
            </a:r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East African Trade Union Confederation 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(EATUC) as a regional mechanism connecting the national trade union centres in East Africa, labour has taken a </a:t>
            </a:r>
            <a:r>
              <a: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proactive an collective stronger voice 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going </a:t>
            </a: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future development of the East African </a:t>
            </a: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Community.</a:t>
            </a:r>
            <a:endParaRPr lang="en-GB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6988"/>
            <a:ext cx="9144000" cy="384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050" y="57150"/>
            <a:ext cx="7058025" cy="2460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GB" sz="1000" b="1" dirty="0">
                <a:solidFill>
                  <a:schemeClr val="bg1"/>
                </a:solidFill>
                <a:latin typeface="Arial Black" pitchFamily="34" charset="0"/>
              </a:rPr>
              <a:t>HLF4</a:t>
            </a:r>
            <a:r>
              <a:rPr lang="en-GB" sz="10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GB" sz="1000" dirty="0">
                <a:solidFill>
                  <a:schemeClr val="bg1"/>
                </a:solidFill>
                <a:latin typeface="Arial Narrow" pitchFamily="34" charset="0"/>
              </a:rPr>
              <a:t>KNOWLEDGE AND INNOVATION SPACE</a:t>
            </a:r>
          </a:p>
        </p:txBody>
      </p:sp>
      <p:pic>
        <p:nvPicPr>
          <p:cNvPr id="6" name="Picture 17" descr="hlfgraphic bl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9050"/>
            <a:ext cx="304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8499475" y="6407150"/>
            <a:ext cx="603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1300" b="1" dirty="0" smtClean="0"/>
              <a:t>2/4</a:t>
            </a:r>
            <a:endParaRPr lang="en-GB" sz="1300" b="1" dirty="0"/>
          </a:p>
        </p:txBody>
      </p:sp>
      <p:sp>
        <p:nvSpPr>
          <p:cNvPr id="8" name="Rectangle 7"/>
          <p:cNvSpPr/>
          <p:nvPr/>
        </p:nvSpPr>
        <p:spPr>
          <a:xfrm>
            <a:off x="448667" y="817548"/>
            <a:ext cx="253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990033"/>
                </a:solidFill>
                <a:latin typeface="Arial Black" pitchFamily="34" charset="0"/>
                <a:cs typeface="Arial" charset="0"/>
              </a:rPr>
              <a:t>Background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14" y="5856465"/>
            <a:ext cx="878638" cy="80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 descr="C:\Users\Szeniawska\Documents\TUDCN key documents\ITUC_logo-1977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86906"/>
            <a:ext cx="628592" cy="7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97" y="5917197"/>
            <a:ext cx="1122213" cy="67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983" y="6193257"/>
            <a:ext cx="1656184" cy="46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54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3009230" y="980727"/>
            <a:ext cx="5791869" cy="49364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251518" y="980727"/>
            <a:ext cx="2448274" cy="48757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7188"/>
            <a:ext cx="2160240" cy="778098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990033"/>
                </a:solidFill>
                <a:latin typeface="Arial Black" pitchFamily="34" charset="0"/>
                <a:ea typeface="+mn-ea"/>
                <a:cs typeface="Arial" charset="0"/>
              </a:rPr>
              <a:t>Objectives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26988"/>
            <a:ext cx="9144000" cy="384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050" y="57150"/>
            <a:ext cx="7058025" cy="2460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GB" sz="1000" b="1" dirty="0">
                <a:solidFill>
                  <a:schemeClr val="bg1"/>
                </a:solidFill>
                <a:latin typeface="Arial Black" pitchFamily="34" charset="0"/>
              </a:rPr>
              <a:t>HLF4</a:t>
            </a:r>
            <a:r>
              <a:rPr lang="en-GB" sz="10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GB" sz="1000" dirty="0">
                <a:solidFill>
                  <a:schemeClr val="bg1"/>
                </a:solidFill>
                <a:latin typeface="Arial Narrow" pitchFamily="34" charset="0"/>
              </a:rPr>
              <a:t>KNOWLEDGE AND INNOVATION SPACE</a:t>
            </a:r>
          </a:p>
        </p:txBody>
      </p:sp>
      <p:pic>
        <p:nvPicPr>
          <p:cNvPr id="6" name="Picture 17" descr="hlfgraphic bl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9050"/>
            <a:ext cx="304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8499475" y="6407150"/>
            <a:ext cx="603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1300" b="1" dirty="0"/>
              <a:t>3/4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75856" y="332656"/>
            <a:ext cx="274664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b="1" dirty="0">
                <a:solidFill>
                  <a:srgbClr val="990033"/>
                </a:solidFill>
                <a:latin typeface="Arial Black" pitchFamily="34" charset="0"/>
                <a:ea typeface="+mn-ea"/>
                <a:cs typeface="Arial" charset="0"/>
              </a:rPr>
              <a:t>Innovation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8614" y="1362248"/>
            <a:ext cx="226117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improve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working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conditions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decent, sustainable employment </a:t>
            </a: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contribute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to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democratic and economic development </a:t>
            </a: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supporting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regional advocacy and local social dialogue at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work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3848" y="1268760"/>
            <a:ext cx="54726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programme design included a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regional and national level simultaneously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to create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regional synergy effects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in the social dialogue at EAC level, opening a space for a democratic dialogue and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participation.</a:t>
            </a:r>
          </a:p>
          <a:p>
            <a:pPr algn="just"/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 smtClean="0">
                <a:latin typeface="Arial" pitchFamily="34" charset="0"/>
                <a:cs typeface="Arial" pitchFamily="34" charset="0"/>
              </a:rPr>
              <a:t>Through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national leadership meetings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and the work of the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EATUC Committee of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Experts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systematic input and support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has been provided by all national centres to the regional level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– benefitting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their own national lobby towards government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delegations.</a:t>
            </a:r>
          </a:p>
          <a:p>
            <a:pPr algn="just"/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the regional level, the EATUC has been key in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institutionalising a collective trade union voice in East Africa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through well-prepared policy documents and lobbying of policy processes and social dialogue with governments and employers on a social charter, the EAC protocol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etc.</a:t>
            </a:r>
          </a:p>
          <a:p>
            <a:pPr algn="just"/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work of the Committee of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Experts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has been instrumental in ensuring a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collective platform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as well as a stronger and more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efficient information flow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within the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trade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union structures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14" y="5856465"/>
            <a:ext cx="878638" cy="80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 descr="C:\Users\Szeniawska\Documents\TUDCN key documents\ITUC_logo-1977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86906"/>
            <a:ext cx="628592" cy="7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97" y="5917197"/>
            <a:ext cx="1122213" cy="67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983" y="6193257"/>
            <a:ext cx="1656184" cy="46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12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81152"/>
            <a:ext cx="2148235" cy="671584"/>
          </a:xfrm>
        </p:spPr>
        <p:txBody>
          <a:bodyPr/>
          <a:lstStyle/>
          <a:p>
            <a:pPr algn="l"/>
            <a:r>
              <a:rPr lang="en-GB" sz="2500" b="1" dirty="0">
                <a:solidFill>
                  <a:srgbClr val="990033"/>
                </a:solidFill>
                <a:latin typeface="Arial Black" pitchFamily="34" charset="0"/>
                <a:ea typeface="+mn-ea"/>
                <a:cs typeface="Arial" charset="0"/>
              </a:rPr>
              <a:t>Results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26988"/>
            <a:ext cx="9144000" cy="384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050" y="57150"/>
            <a:ext cx="7058025" cy="2460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GB" sz="1000" b="1" dirty="0">
                <a:solidFill>
                  <a:schemeClr val="bg1"/>
                </a:solidFill>
                <a:latin typeface="Arial Black" pitchFamily="34" charset="0"/>
              </a:rPr>
              <a:t>HLF4</a:t>
            </a:r>
            <a:r>
              <a:rPr lang="en-GB" sz="10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GB" sz="1000" dirty="0">
                <a:solidFill>
                  <a:schemeClr val="bg1"/>
                </a:solidFill>
                <a:latin typeface="Arial Narrow" pitchFamily="34" charset="0"/>
              </a:rPr>
              <a:t>KNOWLEDGE AND INNOVATION SPACE</a:t>
            </a:r>
          </a:p>
        </p:txBody>
      </p:sp>
      <p:pic>
        <p:nvPicPr>
          <p:cNvPr id="6" name="Picture 17" descr="hlfgraphic bl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9050"/>
            <a:ext cx="304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8499475" y="6407150"/>
            <a:ext cx="603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1300" b="1" dirty="0" smtClean="0"/>
              <a:t>4/4</a:t>
            </a:r>
            <a:endParaRPr lang="en-GB" sz="13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67944" y="260648"/>
            <a:ext cx="324036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b="1" dirty="0">
                <a:solidFill>
                  <a:srgbClr val="990033"/>
                </a:solidFill>
                <a:latin typeface="Arial Black" pitchFamily="34" charset="0"/>
                <a:ea typeface="+mn-ea"/>
                <a:cs typeface="Arial" charset="0"/>
              </a:rPr>
              <a:t>Applicability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14" y="5856465"/>
            <a:ext cx="878638" cy="80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 descr="C:\Users\Szeniawska\Documents\TUDCN key documents\ITUC_logo-1977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86906"/>
            <a:ext cx="628592" cy="7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97" y="5917197"/>
            <a:ext cx="1122213" cy="67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983" y="6193257"/>
            <a:ext cx="1656184" cy="46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323528" y="980728"/>
            <a:ext cx="3677544" cy="46085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211958" y="980729"/>
            <a:ext cx="4608514" cy="46085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1124744"/>
            <a:ext cx="316835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EATUC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now enjoys an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observer status within the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EAC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EATUC carries out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highly competent and effective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advocacy on regional level, proven e.g. by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the attachment of a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social charter to the EAC Common Market Protocol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support to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the national centres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has resulted in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improved capacity to participate in social dialogue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at both national and workplace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levels.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45639" y="1124744"/>
            <a:ext cx="381642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this and many other projects,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Social Dialogue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has proven to be an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effective tool for inclusive, sustainable development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as well as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improving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democratic ownership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of national and regional programmes and strategies. 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Social Dialogue model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can be implemented in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any country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and applied at workplace, national, regional and international levels,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empowering the social partners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to take ownership and jointly shape the relevant political processes and programmes.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Objectives</vt:lpstr>
      <vt:lpstr>Results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Kasia Szeniawska</dc:creator>
  <cp:lastModifiedBy>Kasia Szeniawska</cp:lastModifiedBy>
  <cp:revision>44</cp:revision>
  <dcterms:created xsi:type="dcterms:W3CDTF">2011-10-17T14:21:45Z</dcterms:created>
  <dcterms:modified xsi:type="dcterms:W3CDTF">2011-10-21T13:10:53Z</dcterms:modified>
</cp:coreProperties>
</file>