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71" r:id="rId3"/>
    <p:sldId id="445" r:id="rId4"/>
    <p:sldId id="447" r:id="rId5"/>
    <p:sldId id="472" r:id="rId6"/>
    <p:sldId id="448" r:id="rId7"/>
    <p:sldId id="476" r:id="rId8"/>
    <p:sldId id="456" r:id="rId9"/>
    <p:sldId id="477" r:id="rId10"/>
    <p:sldId id="457" r:id="rId11"/>
    <p:sldId id="470" r:id="rId12"/>
    <p:sldId id="463" r:id="rId13"/>
    <p:sldId id="467" r:id="rId14"/>
    <p:sldId id="465" r:id="rId15"/>
    <p:sldId id="482" r:id="rId16"/>
    <p:sldId id="483" r:id="rId17"/>
    <p:sldId id="479" r:id="rId18"/>
    <p:sldId id="468" r:id="rId1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ovsky" initials="n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3300"/>
    <a:srgbClr val="A1C2C1"/>
    <a:srgbClr val="3366FF"/>
    <a:srgbClr val="808080"/>
    <a:srgbClr val="C0C0C0"/>
    <a:srgbClr val="DDDDDD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87145" autoAdjust="0"/>
  </p:normalViewPr>
  <p:slideViewPr>
    <p:cSldViewPr snapToGrid="0">
      <p:cViewPr>
        <p:scale>
          <a:sx n="75" d="100"/>
          <a:sy n="75" d="100"/>
        </p:scale>
        <p:origin x="-996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330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algn="r"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30"/>
            <a:ext cx="2946576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830"/>
            <a:ext cx="2944958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algn="r"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867993E-0237-49DF-8563-288ED62A8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5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algn="r"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25" y="4715710"/>
            <a:ext cx="5435226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0"/>
            <a:ext cx="2946576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429830"/>
            <a:ext cx="2944958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algn="r" defTabSz="91746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D2084B5-9963-4BC7-BBBA-37E0790A8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91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5988"/>
            <a:fld id="{07B7ACD3-F2BE-419E-8215-24B71B0F4E3A}" type="slidenum">
              <a:rPr lang="en-US" smtClean="0">
                <a:latin typeface="Arial" pitchFamily="34" charset="0"/>
              </a:rPr>
              <a:pPr defTabSz="915988"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084B5-9963-4BC7-BBBA-37E0790A80A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084B5-9963-4BC7-BBBA-37E0790A80A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084B5-9963-4BC7-BBBA-37E0790A80A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81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084B5-9963-4BC7-BBBA-37E0790A80A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084B5-9963-4BC7-BBBA-37E0790A80A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latin typeface="Arial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5988"/>
            <a:fld id="{49CC7988-F54C-4572-922B-F9D05E62DF9F}" type="slidenum">
              <a:rPr lang="en-US" smtClean="0">
                <a:latin typeface="Arial" pitchFamily="34" charset="0"/>
              </a:rPr>
              <a:pPr defTabSz="915988"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084B5-9963-4BC7-BBBA-37E0790A80A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263E-72A8-4B0E-BBB9-59949A5AE4D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85800" y="2070100"/>
            <a:ext cx="7391400" cy="3352800"/>
          </a:xfrm>
          <a:prstGeom prst="roundRect">
            <a:avLst>
              <a:gd name="adj" fmla="val 16667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fr-FR" sz="240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blackWhite">
          <a:xfrm>
            <a:off x="228600" y="927100"/>
            <a:ext cx="7162800" cy="990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fr-FR" sz="2400">
              <a:latin typeface="Times New Roman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0" y="1384300"/>
            <a:ext cx="8991600" cy="1828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G4 w 1000"/>
              <a:gd name="T3" fmla="*/ G1 h 1000"/>
            </a:gdLst>
            <a:ahLst/>
            <a:cxnLst>
              <a:cxn ang="0">
                <a:pos x="0" y="0"/>
              </a:cxn>
              <a:cxn ang="0">
                <a:pos x="4416" y="0"/>
              </a:cxn>
              <a:cxn ang="0">
                <a:pos x="4917" y="500"/>
              </a:cxn>
              <a:cxn ang="0">
                <a:pos x="4417" y="1000"/>
              </a:cxn>
              <a:cxn ang="0">
                <a:pos x="0" y="1000"/>
              </a:cxn>
            </a:cxnLst>
            <a:rect l="T0" t="T1" r="T2" b="T3"/>
            <a:pathLst>
              <a:path w="4917" h="1000">
                <a:moveTo>
                  <a:pt x="0" y="0"/>
                </a:moveTo>
                <a:lnTo>
                  <a:pt x="4416" y="0"/>
                </a:lnTo>
                <a:cubicBezTo>
                  <a:pt x="4693" y="0"/>
                  <a:pt x="4917" y="223"/>
                  <a:pt x="4917" y="500"/>
                </a:cubicBezTo>
                <a:cubicBezTo>
                  <a:pt x="4917" y="776"/>
                  <a:pt x="4693" y="999"/>
                  <a:pt x="4417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fr-FR" sz="2400">
              <a:latin typeface="Times New Roman" pitchFamily="18" charset="0"/>
            </a:endParaRPr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8413" y="5595938"/>
            <a:ext cx="13382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506538"/>
            <a:ext cx="8077200" cy="16097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07975"/>
            <a:ext cx="2084387" cy="5711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307975"/>
            <a:ext cx="6102350" cy="5711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307975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81000" y="533400"/>
            <a:ext cx="8305800" cy="5715000"/>
          </a:xfrm>
          <a:prstGeom prst="roundRect">
            <a:avLst>
              <a:gd name="adj" fmla="val 13727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fr-FR" sz="2400">
              <a:latin typeface="Times New Roman" pitchFamily="18" charset="0"/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blackWhite">
          <a:xfrm>
            <a:off x="0" y="150813"/>
            <a:ext cx="8534400" cy="12192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G4 w 1000"/>
              <a:gd name="T3" fmla="*/ G1 h 1000"/>
            </a:gdLst>
            <a:ahLst/>
            <a:cxnLst>
              <a:cxn ang="0">
                <a:pos x="0" y="0"/>
              </a:cxn>
              <a:cxn ang="0">
                <a:pos x="6499" y="0"/>
              </a:cxn>
              <a:cxn ang="0">
                <a:pos x="7000" y="500"/>
              </a:cxn>
              <a:cxn ang="0">
                <a:pos x="6500" y="1000"/>
              </a:cxn>
              <a:cxn ang="0">
                <a:pos x="0" y="1000"/>
              </a:cxn>
            </a:cxnLst>
            <a:rect l="T0" t="T1" r="T2" b="T3"/>
            <a:pathLst>
              <a:path w="7000" h="1000">
                <a:moveTo>
                  <a:pt x="0" y="0"/>
                </a:moveTo>
                <a:lnTo>
                  <a:pt x="6499" y="0"/>
                </a:lnTo>
                <a:cubicBezTo>
                  <a:pt x="6776" y="0"/>
                  <a:pt x="7000" y="223"/>
                  <a:pt x="7000" y="500"/>
                </a:cubicBezTo>
                <a:cubicBezTo>
                  <a:pt x="7000" y="776"/>
                  <a:pt x="6776" y="999"/>
                  <a:pt x="6500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fr-FR" sz="2400">
              <a:latin typeface="Times New Roman" pitchFamily="18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3079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2" name="Picture 1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15063"/>
            <a:ext cx="8032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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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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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84338"/>
            <a:ext cx="8609013" cy="1609725"/>
          </a:xfrm>
        </p:spPr>
        <p:txBody>
          <a:bodyPr/>
          <a:lstStyle/>
          <a:p>
            <a:r>
              <a:rPr lang="en-GB" sz="2000" b="1" dirty="0" smtClean="0"/>
              <a:t>ILO Decent Work indicators: background, methodology and results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b="1" dirty="0" smtClean="0"/>
              <a:t>             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US" sz="2000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8300" y="3260725"/>
            <a:ext cx="8001000" cy="2200275"/>
          </a:xfrm>
        </p:spPr>
        <p:txBody>
          <a:bodyPr/>
          <a:lstStyle/>
          <a:p>
            <a:pPr algn="ctr"/>
            <a:endParaRPr lang="en-US" sz="1600" b="1" dirty="0" smtClean="0"/>
          </a:p>
          <a:p>
            <a:pPr algn="ctr"/>
            <a:r>
              <a:rPr lang="en-GB" sz="1600" b="1" dirty="0" smtClean="0"/>
              <a:t>Nikolai </a:t>
            </a:r>
            <a:r>
              <a:rPr lang="en-GB" sz="1600" b="1" dirty="0" err="1" smtClean="0"/>
              <a:t>Rogovsky</a:t>
            </a:r>
            <a:r>
              <a:rPr lang="en-GB" sz="1600" b="1" dirty="0" smtClean="0"/>
              <a:t>, Senior Specialist, Policy Integration Department, ILO</a:t>
            </a:r>
            <a:endParaRPr lang="en-US" sz="1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What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a </a:t>
            </a:r>
            <a:r>
              <a:rPr lang="fr-CH" dirty="0" err="1" smtClean="0"/>
              <a:t>Decent</a:t>
            </a:r>
            <a:r>
              <a:rPr lang="fr-CH" dirty="0" smtClean="0"/>
              <a:t> </a:t>
            </a:r>
            <a:r>
              <a:rPr lang="fr-CH" dirty="0" err="1" smtClean="0"/>
              <a:t>Work</a:t>
            </a:r>
            <a:r>
              <a:rPr lang="fr-CH" dirty="0" smtClean="0"/>
              <a:t> Country Profile?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38300"/>
            <a:ext cx="7924800" cy="4419600"/>
          </a:xfrm>
        </p:spPr>
        <p:txBody>
          <a:bodyPr/>
          <a:lstStyle/>
          <a:p>
            <a:pPr marL="514350" indent="-514350"/>
            <a:r>
              <a:rPr lang="en-GB" sz="2400" dirty="0" smtClean="0"/>
              <a:t>The Profiles are brief assessment reports on national progress towards DW over the last decade:</a:t>
            </a:r>
          </a:p>
          <a:p>
            <a:pPr marL="914400" lvl="1" indent="-457200"/>
            <a:r>
              <a:rPr lang="en-GB" sz="2000" dirty="0" smtClean="0"/>
              <a:t>Compile all available data on statistical and legal framework indicators usually based on a national list of DWIs </a:t>
            </a:r>
          </a:p>
          <a:p>
            <a:pPr marL="914400" lvl="1" indent="-457200"/>
            <a:r>
              <a:rPr lang="en-GB" sz="2000" dirty="0" smtClean="0"/>
              <a:t>Analyze gaps and trends within the socioeconomic context and the national labour and social policies </a:t>
            </a:r>
          </a:p>
          <a:p>
            <a:pPr marL="914400" lvl="1" indent="-457200"/>
            <a:r>
              <a:rPr lang="en-GB" sz="2000" dirty="0" smtClean="0"/>
              <a:t>DWIs and the Profiles inform the design of national policies and </a:t>
            </a:r>
            <a:r>
              <a:rPr lang="en-GB" sz="2000" smtClean="0"/>
              <a:t>programmes by </a:t>
            </a:r>
            <a:r>
              <a:rPr lang="en-GB" sz="2000" dirty="0" smtClean="0"/>
              <a:t>providing baseline information </a:t>
            </a:r>
          </a:p>
          <a:p>
            <a:pPr marL="914400" lvl="1" indent="-457200"/>
            <a:r>
              <a:rPr lang="en-GB" sz="2000" dirty="0" smtClean="0"/>
              <a:t>DWIs and the Profiles can also be used as monitoring tools of national policies and programmes by assessing progress to selected targets</a:t>
            </a:r>
          </a:p>
          <a:p>
            <a:pPr marL="914400" lvl="1" indent="-457200">
              <a:buNone/>
            </a:pPr>
            <a:r>
              <a:rPr lang="en-GB" sz="2000" dirty="0" smtClean="0"/>
              <a:t>     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are the Profiles developed: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Agreement with the national constituents (we are always trying to link with DWC Programmes)</a:t>
            </a:r>
          </a:p>
          <a:p>
            <a:r>
              <a:rPr lang="en-GB" sz="2400" dirty="0" smtClean="0"/>
              <a:t>Initial mission (list of DWIs, data availability, political agreement, </a:t>
            </a:r>
            <a:r>
              <a:rPr lang="en-GB" sz="2400" dirty="0" err="1" smtClean="0"/>
              <a:t>workplan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Draft profile – comments from INTEGRATION, ILO field offices</a:t>
            </a:r>
          </a:p>
          <a:p>
            <a:r>
              <a:rPr lang="en-GB" sz="2400" dirty="0" smtClean="0"/>
              <a:t>Tripartite Validation workshop</a:t>
            </a:r>
          </a:p>
          <a:p>
            <a:r>
              <a:rPr lang="en-GB" sz="2400" dirty="0" smtClean="0"/>
              <a:t>Final ILO comments</a:t>
            </a:r>
          </a:p>
          <a:p>
            <a:r>
              <a:rPr lang="en-GB" sz="2400" dirty="0" smtClean="0"/>
              <a:t>Publication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characteristics of DWC profiles</a:t>
            </a:r>
            <a:endParaRPr lang="fr-C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Objective (</a:t>
            </a:r>
            <a:r>
              <a:rPr lang="en-GB" i="1" dirty="0" smtClean="0"/>
              <a:t>informing</a:t>
            </a:r>
            <a:r>
              <a:rPr lang="en-GB" dirty="0" smtClean="0"/>
              <a:t> social dialogue)</a:t>
            </a:r>
          </a:p>
          <a:p>
            <a:r>
              <a:rPr lang="en-GB" dirty="0" smtClean="0"/>
              <a:t>Factual (only data that we trust)</a:t>
            </a:r>
          </a:p>
          <a:p>
            <a:r>
              <a:rPr lang="en-GB" dirty="0" smtClean="0"/>
              <a:t>Non-judgemental (not taking sides, same data – different interpretations)</a:t>
            </a:r>
          </a:p>
          <a:p>
            <a:r>
              <a:rPr lang="en-GB" dirty="0" smtClean="0"/>
              <a:t>Holistic (all thematic areas and, if possible, all Main SIs and LFIs)</a:t>
            </a:r>
          </a:p>
          <a:p>
            <a:r>
              <a:rPr lang="en-GB" dirty="0" smtClean="0"/>
              <a:t>Combines LFI and SI </a:t>
            </a:r>
          </a:p>
          <a:p>
            <a:r>
              <a:rPr lang="en-GB" dirty="0" smtClean="0"/>
              <a:t>Continuous process, should be linked with DWC Programme cycle</a:t>
            </a:r>
            <a:endParaRPr lang="fr-C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Geographical 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Done: Ukraine, Tanzania (mainland), Austria, Brazil, Indonesia, Azerbaijan, South Africa</a:t>
            </a:r>
          </a:p>
          <a:p>
            <a:r>
              <a:rPr lang="en-GB" sz="2400" dirty="0" smtClean="0"/>
              <a:t>Final draft: Armenia, Zambia, Cameroun, Cambodia, </a:t>
            </a:r>
          </a:p>
          <a:p>
            <a:r>
              <a:rPr lang="en-GB" sz="2400" dirty="0" smtClean="0"/>
              <a:t>Validated drafts:  Philippines</a:t>
            </a:r>
          </a:p>
          <a:p>
            <a:r>
              <a:rPr lang="en-GB" sz="2400" dirty="0" smtClean="0"/>
              <a:t>Advanced drafts: Niger, Brazil -2  (national + States)</a:t>
            </a:r>
          </a:p>
          <a:p>
            <a:r>
              <a:rPr lang="en-GB" sz="2400" dirty="0" smtClean="0"/>
              <a:t>Under preparation: Bangladesh, Peru, Senegal</a:t>
            </a:r>
          </a:p>
          <a:p>
            <a:r>
              <a:rPr lang="en-GB" sz="2400" dirty="0" smtClean="0"/>
              <a:t>Tentatively planned : Namibia, Moldova, Mauritius, Jordan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3" y="307975"/>
            <a:ext cx="8262937" cy="914400"/>
          </a:xfrm>
        </p:spPr>
        <p:txBody>
          <a:bodyPr/>
          <a:lstStyle/>
          <a:p>
            <a:r>
              <a:rPr lang="en-GB" dirty="0" smtClean="0"/>
              <a:t>EC/ILO-MAP project “Monitoring and Assessing Progress on DW “ (2009-13)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0"/>
            <a:ext cx="8331200" cy="4051300"/>
          </a:xfrm>
        </p:spPr>
        <p:txBody>
          <a:bodyPr/>
          <a:lstStyle/>
          <a:p>
            <a:r>
              <a:rPr lang="en-GB" sz="2400" dirty="0" smtClean="0"/>
              <a:t>Objectives: ILO framework on the measurement of DW (TME, 2008) applied at national level, according to national priorities and policies (9 pilot-countries); global methodology developed for measuring &amp; monitoring DW.</a:t>
            </a:r>
          </a:p>
          <a:p>
            <a:r>
              <a:rPr lang="en-GB" sz="2400" dirty="0" smtClean="0"/>
              <a:t>Meeting on Measuring and Monitoring DW (27-29 June): lessons learnt from the MAP project: main achievements, main challenges, ILO tools and manuals prepared under MAP (10 countries represented, Geneva missions, UN agencies, EU agencies).</a:t>
            </a:r>
            <a:endParaRPr lang="en-GB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3" y="307975"/>
            <a:ext cx="8262937" cy="914400"/>
          </a:xfrm>
        </p:spPr>
        <p:txBody>
          <a:bodyPr/>
          <a:lstStyle/>
          <a:p>
            <a:r>
              <a:rPr lang="en-GB" dirty="0" smtClean="0"/>
              <a:t>EC/ILO-MAP project “Monitoring and Assessing Progress on DW “ (2009-13)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0"/>
            <a:ext cx="8331200" cy="4876800"/>
          </a:xfrm>
        </p:spPr>
        <p:txBody>
          <a:bodyPr/>
          <a:lstStyle/>
          <a:p>
            <a:pPr marL="342900" lvl="1" indent="-342900"/>
            <a:r>
              <a:rPr lang="en-GB" dirty="0" smtClean="0"/>
              <a:t>Profiles: </a:t>
            </a:r>
            <a:r>
              <a:rPr lang="en-GB" b="1" dirty="0" smtClean="0"/>
              <a:t>a key instrument for designing/monitoring DWCP; </a:t>
            </a:r>
            <a:r>
              <a:rPr lang="en-GB" dirty="0" smtClean="0"/>
              <a:t>priority topics and baseline indicators are identified for the DWCP monitoring.</a:t>
            </a:r>
          </a:p>
          <a:p>
            <a:pPr marL="342900" lvl="1" indent="-342900">
              <a:buNone/>
            </a:pPr>
            <a:endParaRPr lang="en-GB" b="1" dirty="0" smtClean="0"/>
          </a:p>
          <a:p>
            <a:r>
              <a:rPr lang="en-GB" sz="2400" dirty="0" smtClean="0"/>
              <a:t>Profiles: </a:t>
            </a:r>
            <a:r>
              <a:rPr lang="en-GB" sz="2400" b="1" dirty="0" smtClean="0"/>
              <a:t>advocacy tools </a:t>
            </a:r>
            <a:r>
              <a:rPr lang="en-GB" sz="2400" dirty="0" smtClean="0"/>
              <a:t>to be used by constituents to </a:t>
            </a:r>
            <a:r>
              <a:rPr lang="en-GB" sz="2400" b="1" dirty="0" smtClean="0"/>
              <a:t>mainstream priority DW issues into NDF </a:t>
            </a:r>
            <a:r>
              <a:rPr lang="en-GB" sz="2400" dirty="0" smtClean="0"/>
              <a:t>and to identify key performance indicators for the NDF monitoring framework (NSO/Ministry Planning-Finance): </a:t>
            </a:r>
          </a:p>
          <a:p>
            <a:pPr>
              <a:buNone/>
            </a:pPr>
            <a:r>
              <a:rPr lang="en-GB" sz="2400" dirty="0" smtClean="0"/>
              <a:t>    - where are we starting : </a:t>
            </a:r>
            <a:r>
              <a:rPr lang="en-GB" sz="2400" b="1" dirty="0" smtClean="0"/>
              <a:t>baseline indicators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    - where are we going : </a:t>
            </a:r>
            <a:r>
              <a:rPr lang="en-GB" sz="2400" b="1" dirty="0" smtClean="0"/>
              <a:t>target indicators</a:t>
            </a:r>
          </a:p>
          <a:p>
            <a:pPr marL="514350" indent="-514350">
              <a:buNone/>
            </a:pPr>
            <a:endParaRPr lang="en-GB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3" y="307975"/>
            <a:ext cx="8262937" cy="914400"/>
          </a:xfrm>
        </p:spPr>
        <p:txBody>
          <a:bodyPr/>
          <a:lstStyle/>
          <a:p>
            <a:r>
              <a:rPr lang="en-GB" dirty="0" smtClean="0"/>
              <a:t>EC/ILO-MAP project “Monitoring and Assessing Progress on DW “ (2009-13)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24000"/>
            <a:ext cx="8331200" cy="4876800"/>
          </a:xfrm>
        </p:spPr>
        <p:txBody>
          <a:bodyPr/>
          <a:lstStyle/>
          <a:p>
            <a:pPr marL="342900" lvl="1" indent="-342900">
              <a:buNone/>
            </a:pPr>
            <a:r>
              <a:rPr lang="en-GB" dirty="0" smtClean="0"/>
              <a:t>  Guidelines/tools prepared under MAP (manual for a global methodology):</a:t>
            </a:r>
          </a:p>
          <a:p>
            <a:pPr marL="342900" lvl="1" indent="-342900"/>
            <a:r>
              <a:rPr lang="en-GB" sz="2400" dirty="0" smtClean="0"/>
              <a:t>Manual on definitions/concepts of DWIs (with STAT)</a:t>
            </a:r>
          </a:p>
          <a:p>
            <a:pPr marL="342900" lvl="1" indent="-342900"/>
            <a:r>
              <a:rPr lang="en-GB" dirty="0" smtClean="0"/>
              <a:t>Toolkit on LFS questionnaire (with STAT)</a:t>
            </a:r>
          </a:p>
          <a:p>
            <a:pPr marL="342900" lvl="1" indent="-342900"/>
            <a:r>
              <a:rPr lang="en-GB" dirty="0" smtClean="0"/>
              <a:t>Training manual on data processing/tabulation</a:t>
            </a:r>
          </a:p>
          <a:p>
            <a:pPr marL="342900" lvl="1" indent="-342900"/>
            <a:r>
              <a:rPr lang="en-GB" dirty="0" smtClean="0"/>
              <a:t>Guidelines on data interpretation (LFS+SI) for the preparation of the Profiles</a:t>
            </a:r>
          </a:p>
          <a:p>
            <a:pPr marL="342900" lvl="1" indent="-342900"/>
            <a:r>
              <a:rPr lang="en-GB" dirty="0" smtClean="0"/>
              <a:t>Guidelines in integrating DWIs and Profiles into DWCP.</a:t>
            </a:r>
            <a:endParaRPr lang="en-GB" sz="2400" dirty="0" smtClean="0"/>
          </a:p>
          <a:p>
            <a:pPr marL="514350" indent="-514350">
              <a:buNone/>
            </a:pPr>
            <a:endParaRPr lang="en-GB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165"/>
          <p:cNvSpPr/>
          <p:nvPr/>
        </p:nvSpPr>
        <p:spPr>
          <a:xfrm>
            <a:off x="185051" y="5786454"/>
            <a:ext cx="8836331" cy="45085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185051" y="5072074"/>
            <a:ext cx="8836331" cy="71438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185052" y="548680"/>
            <a:ext cx="8847320" cy="11521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48" y="188640"/>
            <a:ext cx="8229600" cy="334960"/>
          </a:xfrm>
        </p:spPr>
        <p:txBody>
          <a:bodyPr>
            <a:noAutofit/>
          </a:bodyPr>
          <a:lstStyle/>
          <a:p>
            <a:r>
              <a:rPr lang="fr-CH" sz="1800" b="1" dirty="0" smtClean="0"/>
              <a:t>Information and </a:t>
            </a:r>
            <a:r>
              <a:rPr lang="fr-CH" sz="1800" b="1" dirty="0" err="1" smtClean="0"/>
              <a:t>Knowledge</a:t>
            </a:r>
            <a:r>
              <a:rPr lang="fr-CH" sz="1800" b="1" dirty="0" smtClean="0"/>
              <a:t> Management (IKM) </a:t>
            </a:r>
            <a:r>
              <a:rPr lang="fr-CH" sz="1800" b="1" dirty="0" err="1" smtClean="0"/>
              <a:t>Implementation</a:t>
            </a:r>
            <a:r>
              <a:rPr lang="fr-CH" sz="1800" b="1" dirty="0" smtClean="0"/>
              <a:t> Structure</a:t>
            </a:r>
            <a:endParaRPr lang="en-US" sz="18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517341" y="2492896"/>
            <a:ext cx="2525874" cy="93496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chemeClr val="tx1"/>
                </a:solidFill>
              </a:rPr>
              <a:t>GATEWAY</a:t>
            </a:r>
          </a:p>
          <a:p>
            <a:pPr algn="ctr"/>
            <a:r>
              <a:rPr lang="fr-CH" sz="1400" b="1" dirty="0" err="1" smtClean="0">
                <a:solidFill>
                  <a:schemeClr val="tx1"/>
                </a:solidFill>
              </a:rPr>
              <a:t>Task</a:t>
            </a:r>
            <a:r>
              <a:rPr lang="fr-CH" sz="1400" b="1" dirty="0" smtClean="0">
                <a:solidFill>
                  <a:schemeClr val="tx1"/>
                </a:solidFill>
              </a:rPr>
              <a:t> Force </a:t>
            </a:r>
            <a:r>
              <a:rPr lang="fr-CH" sz="1100" b="1" dirty="0" smtClean="0">
                <a:solidFill>
                  <a:schemeClr val="tx1"/>
                </a:solidFill>
              </a:rPr>
              <a:t>(3)</a:t>
            </a:r>
            <a:endParaRPr lang="fr-CH" sz="1100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CH" sz="1100" dirty="0" smtClean="0">
                <a:solidFill>
                  <a:schemeClr val="tx1"/>
                </a:solidFill>
              </a:rPr>
              <a:t> Leader</a:t>
            </a:r>
          </a:p>
          <a:p>
            <a:pPr algn="ctr">
              <a:buFontTx/>
              <a:buChar char="-"/>
            </a:pPr>
            <a:r>
              <a:rPr lang="fr-CH" sz="1100" dirty="0" smtClean="0">
                <a:solidFill>
                  <a:schemeClr val="tx1"/>
                </a:solidFill>
              </a:rPr>
              <a:t> </a:t>
            </a:r>
            <a:r>
              <a:rPr lang="fr-CH" sz="1100" dirty="0" err="1" smtClean="0">
                <a:solidFill>
                  <a:schemeClr val="tx1"/>
                </a:solidFill>
              </a:rPr>
              <a:t>Coordinator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167254" y="2492896"/>
            <a:ext cx="2791695" cy="94807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chemeClr val="tx1"/>
                </a:solidFill>
              </a:rPr>
              <a:t>COUNTRY BASED POLICY ANALYSIS</a:t>
            </a:r>
          </a:p>
          <a:p>
            <a:pPr algn="ctr"/>
            <a:r>
              <a:rPr lang="fr-CH" sz="1400" b="1" dirty="0" err="1" smtClean="0">
                <a:solidFill>
                  <a:schemeClr val="tx1"/>
                </a:solidFill>
              </a:rPr>
              <a:t>Task</a:t>
            </a:r>
            <a:r>
              <a:rPr lang="fr-CH" sz="1400" b="1" dirty="0" smtClean="0">
                <a:solidFill>
                  <a:schemeClr val="tx1"/>
                </a:solidFill>
              </a:rPr>
              <a:t> Force</a:t>
            </a:r>
            <a:r>
              <a:rPr lang="fr-CH" sz="1000" b="1" dirty="0" smtClean="0">
                <a:solidFill>
                  <a:schemeClr val="tx1"/>
                </a:solidFill>
              </a:rPr>
              <a:t> (</a:t>
            </a:r>
            <a:r>
              <a:rPr lang="fr-CH" sz="1100" b="1" dirty="0" smtClean="0">
                <a:solidFill>
                  <a:schemeClr val="tx1"/>
                </a:solidFill>
              </a:rPr>
              <a:t>2</a:t>
            </a:r>
            <a:r>
              <a:rPr lang="fr-CH" sz="1000" b="1" dirty="0" smtClean="0">
                <a:solidFill>
                  <a:schemeClr val="tx1"/>
                </a:solidFill>
              </a:rPr>
              <a:t>)</a:t>
            </a:r>
            <a:endParaRPr lang="fr-CH" sz="1000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CH" sz="1000" dirty="0" smtClean="0">
                <a:solidFill>
                  <a:schemeClr val="tx1"/>
                </a:solidFill>
              </a:rPr>
              <a:t> Leader</a:t>
            </a:r>
          </a:p>
          <a:p>
            <a:pPr algn="ctr">
              <a:buFontTx/>
              <a:buChar char="-"/>
            </a:pPr>
            <a:r>
              <a:rPr lang="fr-CH" sz="1000" dirty="0" smtClean="0">
                <a:solidFill>
                  <a:schemeClr val="tx1"/>
                </a:solidFill>
              </a:rPr>
              <a:t> </a:t>
            </a:r>
            <a:r>
              <a:rPr lang="fr-CH" sz="1000" dirty="0" err="1" smtClean="0">
                <a:solidFill>
                  <a:schemeClr val="tx1"/>
                </a:solidFill>
              </a:rPr>
              <a:t>Coordinator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317989" y="4003354"/>
            <a:ext cx="598220" cy="5777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700" b="1" dirty="0" smtClean="0">
                <a:solidFill>
                  <a:schemeClr val="tx1"/>
                </a:solidFill>
              </a:rPr>
              <a:t>WG</a:t>
            </a:r>
          </a:p>
          <a:p>
            <a:pPr algn="ctr"/>
            <a:r>
              <a:rPr lang="fr-CH" sz="700" b="1" dirty="0" err="1" smtClean="0">
                <a:solidFill>
                  <a:schemeClr val="tx1"/>
                </a:solidFill>
              </a:rPr>
              <a:t>Statistical</a:t>
            </a:r>
            <a:endParaRPr lang="fr-CH" sz="700" b="1" dirty="0" smtClean="0">
              <a:solidFill>
                <a:schemeClr val="tx1"/>
              </a:solidFill>
            </a:endParaRPr>
          </a:p>
          <a:p>
            <a:pPr algn="ctr"/>
            <a:r>
              <a:rPr lang="fr-CH" sz="700" b="1" dirty="0" err="1" smtClean="0">
                <a:solidFill>
                  <a:schemeClr val="tx1"/>
                </a:solidFill>
              </a:rPr>
              <a:t>Databases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982678" y="4003356"/>
            <a:ext cx="598220" cy="5777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700" b="1" dirty="0" smtClean="0">
                <a:solidFill>
                  <a:schemeClr val="tx1"/>
                </a:solidFill>
              </a:rPr>
              <a:t>WG</a:t>
            </a:r>
          </a:p>
          <a:p>
            <a:pPr algn="ctr"/>
            <a:r>
              <a:rPr lang="fr-CH" sz="700" b="1" dirty="0" err="1" smtClean="0">
                <a:solidFill>
                  <a:schemeClr val="tx1"/>
                </a:solidFill>
              </a:rPr>
              <a:t>Legal</a:t>
            </a:r>
            <a:endParaRPr lang="fr-CH" sz="700" b="1" dirty="0" smtClean="0">
              <a:solidFill>
                <a:schemeClr val="tx1"/>
              </a:solidFill>
            </a:endParaRPr>
          </a:p>
          <a:p>
            <a:pPr algn="ctr"/>
            <a:r>
              <a:rPr lang="fr-CH" sz="700" b="1" dirty="0" err="1" smtClean="0">
                <a:solidFill>
                  <a:schemeClr val="tx1"/>
                </a:solidFill>
              </a:rPr>
              <a:t>Databases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685546" y="4003354"/>
            <a:ext cx="598220" cy="5777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700" b="1" dirty="0" smtClean="0">
                <a:solidFill>
                  <a:schemeClr val="tx1"/>
                </a:solidFill>
              </a:rPr>
              <a:t>WG</a:t>
            </a:r>
          </a:p>
          <a:p>
            <a:pPr algn="ctr"/>
            <a:r>
              <a:rPr lang="fr-CH" sz="700" b="1" dirty="0" smtClean="0">
                <a:solidFill>
                  <a:schemeClr val="tx1"/>
                </a:solidFill>
              </a:rPr>
              <a:t>Policy</a:t>
            </a:r>
          </a:p>
          <a:p>
            <a:pPr algn="ctr"/>
            <a:r>
              <a:rPr lang="fr-CH" sz="700" b="1" dirty="0" err="1" smtClean="0">
                <a:solidFill>
                  <a:schemeClr val="tx1"/>
                </a:solidFill>
              </a:rPr>
              <a:t>Databases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2368824" y="4003354"/>
            <a:ext cx="598220" cy="5777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700" b="1" dirty="0" smtClean="0">
                <a:solidFill>
                  <a:schemeClr val="tx1"/>
                </a:solidFill>
              </a:rPr>
              <a:t>WG</a:t>
            </a:r>
          </a:p>
          <a:p>
            <a:pPr algn="ctr"/>
            <a:r>
              <a:rPr lang="fr-CH" sz="700" b="1" dirty="0" smtClean="0">
                <a:solidFill>
                  <a:schemeClr val="tx1"/>
                </a:solidFill>
              </a:rPr>
              <a:t>IT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6616139" y="3645024"/>
            <a:ext cx="2159801" cy="43717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b="1" dirty="0" err="1" smtClean="0">
                <a:solidFill>
                  <a:schemeClr val="tx1"/>
                </a:solidFill>
              </a:rPr>
              <a:t>Decent</a:t>
            </a:r>
            <a:r>
              <a:rPr lang="fr-CH" sz="1400" b="1" dirty="0" smtClean="0">
                <a:solidFill>
                  <a:schemeClr val="tx1"/>
                </a:solidFill>
              </a:rPr>
              <a:t> </a:t>
            </a:r>
            <a:r>
              <a:rPr lang="fr-CH" sz="1400" b="1" dirty="0" err="1" smtClean="0">
                <a:solidFill>
                  <a:schemeClr val="tx1"/>
                </a:solidFill>
              </a:rPr>
              <a:t>Work</a:t>
            </a:r>
            <a:r>
              <a:rPr lang="fr-CH" sz="1400" b="1" dirty="0" smtClean="0">
                <a:solidFill>
                  <a:schemeClr val="tx1"/>
                </a:solidFill>
              </a:rPr>
              <a:t> Teams</a:t>
            </a:r>
          </a:p>
          <a:p>
            <a:pPr algn="ctr"/>
            <a:r>
              <a:rPr lang="fr-CH" sz="1100" b="1" dirty="0" err="1" smtClean="0">
                <a:solidFill>
                  <a:schemeClr val="tx1"/>
                </a:solidFill>
              </a:rPr>
              <a:t>Supported</a:t>
            </a:r>
            <a:r>
              <a:rPr lang="fr-CH" sz="1100" b="1" dirty="0" smtClean="0">
                <a:solidFill>
                  <a:schemeClr val="tx1"/>
                </a:solidFill>
              </a:rPr>
              <a:t> by HQ </a:t>
            </a:r>
            <a:r>
              <a:rPr lang="fr-CH" sz="1100" b="1" dirty="0" err="1" smtClean="0">
                <a:solidFill>
                  <a:schemeClr val="tx1"/>
                </a:solidFill>
              </a:rPr>
              <a:t>techinical</a:t>
            </a:r>
            <a:r>
              <a:rPr lang="fr-CH" sz="1100" b="1" dirty="0" smtClean="0">
                <a:solidFill>
                  <a:schemeClr val="tx1"/>
                </a:solidFill>
              </a:rPr>
              <a:t> staff 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632536" y="4149080"/>
            <a:ext cx="648438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solidFill>
                  <a:schemeClr val="tx1"/>
                </a:solidFill>
              </a:rPr>
              <a:t>Country</a:t>
            </a:r>
          </a:p>
          <a:p>
            <a:pPr algn="ctr"/>
            <a:r>
              <a:rPr lang="fr-CH" sz="1000" dirty="0">
                <a:solidFill>
                  <a:schemeClr val="tx1"/>
                </a:solidFill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423850" y="4149080"/>
            <a:ext cx="648438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solidFill>
                  <a:schemeClr val="tx1"/>
                </a:solidFill>
              </a:rPr>
              <a:t>Country</a:t>
            </a:r>
          </a:p>
          <a:p>
            <a:pPr algn="ctr"/>
            <a:r>
              <a:rPr lang="fr-CH" sz="1000" dirty="0" smtClean="0">
                <a:solidFill>
                  <a:schemeClr val="tx1"/>
                </a:solidFill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8149220" y="4149080"/>
            <a:ext cx="648438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solidFill>
                  <a:schemeClr val="tx1"/>
                </a:solidFill>
              </a:rPr>
              <a:t>Country</a:t>
            </a:r>
          </a:p>
          <a:p>
            <a:pPr algn="ctr"/>
            <a:r>
              <a:rPr lang="fr-CH" sz="1000" dirty="0">
                <a:solidFill>
                  <a:schemeClr val="tx1"/>
                </a:solidFill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583865" y="5375496"/>
            <a:ext cx="194379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solidFill>
                  <a:schemeClr val="tx1"/>
                </a:solidFill>
              </a:rPr>
              <a:t>GATEWAY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433130" y="5390316"/>
            <a:ext cx="234272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err="1" smtClean="0">
                <a:solidFill>
                  <a:schemeClr val="tx1"/>
                </a:solidFill>
              </a:rPr>
              <a:t>Integrated</a:t>
            </a:r>
            <a:r>
              <a:rPr lang="fr-CH" sz="1000" dirty="0" smtClean="0">
                <a:solidFill>
                  <a:schemeClr val="tx1"/>
                </a:solidFill>
              </a:rPr>
              <a:t> Country </a:t>
            </a:r>
            <a:r>
              <a:rPr lang="fr-CH" sz="1000" dirty="0" err="1" smtClean="0">
                <a:solidFill>
                  <a:schemeClr val="tx1"/>
                </a:solidFill>
              </a:rPr>
              <a:t>Analysis</a:t>
            </a:r>
            <a:r>
              <a:rPr lang="fr-CH" sz="1000" dirty="0" smtClean="0">
                <a:solidFill>
                  <a:schemeClr val="tx1"/>
                </a:solidFill>
              </a:rPr>
              <a:t> </a:t>
            </a:r>
            <a:r>
              <a:rPr lang="fr-CH" sz="1000" dirty="0" err="1" smtClean="0">
                <a:solidFill>
                  <a:schemeClr val="tx1"/>
                </a:solidFill>
              </a:rPr>
              <a:t>Methodology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 rot="16200000">
            <a:off x="-45285" y="5469360"/>
            <a:ext cx="785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err="1" smtClean="0"/>
              <a:t>Products</a:t>
            </a:r>
            <a:endParaRPr lang="en-US" sz="12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716955" y="590860"/>
            <a:ext cx="1824062" cy="3389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chemeClr val="tx1"/>
                </a:solidFill>
              </a:rPr>
              <a:t>SMT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 rot="16200000">
            <a:off x="-45284" y="841279"/>
            <a:ext cx="785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b="1" dirty="0" err="1" smtClean="0"/>
              <a:t>Reporting</a:t>
            </a:r>
            <a:endParaRPr lang="en-US" sz="1000" b="1" dirty="0"/>
          </a:p>
        </p:txBody>
      </p:sp>
      <p:cxnSp>
        <p:nvCxnSpPr>
          <p:cNvPr id="99" name="Straight Connector 98"/>
          <p:cNvCxnSpPr/>
          <p:nvPr/>
        </p:nvCxnSpPr>
        <p:spPr>
          <a:xfrm>
            <a:off x="219777" y="5143513"/>
            <a:ext cx="8836331" cy="1665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650333" y="3789040"/>
            <a:ext cx="206053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541339" y="3895403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1208599" y="3896258"/>
            <a:ext cx="214314" cy="14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1908896" y="3895403"/>
            <a:ext cx="21431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2604446" y="3896258"/>
            <a:ext cx="214314" cy="14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endCxn id="66" idx="0"/>
          </p:cNvCxnSpPr>
          <p:nvPr/>
        </p:nvCxnSpPr>
        <p:spPr>
          <a:xfrm rot="5400000">
            <a:off x="7594012" y="3542997"/>
            <a:ext cx="2040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138135" y="3805000"/>
            <a:ext cx="2924633" cy="92014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chemeClr val="tx1"/>
                </a:solidFill>
              </a:rPr>
              <a:t>GLOBAL RESEARCH and PUBLICATIONS</a:t>
            </a:r>
          </a:p>
          <a:p>
            <a:pPr algn="ctr"/>
            <a:r>
              <a:rPr lang="fr-CH" sz="1400" b="1" dirty="0" err="1" smtClean="0">
                <a:solidFill>
                  <a:schemeClr val="tx1"/>
                </a:solidFill>
              </a:rPr>
              <a:t>Task</a:t>
            </a:r>
            <a:r>
              <a:rPr lang="fr-CH" sz="1400" b="1" dirty="0" smtClean="0">
                <a:solidFill>
                  <a:schemeClr val="tx1"/>
                </a:solidFill>
              </a:rPr>
              <a:t> Force </a:t>
            </a:r>
            <a:r>
              <a:rPr lang="fr-CH" sz="1100" b="1" dirty="0" smtClean="0">
                <a:solidFill>
                  <a:schemeClr val="tx1"/>
                </a:solidFill>
              </a:rPr>
              <a:t>(1)</a:t>
            </a:r>
            <a:endParaRPr lang="fr-CH" sz="1200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CH" sz="1200" dirty="0" smtClean="0">
                <a:solidFill>
                  <a:schemeClr val="tx1"/>
                </a:solidFill>
              </a:rPr>
              <a:t> Leader</a:t>
            </a:r>
          </a:p>
          <a:p>
            <a:pPr algn="ctr">
              <a:buFontTx/>
              <a:buChar char="-"/>
            </a:pPr>
            <a:r>
              <a:rPr lang="fr-CH" sz="1200" dirty="0" smtClean="0">
                <a:solidFill>
                  <a:schemeClr val="tx1"/>
                </a:solidFill>
              </a:rPr>
              <a:t> </a:t>
            </a:r>
            <a:r>
              <a:rPr lang="fr-CH" sz="1200" dirty="0" err="1" smtClean="0">
                <a:solidFill>
                  <a:schemeClr val="tx1"/>
                </a:solidFill>
              </a:rPr>
              <a:t>Coordinator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3641435" y="5375496"/>
            <a:ext cx="1994068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Research and Publications Strategy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16" name="Straight Arrow Connector 215"/>
          <p:cNvCxnSpPr/>
          <p:nvPr/>
        </p:nvCxnSpPr>
        <p:spPr>
          <a:xfrm>
            <a:off x="2511463" y="5517232"/>
            <a:ext cx="1129972" cy="114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>
            <a:off x="5635503" y="5533192"/>
            <a:ext cx="815281" cy="1588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 rot="16200000">
            <a:off x="-651516" y="2598731"/>
            <a:ext cx="1928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err="1" smtClean="0"/>
              <a:t>Managerial</a:t>
            </a:r>
            <a:r>
              <a:rPr lang="fr-CH" sz="1200" b="1" dirty="0" smtClean="0"/>
              <a:t> Structure</a:t>
            </a:r>
            <a:endParaRPr lang="en-US" sz="1200" b="1" dirty="0"/>
          </a:p>
        </p:txBody>
      </p:sp>
      <p:sp>
        <p:nvSpPr>
          <p:cNvPr id="223" name="TextBox 222"/>
          <p:cNvSpPr txBox="1"/>
          <p:nvPr/>
        </p:nvSpPr>
        <p:spPr>
          <a:xfrm>
            <a:off x="351663" y="6237312"/>
            <a:ext cx="6198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arenBoth"/>
            </a:pPr>
            <a:r>
              <a:rPr lang="fr-CH" sz="1000" dirty="0" smtClean="0"/>
              <a:t>Composition </a:t>
            </a:r>
            <a:r>
              <a:rPr lang="fr-CH" sz="1000" dirty="0" err="1" smtClean="0"/>
              <a:t>will</a:t>
            </a:r>
            <a:r>
              <a:rPr lang="fr-CH" sz="1000" dirty="0" smtClean="0"/>
              <a:t> </a:t>
            </a:r>
            <a:r>
              <a:rPr lang="fr-CH" sz="1000" dirty="0" err="1" smtClean="0"/>
              <a:t>be</a:t>
            </a:r>
            <a:r>
              <a:rPr lang="fr-CH" sz="1000" dirty="0" smtClean="0"/>
              <a:t> </a:t>
            </a:r>
            <a:r>
              <a:rPr lang="fr-CH" sz="1000" dirty="0" err="1" smtClean="0"/>
              <a:t>determined</a:t>
            </a:r>
            <a:r>
              <a:rPr lang="fr-CH" sz="1000" dirty="0" smtClean="0"/>
              <a:t> </a:t>
            </a:r>
            <a:r>
              <a:rPr lang="fr-CH" sz="1000" dirty="0" err="1" smtClean="0"/>
              <a:t>after</a:t>
            </a:r>
            <a:r>
              <a:rPr lang="fr-CH" sz="1000" dirty="0" smtClean="0"/>
              <a:t> a </a:t>
            </a:r>
            <a:r>
              <a:rPr lang="fr-CH" sz="1000" dirty="0" err="1" smtClean="0"/>
              <a:t>review</a:t>
            </a:r>
            <a:r>
              <a:rPr lang="fr-CH" sz="1000" dirty="0" smtClean="0"/>
              <a:t> of the </a:t>
            </a:r>
            <a:r>
              <a:rPr lang="fr-CH" sz="1000" dirty="0" err="1" smtClean="0"/>
              <a:t>Research</a:t>
            </a:r>
            <a:r>
              <a:rPr lang="fr-CH" sz="1000" dirty="0" smtClean="0"/>
              <a:t> and Publications </a:t>
            </a:r>
            <a:r>
              <a:rPr lang="fr-CH" sz="1000" dirty="0" err="1" smtClean="0"/>
              <a:t>Committee</a:t>
            </a:r>
            <a:endParaRPr lang="en-US" sz="1000" dirty="0" smtClean="0"/>
          </a:p>
          <a:p>
            <a:pPr marL="228600" indent="-228600">
              <a:buAutoNum type="arabicParenBoth"/>
            </a:pPr>
            <a:r>
              <a:rPr lang="fr-CH" sz="1000" dirty="0" err="1" smtClean="0"/>
              <a:t>Technical</a:t>
            </a:r>
            <a:r>
              <a:rPr lang="fr-CH" sz="1000" dirty="0" smtClean="0"/>
              <a:t> </a:t>
            </a:r>
            <a:r>
              <a:rPr lang="fr-CH" sz="1000" dirty="0" err="1" smtClean="0"/>
              <a:t>sectors</a:t>
            </a:r>
            <a:r>
              <a:rPr lang="fr-CH" sz="1000" dirty="0" smtClean="0"/>
              <a:t> reps, </a:t>
            </a:r>
            <a:r>
              <a:rPr lang="fr-CH" sz="1000" dirty="0" err="1" smtClean="0"/>
              <a:t>Regional</a:t>
            </a:r>
            <a:r>
              <a:rPr lang="fr-CH" sz="1000" dirty="0" smtClean="0"/>
              <a:t> reps, IT, PROGRAM, INTEGRATION, STATISTICS, IILS, INFORM</a:t>
            </a:r>
          </a:p>
          <a:p>
            <a:pPr marL="228600" indent="-228600">
              <a:buAutoNum type="arabicParenBoth"/>
            </a:pPr>
            <a:r>
              <a:rPr lang="fr-CH" sz="1000" dirty="0" err="1" smtClean="0"/>
              <a:t>Techinical</a:t>
            </a:r>
            <a:r>
              <a:rPr lang="fr-CH" sz="1000" dirty="0" smtClean="0"/>
              <a:t> </a:t>
            </a:r>
            <a:r>
              <a:rPr lang="fr-CH" sz="1000" dirty="0" err="1" smtClean="0"/>
              <a:t>sector</a:t>
            </a:r>
            <a:r>
              <a:rPr lang="fr-CH" sz="1000" dirty="0" smtClean="0"/>
              <a:t> reps; </a:t>
            </a:r>
            <a:r>
              <a:rPr lang="fr-CH" sz="1000" dirty="0" err="1" smtClean="0"/>
              <a:t>Regional</a:t>
            </a:r>
            <a:r>
              <a:rPr lang="fr-CH" sz="1000" dirty="0" smtClean="0"/>
              <a:t> reps; INTEGRATION; STATISTICS; IILS</a:t>
            </a: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1490749" y="3605876"/>
            <a:ext cx="361180" cy="5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583864" y="5894372"/>
            <a:ext cx="8175678" cy="19892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b="1" dirty="0" smtClean="0">
                <a:solidFill>
                  <a:schemeClr val="tx1"/>
                </a:solidFill>
              </a:rPr>
              <a:t>JOINT CAPACITY BUILDING ACTIVITIES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780305" y="1001818"/>
            <a:ext cx="5659342" cy="5549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b="1" dirty="0" err="1" smtClean="0">
                <a:solidFill>
                  <a:schemeClr val="tx1"/>
                </a:solidFill>
              </a:rPr>
              <a:t>Steering</a:t>
            </a:r>
            <a:r>
              <a:rPr lang="fr-CH" sz="1600" b="1" dirty="0" smtClean="0">
                <a:solidFill>
                  <a:schemeClr val="tx1"/>
                </a:solidFill>
              </a:rPr>
              <a:t> </a:t>
            </a:r>
            <a:r>
              <a:rPr lang="fr-CH" sz="1600" b="1" dirty="0" err="1" smtClean="0">
                <a:solidFill>
                  <a:schemeClr val="tx1"/>
                </a:solidFill>
              </a:rPr>
              <a:t>Committee</a:t>
            </a:r>
            <a:r>
              <a:rPr lang="fr-CH" sz="1600" b="1" dirty="0" smtClean="0">
                <a:solidFill>
                  <a:schemeClr val="tx1"/>
                </a:solidFill>
              </a:rPr>
              <a:t> on Information and </a:t>
            </a:r>
            <a:r>
              <a:rPr lang="fr-CH" sz="1600" b="1" dirty="0" err="1" smtClean="0">
                <a:solidFill>
                  <a:schemeClr val="tx1"/>
                </a:solidFill>
              </a:rPr>
              <a:t>Knowledge</a:t>
            </a:r>
            <a:r>
              <a:rPr lang="fr-CH" sz="1600" b="1" dirty="0" smtClean="0">
                <a:solidFill>
                  <a:schemeClr val="tx1"/>
                </a:solidFill>
              </a:rPr>
              <a:t> Management</a:t>
            </a:r>
          </a:p>
          <a:p>
            <a:pPr algn="ctr"/>
            <a:r>
              <a:rPr lang="fr-CH" sz="1100" b="1" dirty="0" smtClean="0">
                <a:solidFill>
                  <a:schemeClr val="tx1"/>
                </a:solidFill>
              </a:rPr>
              <a:t>Chair: PROG, </a:t>
            </a:r>
            <a:r>
              <a:rPr lang="fr-CH" sz="1100" b="1" dirty="0" err="1" smtClean="0">
                <a:solidFill>
                  <a:schemeClr val="tx1"/>
                </a:solidFill>
              </a:rPr>
              <a:t>Members</a:t>
            </a:r>
            <a:r>
              <a:rPr lang="fr-CH" sz="1100" b="1" dirty="0" smtClean="0">
                <a:solidFill>
                  <a:schemeClr val="tx1"/>
                </a:solidFill>
              </a:rPr>
              <a:t>: </a:t>
            </a:r>
            <a:r>
              <a:rPr lang="fr-CH" sz="1100" b="1" dirty="0" err="1" smtClean="0">
                <a:solidFill>
                  <a:schemeClr val="tx1"/>
                </a:solidFill>
              </a:rPr>
              <a:t>EDs</a:t>
            </a:r>
            <a:r>
              <a:rPr lang="fr-CH" sz="1100" b="1" dirty="0" smtClean="0">
                <a:solidFill>
                  <a:schemeClr val="tx1"/>
                </a:solidFill>
              </a:rPr>
              <a:t>, RD </a:t>
            </a:r>
            <a:r>
              <a:rPr lang="fr-CH" sz="1100" b="1" dirty="0" err="1" smtClean="0">
                <a:solidFill>
                  <a:schemeClr val="tx1"/>
                </a:solidFill>
              </a:rPr>
              <a:t>rotating</a:t>
            </a:r>
            <a:r>
              <a:rPr lang="fr-CH" sz="1100" b="1" dirty="0" smtClean="0">
                <a:solidFill>
                  <a:schemeClr val="tx1"/>
                </a:solidFill>
              </a:rPr>
              <a:t>, INST, INT, STAT, 3 </a:t>
            </a:r>
            <a:r>
              <a:rPr lang="fr-CH" sz="1100" b="1" dirty="0" err="1" smtClean="0">
                <a:solidFill>
                  <a:schemeClr val="tx1"/>
                </a:solidFill>
              </a:rPr>
              <a:t>Task</a:t>
            </a:r>
            <a:r>
              <a:rPr lang="fr-CH" sz="1100" b="1" dirty="0" smtClean="0">
                <a:solidFill>
                  <a:schemeClr val="tx1"/>
                </a:solidFill>
              </a:rPr>
              <a:t> Force Leaders</a:t>
            </a:r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16200000" flipH="1">
            <a:off x="4592981" y="964640"/>
            <a:ext cx="72008" cy="23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1" idx="2"/>
            <a:endCxn id="73" idx="0"/>
          </p:cNvCxnSpPr>
          <p:nvPr/>
        </p:nvCxnSpPr>
        <p:spPr>
          <a:xfrm rot="5400000">
            <a:off x="3481110" y="2676135"/>
            <a:ext cx="2248208" cy="9525"/>
          </a:xfrm>
          <a:prstGeom prst="straightConnector1">
            <a:avLst/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5768441" y="1556792"/>
            <a:ext cx="997034" cy="936104"/>
          </a:xfrm>
          <a:prstGeom prst="straightConnector1">
            <a:avLst/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10800000" flipV="1">
            <a:off x="2577932" y="1556792"/>
            <a:ext cx="930565" cy="936104"/>
          </a:xfrm>
          <a:prstGeom prst="straightConnector1">
            <a:avLst/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3" idx="3"/>
          </p:cNvCxnSpPr>
          <p:nvPr/>
        </p:nvCxnSpPr>
        <p:spPr>
          <a:xfrm>
            <a:off x="3043215" y="2960378"/>
            <a:ext cx="3124039" cy="36574"/>
          </a:xfrm>
          <a:prstGeom prst="straightConnector1">
            <a:avLst/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3043215" y="3356992"/>
            <a:ext cx="731158" cy="432048"/>
          </a:xfrm>
          <a:prstGeom prst="straightConnector1">
            <a:avLst/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0800000" flipV="1">
            <a:off x="5436096" y="3356992"/>
            <a:ext cx="731158" cy="432048"/>
          </a:xfrm>
          <a:prstGeom prst="straightConnector1">
            <a:avLst/>
          </a:prstGeom>
          <a:ln w="190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to be addressed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 and NORMES databases – very useful, but not always sufficient  for the Profiles- need to find better links (Gateway?)</a:t>
            </a:r>
          </a:p>
          <a:p>
            <a:r>
              <a:rPr lang="en-GB" dirty="0" smtClean="0"/>
              <a:t> Choice of Lead Consultant  (National or international?)</a:t>
            </a:r>
          </a:p>
          <a:p>
            <a:r>
              <a:rPr lang="en-GB" dirty="0" smtClean="0"/>
              <a:t>Language issues</a:t>
            </a:r>
          </a:p>
          <a:p>
            <a:r>
              <a:rPr lang="en-GB" dirty="0" smtClean="0"/>
              <a:t>Time and resources needed -&gt; e-profiles</a:t>
            </a:r>
          </a:p>
          <a:p>
            <a:r>
              <a:rPr lang="en-GB" dirty="0" smtClean="0"/>
              <a:t>Ownership of the Profiles?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Tripartite Meeting of Experts on the Measurement of Decent Work (Sept. 2008)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Global methodology for the measurement of decent work</a:t>
            </a:r>
          </a:p>
          <a:p>
            <a:r>
              <a:rPr lang="en-GB" dirty="0" smtClean="0"/>
              <a:t>Decent Work Indicators (DWIs) are both Statistical (SIs) and Legal Framework (LFIs) indicators</a:t>
            </a:r>
          </a:p>
          <a:p>
            <a:r>
              <a:rPr lang="en-GB" dirty="0" smtClean="0"/>
              <a:t>Profiles as documents that contain DWIs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Principles and framework for measuring Decent Work defined by the GB in Nov. 2009 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GB" dirty="0" smtClean="0"/>
              <a:t>Purpose of the measurement framework (and, in particular, of the profiles):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GB" dirty="0" smtClean="0"/>
              <a:t> to assist constituents to assess progress towards DW &amp;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GB" dirty="0" smtClean="0"/>
              <a:t> to offer comparable information for analysis and policy </a:t>
            </a:r>
          </a:p>
          <a:p>
            <a:pPr lvl="1" eaLnBrk="1" hangingPunct="1">
              <a:buNone/>
            </a:pPr>
            <a:r>
              <a:rPr lang="en-GB" sz="2000" dirty="0" smtClean="0"/>
              <a:t>		development.</a:t>
            </a:r>
          </a:p>
          <a:p>
            <a:pPr lvl="1" eaLnBrk="1" hangingPunct="1"/>
            <a:r>
              <a:rPr lang="en-GB" b="1" u="sng" dirty="0" smtClean="0"/>
              <a:t>NO</a:t>
            </a:r>
            <a:r>
              <a:rPr lang="en-GB" dirty="0" smtClean="0"/>
              <a:t> ranking of countries &amp; </a:t>
            </a:r>
            <a:r>
              <a:rPr lang="en-GB" b="1" u="sng" dirty="0" smtClean="0"/>
              <a:t>NO</a:t>
            </a:r>
            <a:r>
              <a:rPr lang="en-GB" dirty="0" smtClean="0"/>
              <a:t> composite index.</a:t>
            </a:r>
          </a:p>
          <a:p>
            <a:pPr lvl="1" eaLnBrk="1" hangingPunct="1"/>
            <a:r>
              <a:rPr lang="en-GB" dirty="0" smtClean="0"/>
              <a:t>Needs to cover all the dimensions of Decent Work</a:t>
            </a:r>
          </a:p>
          <a:p>
            <a:pPr lvl="1" eaLnBrk="1" hangingPunct="1">
              <a:buNone/>
            </a:pPr>
            <a:endParaRPr lang="en-GB" dirty="0" smtClean="0"/>
          </a:p>
          <a:p>
            <a:pPr lvl="1" eaLnBrk="1" hangingPunct="1">
              <a:buFont typeface="Wingdings" pitchFamily="2" charset="2"/>
              <a:buNone/>
            </a:pPr>
            <a:endParaRPr lang="en-GB" sz="1800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3863" y="307975"/>
            <a:ext cx="8015287" cy="914400"/>
          </a:xfrm>
        </p:spPr>
        <p:txBody>
          <a:bodyPr/>
          <a:lstStyle/>
          <a:p>
            <a:r>
              <a:rPr lang="en-GB" sz="2400" dirty="0" smtClean="0"/>
              <a:t>Also: approved list of substantive elements of the DW framework (“thematic areas”) and list of DWIs : structure of the profiles (chapters)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20700" y="1346200"/>
            <a:ext cx="7975600" cy="529590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Economic and social context for decent work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Employment opportunities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Adequate earnings and productive work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Decent hours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Combining work, family and personal life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Work that should be abolished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Stability and security of work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Equal opportunity and treatment in employment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Safe work environment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 Social security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000" dirty="0" smtClean="0"/>
              <a:t> Social dialogue, workers’ and employers’ representation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each chapter: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Statistical indicators (SIs)</a:t>
            </a:r>
          </a:p>
          <a:p>
            <a:r>
              <a:rPr lang="en-GB" dirty="0" smtClean="0"/>
              <a:t>Legal Framework indicators (LFIs)</a:t>
            </a:r>
          </a:p>
          <a:p>
            <a:r>
              <a:rPr lang="en-GB" dirty="0" smtClean="0"/>
              <a:t>Narrative aimed at explaining the trends and at describing links between SIs and LFIs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Different types of statistical indicators</a:t>
            </a:r>
            <a:endParaRPr lang="en-GB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09600" y="1473200"/>
            <a:ext cx="7924800" cy="4686300"/>
          </a:xfrm>
        </p:spPr>
        <p:txBody>
          <a:bodyPr/>
          <a:lstStyle/>
          <a:p>
            <a:r>
              <a:rPr lang="en-GB" sz="2000" dirty="0" smtClean="0"/>
              <a:t>A layered approach to indicators:</a:t>
            </a:r>
          </a:p>
          <a:p>
            <a:pPr lvl="1"/>
            <a:r>
              <a:rPr lang="en-GB" sz="1800" u="sng" dirty="0" smtClean="0"/>
              <a:t>Main indicators</a:t>
            </a:r>
            <a:r>
              <a:rPr lang="en-GB" sz="1800" dirty="0" smtClean="0"/>
              <a:t> (M):  Core set of indicators to monitor progress towards decent work (</a:t>
            </a:r>
            <a:r>
              <a:rPr lang="es-ES" sz="1800" dirty="0" smtClean="0"/>
              <a:t>18).</a:t>
            </a:r>
            <a:endParaRPr lang="en-GB" sz="1800" dirty="0" smtClean="0"/>
          </a:p>
          <a:p>
            <a:pPr lvl="1"/>
            <a:r>
              <a:rPr lang="en-GB" sz="1800" u="sng" dirty="0" smtClean="0"/>
              <a:t>Additional indicators</a:t>
            </a:r>
            <a:r>
              <a:rPr lang="en-GB" sz="1800" dirty="0" smtClean="0"/>
              <a:t> (A):  To be used where appropriate, and where data are available (25). </a:t>
            </a:r>
          </a:p>
          <a:p>
            <a:pPr lvl="1"/>
            <a:r>
              <a:rPr lang="en-GB" sz="1800" u="sng" dirty="0" smtClean="0"/>
              <a:t>Context indicators</a:t>
            </a:r>
            <a:r>
              <a:rPr lang="en-GB" sz="1800" dirty="0" smtClean="0"/>
              <a:t> (C):  Provide information on the economic and social context for decent work (11). </a:t>
            </a:r>
            <a:r>
              <a:rPr lang="en-GB" sz="1800" i="1" dirty="0" smtClean="0"/>
              <a:t>(ONLY FOR CHAPTER 1) </a:t>
            </a:r>
          </a:p>
          <a:p>
            <a:pPr lvl="1"/>
            <a:r>
              <a:rPr lang="en-GB" sz="1800" u="sng" dirty="0" smtClean="0"/>
              <a:t>Future indicators</a:t>
            </a:r>
            <a:r>
              <a:rPr lang="en-GB" sz="1800" dirty="0" smtClean="0"/>
              <a:t> (F):  Currently not feasible due to conceptual or data availability issues, but to be included in the future (12).</a:t>
            </a:r>
          </a:p>
          <a:p>
            <a:pPr lvl="1"/>
            <a:r>
              <a:rPr lang="en-GB" sz="1800" dirty="0" smtClean="0"/>
              <a:t>Information included under </a:t>
            </a:r>
            <a:r>
              <a:rPr lang="en-GB" sz="1800" u="sng" dirty="0" smtClean="0"/>
              <a:t>legal framework</a:t>
            </a:r>
            <a:r>
              <a:rPr lang="en-GB" sz="1800" dirty="0" smtClean="0"/>
              <a:t> (L) (21).</a:t>
            </a:r>
          </a:p>
          <a:p>
            <a:pPr lvl="1"/>
            <a:r>
              <a:rPr lang="en-GB" sz="1800" u="sng" dirty="0" smtClean="0"/>
              <a:t>Disaggregation by sex</a:t>
            </a:r>
            <a:r>
              <a:rPr lang="en-GB" sz="1800" dirty="0" smtClean="0"/>
              <a:t> is encouraged where possible and appropriate.</a:t>
            </a:r>
          </a:p>
          <a:p>
            <a:pPr lvl="1"/>
            <a:r>
              <a:rPr lang="en-GB" sz="1800" dirty="0" smtClean="0"/>
              <a:t>Countries are encouraged to select from the total list of indicators and add additional indicators to reflect national circumstances.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85763" y="511175"/>
            <a:ext cx="8015287" cy="914400"/>
          </a:xfrm>
        </p:spPr>
        <p:txBody>
          <a:bodyPr/>
          <a:lstStyle/>
          <a:p>
            <a:r>
              <a:rPr lang="en-GB" sz="4000" dirty="0" smtClean="0"/>
              <a:t>18 Main Statistical DWIs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GB" sz="40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09600" y="1346200"/>
            <a:ext cx="79248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1400" dirty="0" smtClean="0"/>
              <a:t>	</a:t>
            </a:r>
            <a:r>
              <a:rPr lang="en-GB" sz="1200" dirty="0" smtClean="0"/>
              <a:t>1 – Employment-to-population ratio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2 – Unemployment rate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3 – Youth not in education and not in employment 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4 – Informal employment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5 – Working poverty rate 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6 – Low pay rate (below 2/3 of average hourly earnings) 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7 – Excessive hours (more than 48 hours per week)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8 – Incidence of children in child labour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9 – Precarious employment rate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10 – Occupational segregation by sex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11 – Female share of employment in ISCO-08 sub-major groups 11,12 and 13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12 – Occupational injury rate, fatal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13 – Share of population above a specified age benefiting from a pension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14 – Public social security expenditure (% of GDP)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15 – Union density rate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16 – Enterprises belonging to employer organization [rate]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17 – Collective bargaining coverage rate </a:t>
            </a:r>
          </a:p>
          <a:p>
            <a:pPr>
              <a:buFont typeface="Wingdings" pitchFamily="2" charset="2"/>
              <a:buNone/>
            </a:pPr>
            <a:r>
              <a:rPr lang="en-GB" sz="1200" dirty="0" smtClean="0"/>
              <a:t>	18 – Indicator for Fundamental Principles and Rights at Work (Freedom of  </a:t>
            </a:r>
          </a:p>
          <a:p>
            <a:r>
              <a:rPr lang="en-GB" sz="1200" dirty="0" smtClean="0"/>
              <a:t>        Association and Collective Bargaining) to be developed by the Office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31800" y="574675"/>
            <a:ext cx="8015288" cy="914400"/>
          </a:xfrm>
        </p:spPr>
        <p:txBody>
          <a:bodyPr/>
          <a:lstStyle/>
          <a:p>
            <a:r>
              <a:rPr lang="en-GB" sz="3600" b="1" dirty="0" smtClean="0"/>
              <a:t>Legal Framework Indicators (LFIs)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330200" y="1524000"/>
            <a:ext cx="8204200" cy="4724400"/>
          </a:xfrm>
        </p:spPr>
        <p:txBody>
          <a:bodyPr/>
          <a:lstStyle/>
          <a:p>
            <a:pPr>
              <a:buNone/>
              <a:defRPr/>
            </a:pPr>
            <a:r>
              <a:rPr lang="en-GB" sz="2000" dirty="0" smtClean="0"/>
              <a:t>LFIs give descriptive information on 21 pre-determined topics relevant</a:t>
            </a:r>
          </a:p>
          <a:p>
            <a:pPr>
              <a:buNone/>
              <a:defRPr/>
            </a:pPr>
            <a:r>
              <a:rPr lang="en-GB" sz="2000" dirty="0" smtClean="0"/>
              <a:t>to DW. Structure of LFIs: 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Law, policy or institutions</a:t>
            </a:r>
            <a:r>
              <a:rPr lang="en-GB" sz="1600" b="1" dirty="0" smtClean="0">
                <a:ea typeface="+mn-ea"/>
                <a:cs typeface="+mn-cs"/>
              </a:rPr>
              <a:t>: </a:t>
            </a:r>
            <a:r>
              <a:rPr lang="en-GB" sz="1600" dirty="0" smtClean="0">
                <a:ea typeface="+mn-ea"/>
                <a:cs typeface="+mn-cs"/>
              </a:rPr>
              <a:t>Content of laws, policies and institutions related to the </a:t>
            </a:r>
          </a:p>
          <a:p>
            <a:pPr lvl="1">
              <a:buNone/>
              <a:defRPr/>
            </a:pPr>
            <a:r>
              <a:rPr lang="en-GB" sz="1600" dirty="0" smtClean="0">
                <a:ea typeface="+mn-ea"/>
                <a:cs typeface="+mn-cs"/>
              </a:rPr>
              <a:t>subject-matter &amp; description of the groups of persons that these apply to.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Qualifying Conditions</a:t>
            </a:r>
            <a:r>
              <a:rPr lang="en-GB" sz="1600" b="1" i="1" dirty="0" smtClean="0">
                <a:ea typeface="+mn-ea"/>
                <a:cs typeface="+mn-cs"/>
              </a:rPr>
              <a:t>: </a:t>
            </a:r>
            <a:r>
              <a:rPr lang="en-GB" sz="1600" dirty="0" smtClean="0">
                <a:ea typeface="+mn-ea"/>
                <a:cs typeface="+mn-cs"/>
              </a:rPr>
              <a:t>When relevant, criteria for eligibility for a given benefit.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Financing: </a:t>
            </a:r>
            <a:r>
              <a:rPr lang="en-GB" sz="1600" dirty="0" smtClean="0">
                <a:ea typeface="+mn-ea"/>
                <a:cs typeface="+mn-cs"/>
              </a:rPr>
              <a:t>When relevant, e.g. who contributes how much?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Evidence of implementation effectiveness: </a:t>
            </a:r>
            <a:r>
              <a:rPr lang="en-GB" sz="1600" dirty="0" smtClean="0">
                <a:ea typeface="+mn-ea"/>
                <a:cs typeface="+mn-cs"/>
              </a:rPr>
              <a:t>Comments of ILO supervisory bodies </a:t>
            </a:r>
          </a:p>
          <a:p>
            <a:pPr lvl="1">
              <a:buNone/>
              <a:defRPr/>
            </a:pPr>
            <a:r>
              <a:rPr lang="en-GB" sz="1600" dirty="0" smtClean="0">
                <a:ea typeface="+mn-ea"/>
                <a:cs typeface="+mn-cs"/>
              </a:rPr>
              <a:t>related to implementation.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Coverage of workers in law:</a:t>
            </a:r>
            <a:r>
              <a:rPr lang="en-GB" sz="1600" dirty="0" smtClean="0">
                <a:ea typeface="+mn-ea"/>
                <a:cs typeface="+mn-cs"/>
              </a:rPr>
              <a:t> If available, a broad estimate in percentage of the </a:t>
            </a:r>
          </a:p>
          <a:p>
            <a:pPr lvl="1">
              <a:buNone/>
              <a:defRPr/>
            </a:pPr>
            <a:r>
              <a:rPr lang="en-GB" sz="1600" dirty="0" smtClean="0">
                <a:ea typeface="+mn-ea"/>
                <a:cs typeface="+mn-cs"/>
              </a:rPr>
              <a:t>workforce covered by the law is indicated.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Coverage of workers in practice: </a:t>
            </a:r>
            <a:r>
              <a:rPr lang="en-GB" sz="1600" dirty="0" smtClean="0">
                <a:ea typeface="+mn-ea"/>
                <a:cs typeface="+mn-cs"/>
              </a:rPr>
              <a:t>If available, a broad estimate in percentage of </a:t>
            </a:r>
          </a:p>
          <a:p>
            <a:pPr lvl="1">
              <a:buNone/>
              <a:defRPr/>
            </a:pPr>
            <a:r>
              <a:rPr lang="en-GB" sz="1600" dirty="0" smtClean="0">
                <a:ea typeface="+mn-ea"/>
                <a:cs typeface="+mn-cs"/>
              </a:rPr>
              <a:t>workers covered in practice is indicated.</a:t>
            </a:r>
          </a:p>
          <a:p>
            <a:pPr lvl="1">
              <a:buNone/>
              <a:defRPr/>
            </a:pPr>
            <a:r>
              <a:rPr lang="en-GB" sz="1600" b="1" i="1" u="sng" dirty="0" smtClean="0">
                <a:ea typeface="+mn-ea"/>
                <a:cs typeface="+mn-cs"/>
              </a:rPr>
              <a:t>Ratification of ILO Conventions: </a:t>
            </a:r>
            <a:r>
              <a:rPr lang="en-GB" sz="1600" dirty="0" smtClean="0">
                <a:ea typeface="+mn-ea"/>
                <a:cs typeface="+mn-cs"/>
              </a:rPr>
              <a:t>Title of relevant ILO convention(s) and date of </a:t>
            </a:r>
          </a:p>
          <a:p>
            <a:pPr lvl="1">
              <a:buNone/>
              <a:defRPr/>
            </a:pPr>
            <a:r>
              <a:rPr lang="en-GB" sz="1600" dirty="0" smtClean="0">
                <a:ea typeface="+mn-ea"/>
                <a:cs typeface="+mn-cs"/>
              </a:rPr>
              <a:t>ratification, if ratified.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“Employment Opportunities” area includes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Type of indicator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Example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Main Statistical indicators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Unemployment rate, etc.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Additional</a:t>
                      </a:r>
                      <a:r>
                        <a:rPr lang="en-GB" baseline="0" dirty="0" smtClean="0"/>
                        <a:t> indicators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Employment by status of employment, etc.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Future indicator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Labour underutilization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Legal indicators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Unemployment insurance, etc.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Content indicators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See</a:t>
                      </a:r>
                      <a:r>
                        <a:rPr lang="en-GB" baseline="0" dirty="0" smtClean="0"/>
                        <a:t> Ch. 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ECD-Youth-ENG">
  <a:themeElements>
    <a:clrScheme name="OECD-Youth-ENG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ECD-Youth-E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ECD-Youth-ENG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-Youth-ENG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-Youth-ENG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-Youth-ENG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1319</Words>
  <Application>Microsoft Office PowerPoint</Application>
  <PresentationFormat>On-screen Show (4:3)</PresentationFormat>
  <Paragraphs>192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OECD-Youth-ENG</vt:lpstr>
      <vt:lpstr>ILO Decent Work indicators: background, methodology and results                   </vt:lpstr>
      <vt:lpstr>Tripartite Meeting of Experts on the Measurement of Decent Work (Sept. 2008)</vt:lpstr>
      <vt:lpstr>Principles and framework for measuring Decent Work defined by the GB in Nov. 2009  </vt:lpstr>
      <vt:lpstr>Also: approved list of substantive elements of the DW framework (“thematic areas”) and list of DWIs : structure of the profiles (chapters)</vt:lpstr>
      <vt:lpstr>In each chapter:</vt:lpstr>
      <vt:lpstr>Different types of statistical indicators</vt:lpstr>
      <vt:lpstr>18 Main Statistical DWIs </vt:lpstr>
      <vt:lpstr>Legal Framework Indicators (LFIs) </vt:lpstr>
      <vt:lpstr>Example: “Employment Opportunities” area includes</vt:lpstr>
      <vt:lpstr>What is a Decent Work Country Profile?</vt:lpstr>
      <vt:lpstr>How are the Profiles developed: steps</vt:lpstr>
      <vt:lpstr>The characteristics of DWC profiles</vt:lpstr>
      <vt:lpstr>Geographical scope</vt:lpstr>
      <vt:lpstr>EC/ILO-MAP project “Monitoring and Assessing Progress on DW “ (2009-13)</vt:lpstr>
      <vt:lpstr>EC/ILO-MAP project “Monitoring and Assessing Progress on DW “ (2009-13)</vt:lpstr>
      <vt:lpstr>EC/ILO-MAP project “Monitoring and Assessing Progress on DW “ (2009-13)</vt:lpstr>
      <vt:lpstr>Information and Knowledge Management (IKM) Implementation Structure</vt:lpstr>
      <vt:lpstr>Issues to be addressed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Clarisse Legendre</dc:creator>
  <cp:lastModifiedBy>Kasia Szeniawska</cp:lastModifiedBy>
  <cp:revision>606</cp:revision>
  <dcterms:created xsi:type="dcterms:W3CDTF">2006-11-29T15:44:59Z</dcterms:created>
  <dcterms:modified xsi:type="dcterms:W3CDTF">2012-06-13T14:22:24Z</dcterms:modified>
</cp:coreProperties>
</file>