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0" r:id="rId4"/>
    <p:sldId id="261" r:id="rId5"/>
    <p:sldId id="266" r:id="rId6"/>
    <p:sldId id="275" r:id="rId7"/>
    <p:sldId id="267" r:id="rId8"/>
    <p:sldId id="268" r:id="rId9"/>
    <p:sldId id="269" r:id="rId10"/>
    <p:sldId id="272" r:id="rId11"/>
    <p:sldId id="270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E354D8A-8103-446A-AB82-B8E8EBD56D62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29D7E33-06DD-4F16-8E00-4F4442012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4D8A-8103-446A-AB82-B8E8EBD56D62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7E33-06DD-4F16-8E00-4F4442012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4D8A-8103-446A-AB82-B8E8EBD56D62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7E33-06DD-4F16-8E00-4F4442012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4D8A-8103-446A-AB82-B8E8EBD56D62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7E33-06DD-4F16-8E00-4F4442012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4D8A-8103-446A-AB82-B8E8EBD56D62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7E33-06DD-4F16-8E00-4F4442012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4D8A-8103-446A-AB82-B8E8EBD56D62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7E33-06DD-4F16-8E00-4F4442012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354D8A-8103-446A-AB82-B8E8EBD56D62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9D7E33-06DD-4F16-8E00-4F4442012820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E354D8A-8103-446A-AB82-B8E8EBD56D62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29D7E33-06DD-4F16-8E00-4F4442012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4D8A-8103-446A-AB82-B8E8EBD56D62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7E33-06DD-4F16-8E00-4F4442012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4D8A-8103-446A-AB82-B8E8EBD56D62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7E33-06DD-4F16-8E00-4F4442012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4D8A-8103-446A-AB82-B8E8EBD56D62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7E33-06DD-4F16-8E00-4F4442012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E354D8A-8103-446A-AB82-B8E8EBD56D62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29D7E33-06DD-4F16-8E00-4F44420128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34975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Decent Wor</a:t>
            </a:r>
            <a:r>
              <a:rPr lang="en-US" dirty="0" smtClean="0"/>
              <a:t>k in the </a:t>
            </a:r>
            <a:r>
              <a:rPr lang="en-US" dirty="0" smtClean="0"/>
              <a:t>Post-2015 </a:t>
            </a:r>
            <a:r>
              <a:rPr lang="en-US" dirty="0" smtClean="0"/>
              <a:t>development agenda: </a:t>
            </a:r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38600"/>
            <a:ext cx="7696200" cy="1752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Vinicius</a:t>
            </a:r>
            <a:r>
              <a:rPr lang="en-US" dirty="0" smtClean="0"/>
              <a:t> </a:t>
            </a:r>
            <a:r>
              <a:rPr lang="en-US" dirty="0" err="1" smtClean="0"/>
              <a:t>Pinheiro</a:t>
            </a:r>
            <a:r>
              <a:rPr lang="en-US" dirty="0" smtClean="0"/>
              <a:t>, Deputy Director ILO New York</a:t>
            </a:r>
            <a:endParaRPr lang="en-US" dirty="0" smtClean="0"/>
          </a:p>
          <a:p>
            <a:r>
              <a:rPr lang="en-US" dirty="0" smtClean="0"/>
              <a:t>11 May 2015</a:t>
            </a:r>
          </a:p>
          <a:p>
            <a:r>
              <a:rPr lang="en-US" dirty="0" smtClean="0"/>
              <a:t>ITUC – FES Advocacy Seminar</a:t>
            </a:r>
            <a:endParaRPr lang="en-US" dirty="0"/>
          </a:p>
          <a:p>
            <a:r>
              <a:rPr lang="en-US" dirty="0"/>
              <a:t>Cornell Worker </a:t>
            </a:r>
            <a:r>
              <a:rPr lang="en-US" dirty="0" smtClean="0"/>
              <a:t>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182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12968" cy="11521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will it affect the ILO’s activities?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291264" cy="475252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Global</a:t>
            </a:r>
            <a:r>
              <a:rPr lang="en-US" dirty="0" smtClean="0"/>
              <a:t>: Policy and programming frameworks should be aligned with the SD goals</a:t>
            </a:r>
            <a:r>
              <a:rPr lang="en-US" dirty="0"/>
              <a:t>, </a:t>
            </a:r>
            <a:r>
              <a:rPr lang="en-US" dirty="0" smtClean="0"/>
              <a:t>targets and indicators, including:</a:t>
            </a:r>
          </a:p>
          <a:p>
            <a:pPr lvl="1"/>
            <a:r>
              <a:rPr lang="en-US" dirty="0"/>
              <a:t>Multi-year strategic policy frameworks </a:t>
            </a:r>
          </a:p>
          <a:p>
            <a:pPr lvl="1"/>
            <a:r>
              <a:rPr lang="en-US" dirty="0" smtClean="0"/>
              <a:t>Biennial Program and Budget </a:t>
            </a:r>
          </a:p>
          <a:p>
            <a:pPr lvl="1"/>
            <a:r>
              <a:rPr lang="en-US" dirty="0" smtClean="0"/>
              <a:t>Outcome-based </a:t>
            </a:r>
            <a:r>
              <a:rPr lang="en-US" dirty="0"/>
              <a:t>work plans</a:t>
            </a:r>
          </a:p>
          <a:p>
            <a:r>
              <a:rPr lang="en-US" dirty="0" smtClean="0"/>
              <a:t>Greater  </a:t>
            </a:r>
            <a:r>
              <a:rPr lang="en-US" dirty="0" smtClean="0"/>
              <a:t>interagency exchange of information, coordination and consolidation of policy frameworks</a:t>
            </a:r>
          </a:p>
          <a:p>
            <a:r>
              <a:rPr lang="en-US" dirty="0" smtClean="0"/>
              <a:t>Multi-stakeholder partnerships and funding raising  strategies consistent with SDGs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National: </a:t>
            </a:r>
            <a:r>
              <a:rPr lang="en-US" dirty="0" smtClean="0"/>
              <a:t>Deeper integration and joint-programming aligned with national sustainable development plans. DWCP aligned with UNDAF/Sustainable Development Plans</a:t>
            </a:r>
          </a:p>
        </p:txBody>
      </p:sp>
    </p:spTree>
    <p:extLst>
      <p:ext uri="{BB962C8B-B14F-4D97-AF65-F5344CB8AC3E}">
        <p14:creationId xmlns:p14="http://schemas.microsoft.com/office/powerpoint/2010/main" val="341281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233884"/>
                </a:solidFill>
              </a:rPr>
              <a:t>Final remarks: Implications</a:t>
            </a:r>
            <a:endParaRPr lang="en-US" b="1" dirty="0">
              <a:solidFill>
                <a:srgbClr val="23388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1088"/>
            <a:ext cx="8229600" cy="47297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Strong call for policy coherence, coordination and integration</a:t>
            </a:r>
          </a:p>
          <a:p>
            <a:r>
              <a:rPr lang="en-US" dirty="0" smtClean="0"/>
              <a:t>Comprehensive agenda will lead to prioritization and sequencing at country level</a:t>
            </a:r>
          </a:p>
          <a:p>
            <a:r>
              <a:rPr lang="en-US" dirty="0" smtClean="0"/>
              <a:t>Link normative and operational </a:t>
            </a:r>
          </a:p>
          <a:p>
            <a:r>
              <a:rPr lang="en-US" dirty="0"/>
              <a:t>Policy and programming </a:t>
            </a:r>
            <a:r>
              <a:rPr lang="en-US" dirty="0" smtClean="0"/>
              <a:t>framework will be </a:t>
            </a:r>
            <a:r>
              <a:rPr lang="en-US" dirty="0"/>
              <a:t>aligned with the SD goals, targets and </a:t>
            </a:r>
            <a:r>
              <a:rPr lang="en-US" dirty="0" smtClean="0"/>
              <a:t>indicators</a:t>
            </a:r>
          </a:p>
          <a:p>
            <a:r>
              <a:rPr lang="en-US" dirty="0"/>
              <a:t>Multi-stakeholder partnerships and funding raising  strategies consistent with SDGs</a:t>
            </a:r>
          </a:p>
          <a:p>
            <a:r>
              <a:rPr lang="en-US" dirty="0" smtClean="0"/>
              <a:t>Deeper </a:t>
            </a:r>
            <a:r>
              <a:rPr lang="en-US" dirty="0"/>
              <a:t>integration and joint-programming </a:t>
            </a:r>
            <a:r>
              <a:rPr lang="en-US" dirty="0" smtClean="0"/>
              <a:t>at country level aligned </a:t>
            </a:r>
            <a:r>
              <a:rPr lang="en-US" dirty="0"/>
              <a:t>with national sustainable development </a:t>
            </a:r>
            <a:r>
              <a:rPr lang="en-US" dirty="0" smtClean="0"/>
              <a:t>plans</a:t>
            </a:r>
          </a:p>
          <a:p>
            <a:r>
              <a:rPr lang="en-US" dirty="0" smtClean="0"/>
              <a:t>Issues-based coalition will need to be strengthened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20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066800"/>
          </a:xfrm>
        </p:spPr>
        <p:txBody>
          <a:bodyPr/>
          <a:lstStyle/>
          <a:p>
            <a:r>
              <a:rPr lang="en-US" dirty="0" smtClean="0"/>
              <a:t>Summary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7864"/>
            <a:ext cx="8229600" cy="51267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Finish the Post2015  outcome Job</a:t>
            </a:r>
          </a:p>
          <a:p>
            <a:pPr lvl="1"/>
            <a:r>
              <a:rPr lang="en-US" dirty="0" smtClean="0"/>
              <a:t>Declaration: International </a:t>
            </a:r>
            <a:r>
              <a:rPr lang="en-US" dirty="0" err="1" smtClean="0"/>
              <a:t>Labour</a:t>
            </a:r>
            <a:r>
              <a:rPr lang="en-US" dirty="0" smtClean="0"/>
              <a:t> Standards</a:t>
            </a:r>
          </a:p>
          <a:p>
            <a:pPr lvl="1"/>
            <a:r>
              <a:rPr lang="en-US" dirty="0" smtClean="0"/>
              <a:t>Preserve Goals and Targets</a:t>
            </a:r>
          </a:p>
          <a:p>
            <a:pPr lvl="1"/>
            <a:r>
              <a:rPr lang="en-US" dirty="0" smtClean="0"/>
              <a:t>Implementation: Normative -&gt; Operational; crafting global partnerships/initiatives; </a:t>
            </a:r>
            <a:r>
              <a:rPr lang="en-US" dirty="0" err="1" smtClean="0"/>
              <a:t>FfD</a:t>
            </a:r>
            <a:endParaRPr lang="en-US" dirty="0" smtClean="0"/>
          </a:p>
          <a:p>
            <a:pPr lvl="1"/>
            <a:r>
              <a:rPr lang="en-US" dirty="0" smtClean="0"/>
              <a:t>Monitoring and Follow up: DW indicators, position the ILO in the monitoring, ILO supervisory mechanisms, GB/ILC as part of thematic process, social dialogue</a:t>
            </a:r>
          </a:p>
          <a:p>
            <a:r>
              <a:rPr lang="en-US" dirty="0" smtClean="0"/>
              <a:t>ILO preparedness plan</a:t>
            </a:r>
          </a:p>
          <a:p>
            <a:r>
              <a:rPr lang="en-US" dirty="0" smtClean="0"/>
              <a:t>Regional/National action:</a:t>
            </a:r>
          </a:p>
          <a:p>
            <a:pPr lvl="1"/>
            <a:r>
              <a:rPr lang="en-US" dirty="0" smtClean="0"/>
              <a:t>Push governments to start planning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658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Building blocks of the new agenda:</a:t>
            </a:r>
            <a:br>
              <a:rPr lang="en-US" b="1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Work in progress…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7640"/>
            <a:ext cx="8229600" cy="465770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Declaration – </a:t>
            </a:r>
            <a:r>
              <a:rPr lang="en-US" dirty="0" smtClean="0"/>
              <a:t>the vision</a:t>
            </a:r>
          </a:p>
          <a:p>
            <a:r>
              <a:rPr lang="en-US" dirty="0" smtClean="0"/>
              <a:t>SDGs, targets and </a:t>
            </a:r>
            <a:r>
              <a:rPr lang="en-US" dirty="0" smtClean="0">
                <a:solidFill>
                  <a:srgbClr val="FF0000"/>
                </a:solidFill>
              </a:rPr>
              <a:t>indicators</a:t>
            </a:r>
            <a:r>
              <a:rPr lang="en-US" dirty="0" smtClean="0"/>
              <a:t> (17 Goals and 169 targets and a global set of indicators with STATS Commission) </a:t>
            </a:r>
          </a:p>
          <a:p>
            <a:r>
              <a:rPr lang="en-US" dirty="0" smtClean="0"/>
              <a:t>Means of implementation and a new global partnership (finance/</a:t>
            </a:r>
            <a:r>
              <a:rPr lang="en-US" dirty="0" err="1" smtClean="0"/>
              <a:t>FfD</a:t>
            </a:r>
            <a:r>
              <a:rPr lang="en-US" dirty="0" smtClean="0"/>
              <a:t>, technology, capacity, trade) </a:t>
            </a:r>
          </a:p>
          <a:p>
            <a:r>
              <a:rPr lang="en-US" dirty="0" smtClean="0"/>
              <a:t>Follow up and review (data </a:t>
            </a:r>
            <a:r>
              <a:rPr lang="en-US" dirty="0" smtClean="0"/>
              <a:t>revolution, reporting and review mechanisms)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Delivery: UN Fit for </a:t>
            </a:r>
            <a:r>
              <a:rPr lang="en-US" dirty="0" smtClean="0">
                <a:solidFill>
                  <a:srgbClr val="FF0000"/>
                </a:solidFill>
              </a:rPr>
              <a:t>Purpose (funding, governance,…)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48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066800"/>
          </a:xfrm>
        </p:spPr>
        <p:txBody>
          <a:bodyPr>
            <a:normAutofit/>
          </a:bodyPr>
          <a:lstStyle/>
          <a:p>
            <a:r>
              <a:rPr lang="en-US" b="1" dirty="0" smtClean="0"/>
              <a:t>Decent Work in the SDGs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SDG 8 – </a:t>
            </a:r>
            <a:r>
              <a:rPr lang="en-US" dirty="0" smtClean="0">
                <a:solidFill>
                  <a:srgbClr val="FF0000"/>
                </a:solidFill>
              </a:rPr>
              <a:t>Inclusive Growth and Decent Work for All</a:t>
            </a:r>
          </a:p>
          <a:p>
            <a:r>
              <a:rPr lang="en-US" dirty="0" smtClean="0"/>
              <a:t>11 core targets, covering:</a:t>
            </a:r>
          </a:p>
          <a:p>
            <a:pPr lvl="1"/>
            <a:r>
              <a:rPr lang="en-US" dirty="0" smtClean="0"/>
              <a:t>Social Protection/SPF (1.3), (10.4)</a:t>
            </a:r>
          </a:p>
          <a:p>
            <a:pPr lvl="1"/>
            <a:r>
              <a:rPr lang="en-US" dirty="0" smtClean="0"/>
              <a:t>Skills for Decent Jobs (5.4)</a:t>
            </a:r>
          </a:p>
          <a:p>
            <a:pPr lvl="1"/>
            <a:r>
              <a:rPr lang="en-US" dirty="0" smtClean="0"/>
              <a:t>Productivity (8.2)</a:t>
            </a:r>
          </a:p>
          <a:p>
            <a:pPr lvl="1"/>
            <a:r>
              <a:rPr lang="en-US" dirty="0" smtClean="0"/>
              <a:t>Entrepreneurship, SMEs, Formalization (8.3)</a:t>
            </a:r>
          </a:p>
          <a:p>
            <a:pPr lvl="1"/>
            <a:r>
              <a:rPr lang="en-US" dirty="0" smtClean="0"/>
              <a:t>Full employment, DW for all, Gender pay gap (8.5)</a:t>
            </a:r>
          </a:p>
          <a:p>
            <a:pPr lvl="1"/>
            <a:r>
              <a:rPr lang="en-US" dirty="0" smtClean="0"/>
              <a:t>Youth employment (8.6)</a:t>
            </a:r>
          </a:p>
          <a:p>
            <a:pPr lvl="1"/>
            <a:r>
              <a:rPr lang="en-US" dirty="0" smtClean="0"/>
              <a:t>Child </a:t>
            </a:r>
            <a:r>
              <a:rPr lang="en-US" dirty="0" err="1" smtClean="0"/>
              <a:t>labour</a:t>
            </a:r>
            <a:r>
              <a:rPr lang="en-US" dirty="0" smtClean="0"/>
              <a:t> and forced </a:t>
            </a:r>
            <a:r>
              <a:rPr lang="en-US" dirty="0" err="1" smtClean="0"/>
              <a:t>labour</a:t>
            </a:r>
            <a:r>
              <a:rPr lang="en-US" dirty="0" smtClean="0"/>
              <a:t> (8.7)</a:t>
            </a:r>
          </a:p>
          <a:p>
            <a:pPr lvl="1"/>
            <a:r>
              <a:rPr lang="en-US" dirty="0" err="1" smtClean="0"/>
              <a:t>Labour</a:t>
            </a:r>
            <a:r>
              <a:rPr lang="en-US" dirty="0" smtClean="0"/>
              <a:t> rights, OSH, Migrants and precarious workers (8.8)</a:t>
            </a:r>
          </a:p>
          <a:p>
            <a:pPr lvl="1"/>
            <a:r>
              <a:rPr lang="en-US" dirty="0" smtClean="0"/>
              <a:t>Global Jobs Pact/Youth  employment strategy</a:t>
            </a:r>
          </a:p>
          <a:p>
            <a:pPr lvl="1"/>
            <a:r>
              <a:rPr lang="en-US" dirty="0" smtClean="0"/>
              <a:t>Wages (10.4)</a:t>
            </a:r>
          </a:p>
          <a:p>
            <a:pPr lvl="1"/>
            <a:r>
              <a:rPr lang="en-US" dirty="0" smtClean="0"/>
              <a:t>Fundamental freedoms/ freedo</a:t>
            </a:r>
            <a:r>
              <a:rPr lang="en-US" dirty="0"/>
              <a:t>m</a:t>
            </a:r>
            <a:r>
              <a:rPr lang="en-US" dirty="0" smtClean="0"/>
              <a:t> of association (16.10)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767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229600" cy="990600"/>
          </a:xfrm>
        </p:spPr>
        <p:txBody>
          <a:bodyPr/>
          <a:lstStyle/>
          <a:p>
            <a:r>
              <a:rPr lang="en-US" dirty="0"/>
              <a:t>Decent Work in the </a:t>
            </a:r>
            <a:r>
              <a:rPr lang="en-US" dirty="0" smtClean="0"/>
              <a:t>SDGs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7864"/>
            <a:ext cx="8458200" cy="5279136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26 </a:t>
            </a:r>
            <a:r>
              <a:rPr lang="en-US" dirty="0" smtClean="0"/>
              <a:t>Additional targets</a:t>
            </a:r>
          </a:p>
          <a:p>
            <a:pPr lvl="1"/>
            <a:r>
              <a:rPr lang="en-US" dirty="0" smtClean="0"/>
              <a:t>Extreme and multidimensional poverty (1.1; 1.2)</a:t>
            </a:r>
          </a:p>
          <a:p>
            <a:pPr lvl="1"/>
            <a:r>
              <a:rPr lang="en-US" dirty="0" smtClean="0"/>
              <a:t>Access to basic services (1.4)</a:t>
            </a:r>
          </a:p>
          <a:p>
            <a:pPr lvl="1"/>
            <a:r>
              <a:rPr lang="en-US" dirty="0" smtClean="0"/>
              <a:t>Crisis/resilience (1.5)</a:t>
            </a:r>
          </a:p>
          <a:p>
            <a:pPr lvl="1"/>
            <a:r>
              <a:rPr lang="en-US" dirty="0" smtClean="0"/>
              <a:t>Universal health coverage (3.8), HIV-AIDS (3.3)</a:t>
            </a:r>
          </a:p>
          <a:p>
            <a:pPr lvl="1"/>
            <a:r>
              <a:rPr lang="en-US" dirty="0" smtClean="0"/>
              <a:t>Access to TVET (4.3, 4.5)</a:t>
            </a:r>
          </a:p>
          <a:p>
            <a:pPr lvl="1"/>
            <a:r>
              <a:rPr lang="en-US" dirty="0" err="1" smtClean="0"/>
              <a:t>VioUnpaid</a:t>
            </a:r>
            <a:r>
              <a:rPr lang="en-US" dirty="0" smtClean="0"/>
              <a:t> care and domestic work (5.4)</a:t>
            </a:r>
          </a:p>
          <a:p>
            <a:pPr lvl="1"/>
            <a:r>
              <a:rPr lang="en-US" dirty="0" err="1"/>
              <a:t>Sectoral</a:t>
            </a:r>
            <a:r>
              <a:rPr lang="en-US" dirty="0"/>
              <a:t> jobs: </a:t>
            </a:r>
            <a:r>
              <a:rPr lang="en-US" dirty="0" smtClean="0"/>
              <a:t>Green Jobs (8.4), </a:t>
            </a:r>
            <a:r>
              <a:rPr lang="en-US" dirty="0"/>
              <a:t>Rural employment (</a:t>
            </a:r>
            <a:r>
              <a:rPr lang="en-US" dirty="0" smtClean="0"/>
              <a:t>2.3); Tourism (8.9), Industrial (9.2), R&amp;D (9.5) Health (3.c), Teachers (4.c), Maritime workers (14.c)</a:t>
            </a:r>
          </a:p>
          <a:p>
            <a:pPr lvl="1"/>
            <a:r>
              <a:rPr lang="en-US" dirty="0" smtClean="0"/>
              <a:t>Income inequality (10.1); Discrimination (10.3)</a:t>
            </a:r>
          </a:p>
          <a:p>
            <a:pPr lvl="1"/>
            <a:r>
              <a:rPr lang="en-US" dirty="0" smtClean="0"/>
              <a:t>Migration (10.7);  Trafficking (16.2)</a:t>
            </a:r>
          </a:p>
          <a:p>
            <a:pPr lvl="1"/>
            <a:r>
              <a:rPr lang="en-US" dirty="0" smtClean="0"/>
              <a:t>Rule of Law (16.3)</a:t>
            </a:r>
          </a:p>
          <a:p>
            <a:pPr lvl="1"/>
            <a:r>
              <a:rPr lang="en-US" dirty="0" smtClean="0"/>
              <a:t>MOIs: Capacity building (17.9); (Policy coherence (17.13 and 17.14); Statistics (17.18)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135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" y="457200"/>
            <a:ext cx="8507288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Next step 1: Defining global indicators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63272" cy="488211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global set of core indicators, accompanied by complementary </a:t>
            </a:r>
            <a:r>
              <a:rPr lang="en-US" dirty="0" smtClean="0"/>
              <a:t> thematic and national indicators</a:t>
            </a:r>
          </a:p>
          <a:p>
            <a:r>
              <a:rPr lang="en-US" dirty="0" smtClean="0"/>
              <a:t>Directly </a:t>
            </a:r>
            <a:r>
              <a:rPr lang="en-US" dirty="0"/>
              <a:t>respond to the goals and targets </a:t>
            </a:r>
            <a:r>
              <a:rPr lang="en-US" dirty="0" smtClean="0"/>
              <a:t>and </a:t>
            </a:r>
            <a:r>
              <a:rPr lang="en-US" dirty="0"/>
              <a:t>their level of ambition, must not undermine or re-interpret the targets, and should not introduce any new or contentious issues</a:t>
            </a:r>
            <a:endParaRPr lang="en-US" dirty="0" smtClean="0"/>
          </a:p>
          <a:p>
            <a:r>
              <a:rPr lang="en-US" dirty="0" smtClean="0"/>
              <a:t>One/two indicators </a:t>
            </a:r>
            <a:r>
              <a:rPr lang="en-US" dirty="0" smtClean="0"/>
              <a:t>per target, max </a:t>
            </a:r>
            <a:r>
              <a:rPr lang="en-US" dirty="0" smtClean="0"/>
              <a:t>100-200 </a:t>
            </a:r>
            <a:r>
              <a:rPr lang="en-US" dirty="0" smtClean="0"/>
              <a:t>indicators for the overall framework </a:t>
            </a:r>
            <a:r>
              <a:rPr lang="en-US" dirty="0"/>
              <a:t>(!), </a:t>
            </a:r>
            <a:r>
              <a:rPr lang="en-US" dirty="0" smtClean="0"/>
              <a:t> use of multi-purpose </a:t>
            </a:r>
            <a:r>
              <a:rPr lang="en-US" dirty="0"/>
              <a:t>indicators."</a:t>
            </a:r>
          </a:p>
          <a:p>
            <a:r>
              <a:rPr lang="en-US" dirty="0" smtClean="0"/>
              <a:t>Criteria:</a:t>
            </a:r>
          </a:p>
          <a:p>
            <a:pPr lvl="1"/>
            <a:r>
              <a:rPr lang="en-US" dirty="0" smtClean="0"/>
              <a:t>universally </a:t>
            </a:r>
            <a:r>
              <a:rPr lang="en-US" dirty="0"/>
              <a:t>applicable terms, preferably relying on international standard definitions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elevance </a:t>
            </a:r>
          </a:p>
          <a:p>
            <a:pPr lvl="1"/>
            <a:r>
              <a:rPr lang="en-US" dirty="0"/>
              <a:t>objective measures are preferred over subjective </a:t>
            </a:r>
            <a:r>
              <a:rPr lang="en-US" dirty="0" smtClean="0"/>
              <a:t>measures</a:t>
            </a:r>
          </a:p>
          <a:p>
            <a:pPr lvl="1"/>
            <a:r>
              <a:rPr lang="en-US" dirty="0" smtClean="0"/>
              <a:t>Internationally comparable, regional aggregation;</a:t>
            </a:r>
          </a:p>
          <a:p>
            <a:pPr lvl="1"/>
            <a:r>
              <a:rPr lang="en-US" dirty="0" smtClean="0"/>
              <a:t>Measurability, Methodological soundness; </a:t>
            </a:r>
          </a:p>
          <a:p>
            <a:pPr lvl="1"/>
            <a:r>
              <a:rPr lang="en-US" dirty="0" smtClean="0"/>
              <a:t>Easy </a:t>
            </a:r>
            <a:r>
              <a:rPr lang="en-US" dirty="0" smtClean="0"/>
              <a:t>to understand and communicate (avoid composite </a:t>
            </a:r>
            <a:r>
              <a:rPr lang="en-US" dirty="0" smtClean="0"/>
              <a:t>indicators)</a:t>
            </a:r>
          </a:p>
          <a:p>
            <a:pPr lvl="1"/>
            <a:r>
              <a:rPr lang="en-US" dirty="0" smtClean="0"/>
              <a:t>Level </a:t>
            </a:r>
            <a:r>
              <a:rPr lang="en-US" dirty="0" smtClean="0"/>
              <a:t>of </a:t>
            </a:r>
            <a:r>
              <a:rPr lang="en-US" dirty="0" smtClean="0"/>
              <a:t>disaggregation</a:t>
            </a:r>
          </a:p>
          <a:p>
            <a:pPr lvl="1"/>
            <a:r>
              <a:rPr lang="en-US" dirty="0" smtClean="0"/>
              <a:t>Availability </a:t>
            </a:r>
            <a:r>
              <a:rPr lang="en-US" dirty="0" smtClean="0"/>
              <a:t>(not a constraint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346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9677400" cy="106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Possible ILO indicators (under development)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029539"/>
              </p:ext>
            </p:extLst>
          </p:nvPr>
        </p:nvGraphicFramePr>
        <p:xfrm>
          <a:off x="228600" y="1142999"/>
          <a:ext cx="8763000" cy="5552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5666"/>
                <a:gridCol w="1947334"/>
              </a:tblGrid>
              <a:tr h="3386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Indicators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targets</a:t>
                      </a:r>
                      <a:endParaRPr lang="en-US" sz="1400" dirty="0"/>
                    </a:p>
                  </a:txBody>
                  <a:tcPr/>
                </a:tc>
              </a:tr>
              <a:tr h="3386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Social protection</a:t>
                      </a:r>
                      <a:r>
                        <a:rPr lang="en-US" sz="1400" baseline="0" dirty="0" smtClean="0"/>
                        <a:t>/SPF coverage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1.3; 10.4</a:t>
                      </a:r>
                      <a:endParaRPr lang="en-US" sz="1400" dirty="0"/>
                    </a:p>
                  </a:txBody>
                  <a:tcPr/>
                </a:tc>
              </a:tr>
              <a:tr h="3386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Productivity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8.2, 8.5</a:t>
                      </a:r>
                      <a:endParaRPr lang="en-US" sz="1400" dirty="0"/>
                    </a:p>
                  </a:txBody>
                  <a:tcPr/>
                </a:tc>
              </a:tr>
              <a:tr h="3386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Informality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8.3,</a:t>
                      </a:r>
                      <a:r>
                        <a:rPr lang="en-US" sz="1400" baseline="0" dirty="0" smtClean="0"/>
                        <a:t> 8.5, 8.8</a:t>
                      </a:r>
                      <a:endParaRPr lang="en-US" sz="1400" dirty="0"/>
                    </a:p>
                  </a:txBody>
                  <a:tcPr/>
                </a:tc>
              </a:tr>
              <a:tr h="3386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Employment</a:t>
                      </a:r>
                      <a:r>
                        <a:rPr lang="en-US" sz="1400" baseline="0" dirty="0" smtClean="0"/>
                        <a:t> p</a:t>
                      </a:r>
                      <a:r>
                        <a:rPr lang="en-US" sz="1400" dirty="0" smtClean="0"/>
                        <a:t>articipation rates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8.5</a:t>
                      </a:r>
                      <a:endParaRPr lang="en-US" sz="1400" dirty="0"/>
                    </a:p>
                  </a:txBody>
                  <a:tcPr/>
                </a:tc>
              </a:tr>
              <a:tr h="3386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Poverty</a:t>
                      </a:r>
                      <a:r>
                        <a:rPr lang="en-US" sz="1400" baseline="0" dirty="0" smtClean="0"/>
                        <a:t> by employment status (working poor)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1.1; 1.2</a:t>
                      </a:r>
                      <a:endParaRPr lang="en-US" sz="1400" dirty="0"/>
                    </a:p>
                  </a:txBody>
                  <a:tcPr/>
                </a:tc>
              </a:tr>
              <a:tr h="3386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Unemployment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8.5; 8.6</a:t>
                      </a:r>
                      <a:endParaRPr lang="en-US" sz="1400" dirty="0"/>
                    </a:p>
                  </a:txBody>
                  <a:tcPr/>
                </a:tc>
              </a:tr>
              <a:tr h="3386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NEETs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8.6</a:t>
                      </a:r>
                      <a:endParaRPr lang="en-US" sz="1400" dirty="0"/>
                    </a:p>
                  </a:txBody>
                  <a:tcPr/>
                </a:tc>
              </a:tr>
              <a:tr h="4245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Ratification and implementation</a:t>
                      </a:r>
                      <a:r>
                        <a:rPr lang="en-US" sz="1400" baseline="0" dirty="0" smtClean="0"/>
                        <a:t> of ILO fundamental conventions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8.8</a:t>
                      </a:r>
                      <a:endParaRPr lang="en-US" sz="1400" dirty="0"/>
                    </a:p>
                  </a:txBody>
                  <a:tcPr/>
                </a:tc>
              </a:tr>
              <a:tr h="3386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Work accidents</a:t>
                      </a:r>
                      <a:r>
                        <a:rPr lang="en-US" sz="1400" baseline="0" dirty="0" smtClean="0"/>
                        <a:t> (fatal, non fatal, time lost)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8.8</a:t>
                      </a:r>
                      <a:endParaRPr lang="en-US" sz="1400" dirty="0"/>
                    </a:p>
                  </a:txBody>
                  <a:tcPr/>
                </a:tc>
              </a:tr>
              <a:tr h="3386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Child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labour</a:t>
                      </a:r>
                      <a:r>
                        <a:rPr lang="en-US" sz="1400" baseline="0" dirty="0" smtClean="0"/>
                        <a:t> and forced </a:t>
                      </a:r>
                      <a:r>
                        <a:rPr lang="en-US" sz="1400" baseline="0" dirty="0" err="1" smtClean="0"/>
                        <a:t>labour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8.7</a:t>
                      </a:r>
                      <a:endParaRPr lang="en-US" sz="1400" dirty="0"/>
                    </a:p>
                  </a:txBody>
                  <a:tcPr/>
                </a:tc>
              </a:tr>
              <a:tr h="38662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Wages/Gender</a:t>
                      </a:r>
                      <a:r>
                        <a:rPr lang="en-US" sz="1400" baseline="0" dirty="0" smtClean="0"/>
                        <a:t> pay gap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8.5; 10.4</a:t>
                      </a:r>
                      <a:endParaRPr lang="en-US" sz="1400" dirty="0"/>
                    </a:p>
                  </a:txBody>
                  <a:tcPr/>
                </a:tc>
              </a:tr>
              <a:tr h="3386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Collective bargaining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8.b, 16.10</a:t>
                      </a:r>
                      <a:endParaRPr lang="en-US" sz="1400" dirty="0"/>
                    </a:p>
                  </a:txBody>
                  <a:tcPr/>
                </a:tc>
              </a:tr>
              <a:tr h="3386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Social protection</a:t>
                      </a:r>
                      <a:r>
                        <a:rPr lang="en-US" sz="1400" baseline="0" dirty="0" smtClean="0"/>
                        <a:t> and employment public expenditure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8.b, 10.4</a:t>
                      </a:r>
                      <a:endParaRPr lang="en-US" sz="1400" dirty="0"/>
                    </a:p>
                  </a:txBody>
                  <a:tcPr/>
                </a:tc>
              </a:tr>
              <a:tr h="3386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Violence</a:t>
                      </a:r>
                      <a:r>
                        <a:rPr lang="en-US" sz="1400" baseline="0" dirty="0" smtClean="0"/>
                        <a:t> against trade unionists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16.10</a:t>
                      </a:r>
                      <a:endParaRPr lang="en-US" sz="1400" dirty="0"/>
                    </a:p>
                  </a:txBody>
                  <a:tcPr/>
                </a:tc>
              </a:tr>
              <a:tr h="338647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Labour</a:t>
                      </a:r>
                      <a:r>
                        <a:rPr lang="en-US" sz="1400" dirty="0" smtClean="0"/>
                        <a:t> migration indicators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8.8, 10.7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262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Next step 2: Means of Implementation and financing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363272" cy="4441680"/>
          </a:xfrm>
        </p:spPr>
        <p:txBody>
          <a:bodyPr>
            <a:normAutofit/>
          </a:bodyPr>
          <a:lstStyle/>
          <a:p>
            <a:r>
              <a:rPr lang="en-US" dirty="0" smtClean="0"/>
              <a:t>Normative frameworks</a:t>
            </a:r>
          </a:p>
          <a:p>
            <a:r>
              <a:rPr lang="en-US" dirty="0" smtClean="0"/>
              <a:t>Define </a:t>
            </a:r>
            <a:r>
              <a:rPr lang="en-US" dirty="0" smtClean="0"/>
              <a:t>baselines</a:t>
            </a:r>
          </a:p>
          <a:p>
            <a:r>
              <a:rPr lang="en-US" dirty="0" smtClean="0"/>
              <a:t>Costing/financial forecasts</a:t>
            </a:r>
          </a:p>
          <a:p>
            <a:r>
              <a:rPr lang="en-US" dirty="0" smtClean="0"/>
              <a:t>Fiscal space/debt sustainability analysis  (IMF-WB-ILO-UNICEF-UNDP)</a:t>
            </a:r>
          </a:p>
          <a:p>
            <a:r>
              <a:rPr lang="en-US" dirty="0" smtClean="0"/>
              <a:t>Domestic resources </a:t>
            </a:r>
            <a:r>
              <a:rPr lang="en-US" dirty="0"/>
              <a:t>m</a:t>
            </a:r>
            <a:r>
              <a:rPr lang="en-US" dirty="0" smtClean="0"/>
              <a:t>obilization </a:t>
            </a:r>
            <a:r>
              <a:rPr lang="en-US" dirty="0"/>
              <a:t>s</a:t>
            </a:r>
            <a:r>
              <a:rPr lang="en-US" dirty="0" smtClean="0"/>
              <a:t>trategies</a:t>
            </a:r>
          </a:p>
          <a:p>
            <a:r>
              <a:rPr lang="en-US" dirty="0" smtClean="0"/>
              <a:t>Issues-based resources pooling and funding mechanisms</a:t>
            </a:r>
          </a:p>
          <a:p>
            <a:r>
              <a:rPr lang="en-US" dirty="0" smtClean="0"/>
              <a:t>Global funds</a:t>
            </a:r>
          </a:p>
        </p:txBody>
      </p:sp>
    </p:spTree>
    <p:extLst>
      <p:ext uri="{BB962C8B-B14F-4D97-AF65-F5344CB8AC3E}">
        <p14:creationId xmlns:p14="http://schemas.microsoft.com/office/powerpoint/2010/main" val="772224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496944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Next step 3: Monitoring and follow up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1387248"/>
            <a:ext cx="8219256" cy="50897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Based on already existing mechanisms, data bases and reports</a:t>
            </a:r>
          </a:p>
          <a:p>
            <a:r>
              <a:rPr lang="en-US" dirty="0" smtClean="0"/>
              <a:t>National, country-led, multi-stakeholder participation, supported by UN/IFIs</a:t>
            </a:r>
          </a:p>
          <a:p>
            <a:r>
              <a:rPr lang="en-US" dirty="0" smtClean="0"/>
              <a:t>Regional supported by the </a:t>
            </a:r>
            <a:r>
              <a:rPr lang="en-US" dirty="0" smtClean="0"/>
              <a:t>Commissions</a:t>
            </a:r>
          </a:p>
          <a:p>
            <a:r>
              <a:rPr lang="en-US" dirty="0"/>
              <a:t>Global hosted by the High Level Political Forum (HLPF), including: </a:t>
            </a:r>
          </a:p>
          <a:p>
            <a:pPr lvl="1"/>
            <a:r>
              <a:rPr lang="en-US" dirty="0"/>
              <a:t>Thematic component, built on existing issues-based accountability platforms and coordination mechanisms </a:t>
            </a:r>
          </a:p>
          <a:p>
            <a:pPr lvl="1"/>
            <a:r>
              <a:rPr lang="en-US" dirty="0"/>
              <a:t>Global partnership review </a:t>
            </a:r>
          </a:p>
          <a:p>
            <a:r>
              <a:rPr lang="en-US" dirty="0" smtClean="0"/>
              <a:t>ILO GB, ILC and ILO Supervisory Structure aligned with thematic reporting </a:t>
            </a:r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423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363272" cy="1066800"/>
          </a:xfrm>
        </p:spPr>
        <p:txBody>
          <a:bodyPr/>
          <a:lstStyle/>
          <a:p>
            <a:r>
              <a:rPr lang="en-US" b="1" dirty="0">
                <a:solidFill>
                  <a:srgbClr val="233884"/>
                </a:solidFill>
              </a:rPr>
              <a:t>Next step </a:t>
            </a:r>
            <a:r>
              <a:rPr lang="en-US" b="1" dirty="0" smtClean="0">
                <a:solidFill>
                  <a:srgbClr val="233884"/>
                </a:solidFill>
              </a:rPr>
              <a:t>4: </a:t>
            </a:r>
            <a:r>
              <a:rPr lang="en-US" b="1" dirty="0">
                <a:solidFill>
                  <a:srgbClr val="233884"/>
                </a:solidFill>
              </a:rPr>
              <a:t>Delivering</a:t>
            </a:r>
            <a:endParaRPr lang="en-GB" b="1" dirty="0">
              <a:solidFill>
                <a:srgbClr val="23388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916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Normative frameworks integrated with  operational activities </a:t>
            </a:r>
            <a:endParaRPr lang="en-US" dirty="0"/>
          </a:p>
          <a:p>
            <a:r>
              <a:rPr lang="en-US" dirty="0" smtClean="0"/>
              <a:t>Shift focus from developing countries to universal</a:t>
            </a:r>
          </a:p>
          <a:p>
            <a:r>
              <a:rPr lang="en-US" dirty="0" smtClean="0"/>
              <a:t>Integrated and coherent system-wide policies and strategies</a:t>
            </a:r>
          </a:p>
          <a:p>
            <a:r>
              <a:rPr lang="en-US" dirty="0" smtClean="0"/>
              <a:t>Multi-stakeholder engagement, partnerships and issue-based coalitions </a:t>
            </a:r>
          </a:p>
          <a:p>
            <a:r>
              <a:rPr lang="en-US" dirty="0"/>
              <a:t>Integrated </a:t>
            </a:r>
            <a:r>
              <a:rPr lang="en-US" dirty="0" smtClean="0"/>
              <a:t>management </a:t>
            </a:r>
            <a:r>
              <a:rPr lang="en-US" dirty="0" smtClean="0"/>
              <a:t>models, including operational modalities, funding and transparency</a:t>
            </a:r>
          </a:p>
          <a:p>
            <a:r>
              <a:rPr lang="en-US" dirty="0" smtClean="0"/>
              <a:t>Common assessment tools</a:t>
            </a:r>
          </a:p>
        </p:txBody>
      </p:sp>
    </p:spTree>
    <p:extLst>
      <p:ext uri="{BB962C8B-B14F-4D97-AF65-F5344CB8AC3E}">
        <p14:creationId xmlns:p14="http://schemas.microsoft.com/office/powerpoint/2010/main" val="412345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833</TotalTime>
  <Words>934</Words>
  <Application>Microsoft Office PowerPoint</Application>
  <PresentationFormat>On-screen Show (4:3)</PresentationFormat>
  <Paragraphs>146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Decent Work in the Post-2015 development agenda: What’s next?</vt:lpstr>
      <vt:lpstr>Building blocks of the new agenda: Work in progress…</vt:lpstr>
      <vt:lpstr>Decent Work in the SDGs</vt:lpstr>
      <vt:lpstr>Decent Work in the SDGs</vt:lpstr>
      <vt:lpstr>Next step 1: Defining global indicators</vt:lpstr>
      <vt:lpstr>Possible ILO indicators (under development)</vt:lpstr>
      <vt:lpstr>Next step 2: Means of Implementation and financing</vt:lpstr>
      <vt:lpstr>Next step 3: Monitoring and follow up</vt:lpstr>
      <vt:lpstr>Next step 4: Delivering</vt:lpstr>
      <vt:lpstr>How will it affect the ILO’s activities? </vt:lpstr>
      <vt:lpstr>Final remarks: Implications</vt:lpstr>
      <vt:lpstr>Summary Next Steps</vt:lpstr>
    </vt:vector>
  </TitlesOfParts>
  <Company>ILO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Protection and the Post-2015 development agenda: Briefing for the SPIAC- B</dc:title>
  <dc:creator>ILO NY laptop</dc:creator>
  <cp:lastModifiedBy>ILO NY laptop</cp:lastModifiedBy>
  <cp:revision>26</cp:revision>
  <dcterms:created xsi:type="dcterms:W3CDTF">2014-05-05T02:23:00Z</dcterms:created>
  <dcterms:modified xsi:type="dcterms:W3CDTF">2015-05-11T14:25:15Z</dcterms:modified>
</cp:coreProperties>
</file>