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64" r:id="rId13"/>
    <p:sldId id="267" r:id="rId14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384" y="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79B75-F8B9-4816-9E9F-ED4AA108B4A9}" type="datetimeFigureOut">
              <a:rPr lang="en-GB" smtClean="0"/>
              <a:t>14/12/2011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A5C4A-239A-4E01-990D-C8002BEB56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04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GB" dirty="0" smtClean="0"/>
              <a:t>Unclear</a:t>
            </a:r>
            <a:r>
              <a:rPr lang="en-GB" baseline="0" dirty="0" smtClean="0"/>
              <a:t> what it means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No commitments at all.  What does it mean in </a:t>
            </a:r>
            <a:r>
              <a:rPr lang="en-GB" baseline="0" dirty="0" err="1" smtClean="0"/>
              <a:t>practic</a:t>
            </a:r>
            <a:r>
              <a:rPr lang="en-GB" baseline="0" dirty="0" smtClean="0"/>
              <a:t>?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Wording from before (</a:t>
            </a:r>
            <a:r>
              <a:rPr lang="en-GB" baseline="0" dirty="0" err="1" smtClean="0"/>
              <a:t>millenium</a:t>
            </a:r>
            <a:r>
              <a:rPr lang="en-GB" baseline="0" dirty="0" smtClean="0"/>
              <a:t> declaration) defensive… </a:t>
            </a:r>
          </a:p>
          <a:p>
            <a:pPr marL="228600" indent="-228600">
              <a:buAutoNum type="arabicPeriod"/>
            </a:pPr>
            <a:r>
              <a:rPr lang="en-GB" baseline="0" dirty="0" err="1" smtClean="0"/>
              <a:t>Unemployement</a:t>
            </a:r>
            <a:r>
              <a:rPr lang="en-GB" baseline="0" dirty="0" smtClean="0"/>
              <a:t> and </a:t>
            </a:r>
            <a:r>
              <a:rPr lang="en-GB" baseline="0" dirty="0" err="1" smtClean="0"/>
              <a:t>underemployement</a:t>
            </a:r>
            <a:r>
              <a:rPr lang="en-GB" baseline="0" dirty="0" smtClean="0"/>
              <a:t> are still not understood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5/6/7/8 are all about diversity, different actors and no minimal engagements</a:t>
            </a:r>
          </a:p>
          <a:p>
            <a:pPr marL="228600" indent="-228600">
              <a:buAutoNum type="arabicPeriod" startAt="9"/>
            </a:pPr>
            <a:r>
              <a:rPr lang="en-GB" baseline="0" dirty="0" smtClean="0"/>
              <a:t>Vision on development ?</a:t>
            </a:r>
          </a:p>
          <a:p>
            <a:pPr marL="228600" indent="-228600">
              <a:buAutoNum type="arabicPeriod" startAt="9"/>
            </a:pPr>
            <a:r>
              <a:rPr lang="en-GB" dirty="0" smtClean="0"/>
              <a:t>Looking </a:t>
            </a:r>
            <a:r>
              <a:rPr lang="en-GB" dirty="0" err="1" smtClean="0"/>
              <a:t>elswhere</a:t>
            </a:r>
            <a:r>
              <a:rPr lang="en-GB" baseline="0" dirty="0" smtClean="0"/>
              <a:t> for financing: privatisation… </a:t>
            </a:r>
          </a:p>
          <a:p>
            <a:pPr marL="228600" indent="-228600">
              <a:buAutoNum type="arabicPeriod" startAt="9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A5C4A-239A-4E01-990D-C8002BEB560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944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 startAt="11"/>
            </a:pPr>
            <a:r>
              <a:rPr lang="en-GB" dirty="0" smtClean="0"/>
              <a:t>OK this is a relatively</a:t>
            </a:r>
            <a:r>
              <a:rPr lang="en-GB" baseline="0" dirty="0" smtClean="0"/>
              <a:t> good </a:t>
            </a:r>
            <a:r>
              <a:rPr lang="en-GB" baseline="0" dirty="0" err="1" smtClean="0"/>
              <a:t>para</a:t>
            </a:r>
            <a:r>
              <a:rPr lang="en-GB" baseline="0" dirty="0" smtClean="0"/>
              <a:t>  we are good in principle</a:t>
            </a:r>
          </a:p>
          <a:p>
            <a:pPr marL="228600" indent="-228600">
              <a:buAutoNum type="arabicPeriod" startAt="11"/>
            </a:pPr>
            <a:r>
              <a:rPr lang="en-GB" baseline="0" dirty="0" smtClean="0"/>
              <a:t>Idem</a:t>
            </a:r>
          </a:p>
          <a:p>
            <a:pPr marL="228600" indent="-228600">
              <a:buAutoNum type="arabicPeriod" startAt="11"/>
            </a:pPr>
            <a:r>
              <a:rPr lang="en-GB" baseline="0" dirty="0" smtClean="0"/>
              <a:t>Brings us the “new” thing: implementation at country level</a:t>
            </a:r>
          </a:p>
          <a:p>
            <a:pPr marL="228600" indent="-228600">
              <a:buAutoNum type="arabicPeriod" startAt="11"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A5C4A-239A-4E01-990D-C8002BEB560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302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DF6B-D125-4ABC-BB24-72C0FDE3A1F4}" type="datetimeFigureOut">
              <a:rPr lang="es-ES_tradnl" smtClean="0"/>
              <a:t>14/12/2011</a:t>
            </a:fld>
            <a:endParaRPr lang="es-ES_trad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A3A3-7690-416C-8C4A-044E21459B07}" type="slidenum">
              <a:rPr lang="es-ES_tradnl" smtClean="0"/>
              <a:t>‹#›</a:t>
            </a:fld>
            <a:endParaRPr lang="es-ES_tradnl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DF6B-D125-4ABC-BB24-72C0FDE3A1F4}" type="datetimeFigureOut">
              <a:rPr lang="es-ES_tradnl" smtClean="0"/>
              <a:t>14/12/2011</a:t>
            </a:fld>
            <a:endParaRPr lang="es-ES_trad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A3A3-7690-416C-8C4A-044E21459B07}" type="slidenum">
              <a:rPr lang="es-ES_tradnl" smtClean="0"/>
              <a:t>‹#›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DF6B-D125-4ABC-BB24-72C0FDE3A1F4}" type="datetimeFigureOut">
              <a:rPr lang="es-ES_tradnl" smtClean="0"/>
              <a:t>14/12/2011</a:t>
            </a:fld>
            <a:endParaRPr lang="es-ES_trad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A3A3-7690-416C-8C4A-044E21459B07}" type="slidenum">
              <a:rPr lang="es-ES_tradnl" smtClean="0"/>
              <a:t>‹#›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DF6B-D125-4ABC-BB24-72C0FDE3A1F4}" type="datetimeFigureOut">
              <a:rPr lang="es-ES_tradnl" smtClean="0"/>
              <a:t>14/12/2011</a:t>
            </a:fld>
            <a:endParaRPr lang="es-ES_trad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A3A3-7690-416C-8C4A-044E21459B07}" type="slidenum">
              <a:rPr lang="es-ES_tradnl" smtClean="0"/>
              <a:t>‹#›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DF6B-D125-4ABC-BB24-72C0FDE3A1F4}" type="datetimeFigureOut">
              <a:rPr lang="es-ES_tradnl" smtClean="0"/>
              <a:t>14/12/2011</a:t>
            </a:fld>
            <a:endParaRPr lang="es-ES_trad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A3A3-7690-416C-8C4A-044E21459B07}" type="slidenum">
              <a:rPr lang="es-ES_tradnl" smtClean="0"/>
              <a:t>‹#›</a:t>
            </a:fld>
            <a:endParaRPr lang="es-ES_tradnl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DF6B-D125-4ABC-BB24-72C0FDE3A1F4}" type="datetimeFigureOut">
              <a:rPr lang="es-ES_tradnl" smtClean="0"/>
              <a:t>14/12/2011</a:t>
            </a:fld>
            <a:endParaRPr lang="es-ES_trad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A3A3-7690-416C-8C4A-044E21459B07}" type="slidenum">
              <a:rPr lang="es-ES_tradnl" smtClean="0"/>
              <a:t>‹#›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DF6B-D125-4ABC-BB24-72C0FDE3A1F4}" type="datetimeFigureOut">
              <a:rPr lang="es-ES_tradnl" smtClean="0"/>
              <a:t>14/12/2011</a:t>
            </a:fld>
            <a:endParaRPr lang="es-ES_trad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A3A3-7690-416C-8C4A-044E21459B07}" type="slidenum">
              <a:rPr lang="es-ES_tradnl" smtClean="0"/>
              <a:t>‹#›</a:t>
            </a:fld>
            <a:endParaRPr lang="es-ES_tradnl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DF6B-D125-4ABC-BB24-72C0FDE3A1F4}" type="datetimeFigureOut">
              <a:rPr lang="es-ES_tradnl" smtClean="0"/>
              <a:t>14/12/2011</a:t>
            </a:fld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A3A3-7690-416C-8C4A-044E21459B07}" type="slidenum">
              <a:rPr lang="es-ES_tradnl" smtClean="0"/>
              <a:t>‹#›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DF6B-D125-4ABC-BB24-72C0FDE3A1F4}" type="datetimeFigureOut">
              <a:rPr lang="es-ES_tradnl" smtClean="0"/>
              <a:t>14/12/2011</a:t>
            </a:fld>
            <a:endParaRPr lang="es-ES_trad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A3A3-7690-416C-8C4A-044E21459B07}" type="slidenum">
              <a:rPr lang="es-ES_tradnl" smtClean="0"/>
              <a:t>‹#›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DF6B-D125-4ABC-BB24-72C0FDE3A1F4}" type="datetimeFigureOut">
              <a:rPr lang="es-ES_tradnl" smtClean="0"/>
              <a:t>14/12/2011</a:t>
            </a:fld>
            <a:endParaRPr lang="es-ES_trad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A3A3-7690-416C-8C4A-044E21459B07}" type="slidenum">
              <a:rPr lang="es-ES_tradnl" smtClean="0"/>
              <a:t>‹#›</a:t>
            </a:fld>
            <a:endParaRPr lang="es-ES_tradnl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8DF6B-D125-4ABC-BB24-72C0FDE3A1F4}" type="datetimeFigureOut">
              <a:rPr lang="es-ES_tradnl" smtClean="0"/>
              <a:t>14/12/2011</a:t>
            </a:fld>
            <a:endParaRPr lang="es-ES_trad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A3A3-7690-416C-8C4A-044E21459B07}" type="slidenum">
              <a:rPr lang="es-ES_tradnl" smtClean="0"/>
              <a:t>‹#›</a:t>
            </a:fld>
            <a:endParaRPr lang="es-ES_trad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DE8DF6B-D125-4ABC-BB24-72C0FDE3A1F4}" type="datetimeFigureOut">
              <a:rPr lang="es-ES_tradnl" smtClean="0"/>
              <a:t>14/12/2011</a:t>
            </a:fld>
            <a:endParaRPr lang="es-ES_trad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s-ES_trad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667A3A3-7690-416C-8C4A-044E21459B07}" type="slidenum">
              <a:rPr lang="es-ES_tradnl" smtClean="0"/>
              <a:t>‹#›</a:t>
            </a:fld>
            <a:endParaRPr lang="es-ES_trad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_tradnl" b="1" dirty="0" smtClean="0"/>
              <a:t>Busan </a:t>
            </a:r>
            <a:r>
              <a:rPr lang="en-GB" b="1" dirty="0" smtClean="0"/>
              <a:t>Outcomes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sz="3200" dirty="0" err="1" smtClean="0"/>
              <a:t>Elements</a:t>
            </a:r>
            <a:r>
              <a:rPr lang="es-ES_tradnl" sz="3200" dirty="0" smtClean="0"/>
              <a:t> of </a:t>
            </a:r>
            <a:r>
              <a:rPr lang="es-ES_tradnl" sz="3200" dirty="0" err="1" smtClean="0"/>
              <a:t>analysis</a:t>
            </a:r>
            <a:r>
              <a:rPr lang="es-ES_tradnl" sz="3200" dirty="0" smtClean="0"/>
              <a:t> </a:t>
            </a:r>
            <a:endParaRPr lang="es-ES_trad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78904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es-ES_tradnl" dirty="0" smtClean="0"/>
              <a:t>TUDCN General Meeting</a:t>
            </a:r>
          </a:p>
          <a:p>
            <a:pPr algn="r"/>
            <a:r>
              <a:rPr lang="es-ES_tradnl" dirty="0" smtClean="0"/>
              <a:t>Florence (IT)</a:t>
            </a:r>
          </a:p>
          <a:p>
            <a:pPr algn="r"/>
            <a:r>
              <a:rPr lang="es-ES_tradnl" dirty="0" smtClean="0"/>
              <a:t>12-14 </a:t>
            </a:r>
            <a:r>
              <a:rPr lang="es-ES_tradnl" dirty="0" err="1" smtClean="0"/>
              <a:t>December</a:t>
            </a:r>
            <a:r>
              <a:rPr lang="es-ES_tradnl" dirty="0" smtClean="0"/>
              <a:t> 2011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404616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overall focus confirms the trend towards privatisation and embracement of development by market driven goals, responding to the credo’s of neoliberal politics</a:t>
            </a:r>
          </a:p>
          <a:p>
            <a:pPr lvl="1"/>
            <a:r>
              <a:rPr lang="en-GB" dirty="0" smtClean="0"/>
              <a:t>Free game and support for private sector </a:t>
            </a:r>
          </a:p>
          <a:p>
            <a:pPr lvl="1"/>
            <a:r>
              <a:rPr lang="en-GB" dirty="0" smtClean="0"/>
              <a:t>Small states (but effective – sic)</a:t>
            </a:r>
          </a:p>
          <a:p>
            <a:pPr lvl="1"/>
            <a:r>
              <a:rPr lang="en-GB" dirty="0" smtClean="0"/>
              <a:t>Weakening of international commitments to optimise in-country “effectiveness”</a:t>
            </a:r>
          </a:p>
          <a:p>
            <a:pPr lvl="1"/>
            <a:r>
              <a:rPr lang="en-GB" dirty="0" smtClean="0"/>
              <a:t>Donor and (international) corporate driven</a:t>
            </a:r>
          </a:p>
          <a:p>
            <a:r>
              <a:rPr lang="en-GB" dirty="0" smtClean="0"/>
              <a:t>Broadening the agreement is positive and increases legitimacy</a:t>
            </a:r>
          </a:p>
          <a:p>
            <a:r>
              <a:rPr lang="en-GB" dirty="0" smtClean="0"/>
              <a:t>But weakens the overall strength of commitments </a:t>
            </a:r>
          </a:p>
          <a:p>
            <a:r>
              <a:rPr lang="en-GB" dirty="0" smtClean="0"/>
              <a:t>We are far from a standards based binding set of commitments (</a:t>
            </a:r>
            <a:r>
              <a:rPr lang="en-GB" dirty="0" err="1" smtClean="0"/>
              <a:t>eg</a:t>
            </a:r>
            <a:r>
              <a:rPr lang="en-GB" dirty="0" smtClean="0"/>
              <a:t> “convention”)</a:t>
            </a:r>
          </a:p>
        </p:txBody>
      </p:sp>
    </p:spTree>
    <p:extLst>
      <p:ext uri="{BB962C8B-B14F-4D97-AF65-F5344CB8AC3E}">
        <p14:creationId xmlns:p14="http://schemas.microsoft.com/office/powerpoint/2010/main" val="3894004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Our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in-country emphasis takes the burden from the donor behaviour (PD and AAA) toward to countries responsibility itself (undeclared donor objective: the problem is  theirs)</a:t>
            </a:r>
          </a:p>
          <a:p>
            <a:r>
              <a:rPr lang="en-GB" dirty="0"/>
              <a:t>We are far from a standards based binding set of commitments (</a:t>
            </a:r>
            <a:r>
              <a:rPr lang="en-GB" dirty="0" err="1"/>
              <a:t>eg</a:t>
            </a:r>
            <a:r>
              <a:rPr lang="en-GB" dirty="0"/>
              <a:t> “convention”)</a:t>
            </a:r>
          </a:p>
          <a:p>
            <a:r>
              <a:rPr lang="en-GB" dirty="0" smtClean="0"/>
              <a:t>We </a:t>
            </a:r>
            <a:r>
              <a:rPr lang="en-GB" dirty="0"/>
              <a:t>have good wording on decent work, social inclusion etc…and on certain points the language is better than AAA</a:t>
            </a:r>
          </a:p>
          <a:p>
            <a:r>
              <a:rPr lang="en-GB" dirty="0" smtClean="0"/>
              <a:t>However</a:t>
            </a:r>
            <a:r>
              <a:rPr lang="en-GB" dirty="0"/>
              <a:t>, it is very likely that donor resources will drive the agendas of the building blocks</a:t>
            </a:r>
          </a:p>
          <a:p>
            <a:r>
              <a:rPr lang="en-GB" dirty="0" smtClean="0"/>
              <a:t>Much </a:t>
            </a:r>
            <a:r>
              <a:rPr lang="en-GB" dirty="0"/>
              <a:t>remains to be made concrete in the action plan but the potential is there to influence </a:t>
            </a:r>
            <a:r>
              <a:rPr lang="en-GB" dirty="0" smtClean="0"/>
              <a:t>some of it </a:t>
            </a:r>
            <a:r>
              <a:rPr lang="en-GB" dirty="0"/>
              <a:t>in a positive way.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2703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commitments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ON THE PRIVATE SECTOR</a:t>
            </a:r>
          </a:p>
          <a:p>
            <a:pPr lvl="1"/>
            <a:r>
              <a:rPr lang="en-GB" dirty="0" smtClean="0"/>
              <a:t>We pushed for recognition as social partners</a:t>
            </a:r>
          </a:p>
          <a:p>
            <a:pPr lvl="1"/>
            <a:r>
              <a:rPr lang="en-GB" dirty="0" smtClean="0"/>
              <a:t>BIAC did not endorsed the demand for time reasons</a:t>
            </a:r>
          </a:p>
          <a:p>
            <a:pPr lvl="1"/>
            <a:r>
              <a:rPr lang="en-GB" dirty="0" smtClean="0"/>
              <a:t>Should we pursue this in order to have a seat on the table together with BIAC</a:t>
            </a:r>
          </a:p>
          <a:p>
            <a:pPr lvl="1"/>
            <a:r>
              <a:rPr lang="en-GB" dirty="0" smtClean="0"/>
              <a:t>Should we engage with the Private sector Building Block and under what conditions</a:t>
            </a:r>
          </a:p>
          <a:p>
            <a:pPr lvl="1"/>
            <a:endParaRPr lang="en-GB" dirty="0"/>
          </a:p>
          <a:p>
            <a:r>
              <a:rPr lang="en-GB" dirty="0" smtClean="0"/>
              <a:t>ON DECENT WORK AND SOCIAL PROTECTION</a:t>
            </a:r>
          </a:p>
          <a:p>
            <a:pPr lvl="1"/>
            <a:r>
              <a:rPr lang="en-GB" dirty="0" smtClean="0"/>
              <a:t>No building blocks besides the Private sector and “results”</a:t>
            </a:r>
          </a:p>
          <a:p>
            <a:pPr lvl="1"/>
            <a:r>
              <a:rPr lang="en-GB" dirty="0" smtClean="0"/>
              <a:t>Rights Based Approaches Building Block may be a good way to promote DW and SP</a:t>
            </a:r>
          </a:p>
          <a:p>
            <a:pPr lvl="1"/>
            <a:r>
              <a:rPr lang="en-GB" dirty="0" smtClean="0"/>
              <a:t>Indicators on Decent Work to be included in the overall results assessment framework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9038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CSO architecture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Now: BetterAid and Open Forum</a:t>
            </a:r>
          </a:p>
          <a:p>
            <a:r>
              <a:rPr lang="en-GB" dirty="0" smtClean="0"/>
              <a:t>Challenges: it is now about implementation in-country</a:t>
            </a:r>
          </a:p>
          <a:p>
            <a:pPr lvl="1"/>
            <a:r>
              <a:rPr lang="en-GB" dirty="0" smtClean="0"/>
              <a:t>Building blocks </a:t>
            </a:r>
          </a:p>
          <a:p>
            <a:pPr lvl="1"/>
            <a:r>
              <a:rPr lang="en-GB" dirty="0" smtClean="0"/>
              <a:t>But also CSO effectiveness </a:t>
            </a:r>
            <a:r>
              <a:rPr lang="en-GB" dirty="0" err="1" smtClean="0"/>
              <a:t>etc</a:t>
            </a:r>
            <a:endParaRPr lang="en-GB" dirty="0" smtClean="0"/>
          </a:p>
          <a:p>
            <a:pPr lvl="1"/>
            <a:r>
              <a:rPr lang="en-GB" dirty="0" smtClean="0"/>
              <a:t>Two parallel structures are not useful nor workable</a:t>
            </a:r>
          </a:p>
          <a:p>
            <a:r>
              <a:rPr lang="en-GB" dirty="0" smtClean="0"/>
              <a:t>We could favour a multi polar architecture based on 1 unique governance framework</a:t>
            </a:r>
          </a:p>
          <a:p>
            <a:pPr lvl="1"/>
            <a:r>
              <a:rPr lang="en-GB" dirty="0" smtClean="0"/>
              <a:t>REGIONS, SECTORS &amp; COMMON THEMES (BB) &amp; SUPPORT </a:t>
            </a:r>
          </a:p>
          <a:p>
            <a:pPr lvl="1"/>
            <a:r>
              <a:rPr lang="en-GB" dirty="0" smtClean="0"/>
              <a:t>ITUC WOULD BE ONE OF THE SECTORS</a:t>
            </a:r>
          </a:p>
          <a:p>
            <a:pPr lvl="1"/>
            <a:r>
              <a:rPr lang="en-GB" dirty="0" smtClean="0"/>
              <a:t>PARIS OFFICE WOULD BE UNDER SUPPORT</a:t>
            </a:r>
          </a:p>
          <a:p>
            <a:pPr lvl="1"/>
            <a:r>
              <a:rPr lang="en-GB" dirty="0" smtClean="0"/>
              <a:t>ENABLING ENVIRONMENT COULD BE A COMMON THEME INTEGRATED OR IN PARRALEL TO RBA</a:t>
            </a:r>
          </a:p>
          <a:p>
            <a:pPr lvl="1"/>
            <a:r>
              <a:rPr lang="en-GB" dirty="0" smtClean="0"/>
              <a:t>1 GOVERNANCE STRUCTURE (COORDINATION GROUP) </a:t>
            </a:r>
          </a:p>
          <a:p>
            <a:pPr lvl="1"/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6583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Overall</a:t>
            </a:r>
            <a:r>
              <a:rPr lang="es-ES_tradnl" dirty="0" smtClean="0"/>
              <a:t> </a:t>
            </a:r>
            <a:r>
              <a:rPr lang="es-ES_tradnl" dirty="0" err="1" smtClean="0"/>
              <a:t>assessment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smtClean="0"/>
              <a:t>GEOPOLITICS OVERSHADOW DEVELOPMENT RESULTS</a:t>
            </a:r>
          </a:p>
          <a:p>
            <a:pPr lvl="1"/>
            <a:r>
              <a:rPr lang="en-GB" dirty="0" smtClean="0"/>
              <a:t>CHINA and INDIA (voluntary commitments)</a:t>
            </a:r>
          </a:p>
          <a:p>
            <a:pPr lvl="1"/>
            <a:r>
              <a:rPr lang="en-GB" dirty="0" smtClean="0"/>
              <a:t>BRASIL, MEXICO (full support for BOD)</a:t>
            </a:r>
          </a:p>
          <a:p>
            <a:pPr lvl="1"/>
            <a:r>
              <a:rPr lang="en-GB" dirty="0" smtClean="0"/>
              <a:t>DONORS HIDE BEHIND BRICS TO LOWER ENGAGEMENTS</a:t>
            </a:r>
          </a:p>
          <a:p>
            <a:pPr lvl="1"/>
            <a:r>
              <a:rPr lang="en-GB" dirty="0" smtClean="0"/>
              <a:t>=&gt; OVERALL LACK OF COMMITMENTS</a:t>
            </a:r>
          </a:p>
          <a:p>
            <a:r>
              <a:rPr lang="en-GB" b="1" dirty="0" smtClean="0"/>
              <a:t>THE PARADIGM SHIFTED TOWARDS BRICS «MODEL» : «DOING BUSINESS» </a:t>
            </a:r>
          </a:p>
          <a:p>
            <a:pPr lvl="1"/>
            <a:r>
              <a:rPr lang="en-GB" dirty="0" smtClean="0"/>
              <a:t>ECONOMIC GROWTH AND “STEERED” «INCLUSIVENESS»</a:t>
            </a:r>
          </a:p>
          <a:p>
            <a:pPr lvl="1"/>
            <a:r>
              <a:rPr lang="en-GB" dirty="0" smtClean="0"/>
              <a:t>PRIVATE SECTOR AS DRIVER OF DEVELOPMENT</a:t>
            </a:r>
          </a:p>
          <a:p>
            <a:pPr lvl="1"/>
            <a:r>
              <a:rPr lang="en-GB" dirty="0"/>
              <a:t>STRONG STATE AS “ENABLENER” </a:t>
            </a:r>
          </a:p>
          <a:p>
            <a:pPr lvl="1"/>
            <a:r>
              <a:rPr lang="en-GB" dirty="0" smtClean="0"/>
              <a:t>NATIONAL FRAMEWORKS AND OBJECTIVES</a:t>
            </a:r>
          </a:p>
          <a:p>
            <a:r>
              <a:rPr lang="en-GB" b="1" dirty="0" smtClean="0"/>
              <a:t>WHAT CAN WE DO BETTER THAN ACCRA AND HOW?</a:t>
            </a:r>
          </a:p>
          <a:p>
            <a:pPr lvl="1"/>
            <a:r>
              <a:rPr lang="en-GB" dirty="0" smtClean="0"/>
              <a:t>IMPLEMENTATION WAS AND REMAINS THE PROBLEM</a:t>
            </a:r>
          </a:p>
          <a:p>
            <a:pPr lvl="1"/>
            <a:r>
              <a:rPr lang="en-GB" dirty="0" smtClean="0"/>
              <a:t>COMMITMENTS AND STRATEGIES </a:t>
            </a:r>
          </a:p>
          <a:p>
            <a:pPr lvl="1"/>
            <a:r>
              <a:rPr lang="en-GB" dirty="0" smtClean="0"/>
              <a:t>MOVING FROM AID TO DEVELOPMENT (FROM AID TO RIGHTS)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23351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GENERAL OUTCOMES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500" dirty="0" smtClean="0"/>
              <a:t>The answers given are uncertain and remain to be concretised (in-country partnerships and building blocs)</a:t>
            </a:r>
          </a:p>
          <a:p>
            <a:r>
              <a:rPr lang="en-GB" sz="2500" dirty="0" smtClean="0"/>
              <a:t>The commitments of the private sector are not tangible and the terms of engagement are weak</a:t>
            </a:r>
          </a:p>
          <a:p>
            <a:r>
              <a:rPr lang="en-GB" sz="2500" dirty="0" smtClean="0"/>
              <a:t>The overall architecture remains voluntary and undefined</a:t>
            </a:r>
          </a:p>
          <a:p>
            <a:r>
              <a:rPr lang="en-GB" sz="2500" dirty="0" smtClean="0"/>
              <a:t>The multistakeholder dimension is insufficiently recognised. The focus remains largely intergovernmental.</a:t>
            </a:r>
          </a:p>
          <a:p>
            <a:pPr marL="0" indent="0">
              <a:buNone/>
            </a:pPr>
            <a:endParaRPr lang="en-GB" sz="800" dirty="0" smtClean="0"/>
          </a:p>
          <a:p>
            <a:pPr marL="0" indent="0">
              <a:buNone/>
            </a:pPr>
            <a:r>
              <a:rPr lang="en-GB" sz="2500" dirty="0" smtClean="0"/>
              <a:t>=&gt;&gt;&gt; </a:t>
            </a:r>
            <a:r>
              <a:rPr lang="en-GB" sz="2800" b="1" i="1" u="sng" dirty="0" smtClean="0"/>
              <a:t>The follow up process will be crucial 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625440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BOD		Preamble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All partners, including civil society (?)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The China/India voluntary commitments (sic)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Recognising </a:t>
            </a:r>
            <a:r>
              <a:rPr lang="en-GB" i="1" dirty="0" smtClean="0"/>
              <a:t>INEQUALITY, DECENT WORK </a:t>
            </a:r>
            <a:r>
              <a:rPr lang="en-GB" dirty="0" smtClean="0"/>
              <a:t>and </a:t>
            </a:r>
            <a:r>
              <a:rPr lang="en-GB" i="1" dirty="0" smtClean="0"/>
              <a:t>PROMOTE HR, DEMOCRACY AND GOOD GOVERNANCE</a:t>
            </a:r>
            <a:r>
              <a:rPr lang="en-GB" dirty="0" smtClean="0"/>
              <a:t> AS PART OF THE DEAL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Missing out </a:t>
            </a:r>
            <a:r>
              <a:rPr lang="en-GB" u="sng" dirty="0" smtClean="0"/>
              <a:t>UN-EMPLOYEMENT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Diversification of actors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Differentiation of commitments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Embracing diversity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Common principles but diverse ways of implementing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Sustainable development (including social protection)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Funding for development: </a:t>
            </a:r>
            <a:r>
              <a:rPr lang="en-GB" u="sng" dirty="0" smtClean="0"/>
              <a:t>privatisation</a:t>
            </a:r>
            <a:r>
              <a:rPr lang="en-GB" dirty="0" smtClean="0"/>
              <a:t> ????</a:t>
            </a:r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0375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BOD        </a:t>
            </a:r>
            <a:r>
              <a:rPr lang="es-ES_tradnl" dirty="0" err="1" smtClean="0"/>
              <a:t>Common</a:t>
            </a:r>
            <a:r>
              <a:rPr lang="es-ES_tradnl" dirty="0" smtClean="0"/>
              <a:t> </a:t>
            </a:r>
            <a:r>
              <a:rPr lang="es-ES_tradnl" dirty="0" err="1" smtClean="0"/>
              <a:t>goals</a:t>
            </a:r>
            <a:r>
              <a:rPr lang="es-ES_tradnl" dirty="0" smtClean="0"/>
              <a:t> &amp; </a:t>
            </a:r>
            <a:r>
              <a:rPr lang="es-ES_tradnl" dirty="0" err="1" smtClean="0"/>
              <a:t>commitments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11"/>
            </a:pPr>
            <a:r>
              <a:rPr lang="en-GB" dirty="0" smtClean="0"/>
              <a:t>Consistence with </a:t>
            </a:r>
            <a:r>
              <a:rPr lang="en-GB" i="1" dirty="0" smtClean="0"/>
              <a:t>internationally agreed commitments on HR, DECENT WORK, gender, …</a:t>
            </a:r>
          </a:p>
          <a:p>
            <a:pPr lvl="1"/>
            <a:r>
              <a:rPr lang="en-GB" dirty="0" smtClean="0"/>
              <a:t>Ownership, results (reducing inequality), inclusiveness, transparency and accountability</a:t>
            </a:r>
          </a:p>
          <a:p>
            <a:pPr marL="457200" indent="-457200">
              <a:buFont typeface="+mj-lt"/>
              <a:buAutoNum type="arabicPeriod" startAt="11"/>
            </a:pPr>
            <a:r>
              <a:rPr lang="en-GB" dirty="0" smtClean="0"/>
              <a:t>Shared principles</a:t>
            </a:r>
          </a:p>
          <a:p>
            <a:pPr lvl="1"/>
            <a:r>
              <a:rPr lang="en-GB" i="1" dirty="0" smtClean="0"/>
              <a:t>DEMOCRATIC ownership</a:t>
            </a:r>
          </a:p>
          <a:p>
            <a:pPr lvl="1"/>
            <a:r>
              <a:rPr lang="en-GB" dirty="0" smtClean="0"/>
              <a:t>Capacity development</a:t>
            </a:r>
          </a:p>
          <a:p>
            <a:pPr lvl="1"/>
            <a:r>
              <a:rPr lang="en-GB" dirty="0" smtClean="0"/>
              <a:t>South </a:t>
            </a:r>
            <a:r>
              <a:rPr lang="en-GB" dirty="0" err="1" smtClean="0"/>
              <a:t>South</a:t>
            </a:r>
            <a:r>
              <a:rPr lang="en-GB" dirty="0" smtClean="0"/>
              <a:t> and triangular</a:t>
            </a:r>
          </a:p>
          <a:p>
            <a:pPr lvl="1"/>
            <a:r>
              <a:rPr lang="en-GB" dirty="0" smtClean="0"/>
              <a:t>Diversity of funding</a:t>
            </a:r>
          </a:p>
          <a:p>
            <a:pPr marL="457200" indent="-457200">
              <a:buFont typeface="+mj-lt"/>
              <a:buAutoNum type="arabicPeriod" startAt="11"/>
            </a:pPr>
            <a:r>
              <a:rPr lang="en-GB" dirty="0" smtClean="0"/>
              <a:t>Implementation at country level</a:t>
            </a:r>
          </a:p>
          <a:p>
            <a:pPr marL="457200" indent="-457200">
              <a:buFont typeface="+mj-lt"/>
              <a:buAutoNum type="arabicPeriod" startAt="11"/>
            </a:pPr>
            <a:endParaRPr lang="en-GB" dirty="0" smtClean="0"/>
          </a:p>
          <a:p>
            <a:pPr marL="457200" indent="-457200">
              <a:buFont typeface="+mj-lt"/>
              <a:buAutoNum type="arabicPeriod" startAt="11"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216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Operational paragraphs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14"/>
            </a:pPr>
            <a:r>
              <a:rPr lang="en-GB" dirty="0" smtClean="0"/>
              <a:t>Mexico </a:t>
            </a:r>
            <a:r>
              <a:rPr lang="en-GB" dirty="0" err="1" smtClean="0"/>
              <a:t>para</a:t>
            </a:r>
            <a:r>
              <a:rPr lang="en-GB" dirty="0" smtClean="0"/>
              <a:t> on diversity</a:t>
            </a:r>
          </a:p>
          <a:p>
            <a:pPr marL="457200" indent="-457200">
              <a:buFont typeface="+mj-lt"/>
              <a:buAutoNum type="arabicPeriod" startAt="14"/>
            </a:pPr>
            <a:r>
              <a:rPr lang="en-GB" dirty="0" smtClean="0"/>
              <a:t>Paris and Accra: Quo Vadis ?</a:t>
            </a:r>
          </a:p>
          <a:p>
            <a:pPr marL="457200" indent="-457200">
              <a:buFont typeface="+mj-lt"/>
              <a:buAutoNum type="arabicPeriod" startAt="14"/>
            </a:pPr>
            <a:r>
              <a:rPr lang="en-GB" dirty="0" smtClean="0"/>
              <a:t>South-South</a:t>
            </a:r>
          </a:p>
          <a:p>
            <a:pPr marL="457200" indent="-457200">
              <a:buFont typeface="+mj-lt"/>
              <a:buAutoNum type="arabicPeriod" startAt="14"/>
            </a:pPr>
            <a:r>
              <a:rPr lang="en-GB" dirty="0" smtClean="0"/>
              <a:t>Lessons learned from Paris evidence….???</a:t>
            </a:r>
          </a:p>
          <a:p>
            <a:pPr marL="457200" indent="-457200">
              <a:buFont typeface="+mj-lt"/>
              <a:buAutoNum type="arabicPeriod" startAt="14"/>
            </a:pPr>
            <a:r>
              <a:rPr lang="en-GB" dirty="0" smtClean="0"/>
              <a:t>Development ownership but joint risk management; and very limited monitoring and assessment systems limited to country priorities only! Untying of aid reaffirmed.</a:t>
            </a:r>
          </a:p>
          <a:p>
            <a:pPr marL="457200" indent="-457200">
              <a:buFont typeface="+mj-lt"/>
              <a:buAutoNum type="arabicPeriod" startAt="14"/>
            </a:pPr>
            <a:r>
              <a:rPr lang="en-GB" dirty="0" smtClean="0"/>
              <a:t> Country systems by default but donor decides </a:t>
            </a:r>
            <a:r>
              <a:rPr lang="en-GB" dirty="0" err="1" smtClean="0"/>
              <a:t>unilaterly</a:t>
            </a:r>
            <a:r>
              <a:rPr lang="en-GB" dirty="0" smtClean="0"/>
              <a:t> on the use…contradiction</a:t>
            </a:r>
          </a:p>
          <a:p>
            <a:pPr marL="457200" indent="-457200">
              <a:buFont typeface="+mj-lt"/>
              <a:buAutoNum type="arabicPeriod" startAt="14"/>
            </a:pPr>
            <a:r>
              <a:rPr lang="en-GB" dirty="0" smtClean="0"/>
              <a:t>Gender : country priorities (!) and decent work is out</a:t>
            </a:r>
          </a:p>
          <a:p>
            <a:pPr marL="457200" indent="-457200">
              <a:buFont typeface="+mj-lt"/>
              <a:buAutoNum type="arabicPeriod" startAt="14"/>
            </a:pPr>
            <a:r>
              <a:rPr lang="en-GB" dirty="0" smtClean="0"/>
              <a:t>Parliaments and local governments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8416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Operational paragraphs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2"/>
            </a:pPr>
            <a:r>
              <a:rPr lang="en-GB" dirty="0" smtClean="0"/>
              <a:t>Civil society §: adds to Accra with legal framework for enabling environment and acknowledge Istanbul Principles and Framework</a:t>
            </a:r>
          </a:p>
          <a:p>
            <a:pPr marL="457200" indent="-457200">
              <a:buFont typeface="+mj-lt"/>
              <a:buAutoNum type="arabicPeriod" startAt="22"/>
            </a:pPr>
            <a:r>
              <a:rPr lang="en-GB" dirty="0" smtClean="0"/>
              <a:t>Transparency: improved, standard accepted to be defined by December 2012 and implemented by 2015</a:t>
            </a:r>
          </a:p>
          <a:p>
            <a:pPr marL="457200" indent="-457200">
              <a:buFont typeface="+mj-lt"/>
              <a:buAutoNum type="arabicPeriod" startAt="22"/>
            </a:pPr>
            <a:r>
              <a:rPr lang="en-GB" dirty="0" smtClean="0"/>
              <a:t>Predictability: Indicative tables by 2013 for AAA partners</a:t>
            </a:r>
          </a:p>
          <a:p>
            <a:pPr marL="457200" lvl="2" indent="-457200">
              <a:buSzPct val="85000"/>
              <a:buFont typeface="+mj-lt"/>
              <a:buAutoNum type="arabicPeriod" startAt="25"/>
            </a:pPr>
            <a:r>
              <a:rPr lang="en-GB" sz="2400" dirty="0"/>
              <a:t>Reduce fragmentation</a:t>
            </a:r>
          </a:p>
          <a:p>
            <a:pPr marL="914400" lvl="4" indent="-457200">
              <a:buSzPct val="85000"/>
            </a:pPr>
            <a:r>
              <a:rPr lang="en-GB" sz="1800" dirty="0" smtClean="0"/>
              <a:t>Country-led </a:t>
            </a:r>
            <a:r>
              <a:rPr lang="en-GB" sz="1800" dirty="0"/>
              <a:t>arrangements by 2013</a:t>
            </a:r>
          </a:p>
          <a:p>
            <a:pPr marL="457200" indent="-457200">
              <a:buFont typeface="+mj-lt"/>
              <a:buAutoNum type="arabicPeriod" startAt="26"/>
            </a:pPr>
            <a:r>
              <a:rPr lang="en-GB" dirty="0" smtClean="0"/>
              <a:t>Fragile states (new deal)</a:t>
            </a:r>
          </a:p>
          <a:p>
            <a:pPr marL="457200" indent="-457200">
              <a:buFont typeface="+mj-lt"/>
              <a:buAutoNum type="arabicPeriod" startAt="27"/>
            </a:pPr>
            <a:r>
              <a:rPr lang="en-GB" dirty="0" smtClean="0"/>
              <a:t>Societies at risk </a:t>
            </a:r>
          </a:p>
          <a:p>
            <a:pPr marL="457200" indent="-457200">
              <a:buFont typeface="+mj-lt"/>
              <a:buAutoNum type="arabicPeriod" startAt="27"/>
            </a:pPr>
            <a:endParaRPr lang="en-GB" dirty="0" smtClean="0"/>
          </a:p>
          <a:p>
            <a:pPr marL="457200" indent="-457200">
              <a:buFont typeface="+mj-lt"/>
              <a:buAutoNum type="arabicPeriod" startAt="27"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endParaRPr lang="en-GB" dirty="0" smtClean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4224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Operational paragraphs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28"/>
            </a:pPr>
            <a:r>
              <a:rPr lang="en-GB" dirty="0" smtClean="0"/>
              <a:t>Aid to development effectiveness: growth?</a:t>
            </a:r>
          </a:p>
          <a:p>
            <a:pPr marL="457200" indent="-457200">
              <a:buFont typeface="+mj-lt"/>
              <a:buAutoNum type="arabicPeriod" startAt="28"/>
            </a:pPr>
            <a:r>
              <a:rPr lang="en-GB" dirty="0" smtClean="0"/>
              <a:t>Effective institutions: capturing on CSOs?</a:t>
            </a:r>
          </a:p>
          <a:p>
            <a:pPr marL="457200" indent="-457200">
              <a:buFont typeface="+mj-lt"/>
              <a:buAutoNum type="arabicPeriod" startAt="28"/>
            </a:pPr>
            <a:r>
              <a:rPr lang="en-GB" dirty="0" smtClean="0"/>
              <a:t>South </a:t>
            </a:r>
            <a:r>
              <a:rPr lang="en-GB" dirty="0" err="1" smtClean="0"/>
              <a:t>South</a:t>
            </a:r>
            <a:endParaRPr lang="en-GB" dirty="0" smtClean="0"/>
          </a:p>
          <a:p>
            <a:pPr marL="457200" indent="-457200">
              <a:buFont typeface="+mj-lt"/>
              <a:buAutoNum type="arabicPeriod" startAt="28"/>
            </a:pPr>
            <a:r>
              <a:rPr lang="en-GB" dirty="0" smtClean="0"/>
              <a:t>South </a:t>
            </a:r>
            <a:r>
              <a:rPr lang="en-GB" dirty="0" err="1" smtClean="0"/>
              <a:t>South</a:t>
            </a:r>
            <a:endParaRPr lang="en-GB" dirty="0" smtClean="0"/>
          </a:p>
          <a:p>
            <a:pPr marL="457200" indent="-457200">
              <a:buFont typeface="+mj-lt"/>
              <a:buAutoNum type="arabicPeriod" startAt="28"/>
            </a:pPr>
            <a:r>
              <a:rPr lang="en-GB" dirty="0" smtClean="0"/>
              <a:t>Private sector</a:t>
            </a:r>
          </a:p>
          <a:p>
            <a:pPr lvl="2"/>
            <a:r>
              <a:rPr lang="en-GB" dirty="0" smtClean="0"/>
              <a:t>Trade unions as partners in enabling environment</a:t>
            </a:r>
          </a:p>
          <a:p>
            <a:pPr lvl="2"/>
            <a:r>
              <a:rPr lang="en-GB" dirty="0" smtClean="0"/>
              <a:t>Private sector as partner in design of policies</a:t>
            </a:r>
          </a:p>
          <a:p>
            <a:pPr lvl="2"/>
            <a:r>
              <a:rPr lang="en-GB" dirty="0" smtClean="0"/>
              <a:t>Innovative financial expenses</a:t>
            </a:r>
          </a:p>
          <a:p>
            <a:pPr lvl="2"/>
            <a:r>
              <a:rPr lang="en-GB" dirty="0" smtClean="0"/>
              <a:t>Aid for trade</a:t>
            </a:r>
          </a:p>
          <a:p>
            <a:pPr lvl="2"/>
            <a:r>
              <a:rPr lang="en-GB" dirty="0" smtClean="0"/>
              <a:t>Advancing both development and business outcomes, mutually reinforcing</a:t>
            </a:r>
          </a:p>
          <a:p>
            <a:pPr marL="457200" indent="-457200">
              <a:buFont typeface="+mj-lt"/>
              <a:buAutoNum type="arabicPeriod" startAt="33"/>
            </a:pPr>
            <a:r>
              <a:rPr lang="en-GB" dirty="0" smtClean="0"/>
              <a:t>Corruption </a:t>
            </a:r>
            <a:r>
              <a:rPr lang="en-GB" sz="1800" dirty="0" smtClean="0"/>
              <a:t>(missing tax heavens)</a:t>
            </a:r>
          </a:p>
          <a:p>
            <a:pPr marL="457200" indent="-457200">
              <a:buFont typeface="+mj-lt"/>
              <a:buAutoNum type="arabicPeriod" startAt="33"/>
            </a:pPr>
            <a:r>
              <a:rPr lang="en-GB" dirty="0" smtClean="0"/>
              <a:t>Climate change financing (UN)</a:t>
            </a:r>
          </a:p>
          <a:p>
            <a:pPr marL="457200" indent="-457200">
              <a:buFont typeface="+mj-lt"/>
              <a:buAutoNum type="arabicPeriod" startAt="28"/>
            </a:pPr>
            <a:endParaRPr lang="en-GB" dirty="0" smtClean="0"/>
          </a:p>
          <a:p>
            <a:pPr marL="457200" indent="-457200">
              <a:buFont typeface="+mj-lt"/>
              <a:buAutoNum type="arabicPeriod" startAt="28"/>
            </a:pPr>
            <a:endParaRPr lang="en-GB" dirty="0"/>
          </a:p>
          <a:p>
            <a:pPr marL="457200" indent="-457200">
              <a:buFont typeface="+mj-lt"/>
              <a:buAutoNum type="arabicPeriod" startAt="28"/>
            </a:pPr>
            <a:endParaRPr lang="en-GB" dirty="0" smtClean="0"/>
          </a:p>
          <a:p>
            <a:pPr marL="457200" indent="-457200">
              <a:buFont typeface="+mj-lt"/>
              <a:buAutoNum type="arabicPeriod" startAt="28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62462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Architecture and follow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5"/>
            </a:pPr>
            <a:r>
              <a:rPr lang="en-GB" dirty="0" smtClean="0"/>
              <a:t>Continuity of commitments PD, AAA, GPED</a:t>
            </a:r>
          </a:p>
          <a:p>
            <a:pPr lvl="2"/>
            <a:r>
              <a:rPr lang="en-GB" dirty="0" smtClean="0"/>
              <a:t>National frameworks</a:t>
            </a:r>
          </a:p>
          <a:p>
            <a:pPr lvl="2"/>
            <a:r>
              <a:rPr lang="en-GB" dirty="0" smtClean="0"/>
              <a:t>Selective and relevant set of indicators and targets to measure progress</a:t>
            </a:r>
          </a:p>
          <a:p>
            <a:pPr lvl="2"/>
            <a:r>
              <a:rPr lang="en-GB" dirty="0" smtClean="0"/>
              <a:t>National/regional monitoring exercises</a:t>
            </a:r>
          </a:p>
          <a:p>
            <a:pPr marL="548640" lvl="2" indent="0">
              <a:buNone/>
            </a:pPr>
            <a:endParaRPr lang="en-GB" dirty="0"/>
          </a:p>
          <a:p>
            <a:pPr marL="342900" indent="-342900">
              <a:buFont typeface="+mj-lt"/>
              <a:buAutoNum type="arabicPeriod" startAt="35"/>
            </a:pPr>
            <a:r>
              <a:rPr lang="en-GB" dirty="0" smtClean="0"/>
              <a:t>Institutional framework</a:t>
            </a:r>
          </a:p>
          <a:p>
            <a:pPr lvl="2"/>
            <a:r>
              <a:rPr lang="en-GB" dirty="0" smtClean="0"/>
              <a:t>Unclear references to regional organisations and UNDCF</a:t>
            </a:r>
          </a:p>
          <a:p>
            <a:pPr lvl="2"/>
            <a:r>
              <a:rPr lang="en-GB" dirty="0" smtClean="0"/>
              <a:t>“regular review of progress”</a:t>
            </a:r>
          </a:p>
          <a:p>
            <a:pPr lvl="2"/>
            <a:r>
              <a:rPr lang="en-GB" dirty="0" smtClean="0"/>
              <a:t>Working arrangements to be clarified by July 2012</a:t>
            </a:r>
          </a:p>
          <a:p>
            <a:pPr lvl="2"/>
            <a:r>
              <a:rPr lang="en-GB" dirty="0" smtClean="0"/>
              <a:t>OECD and UNDP to support the functioning of the GPED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41821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269</TotalTime>
  <Words>1011</Words>
  <Application>Microsoft Office PowerPoint</Application>
  <PresentationFormat>On-screen Show (4:3)</PresentationFormat>
  <Paragraphs>148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Busan Outcomes Elements of analysis </vt:lpstr>
      <vt:lpstr>Overall assessment</vt:lpstr>
      <vt:lpstr>GENERAL OUTCOMES</vt:lpstr>
      <vt:lpstr>BOD  Preamble</vt:lpstr>
      <vt:lpstr>BOD        Common goals &amp; commitments</vt:lpstr>
      <vt:lpstr>Operational paragraphs</vt:lpstr>
      <vt:lpstr>Operational paragraphs</vt:lpstr>
      <vt:lpstr>Operational paragraphs</vt:lpstr>
      <vt:lpstr>Architecture and follow up</vt:lpstr>
      <vt:lpstr>Our assessment</vt:lpstr>
      <vt:lpstr>Our assessment</vt:lpstr>
      <vt:lpstr>Our commitments</vt:lpstr>
      <vt:lpstr>Future CSO architecture</vt:lpstr>
    </vt:vector>
  </TitlesOfParts>
  <Company>International Trade Union Confederation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Busan Outcomes Elements for discussion</dc:title>
  <dc:creator>Jan Dereymaeker</dc:creator>
  <cp:lastModifiedBy>Jan Dereymaeker</cp:lastModifiedBy>
  <cp:revision>20</cp:revision>
  <dcterms:created xsi:type="dcterms:W3CDTF">2011-12-08T13:05:37Z</dcterms:created>
  <dcterms:modified xsi:type="dcterms:W3CDTF">2011-12-14T09:55:21Z</dcterms:modified>
</cp:coreProperties>
</file>