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4" r:id="rId6"/>
    <p:sldId id="261" r:id="rId7"/>
    <p:sldId id="262" r:id="rId8"/>
    <p:sldId id="263" r:id="rId9"/>
    <p:sldId id="265" r:id="rId10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5" d="100"/>
          <a:sy n="85" d="100"/>
        </p:scale>
        <p:origin x="-1168" y="-6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BEA5E18-2963-4F3F-BC93-9031AEBCC937}" type="datetimeFigureOut">
              <a:rPr lang="pt-BR" smtClean="0"/>
              <a:t>24/09/15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E38DCE8-10D2-430E-BA3A-B4FF95AE2675}" type="slidenum">
              <a:rPr lang="pt-BR" smtClean="0"/>
              <a:t>‹#›</a:t>
            </a:fld>
            <a:endParaRPr lang="pt-B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31908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A5E18-2963-4F3F-BC93-9031AEBCC937}" type="datetimeFigureOut">
              <a:rPr lang="pt-BR" smtClean="0"/>
              <a:t>24/09/15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8DCE8-10D2-430E-BA3A-B4FF95AE267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2649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A5E18-2963-4F3F-BC93-9031AEBCC937}" type="datetimeFigureOut">
              <a:rPr lang="pt-BR" smtClean="0"/>
              <a:t>24/09/15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8DCE8-10D2-430E-BA3A-B4FF95AE267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9822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A5E18-2963-4F3F-BC93-9031AEBCC937}" type="datetimeFigureOut">
              <a:rPr lang="pt-BR" smtClean="0"/>
              <a:t>24/09/15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8DCE8-10D2-430E-BA3A-B4FF95AE2675}" type="slidenum">
              <a:rPr lang="pt-BR" smtClean="0"/>
              <a:t>‹#›</a:t>
            </a:fld>
            <a:endParaRPr lang="pt-B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0363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A5E18-2963-4F3F-BC93-9031AEBCC937}" type="datetimeFigureOut">
              <a:rPr lang="pt-BR" smtClean="0"/>
              <a:t>24/09/15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8DCE8-10D2-430E-BA3A-B4FF95AE267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4496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A5E18-2963-4F3F-BC93-9031AEBCC937}" type="datetimeFigureOut">
              <a:rPr lang="pt-BR" smtClean="0"/>
              <a:t>24/09/15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8DCE8-10D2-430E-BA3A-B4FF95AE267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42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A5E18-2963-4F3F-BC93-9031AEBCC937}" type="datetimeFigureOut">
              <a:rPr lang="pt-BR" smtClean="0"/>
              <a:t>24/09/15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8DCE8-10D2-430E-BA3A-B4FF95AE267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9902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A5E18-2963-4F3F-BC93-9031AEBCC937}" type="datetimeFigureOut">
              <a:rPr lang="pt-BR" smtClean="0"/>
              <a:t>24/09/15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8DCE8-10D2-430E-BA3A-B4FF95AE267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7591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A5E18-2963-4F3F-BC93-9031AEBCC937}" type="datetimeFigureOut">
              <a:rPr lang="pt-BR" smtClean="0"/>
              <a:t>24/09/15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8DCE8-10D2-430E-BA3A-B4FF95AE267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6874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A5E18-2963-4F3F-BC93-9031AEBCC937}" type="datetimeFigureOut">
              <a:rPr lang="pt-BR" smtClean="0"/>
              <a:t>24/09/15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8DCE8-10D2-430E-BA3A-B4FF95AE267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8712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A5E18-2963-4F3F-BC93-9031AEBCC937}" type="datetimeFigureOut">
              <a:rPr lang="pt-BR" smtClean="0"/>
              <a:t>24/09/15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8DCE8-10D2-430E-BA3A-B4FF95AE267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9438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A5E18-2963-4F3F-BC93-9031AEBCC937}" type="datetimeFigureOut">
              <a:rPr lang="pt-BR" smtClean="0"/>
              <a:t>24/09/15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8DCE8-10D2-430E-BA3A-B4FF95AE267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9067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A5E18-2963-4F3F-BC93-9031AEBCC937}" type="datetimeFigureOut">
              <a:rPr lang="pt-BR" smtClean="0"/>
              <a:t>24/09/15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8DCE8-10D2-430E-BA3A-B4FF95AE267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8115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A5E18-2963-4F3F-BC93-9031AEBCC937}" type="datetimeFigureOut">
              <a:rPr lang="pt-BR" smtClean="0"/>
              <a:t>24/09/15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8DCE8-10D2-430E-BA3A-B4FF95AE267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8164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A5E18-2963-4F3F-BC93-9031AEBCC937}" type="datetimeFigureOut">
              <a:rPr lang="pt-BR" smtClean="0"/>
              <a:t>24/09/15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8DCE8-10D2-430E-BA3A-B4FF95AE267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931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A5E18-2963-4F3F-BC93-9031AEBCC937}" type="datetimeFigureOut">
              <a:rPr lang="pt-BR" smtClean="0"/>
              <a:t>24/09/15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8DCE8-10D2-430E-BA3A-B4FF95AE267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1366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A5E18-2963-4F3F-BC93-9031AEBCC937}" type="datetimeFigureOut">
              <a:rPr lang="pt-BR" smtClean="0"/>
              <a:t>24/09/15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8DCE8-10D2-430E-BA3A-B4FF95AE267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1351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BEA5E18-2963-4F3F-BC93-9031AEBCC937}" type="datetimeFigureOut">
              <a:rPr lang="pt-BR" smtClean="0"/>
              <a:t>24/09/15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E38DCE8-10D2-430E-BA3A-B4FF95AE267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982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 rot="21412006">
            <a:off x="75304" y="387276"/>
            <a:ext cx="10897496" cy="2495774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/>
              <a:t/>
            </a:r>
            <a:br>
              <a:rPr lang="pt-BR" b="1" dirty="0"/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cap="none" spc="300" dirty="0">
                <a:solidFill>
                  <a:schemeClr val="accent1">
                    <a:lumMod val="75000"/>
                  </a:schemeClr>
                </a:solidFill>
              </a:rPr>
              <a:t>Foro S</a:t>
            </a:r>
            <a:r>
              <a:rPr lang="pt-BR" b="1" cap="none" spc="300" dirty="0" smtClean="0">
                <a:solidFill>
                  <a:schemeClr val="accent1">
                    <a:lumMod val="75000"/>
                  </a:schemeClr>
                </a:solidFill>
              </a:rPr>
              <a:t>indical </a:t>
            </a:r>
            <a:r>
              <a:rPr lang="pt-BR" b="1" cap="none" spc="300" dirty="0">
                <a:solidFill>
                  <a:schemeClr val="accent1">
                    <a:lumMod val="75000"/>
                  </a:schemeClr>
                </a:solidFill>
              </a:rPr>
              <a:t>de </a:t>
            </a:r>
            <a:r>
              <a:rPr lang="pt-BR" b="1" cap="none" spc="300" dirty="0" err="1">
                <a:solidFill>
                  <a:schemeClr val="accent1">
                    <a:lumMod val="75000"/>
                  </a:schemeClr>
                </a:solidFill>
              </a:rPr>
              <a:t>los</a:t>
            </a:r>
            <a:r>
              <a:rPr lang="pt-BR" b="1" cap="none" spc="300" dirty="0">
                <a:solidFill>
                  <a:schemeClr val="accent1">
                    <a:lumMod val="75000"/>
                  </a:schemeClr>
                </a:solidFill>
              </a:rPr>
              <a:t> BRICS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 rot="21420560">
            <a:off x="1599302" y="3119718"/>
            <a:ext cx="9144000" cy="2891117"/>
          </a:xfrm>
        </p:spPr>
        <p:txBody>
          <a:bodyPr>
            <a:normAutofit/>
          </a:bodyPr>
          <a:lstStyle/>
          <a:p>
            <a:r>
              <a:rPr lang="en-GB" sz="3200" i="1" dirty="0" err="1" smtClean="0"/>
              <a:t>Cuales</a:t>
            </a:r>
            <a:r>
              <a:rPr lang="en-GB" sz="3200" i="1" dirty="0" smtClean="0"/>
              <a:t> </a:t>
            </a:r>
            <a:r>
              <a:rPr lang="en-GB" sz="3200" i="1" dirty="0" err="1" smtClean="0"/>
              <a:t>caminos</a:t>
            </a:r>
            <a:r>
              <a:rPr lang="en-GB" sz="3200" i="1" dirty="0" smtClean="0"/>
              <a:t> para la </a:t>
            </a:r>
            <a:r>
              <a:rPr lang="en-GB" sz="3200" i="1" dirty="0" err="1" smtClean="0"/>
              <a:t>cooperación</a:t>
            </a:r>
            <a:r>
              <a:rPr lang="en-GB" sz="3200" i="1" dirty="0" smtClean="0"/>
              <a:t> sur-sur</a:t>
            </a:r>
          </a:p>
          <a:p>
            <a:endParaRPr lang="en-GB" dirty="0"/>
          </a:p>
          <a:p>
            <a:r>
              <a:rPr lang="en-GB" i="1" cap="non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Antonio Lisboa – Secretário Internacional de la CUT</a:t>
            </a:r>
          </a:p>
          <a:p>
            <a:r>
              <a:rPr lang="en-GB" sz="2000" i="1" smtClean="0">
                <a:solidFill>
                  <a:schemeClr val="bg2">
                    <a:lumMod val="75000"/>
                  </a:schemeClr>
                </a:solidFill>
              </a:rPr>
              <a:t>Bruselas</a:t>
            </a:r>
            <a:r>
              <a:rPr lang="en-GB" sz="2000" i="1" dirty="0" smtClean="0">
                <a:solidFill>
                  <a:schemeClr val="bg2">
                    <a:lumMod val="75000"/>
                  </a:schemeClr>
                </a:solidFill>
              </a:rPr>
              <a:t>, 24-25 Septiembre 2015</a:t>
            </a:r>
            <a:endParaRPr lang="pt-BR" sz="2000" i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26" name="Picture 2" descr="http://cut.org.br/system/uploads/action_file_version/ba69dbf75bf3c141617e8b4f8aae7a05/file/logo-cu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391" y="268942"/>
            <a:ext cx="2365869" cy="104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821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6709" y="0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pt-BR" sz="4400" cap="none" spc="300" dirty="0" err="1" smtClean="0"/>
              <a:t>Declaraci</a:t>
            </a:r>
            <a:r>
              <a:rPr lang="pt-BR" sz="4400" cap="none" spc="300" dirty="0" err="1" smtClean="0"/>
              <a:t>ón</a:t>
            </a:r>
            <a:r>
              <a:rPr lang="pt-BR" sz="4400" cap="none" spc="300" dirty="0" smtClean="0"/>
              <a:t> de </a:t>
            </a:r>
            <a:r>
              <a:rPr lang="pt-BR" sz="4400" cap="none" spc="300" dirty="0" err="1" smtClean="0"/>
              <a:t>ufá</a:t>
            </a:r>
            <a:r>
              <a:rPr lang="pt-BR" sz="4400" cap="none" spc="300" dirty="0" smtClean="0"/>
              <a:t> - </a:t>
            </a:r>
            <a:r>
              <a:rPr lang="pt-BR" sz="4400" cap="none" spc="300" dirty="0" err="1" smtClean="0"/>
              <a:t>russia</a:t>
            </a:r>
            <a:endParaRPr lang="pt-BR" sz="4400" cap="none" spc="3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462579" y="1052178"/>
            <a:ext cx="11080375" cy="4574071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60000"/>
              </a:lnSpc>
            </a:pPr>
            <a:endParaRPr lang="es-ES" sz="3200" dirty="0" smtClean="0"/>
          </a:p>
          <a:p>
            <a:pPr marL="457200" lvl="1" indent="0">
              <a:lnSpc>
                <a:spcPct val="160000"/>
              </a:lnSpc>
              <a:buNone/>
            </a:pPr>
            <a:endParaRPr lang="pt-BR" sz="4400" spc="300" dirty="0" smtClean="0"/>
          </a:p>
          <a:p>
            <a:pPr lvl="1">
              <a:lnSpc>
                <a:spcPct val="160000"/>
              </a:lnSpc>
            </a:pPr>
            <a:r>
              <a:rPr lang="pt-BR" sz="4400" spc="300" dirty="0" smtClean="0"/>
              <a:t>Pela </a:t>
            </a:r>
            <a:r>
              <a:rPr lang="pt-BR" sz="4400" spc="300" dirty="0" err="1" smtClean="0"/>
              <a:t>primera</a:t>
            </a:r>
            <a:r>
              <a:rPr lang="pt-BR" sz="4400" spc="300" dirty="0" smtClean="0"/>
              <a:t> vez, um documento más </a:t>
            </a:r>
            <a:r>
              <a:rPr lang="pt-BR" sz="4400" spc="300" dirty="0" err="1" smtClean="0"/>
              <a:t>detallado</a:t>
            </a:r>
            <a:r>
              <a:rPr lang="pt-BR" sz="4400" spc="300" dirty="0" smtClean="0"/>
              <a:t> sobre </a:t>
            </a:r>
            <a:r>
              <a:rPr lang="pt-BR" sz="4400" spc="300" dirty="0" err="1" smtClean="0"/>
              <a:t>la</a:t>
            </a:r>
            <a:r>
              <a:rPr lang="pt-BR" sz="4400" spc="300" dirty="0" smtClean="0"/>
              <a:t> </a:t>
            </a:r>
            <a:r>
              <a:rPr lang="pt-BR" sz="4400" spc="300" dirty="0" err="1" smtClean="0"/>
              <a:t>estraégia</a:t>
            </a:r>
            <a:r>
              <a:rPr lang="pt-BR" sz="4400" spc="300" dirty="0" smtClean="0"/>
              <a:t> </a:t>
            </a:r>
            <a:r>
              <a:rPr lang="pt-BR" sz="4400" spc="300" dirty="0" err="1" smtClean="0"/>
              <a:t>brics</a:t>
            </a:r>
            <a:endParaRPr lang="pt-BR" sz="4400" spc="300" dirty="0" smtClean="0"/>
          </a:p>
          <a:p>
            <a:pPr lvl="1">
              <a:lnSpc>
                <a:spcPct val="160000"/>
              </a:lnSpc>
            </a:pPr>
            <a:r>
              <a:rPr lang="pt-BR" sz="4400" spc="300" dirty="0" smtClean="0"/>
              <a:t>És una </a:t>
            </a:r>
            <a:r>
              <a:rPr lang="pt-BR" sz="4400" spc="300" dirty="0" err="1" smtClean="0"/>
              <a:t>declaración</a:t>
            </a:r>
            <a:r>
              <a:rPr lang="pt-BR" sz="4400" spc="300" dirty="0" smtClean="0"/>
              <a:t> bastante </a:t>
            </a:r>
            <a:r>
              <a:rPr lang="pt-BR" sz="4400" spc="300" dirty="0" err="1" smtClean="0"/>
              <a:t>ámplia</a:t>
            </a:r>
            <a:r>
              <a:rPr lang="pt-BR" sz="4400" spc="300" dirty="0" smtClean="0"/>
              <a:t> que trata de distintos </a:t>
            </a:r>
            <a:r>
              <a:rPr lang="pt-BR" sz="4400" spc="300" dirty="0" err="1" smtClean="0"/>
              <a:t>puntos</a:t>
            </a:r>
            <a:r>
              <a:rPr lang="pt-BR" sz="4400" spc="300" dirty="0" smtClean="0"/>
              <a:t>, entre </a:t>
            </a:r>
            <a:r>
              <a:rPr lang="pt-BR" sz="4400" spc="300" dirty="0" err="1" smtClean="0"/>
              <a:t>los</a:t>
            </a:r>
            <a:r>
              <a:rPr lang="pt-BR" sz="4400" spc="300" dirty="0" smtClean="0"/>
              <a:t> </a:t>
            </a:r>
            <a:r>
              <a:rPr lang="pt-BR" sz="4400" spc="300" dirty="0" err="1" smtClean="0"/>
              <a:t>quales</a:t>
            </a:r>
            <a:r>
              <a:rPr lang="pt-BR" sz="4400" spc="300" dirty="0" smtClean="0"/>
              <a:t>, </a:t>
            </a:r>
            <a:r>
              <a:rPr lang="pt-BR" sz="4400" spc="300" dirty="0" err="1" smtClean="0"/>
              <a:t>resalto</a:t>
            </a:r>
            <a:r>
              <a:rPr lang="pt-BR" sz="4400" spc="300" dirty="0" smtClean="0"/>
              <a:t>:</a:t>
            </a:r>
          </a:p>
          <a:p>
            <a:pPr lvl="1">
              <a:lnSpc>
                <a:spcPct val="160000"/>
              </a:lnSpc>
            </a:pPr>
            <a:r>
              <a:rPr lang="pt-BR" sz="4400" spc="300" dirty="0" smtClean="0"/>
              <a:t>La defensa </a:t>
            </a:r>
            <a:r>
              <a:rPr lang="pt-BR" sz="4400" spc="300" dirty="0" err="1" smtClean="0"/>
              <a:t>del</a:t>
            </a:r>
            <a:r>
              <a:rPr lang="pt-BR" sz="4400" spc="300" dirty="0" smtClean="0"/>
              <a:t> multilateralismo</a:t>
            </a:r>
          </a:p>
          <a:p>
            <a:pPr lvl="1">
              <a:lnSpc>
                <a:spcPct val="160000"/>
              </a:lnSpc>
            </a:pPr>
            <a:r>
              <a:rPr lang="pt-BR" sz="4400" spc="300" dirty="0" err="1" smtClean="0"/>
              <a:t>Incremiento</a:t>
            </a:r>
            <a:r>
              <a:rPr lang="pt-BR" sz="4400" spc="300" dirty="0" smtClean="0"/>
              <a:t> </a:t>
            </a:r>
            <a:r>
              <a:rPr lang="pt-BR" sz="4400" spc="300" dirty="0" err="1" smtClean="0"/>
              <a:t>en</a:t>
            </a:r>
            <a:r>
              <a:rPr lang="pt-BR" sz="4400" spc="300" dirty="0" smtClean="0"/>
              <a:t> </a:t>
            </a:r>
            <a:r>
              <a:rPr lang="pt-BR" sz="4400" spc="300" dirty="0" err="1" smtClean="0"/>
              <a:t>la</a:t>
            </a:r>
            <a:r>
              <a:rPr lang="pt-BR" sz="4400" spc="300" dirty="0" smtClean="0"/>
              <a:t> </a:t>
            </a:r>
            <a:r>
              <a:rPr lang="pt-BR" sz="4400" spc="300" dirty="0" err="1" smtClean="0"/>
              <a:t>industrialización</a:t>
            </a:r>
            <a:r>
              <a:rPr lang="pt-BR" sz="4400" spc="300" dirty="0" smtClean="0"/>
              <a:t> e economia real</a:t>
            </a:r>
          </a:p>
          <a:p>
            <a:pPr lvl="1">
              <a:lnSpc>
                <a:spcPct val="160000"/>
              </a:lnSpc>
            </a:pPr>
            <a:r>
              <a:rPr lang="pt-BR" sz="4400" spc="300" dirty="0" err="1" smtClean="0"/>
              <a:t>Incremiento</a:t>
            </a:r>
            <a:r>
              <a:rPr lang="pt-BR" sz="4400" spc="300" dirty="0" smtClean="0"/>
              <a:t> </a:t>
            </a:r>
            <a:r>
              <a:rPr lang="pt-BR" sz="4400" spc="300" dirty="0" err="1" smtClean="0"/>
              <a:t>en</a:t>
            </a:r>
            <a:r>
              <a:rPr lang="pt-BR" sz="4400" spc="300" dirty="0" smtClean="0"/>
              <a:t> projetos que </a:t>
            </a:r>
            <a:r>
              <a:rPr lang="pt-BR" sz="4400" spc="300" dirty="0" err="1" smtClean="0"/>
              <a:t>generen</a:t>
            </a:r>
            <a:r>
              <a:rPr lang="pt-BR" sz="4400" spc="300" dirty="0" smtClean="0"/>
              <a:t> </a:t>
            </a:r>
            <a:r>
              <a:rPr lang="pt-BR" sz="4400" spc="300" dirty="0" err="1" smtClean="0"/>
              <a:t>energía</a:t>
            </a:r>
            <a:r>
              <a:rPr lang="pt-BR" sz="4400" spc="300" dirty="0" smtClean="0"/>
              <a:t> </a:t>
            </a:r>
            <a:r>
              <a:rPr lang="pt-BR" sz="4400" spc="300" dirty="0" err="1" smtClean="0"/>
              <a:t>límpia</a:t>
            </a:r>
            <a:r>
              <a:rPr lang="pt-BR" sz="4400" spc="300" dirty="0" smtClean="0"/>
              <a:t>, </a:t>
            </a:r>
            <a:endParaRPr lang="pt-BR" sz="4400" spc="300" dirty="0"/>
          </a:p>
          <a:p>
            <a:pPr lvl="1">
              <a:lnSpc>
                <a:spcPct val="160000"/>
              </a:lnSpc>
            </a:pPr>
            <a:r>
              <a:rPr lang="pt-BR" sz="4400" spc="300" dirty="0" smtClean="0"/>
              <a:t>Agenda pós-2015 – compromisso </a:t>
            </a:r>
            <a:r>
              <a:rPr lang="pt-BR" sz="4400" spc="300" dirty="0" err="1" smtClean="0"/>
              <a:t>con</a:t>
            </a:r>
            <a:r>
              <a:rPr lang="pt-BR" sz="4400" spc="300" dirty="0" smtClean="0"/>
              <a:t> una agenda ambiciosa </a:t>
            </a:r>
            <a:r>
              <a:rPr lang="pt-BR" sz="4400" spc="300" dirty="0" err="1" smtClean="0"/>
              <a:t>en</a:t>
            </a:r>
            <a:r>
              <a:rPr lang="pt-BR" sz="4400" spc="300" dirty="0" smtClean="0"/>
              <a:t> </a:t>
            </a:r>
            <a:r>
              <a:rPr lang="pt-BR" sz="4400" spc="300" dirty="0" err="1" smtClean="0"/>
              <a:t>setembre</a:t>
            </a:r>
            <a:endParaRPr lang="pt-BR" sz="4800" spc="300" dirty="0"/>
          </a:p>
        </p:txBody>
      </p:sp>
    </p:spTree>
    <p:extLst>
      <p:ext uri="{BB962C8B-B14F-4D97-AF65-F5344CB8AC3E}">
        <p14:creationId xmlns:p14="http://schemas.microsoft.com/office/powerpoint/2010/main" val="3988880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201706"/>
            <a:ext cx="10396882" cy="1151965"/>
          </a:xfrm>
        </p:spPr>
        <p:txBody>
          <a:bodyPr/>
          <a:lstStyle/>
          <a:p>
            <a:pPr algn="ctr"/>
            <a:r>
              <a:rPr lang="pt-BR" sz="4400" spc="300" dirty="0" err="1" smtClean="0"/>
              <a:t>Declaraci</a:t>
            </a:r>
            <a:r>
              <a:rPr lang="pt-BR" sz="4400" spc="300" dirty="0" err="1" smtClean="0"/>
              <a:t>ón</a:t>
            </a:r>
            <a:r>
              <a:rPr lang="pt-BR" sz="4400" spc="300" dirty="0" smtClean="0"/>
              <a:t> de </a:t>
            </a:r>
            <a:r>
              <a:rPr lang="pt-BR" sz="4400" spc="300" dirty="0" err="1" smtClean="0"/>
              <a:t>ufá</a:t>
            </a:r>
            <a:endParaRPr lang="pt-BR" sz="4400" spc="3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87976" y="1353671"/>
            <a:ext cx="10394707" cy="415424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BR" sz="3200" spc="300" dirty="0" smtClean="0"/>
          </a:p>
          <a:p>
            <a:pPr marL="0" indent="0">
              <a:buNone/>
            </a:pPr>
            <a:endParaRPr lang="pt-BR" sz="3200" spc="300" dirty="0" smtClean="0"/>
          </a:p>
          <a:p>
            <a:pPr marL="0" indent="0">
              <a:buNone/>
            </a:pPr>
            <a:endParaRPr lang="pt-BR" sz="3200" spc="300" dirty="0" smtClean="0"/>
          </a:p>
          <a:p>
            <a:pPr marL="0" indent="0">
              <a:buNone/>
            </a:pPr>
            <a:endParaRPr lang="pt-BR" sz="3200" spc="300" dirty="0" smtClean="0"/>
          </a:p>
          <a:p>
            <a:pPr marL="0" indent="0">
              <a:buNone/>
            </a:pPr>
            <a:endParaRPr lang="pt-BR" sz="3200" spc="300" dirty="0" smtClean="0"/>
          </a:p>
          <a:p>
            <a:pPr marL="457200" lvl="1" indent="0">
              <a:buNone/>
            </a:pPr>
            <a:r>
              <a:rPr lang="pt-BR" sz="3000" spc="300" dirty="0" smtClean="0"/>
              <a:t>*</a:t>
            </a:r>
            <a:r>
              <a:rPr lang="pt-BR" sz="3000" spc="300" dirty="0" err="1" smtClean="0"/>
              <a:t>Cooperaci</a:t>
            </a:r>
            <a:r>
              <a:rPr lang="pt-BR" sz="3000" spc="300" dirty="0" err="1" smtClean="0"/>
              <a:t>ón</a:t>
            </a:r>
            <a:r>
              <a:rPr lang="pt-BR" sz="3000" spc="300" dirty="0" smtClean="0"/>
              <a:t> – </a:t>
            </a:r>
            <a:r>
              <a:rPr lang="pt-BR" sz="3000" spc="300" dirty="0" err="1" smtClean="0"/>
              <a:t>el</a:t>
            </a:r>
            <a:r>
              <a:rPr lang="pt-BR" sz="3000" spc="300" dirty="0" smtClean="0"/>
              <a:t> bloque continuará </a:t>
            </a:r>
            <a:r>
              <a:rPr lang="pt-BR" sz="3000" spc="300" dirty="0" err="1" smtClean="0"/>
              <a:t>incrementanto</a:t>
            </a:r>
            <a:r>
              <a:rPr lang="pt-BR" sz="3000" spc="300" dirty="0" smtClean="0"/>
              <a:t> </a:t>
            </a:r>
            <a:r>
              <a:rPr lang="pt-BR" sz="3000" spc="300" dirty="0" err="1" smtClean="0"/>
              <a:t>la</a:t>
            </a:r>
            <a:r>
              <a:rPr lang="pt-BR" sz="3000" spc="300" dirty="0" smtClean="0"/>
              <a:t> </a:t>
            </a:r>
            <a:r>
              <a:rPr lang="pt-BR" sz="3000" spc="300" dirty="0" err="1" smtClean="0"/>
              <a:t>cooperación</a:t>
            </a:r>
            <a:r>
              <a:rPr lang="pt-BR" sz="3000" spc="300" dirty="0" smtClean="0"/>
              <a:t> </a:t>
            </a:r>
            <a:r>
              <a:rPr lang="pt-BR" sz="3000" spc="300" dirty="0" err="1" smtClean="0"/>
              <a:t>sur-sur</a:t>
            </a:r>
            <a:r>
              <a:rPr lang="pt-BR" sz="3000" spc="300" dirty="0" smtClean="0"/>
              <a:t>, pero destaca que </a:t>
            </a:r>
            <a:r>
              <a:rPr lang="pt-BR" sz="3000" spc="300" dirty="0" err="1" smtClean="0"/>
              <a:t>la</a:t>
            </a:r>
            <a:r>
              <a:rPr lang="pt-BR" sz="3000" spc="300" dirty="0" smtClean="0"/>
              <a:t> </a:t>
            </a:r>
            <a:r>
              <a:rPr lang="pt-BR" sz="3000" spc="300" dirty="0" err="1" smtClean="0"/>
              <a:t>css</a:t>
            </a:r>
            <a:r>
              <a:rPr lang="pt-BR" sz="3000" spc="300" dirty="0" smtClean="0"/>
              <a:t> non </a:t>
            </a:r>
            <a:r>
              <a:rPr lang="pt-BR" sz="3000" spc="300" dirty="0" err="1" smtClean="0"/>
              <a:t>substitue</a:t>
            </a:r>
            <a:r>
              <a:rPr lang="pt-BR" sz="3000" spc="300" dirty="0" smtClean="0"/>
              <a:t> </a:t>
            </a:r>
            <a:r>
              <a:rPr lang="pt-BR" sz="3000" spc="300" dirty="0" err="1" smtClean="0"/>
              <a:t>la</a:t>
            </a:r>
            <a:r>
              <a:rPr lang="pt-BR" sz="3000" spc="300" dirty="0" smtClean="0"/>
              <a:t> </a:t>
            </a:r>
            <a:r>
              <a:rPr lang="pt-BR" sz="3000" spc="300" dirty="0" err="1" smtClean="0"/>
              <a:t>cooperación</a:t>
            </a:r>
            <a:r>
              <a:rPr lang="pt-BR" sz="3000" spc="300" dirty="0" smtClean="0"/>
              <a:t> norte – </a:t>
            </a:r>
            <a:r>
              <a:rPr lang="pt-BR" sz="3000" spc="300" dirty="0" err="1" smtClean="0"/>
              <a:t>sur</a:t>
            </a:r>
            <a:r>
              <a:rPr lang="pt-BR" sz="3000" spc="300" dirty="0" smtClean="0"/>
              <a:t>.</a:t>
            </a:r>
          </a:p>
          <a:p>
            <a:pPr marL="457200" lvl="1" indent="0">
              <a:buNone/>
            </a:pPr>
            <a:r>
              <a:rPr lang="pt-BR" sz="3000" spc="300" dirty="0" smtClean="0"/>
              <a:t>* </a:t>
            </a:r>
            <a:r>
              <a:rPr lang="pt-BR" sz="3000" spc="300" dirty="0" err="1" smtClean="0"/>
              <a:t>Trabajo</a:t>
            </a:r>
            <a:r>
              <a:rPr lang="pt-BR" sz="3000" spc="300" dirty="0" smtClean="0"/>
              <a:t> decente</a:t>
            </a:r>
            <a:endParaRPr lang="pt-BR" sz="3000" spc="300" dirty="0"/>
          </a:p>
          <a:p>
            <a:pPr marL="457200" lvl="1" indent="0">
              <a:buNone/>
            </a:pPr>
            <a:r>
              <a:rPr lang="pt-BR" sz="3000" spc="300" dirty="0" smtClean="0"/>
              <a:t>*</a:t>
            </a:r>
            <a:r>
              <a:rPr lang="pt-BR" sz="3000" spc="300" dirty="0" err="1" smtClean="0"/>
              <a:t>Hay</a:t>
            </a:r>
            <a:r>
              <a:rPr lang="pt-BR" sz="3000" spc="300" dirty="0" smtClean="0"/>
              <a:t> planes para </a:t>
            </a:r>
            <a:r>
              <a:rPr lang="pt-BR" sz="3000" spc="300" dirty="0" err="1" smtClean="0"/>
              <a:t>un</a:t>
            </a:r>
            <a:r>
              <a:rPr lang="pt-BR" sz="3000" spc="300" dirty="0" smtClean="0"/>
              <a:t> </a:t>
            </a:r>
            <a:r>
              <a:rPr lang="pt-BR" sz="3000" spc="300" dirty="0" err="1" smtClean="0"/>
              <a:t>encuentro</a:t>
            </a:r>
            <a:r>
              <a:rPr lang="pt-BR" sz="3000" spc="300" dirty="0" smtClean="0"/>
              <a:t> entre agencias de </a:t>
            </a:r>
            <a:r>
              <a:rPr lang="pt-BR" sz="3000" spc="300" dirty="0" err="1" smtClean="0"/>
              <a:t>cooperación</a:t>
            </a:r>
            <a:r>
              <a:rPr lang="pt-BR" sz="3000" spc="300" dirty="0" smtClean="0"/>
              <a:t>.</a:t>
            </a:r>
          </a:p>
          <a:p>
            <a:pPr marL="457200" lvl="1" indent="0">
              <a:buNone/>
            </a:pPr>
            <a:r>
              <a:rPr lang="pt-BR" sz="3000" spc="300" dirty="0" smtClean="0"/>
              <a:t>* </a:t>
            </a:r>
            <a:r>
              <a:rPr lang="pt-BR" sz="3000" spc="300" dirty="0" err="1" smtClean="0"/>
              <a:t>migraciónes</a:t>
            </a:r>
            <a:endParaRPr lang="pt-BR" sz="3000" spc="300" dirty="0" smtClean="0"/>
          </a:p>
          <a:p>
            <a:pPr marL="457200" lvl="1" indent="0">
              <a:buNone/>
            </a:pPr>
            <a:endParaRPr lang="pt-BR" sz="3000" spc="300" dirty="0"/>
          </a:p>
          <a:p>
            <a:pPr marL="457200" lvl="1" indent="0">
              <a:buNone/>
            </a:pPr>
            <a:endParaRPr lang="pt-BR" sz="3000" spc="300" dirty="0" smtClean="0"/>
          </a:p>
          <a:p>
            <a:pPr marL="457200" lvl="1" indent="0">
              <a:buNone/>
            </a:pPr>
            <a:endParaRPr lang="pt-BR" sz="3000" spc="300" dirty="0"/>
          </a:p>
          <a:p>
            <a:pPr marL="457200" lvl="1" indent="0">
              <a:buNone/>
            </a:pPr>
            <a:endParaRPr lang="pt-BR" sz="3000" spc="300" dirty="0" smtClean="0"/>
          </a:p>
          <a:p>
            <a:pPr marL="457200" lvl="1" indent="0">
              <a:buNone/>
            </a:pPr>
            <a:endParaRPr lang="pt-BR" sz="3000" spc="300" dirty="0"/>
          </a:p>
          <a:p>
            <a:pPr marL="457200" lvl="1" indent="0">
              <a:buNone/>
            </a:pPr>
            <a:endParaRPr lang="pt-BR" sz="3000" spc="300" dirty="0"/>
          </a:p>
        </p:txBody>
      </p:sp>
    </p:spTree>
    <p:extLst>
      <p:ext uri="{BB962C8B-B14F-4D97-AF65-F5344CB8AC3E}">
        <p14:creationId xmlns:p14="http://schemas.microsoft.com/office/powerpoint/2010/main" val="3672570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625" y="287767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pt-BR" sz="4400" spc="300" dirty="0" smtClean="0"/>
              <a:t>PRINCIPALES </a:t>
            </a:r>
            <a:r>
              <a:rPr lang="pt-BR" sz="4400" spc="300" dirty="0" err="1" smtClean="0"/>
              <a:t>demandAs</a:t>
            </a:r>
            <a:endParaRPr lang="pt-BR" sz="4400" spc="3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83625" y="1729908"/>
            <a:ext cx="10394707" cy="3311189"/>
          </a:xfrm>
        </p:spPr>
        <p:txBody>
          <a:bodyPr>
            <a:normAutofit/>
          </a:bodyPr>
          <a:lstStyle/>
          <a:p>
            <a:r>
              <a:rPr lang="es-ES" sz="3200" spc="300" dirty="0" smtClean="0"/>
              <a:t>reconocimiento </a:t>
            </a:r>
            <a:r>
              <a:rPr lang="es-ES" sz="3200" spc="300" dirty="0"/>
              <a:t>oficial del foro </a:t>
            </a:r>
            <a:r>
              <a:rPr lang="es-ES" sz="3200" spc="300" dirty="0" smtClean="0"/>
              <a:t>sindical</a:t>
            </a:r>
          </a:p>
          <a:p>
            <a:r>
              <a:rPr lang="es-ES" sz="3200" spc="300" dirty="0" smtClean="0"/>
              <a:t>acceso </a:t>
            </a:r>
            <a:r>
              <a:rPr lang="es-ES" sz="3200" spc="300" dirty="0"/>
              <a:t>a las </a:t>
            </a:r>
            <a:r>
              <a:rPr lang="es-ES" sz="3200" spc="300" dirty="0" smtClean="0"/>
              <a:t>negociaciones</a:t>
            </a:r>
          </a:p>
          <a:p>
            <a:r>
              <a:rPr lang="es-ES" sz="3200" spc="300" dirty="0" smtClean="0"/>
              <a:t>diálogo </a:t>
            </a:r>
            <a:r>
              <a:rPr lang="es-ES" sz="3200" spc="300" dirty="0"/>
              <a:t>social con </a:t>
            </a:r>
            <a:r>
              <a:rPr lang="es-ES" sz="3200" spc="300" dirty="0" smtClean="0"/>
              <a:t>EL consejo empresarial DE LOS </a:t>
            </a:r>
            <a:r>
              <a:rPr lang="es-ES" sz="3200" spc="300" dirty="0"/>
              <a:t>BRICS</a:t>
            </a:r>
            <a:endParaRPr lang="pt-BR" sz="3200" spc="300" dirty="0"/>
          </a:p>
        </p:txBody>
      </p:sp>
    </p:spTree>
    <p:extLst>
      <p:ext uri="{BB962C8B-B14F-4D97-AF65-F5344CB8AC3E}">
        <p14:creationId xmlns:p14="http://schemas.microsoft.com/office/powerpoint/2010/main" val="419741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9739" y="169433"/>
            <a:ext cx="10396882" cy="1151965"/>
          </a:xfrm>
        </p:spPr>
        <p:txBody>
          <a:bodyPr/>
          <a:lstStyle/>
          <a:p>
            <a:pPr algn="ctr"/>
            <a:r>
              <a:rPr lang="pt-BR" sz="4400" spc="300" dirty="0" smtClean="0"/>
              <a:t>AVANCES</a:t>
            </a:r>
            <a:endParaRPr lang="pt-BR" sz="4400" spc="3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96558" y="989704"/>
            <a:ext cx="10394707" cy="442139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US" sz="2800" spc="300" dirty="0" smtClean="0"/>
              <a:t>2015</a:t>
            </a:r>
          </a:p>
          <a:p>
            <a:pPr>
              <a:lnSpc>
                <a:spcPct val="160000"/>
              </a:lnSpc>
            </a:pPr>
            <a:r>
              <a:rPr lang="es-ES" sz="2800" spc="300" dirty="0" smtClean="0"/>
              <a:t>por </a:t>
            </a:r>
            <a:r>
              <a:rPr lang="es-ES" sz="2800" spc="300" dirty="0"/>
              <a:t>primera vez en la Declaración Final de </a:t>
            </a:r>
            <a:r>
              <a:rPr lang="es-ES" sz="2800" spc="300" dirty="0" err="1" smtClean="0"/>
              <a:t>lOS</a:t>
            </a:r>
            <a:r>
              <a:rPr lang="es-ES" sz="2800" spc="300" dirty="0" smtClean="0"/>
              <a:t> </a:t>
            </a:r>
            <a:r>
              <a:rPr lang="es-ES" sz="2800" spc="300" dirty="0" err="1" smtClean="0"/>
              <a:t>PresidenTES</a:t>
            </a:r>
            <a:r>
              <a:rPr lang="es-ES" sz="2800" spc="300" dirty="0" smtClean="0"/>
              <a:t> </a:t>
            </a:r>
            <a:r>
              <a:rPr lang="es-ES" sz="2800" spc="300" dirty="0"/>
              <a:t>se refirió al foro </a:t>
            </a:r>
            <a:r>
              <a:rPr lang="es-ES" sz="2800" spc="300" dirty="0" smtClean="0"/>
              <a:t>sindical DE LOS </a:t>
            </a:r>
            <a:r>
              <a:rPr lang="es-ES" sz="2800" spc="300" dirty="0"/>
              <a:t>BRICS, </a:t>
            </a:r>
            <a:r>
              <a:rPr lang="es-ES" sz="2800" spc="300" dirty="0" err="1" smtClean="0"/>
              <a:t>saludandoLE</a:t>
            </a:r>
            <a:r>
              <a:rPr lang="es-ES" sz="2800" spc="300" dirty="0" smtClean="0"/>
              <a:t> positivamente</a:t>
            </a:r>
          </a:p>
          <a:p>
            <a:pPr>
              <a:lnSpc>
                <a:spcPct val="160000"/>
              </a:lnSpc>
            </a:pPr>
            <a:r>
              <a:rPr lang="es-ES" sz="2800" spc="300" dirty="0" smtClean="0"/>
              <a:t> primera </a:t>
            </a:r>
            <a:r>
              <a:rPr lang="es-ES" sz="2800" spc="300" dirty="0"/>
              <a:t>vez que la declaración final </a:t>
            </a:r>
            <a:r>
              <a:rPr lang="es-ES" sz="2800" spc="300" dirty="0" err="1" smtClean="0"/>
              <a:t>deL</a:t>
            </a:r>
            <a:r>
              <a:rPr lang="es-ES" sz="2800" spc="300" dirty="0" smtClean="0"/>
              <a:t> FORO SINDICAL aparece </a:t>
            </a:r>
            <a:r>
              <a:rPr lang="es-ES" sz="2800" spc="300" dirty="0"/>
              <a:t>en el sitio web oficial DE LOS BRICS</a:t>
            </a:r>
            <a:r>
              <a:rPr lang="es-ES" sz="2800" spc="300" dirty="0" smtClean="0"/>
              <a:t>, </a:t>
            </a:r>
            <a:r>
              <a:rPr lang="es-ES" sz="2800" spc="300" dirty="0"/>
              <a:t>junto con la declaración </a:t>
            </a:r>
            <a:r>
              <a:rPr lang="es-ES" sz="2800" spc="300" dirty="0" smtClean="0"/>
              <a:t>DEL consejo </a:t>
            </a:r>
            <a:r>
              <a:rPr lang="es-ES" sz="2800" spc="300" dirty="0"/>
              <a:t>empresarial</a:t>
            </a:r>
            <a:endParaRPr lang="pt-BR" sz="2800" spc="300" dirty="0"/>
          </a:p>
        </p:txBody>
      </p:sp>
    </p:spTree>
    <p:extLst>
      <p:ext uri="{BB962C8B-B14F-4D97-AF65-F5344CB8AC3E}">
        <p14:creationId xmlns:p14="http://schemas.microsoft.com/office/powerpoint/2010/main" val="3677824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115645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pt-BR" sz="4400" spc="300" dirty="0" smtClean="0"/>
              <a:t>OTRAS </a:t>
            </a:r>
            <a:r>
              <a:rPr lang="pt-BR" sz="4400" spc="300" dirty="0" err="1" smtClean="0"/>
              <a:t>demandAs</a:t>
            </a:r>
            <a:endParaRPr lang="pt-BR" sz="4400" spc="3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87976" y="1568544"/>
            <a:ext cx="10394707" cy="398240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2400" spc="300" dirty="0"/>
              <a:t>los BRICS no </a:t>
            </a:r>
            <a:r>
              <a:rPr lang="es-ES" sz="2400" spc="300" dirty="0" err="1" smtClean="0"/>
              <a:t>debeN</a:t>
            </a:r>
            <a:r>
              <a:rPr lang="es-ES" sz="2400" spc="300" dirty="0" smtClean="0"/>
              <a:t> </a:t>
            </a:r>
            <a:r>
              <a:rPr lang="es-ES" sz="2400" spc="300" dirty="0"/>
              <a:t>tener una lógica excluyente de los trabajadores </a:t>
            </a:r>
            <a:r>
              <a:rPr lang="es-ES" sz="2400" spc="300" dirty="0" smtClean="0"/>
              <a:t>como LA </a:t>
            </a:r>
            <a:r>
              <a:rPr lang="es-ES" sz="2400" spc="300" dirty="0"/>
              <a:t>de otros organismos internacionales, como el G-8 o el G-20</a:t>
            </a:r>
            <a:r>
              <a:rPr lang="es-ES" sz="2400" spc="3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s-ES" sz="2400" spc="300" dirty="0" smtClean="0"/>
              <a:t>los </a:t>
            </a:r>
            <a:r>
              <a:rPr lang="es-ES" sz="2400" spc="300" dirty="0"/>
              <a:t>préstamos a </a:t>
            </a:r>
            <a:r>
              <a:rPr lang="es-ES" sz="2400" spc="300" dirty="0" err="1" smtClean="0"/>
              <a:t>serEN</a:t>
            </a:r>
            <a:r>
              <a:rPr lang="es-ES" sz="2400" spc="300" dirty="0" smtClean="0"/>
              <a:t> </a:t>
            </a:r>
            <a:r>
              <a:rPr lang="es-ES" sz="2400" spc="300" dirty="0" err="1" smtClean="0"/>
              <a:t>realizadoS</a:t>
            </a:r>
            <a:r>
              <a:rPr lang="es-ES" sz="2400" spc="300" dirty="0" smtClean="0"/>
              <a:t> </a:t>
            </a:r>
            <a:r>
              <a:rPr lang="es-ES" sz="2400" spc="300" dirty="0"/>
              <a:t>por el Nuevo Banco de Desarrollo no </a:t>
            </a:r>
            <a:r>
              <a:rPr lang="es-ES" sz="2400" spc="300" dirty="0" err="1" smtClean="0"/>
              <a:t>debeN</a:t>
            </a:r>
            <a:r>
              <a:rPr lang="es-ES" sz="2400" spc="300" dirty="0" smtClean="0"/>
              <a:t> </a:t>
            </a:r>
            <a:r>
              <a:rPr lang="es-ES" sz="2400" spc="300" dirty="0"/>
              <a:t>tener </a:t>
            </a:r>
            <a:r>
              <a:rPr lang="es-ES" sz="2400" spc="300" dirty="0" smtClean="0"/>
              <a:t>condicionalidades</a:t>
            </a:r>
            <a:r>
              <a:rPr lang="es-ES" sz="2400" spc="300" dirty="0"/>
              <a:t> </a:t>
            </a:r>
            <a:r>
              <a:rPr lang="es-ES" sz="2400" spc="300" dirty="0" smtClean="0"/>
              <a:t>neoliberales SOBRE </a:t>
            </a:r>
            <a:r>
              <a:rPr lang="es-ES" sz="2400" spc="300" dirty="0"/>
              <a:t>políticas macroeconómicas y </a:t>
            </a:r>
            <a:r>
              <a:rPr lang="es-ES" sz="2400" spc="300" dirty="0" smtClean="0"/>
              <a:t>sociales, </a:t>
            </a:r>
            <a:r>
              <a:rPr lang="es-ES" sz="2400" spc="300" dirty="0"/>
              <a:t>tales como </a:t>
            </a:r>
            <a:r>
              <a:rPr lang="es-ES" sz="2400" spc="300" dirty="0" smtClean="0"/>
              <a:t>LOS </a:t>
            </a:r>
            <a:r>
              <a:rPr lang="es-ES" sz="2400" spc="300" dirty="0"/>
              <a:t>préstamos </a:t>
            </a:r>
            <a:r>
              <a:rPr lang="es-ES" sz="2400" spc="300" dirty="0" smtClean="0"/>
              <a:t>DEL FMI </a:t>
            </a:r>
            <a:r>
              <a:rPr lang="es-ES" sz="2400" spc="300" dirty="0"/>
              <a:t>y </a:t>
            </a:r>
            <a:r>
              <a:rPr lang="es-ES" sz="2400" spc="300" dirty="0" smtClean="0"/>
              <a:t>del </a:t>
            </a:r>
            <a:r>
              <a:rPr lang="es-ES" sz="2400" spc="300" dirty="0"/>
              <a:t>Banco Mundial.</a:t>
            </a:r>
            <a:endParaRPr lang="pt-BR" sz="2400" spc="300" dirty="0"/>
          </a:p>
        </p:txBody>
      </p:sp>
    </p:spTree>
    <p:extLst>
      <p:ext uri="{BB962C8B-B14F-4D97-AF65-F5344CB8AC3E}">
        <p14:creationId xmlns:p14="http://schemas.microsoft.com/office/powerpoint/2010/main" val="453833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0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pt-BR" sz="4400" spc="300" dirty="0" smtClean="0"/>
              <a:t>DESAFÍOS</a:t>
            </a:r>
            <a:endParaRPr lang="pt-BR" sz="4400" spc="3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85800" y="1151965"/>
            <a:ext cx="10394707" cy="442049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2400" spc="300" dirty="0" smtClean="0"/>
              <a:t>gobierno conservador</a:t>
            </a:r>
            <a:r>
              <a:rPr lang="es-ES" sz="2400" spc="300" dirty="0"/>
              <a:t> Actual</a:t>
            </a:r>
            <a:r>
              <a:rPr lang="es-ES" sz="2400" spc="300" dirty="0" smtClean="0"/>
              <a:t> DE ÍNDIA bloquea EL RECONOCIMIENTO OFICIAL DEL Foro </a:t>
            </a:r>
            <a:r>
              <a:rPr lang="es-ES" sz="2400" spc="300" dirty="0"/>
              <a:t>Sindical </a:t>
            </a:r>
            <a:r>
              <a:rPr lang="es-ES" sz="2400" spc="300" dirty="0" smtClean="0"/>
              <a:t>- </a:t>
            </a:r>
            <a:r>
              <a:rPr lang="es-ES" sz="2400" spc="300" dirty="0"/>
              <a:t>Otros cuatro gobiernos están </a:t>
            </a:r>
            <a:r>
              <a:rPr lang="es-ES" sz="2400" spc="300" dirty="0" smtClean="0"/>
              <a:t>A favor</a:t>
            </a:r>
          </a:p>
          <a:p>
            <a:pPr>
              <a:lnSpc>
                <a:spcPct val="150000"/>
              </a:lnSpc>
            </a:pPr>
            <a:r>
              <a:rPr lang="es-ES" sz="2400" spc="300" dirty="0" smtClean="0"/>
              <a:t>necesidad </a:t>
            </a:r>
            <a:r>
              <a:rPr lang="es-ES" sz="2400" spc="300" dirty="0"/>
              <a:t>de </a:t>
            </a:r>
            <a:r>
              <a:rPr lang="es-ES" sz="2400" spc="300" dirty="0" smtClean="0"/>
              <a:t>MÁS PROXIMIDAD E </a:t>
            </a:r>
            <a:r>
              <a:rPr lang="es-ES" sz="2400" spc="300" dirty="0"/>
              <a:t>intercambio de conocimientos entre las federaciones </a:t>
            </a:r>
            <a:r>
              <a:rPr lang="es-ES" sz="2400" spc="300" dirty="0" smtClean="0"/>
              <a:t>miembros</a:t>
            </a:r>
          </a:p>
          <a:p>
            <a:pPr>
              <a:lnSpc>
                <a:spcPct val="150000"/>
              </a:lnSpc>
            </a:pPr>
            <a:r>
              <a:rPr lang="es-ES" sz="2400" spc="300" dirty="0" smtClean="0"/>
              <a:t>Siguiente </a:t>
            </a:r>
            <a:r>
              <a:rPr lang="es-ES" sz="2400" spc="300" dirty="0"/>
              <a:t>cumbre en la </a:t>
            </a:r>
            <a:r>
              <a:rPr lang="es-ES" sz="2400" spc="300" dirty="0" smtClean="0"/>
              <a:t>India DEBERÁ incluir A MÁS </a:t>
            </a:r>
            <a:r>
              <a:rPr lang="es-ES" sz="2400" spc="300" dirty="0"/>
              <a:t>federaciones </a:t>
            </a:r>
            <a:r>
              <a:rPr lang="es-ES" sz="2400" spc="300" dirty="0" smtClean="0"/>
              <a:t>DE ESTE PAÍS</a:t>
            </a:r>
            <a:endParaRPr lang="pt-BR" sz="2400" spc="300" dirty="0"/>
          </a:p>
        </p:txBody>
      </p:sp>
    </p:spTree>
    <p:extLst>
      <p:ext uri="{BB962C8B-B14F-4D97-AF65-F5344CB8AC3E}">
        <p14:creationId xmlns:p14="http://schemas.microsoft.com/office/powerpoint/2010/main" val="66963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0"/>
            <a:ext cx="10396882" cy="806824"/>
          </a:xfrm>
        </p:spPr>
        <p:txBody>
          <a:bodyPr>
            <a:normAutofit/>
          </a:bodyPr>
          <a:lstStyle/>
          <a:p>
            <a:pPr algn="ctr"/>
            <a:r>
              <a:rPr lang="pt-BR" sz="4400" spc="300" dirty="0" smtClean="0"/>
              <a:t>PRÓXIMOS PASOS</a:t>
            </a:r>
            <a:endParaRPr lang="pt-BR" sz="4400" spc="3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85801" y="1000462"/>
            <a:ext cx="10394707" cy="4406396"/>
          </a:xfrm>
        </p:spPr>
        <p:txBody>
          <a:bodyPr>
            <a:noAutofit/>
          </a:bodyPr>
          <a:lstStyle/>
          <a:p>
            <a:r>
              <a:rPr lang="es-ES" sz="2400" spc="300" dirty="0"/>
              <a:t>Primera Cumbre de </a:t>
            </a:r>
            <a:r>
              <a:rPr lang="es-ES" sz="2400" spc="300" dirty="0" smtClean="0"/>
              <a:t>Ministros </a:t>
            </a:r>
            <a:r>
              <a:rPr lang="es-ES" sz="2400" spc="300" dirty="0"/>
              <a:t>de Trabajo </a:t>
            </a:r>
            <a:r>
              <a:rPr lang="es-ES" sz="2400" spc="300" dirty="0" smtClean="0"/>
              <a:t>DE LOS </a:t>
            </a:r>
            <a:r>
              <a:rPr lang="es-ES" sz="2400" spc="300" dirty="0" err="1" smtClean="0"/>
              <a:t>bricS</a:t>
            </a:r>
            <a:r>
              <a:rPr lang="es-ES" sz="2400" spc="300" dirty="0" smtClean="0"/>
              <a:t> - </a:t>
            </a:r>
            <a:r>
              <a:rPr lang="es-ES" sz="2400" spc="300" dirty="0"/>
              <a:t>Ufa, Rusia, enero </a:t>
            </a:r>
            <a:r>
              <a:rPr lang="es-ES" sz="2400" spc="300" dirty="0" smtClean="0"/>
              <a:t>2016</a:t>
            </a:r>
          </a:p>
          <a:p>
            <a:r>
              <a:rPr lang="es-ES" sz="2400" spc="300" dirty="0" smtClean="0"/>
              <a:t>Federaciones </a:t>
            </a:r>
            <a:r>
              <a:rPr lang="es-ES" sz="2400" spc="300" dirty="0"/>
              <a:t>sindicales invitadas por </a:t>
            </a:r>
            <a:r>
              <a:rPr lang="es-ES" sz="2400" spc="300" dirty="0" smtClean="0"/>
              <a:t>LA Presidencia </a:t>
            </a:r>
            <a:r>
              <a:rPr lang="es-ES" sz="2400" spc="300" dirty="0"/>
              <a:t>Pro </a:t>
            </a:r>
            <a:r>
              <a:rPr lang="es-ES" sz="2400" spc="300" dirty="0" smtClean="0"/>
              <a:t>Tempore RUSA</a:t>
            </a:r>
          </a:p>
          <a:p>
            <a:r>
              <a:rPr lang="es-ES" sz="2400" spc="300" dirty="0" smtClean="0"/>
              <a:t>No </a:t>
            </a:r>
            <a:r>
              <a:rPr lang="es-ES" sz="2400" spc="300" dirty="0"/>
              <a:t>está claro cómo van a manejar las federaciones </a:t>
            </a:r>
            <a:r>
              <a:rPr lang="es-ES" sz="2400" spc="300" dirty="0" smtClean="0"/>
              <a:t>ÍNDIAS, que HAN </a:t>
            </a:r>
            <a:r>
              <a:rPr lang="es-ES" sz="2400" spc="300" dirty="0" err="1" smtClean="0"/>
              <a:t>organizADO</a:t>
            </a:r>
            <a:r>
              <a:rPr lang="es-ES" sz="2400" spc="300" dirty="0" smtClean="0"/>
              <a:t> </a:t>
            </a:r>
            <a:r>
              <a:rPr lang="es-ES" sz="2400" spc="300" dirty="0"/>
              <a:t>recientemente una jornada de huelga nacional contra las medidas favorables a las empresas </a:t>
            </a:r>
            <a:r>
              <a:rPr lang="es-ES" sz="2400" spc="300" dirty="0" smtClean="0"/>
              <a:t>PROMOVIDAS por </a:t>
            </a:r>
            <a:r>
              <a:rPr lang="es-ES" sz="2400" spc="300" dirty="0"/>
              <a:t>el gobierno </a:t>
            </a:r>
            <a:r>
              <a:rPr lang="es-ES" sz="2400" spc="300" dirty="0" err="1" smtClean="0"/>
              <a:t>Modi</a:t>
            </a:r>
            <a:endParaRPr lang="es-ES" sz="2400" spc="300" dirty="0" smtClean="0"/>
          </a:p>
          <a:p>
            <a:r>
              <a:rPr lang="es-ES" sz="2400" spc="300" dirty="0" err="1" smtClean="0"/>
              <a:t>Bms</a:t>
            </a:r>
            <a:r>
              <a:rPr lang="es-ES" sz="2400" spc="300" dirty="0" smtClean="0"/>
              <a:t> </a:t>
            </a:r>
            <a:r>
              <a:rPr lang="es-ES" sz="2400" spc="300" dirty="0"/>
              <a:t>- pro </a:t>
            </a:r>
            <a:r>
              <a:rPr lang="es-ES" sz="2400" spc="300" dirty="0" err="1" smtClean="0"/>
              <a:t>gUBIERNO</a:t>
            </a:r>
            <a:r>
              <a:rPr lang="es-ES" sz="2400" spc="300" dirty="0" smtClean="0"/>
              <a:t> </a:t>
            </a:r>
            <a:r>
              <a:rPr lang="es-ES" sz="2400" spc="300" dirty="0"/>
              <a:t>- no </a:t>
            </a:r>
            <a:r>
              <a:rPr lang="es-ES" sz="2400" spc="300" dirty="0" smtClean="0"/>
              <a:t>ESTUVIERON EN HUELGA. </a:t>
            </a:r>
            <a:r>
              <a:rPr lang="es-ES" sz="2400" spc="300" dirty="0"/>
              <a:t>No es un miembro del foro BRICS sindical</a:t>
            </a:r>
            <a:endParaRPr lang="pt-BR" sz="2400" spc="300" dirty="0"/>
          </a:p>
        </p:txBody>
      </p:sp>
    </p:spTree>
    <p:extLst>
      <p:ext uri="{BB962C8B-B14F-4D97-AF65-F5344CB8AC3E}">
        <p14:creationId xmlns:p14="http://schemas.microsoft.com/office/powerpoint/2010/main" val="1512449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85800" y="1344706"/>
            <a:ext cx="10394707" cy="20331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400" spc="300" dirty="0" smtClean="0"/>
              <a:t>GRACIAS</a:t>
            </a:r>
            <a:endParaRPr lang="pt-BR" sz="4400" spc="300" dirty="0"/>
          </a:p>
        </p:txBody>
      </p:sp>
      <p:pic>
        <p:nvPicPr>
          <p:cNvPr id="5" name="Picture 2" descr="http://cut.org.br/system/uploads/action_file_version/ba69dbf75bf3c141617e8b4f8aae7a05/file/logo-cu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3091" y="4507456"/>
            <a:ext cx="2365869" cy="104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22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319</TotalTime>
  <Words>390</Words>
  <Application>Microsoft Macintosh PowerPoint</Application>
  <PresentationFormat>Custom</PresentationFormat>
  <Paragraphs>49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Evento Principal</vt:lpstr>
      <vt:lpstr>   Foro Sindical de los BRICS</vt:lpstr>
      <vt:lpstr>Declaración de ufá - russia</vt:lpstr>
      <vt:lpstr>Declaración de ufá</vt:lpstr>
      <vt:lpstr>PRINCIPALES demandAs</vt:lpstr>
      <vt:lpstr>AVANCES</vt:lpstr>
      <vt:lpstr>OTRAS demandAs</vt:lpstr>
      <vt:lpstr>DESAFÍOS</vt:lpstr>
      <vt:lpstr>PRÓXIMOS PASOS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BRICS Trade Union Forum</dc:title>
  <dc:creator>diegoazzi</dc:creator>
  <cp:lastModifiedBy>Usuario</cp:lastModifiedBy>
  <cp:revision>39</cp:revision>
  <cp:lastPrinted>2015-09-21T18:19:19Z</cp:lastPrinted>
  <dcterms:created xsi:type="dcterms:W3CDTF">2015-09-18T15:39:18Z</dcterms:created>
  <dcterms:modified xsi:type="dcterms:W3CDTF">2015-09-24T11:13:01Z</dcterms:modified>
</cp:coreProperties>
</file>