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258" r:id="rId3"/>
    <p:sldId id="264" r:id="rId4"/>
    <p:sldId id="261" r:id="rId5"/>
    <p:sldId id="260" r:id="rId6"/>
    <p:sldId id="299" r:id="rId7"/>
    <p:sldId id="288" r:id="rId8"/>
    <p:sldId id="290" r:id="rId9"/>
    <p:sldId id="293" r:id="rId10"/>
    <p:sldId id="295" r:id="rId11"/>
    <p:sldId id="297" r:id="rId12"/>
    <p:sldId id="298" r:id="rId13"/>
    <p:sldId id="285" r:id="rId14"/>
    <p:sldId id="286" r:id="rId15"/>
    <p:sldId id="262" r:id="rId16"/>
    <p:sldId id="266" r:id="rId17"/>
    <p:sldId id="268" r:id="rId18"/>
    <p:sldId id="272" r:id="rId19"/>
    <p:sldId id="270" r:id="rId20"/>
    <p:sldId id="271" r:id="rId21"/>
    <p:sldId id="274" r:id="rId22"/>
    <p:sldId id="276" r:id="rId23"/>
    <p:sldId id="280" r:id="rId24"/>
    <p:sldId id="281" r:id="rId25"/>
    <p:sldId id="282" r:id="rId26"/>
    <p:sldId id="283" r:id="rId27"/>
    <p:sldId id="284" r:id="rId28"/>
    <p:sldId id="279" r:id="rId29"/>
    <p:sldId id="277" r:id="rId30"/>
    <p:sldId id="300"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6D26A-654F-4B9B-B0DC-E2D2989FA2AB}" type="datetimeFigureOut">
              <a:rPr lang="en-US" smtClean="0"/>
              <a:t>10/16/2018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C3A26-5648-4897-B653-195F11F6FE38}" type="slidenum">
              <a:rPr lang="en-US" smtClean="0"/>
              <a:t>‹#›</a:t>
            </a:fld>
            <a:endParaRPr lang="en-US"/>
          </a:p>
        </p:txBody>
      </p:sp>
    </p:spTree>
    <p:extLst>
      <p:ext uri="{BB962C8B-B14F-4D97-AF65-F5344CB8AC3E}">
        <p14:creationId xmlns:p14="http://schemas.microsoft.com/office/powerpoint/2010/main" val="307668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FE791-3F28-44AC-BD7B-1C8A211BAA65}" type="slidenum">
              <a:rPr lang="en-US" smtClean="0"/>
              <a:t>5</a:t>
            </a:fld>
            <a:endParaRPr lang="en-US"/>
          </a:p>
        </p:txBody>
      </p:sp>
    </p:spTree>
    <p:extLst>
      <p:ext uri="{BB962C8B-B14F-4D97-AF65-F5344CB8AC3E}">
        <p14:creationId xmlns:p14="http://schemas.microsoft.com/office/powerpoint/2010/main" val="387515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91CFA648-062B-467A-890D-A52F9410AC54}" type="slidenum">
              <a:rPr lang="en-GB" smtClean="0"/>
              <a:t>7</a:t>
            </a:fld>
            <a:endParaRPr lang="en-GB"/>
          </a:p>
        </p:txBody>
      </p:sp>
    </p:spTree>
    <p:extLst>
      <p:ext uri="{BB962C8B-B14F-4D97-AF65-F5344CB8AC3E}">
        <p14:creationId xmlns:p14="http://schemas.microsoft.com/office/powerpoint/2010/main" val="284684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1CFA648-062B-467A-890D-A52F9410AC54}" type="slidenum">
              <a:rPr lang="en-GB" smtClean="0"/>
              <a:t>8</a:t>
            </a:fld>
            <a:endParaRPr lang="en-GB"/>
          </a:p>
        </p:txBody>
      </p:sp>
    </p:spTree>
    <p:extLst>
      <p:ext uri="{BB962C8B-B14F-4D97-AF65-F5344CB8AC3E}">
        <p14:creationId xmlns:p14="http://schemas.microsoft.com/office/powerpoint/2010/main" val="409925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1CFA648-062B-467A-890D-A52F9410AC54}" type="slidenum">
              <a:rPr lang="en-GB" smtClean="0"/>
              <a:t>9</a:t>
            </a:fld>
            <a:endParaRPr lang="en-GB"/>
          </a:p>
        </p:txBody>
      </p:sp>
    </p:spTree>
    <p:extLst>
      <p:ext uri="{BB962C8B-B14F-4D97-AF65-F5344CB8AC3E}">
        <p14:creationId xmlns:p14="http://schemas.microsoft.com/office/powerpoint/2010/main" val="260217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1CFA648-062B-467A-890D-A52F9410AC54}" type="slidenum">
              <a:rPr lang="en-GB" smtClean="0"/>
              <a:t>10</a:t>
            </a:fld>
            <a:endParaRPr lang="en-GB"/>
          </a:p>
        </p:txBody>
      </p:sp>
    </p:spTree>
    <p:extLst>
      <p:ext uri="{BB962C8B-B14F-4D97-AF65-F5344CB8AC3E}">
        <p14:creationId xmlns:p14="http://schemas.microsoft.com/office/powerpoint/2010/main" val="200998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CFA648-062B-467A-890D-A52F9410AC54}" type="slidenum">
              <a:rPr lang="en-GB" smtClean="0"/>
              <a:t>11</a:t>
            </a:fld>
            <a:endParaRPr lang="en-GB"/>
          </a:p>
        </p:txBody>
      </p:sp>
    </p:spTree>
    <p:extLst>
      <p:ext uri="{BB962C8B-B14F-4D97-AF65-F5344CB8AC3E}">
        <p14:creationId xmlns:p14="http://schemas.microsoft.com/office/powerpoint/2010/main" val="27330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t>
            </a:r>
            <a:r>
              <a:rPr lang="en-US" baseline="0" dirty="0" smtClean="0"/>
              <a:t> Control System</a:t>
            </a:r>
            <a:endParaRPr lang="en-US" dirty="0"/>
          </a:p>
        </p:txBody>
      </p:sp>
      <p:sp>
        <p:nvSpPr>
          <p:cNvPr id="4" name="Slide Number Placeholder 3"/>
          <p:cNvSpPr>
            <a:spLocks noGrp="1"/>
          </p:cNvSpPr>
          <p:nvPr>
            <p:ph type="sldNum" sz="quarter" idx="10"/>
          </p:nvPr>
        </p:nvSpPr>
        <p:spPr/>
        <p:txBody>
          <a:bodyPr/>
          <a:lstStyle/>
          <a:p>
            <a:fld id="{98DC3A26-5648-4897-B653-195F11F6FE38}" type="slidenum">
              <a:rPr lang="en-US" smtClean="0"/>
              <a:t>16</a:t>
            </a:fld>
            <a:endParaRPr lang="en-US"/>
          </a:p>
        </p:txBody>
      </p:sp>
    </p:spTree>
    <p:extLst>
      <p:ext uri="{BB962C8B-B14F-4D97-AF65-F5344CB8AC3E}">
        <p14:creationId xmlns:p14="http://schemas.microsoft.com/office/powerpoint/2010/main" val="181588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8054400-822D-43B5-88C7-7A16008F28D9}"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98C67-7EA3-44FE-9FA6-5C36A3EEF9E9}"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054400-822D-43B5-88C7-7A16008F28D9}"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98C67-7EA3-44FE-9FA6-5C36A3EEF9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054400-822D-43B5-88C7-7A16008F28D9}" type="datetimeFigureOut">
              <a:rPr lang="en-US" smtClean="0"/>
              <a:t>10/16/2018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F198C67-7EA3-44FE-9FA6-5C36A3EEF9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054400-822D-43B5-88C7-7A16008F28D9}"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98C67-7EA3-44FE-9FA6-5C36A3EEF9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054400-822D-43B5-88C7-7A16008F28D9}"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98C67-7EA3-44FE-9FA6-5C36A3EEF9E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054400-822D-43B5-88C7-7A16008F28D9}"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98C67-7EA3-44FE-9FA6-5C36A3EEF9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054400-822D-43B5-88C7-7A16008F28D9}"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98C67-7EA3-44FE-9FA6-5C36A3EEF9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054400-822D-43B5-88C7-7A16008F28D9}"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98C67-7EA3-44FE-9FA6-5C36A3EEF9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54400-822D-43B5-88C7-7A16008F28D9}"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98C67-7EA3-44FE-9FA6-5C36A3EEF9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054400-822D-43B5-88C7-7A16008F28D9}"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98C67-7EA3-44FE-9FA6-5C36A3EEF9E9}"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8054400-822D-43B5-88C7-7A16008F28D9}" type="datetimeFigureOut">
              <a:rPr lang="en-US" smtClean="0"/>
              <a:t>10/16/2018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F198C67-7EA3-44FE-9FA6-5C36A3EEF9E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8054400-822D-43B5-88C7-7A16008F28D9}" type="datetimeFigureOut">
              <a:rPr lang="en-US" smtClean="0"/>
              <a:t>10/16/2018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F198C67-7EA3-44FE-9FA6-5C36A3EEF9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teraksyon.com/ph-moves-to-assure-eu-on-gsp-fitn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dti.gov.ph/2016-03-29-02-27-23/eu-g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nteraksyon.com/ph-moves-to-assure-eu-on-gsp-fitnes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ti.gov.ph/2016-03-29-02-27-23/eu-g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nteraksyon.com/ph-moves-to-assure-eu-on-gsp-fitne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 EU FTA</a:t>
            </a:r>
            <a:endParaRPr lang="en-US" dirty="0"/>
          </a:p>
        </p:txBody>
      </p:sp>
      <p:sp>
        <p:nvSpPr>
          <p:cNvPr id="3" name="Subtitle 2"/>
          <p:cNvSpPr>
            <a:spLocks noGrp="1"/>
          </p:cNvSpPr>
          <p:nvPr>
            <p:ph type="subTitle" idx="1"/>
          </p:nvPr>
        </p:nvSpPr>
        <p:spPr/>
        <p:txBody>
          <a:bodyPr>
            <a:normAutofit/>
          </a:bodyPr>
          <a:lstStyle/>
          <a:p>
            <a:r>
              <a:rPr lang="en-US" dirty="0" smtClean="0"/>
              <a:t>11</a:t>
            </a:r>
            <a:r>
              <a:rPr lang="en-US" baseline="30000" dirty="0" smtClean="0"/>
              <a:t>th</a:t>
            </a:r>
            <a:r>
              <a:rPr lang="en-US" dirty="0" smtClean="0"/>
              <a:t> Asia Europe Labor Forum</a:t>
            </a:r>
          </a:p>
          <a:p>
            <a:r>
              <a:rPr lang="en-US" dirty="0" smtClean="0"/>
              <a:t>Brussels, Belgium </a:t>
            </a:r>
          </a:p>
          <a:p>
            <a:r>
              <a:rPr lang="en-US" dirty="0" smtClean="0"/>
              <a:t>Oct 16-17, 2018</a:t>
            </a:r>
          </a:p>
          <a:p>
            <a:r>
              <a:rPr lang="en-US" dirty="0" smtClean="0"/>
              <a:t>NUWHRAIN-SENTRO PHILLIPINES</a:t>
            </a:r>
          </a:p>
          <a:p>
            <a:endParaRPr lang="en-US" dirty="0"/>
          </a:p>
        </p:txBody>
      </p:sp>
    </p:spTree>
    <p:extLst>
      <p:ext uri="{BB962C8B-B14F-4D97-AF65-F5344CB8AC3E}">
        <p14:creationId xmlns:p14="http://schemas.microsoft.com/office/powerpoint/2010/main" val="3424987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529264" cy="562074"/>
          </a:xfrm>
        </p:spPr>
        <p:txBody>
          <a:bodyPr>
            <a:normAutofit fontScale="90000"/>
          </a:bodyPr>
          <a:lstStyle/>
          <a:p>
            <a:r>
              <a:rPr lang="en-GB" dirty="0" smtClean="0"/>
              <a:t>Market access through GSP+</a:t>
            </a:r>
            <a:endParaRPr lang="en-GB" dirty="0"/>
          </a:p>
        </p:txBody>
      </p:sp>
      <p:sp>
        <p:nvSpPr>
          <p:cNvPr id="3" name="Content Placeholder 2"/>
          <p:cNvSpPr>
            <a:spLocks noGrp="1"/>
          </p:cNvSpPr>
          <p:nvPr>
            <p:ph idx="1"/>
          </p:nvPr>
        </p:nvSpPr>
        <p:spPr>
          <a:xfrm>
            <a:off x="251520" y="1219200"/>
            <a:ext cx="8352928" cy="5378152"/>
          </a:xfrm>
        </p:spPr>
        <p:txBody>
          <a:bodyPr>
            <a:normAutofit fontScale="92500" lnSpcReduction="20000"/>
          </a:bodyPr>
          <a:lstStyle/>
          <a:p>
            <a:endParaRPr lang="en-US" dirty="0" smtClean="0"/>
          </a:p>
          <a:p>
            <a:r>
              <a:rPr lang="en-US" dirty="0" smtClean="0"/>
              <a:t>“</a:t>
            </a:r>
            <a:r>
              <a:rPr lang="en-US" dirty="0"/>
              <a:t>The Philippines was the only significant GSP+ beneficiary country which exported under the scheme over the period…” the report noted, adding that “the Philippines has steadily increased exports under the GSP+.”</a:t>
            </a:r>
          </a:p>
          <a:p>
            <a:r>
              <a:rPr lang="en-US" dirty="0"/>
              <a:t>“The withdrawal from GSP+ would therefore increase the price of Filipino imports and decrease the country’s competitive advantage vis-à-vis other GSP+… beneficiaries,” it warned.</a:t>
            </a:r>
          </a:p>
          <a:p>
            <a:r>
              <a:rPr lang="en-US" dirty="0"/>
              <a:t>“This could have a substantial impact on the trade between the EU and the Philippines as the EU was the Philippines’ third largest export destination in 2016.” </a:t>
            </a:r>
            <a:r>
              <a:rPr lang="en-US" sz="1200" u="sng" dirty="0">
                <a:hlinkClick r:id="rId3"/>
              </a:rPr>
              <a:t>http://www.interaksyon.com/ph-moves-to-assure-eu-on-gsp-fitness/</a:t>
            </a:r>
            <a:endParaRPr lang="en-US" sz="1200"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362FE1EB-932D-4E05-AC8E-E0BF434E84C5}" type="slidenum">
              <a:rPr lang="en-GB" smtClean="0"/>
              <a:t>10</a:t>
            </a:fld>
            <a:endParaRPr lang="en-GB"/>
          </a:p>
        </p:txBody>
      </p:sp>
    </p:spTree>
    <p:extLst>
      <p:ext uri="{BB962C8B-B14F-4D97-AF65-F5344CB8AC3E}">
        <p14:creationId xmlns:p14="http://schemas.microsoft.com/office/powerpoint/2010/main" val="2925530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fontScale="90000"/>
          </a:bodyPr>
          <a:lstStyle/>
          <a:p>
            <a:pPr fontAlgn="base"/>
            <a:r>
              <a:rPr lang="en-US" b="1" dirty="0" smtClean="0"/>
              <a:t>Conditions</a:t>
            </a:r>
            <a:br>
              <a:rPr lang="en-US" b="1" dirty="0" smtClean="0"/>
            </a:br>
            <a:endParaRPr lang="en-US" b="1" dirty="0"/>
          </a:p>
        </p:txBody>
      </p:sp>
      <p:sp>
        <p:nvSpPr>
          <p:cNvPr id="3" name="Content Placeholder 2"/>
          <p:cNvSpPr>
            <a:spLocks noGrp="1"/>
          </p:cNvSpPr>
          <p:nvPr>
            <p:ph idx="1"/>
          </p:nvPr>
        </p:nvSpPr>
        <p:spPr>
          <a:xfrm>
            <a:off x="457200" y="1447800"/>
            <a:ext cx="7467600" cy="5026152"/>
          </a:xfrm>
        </p:spPr>
        <p:txBody>
          <a:bodyPr>
            <a:normAutofit fontScale="85000" lnSpcReduction="10000"/>
          </a:bodyPr>
          <a:lstStyle/>
          <a:p>
            <a:pPr marL="0" indent="0">
              <a:buNone/>
            </a:pPr>
            <a:r>
              <a:rPr lang="en-US" dirty="0" smtClean="0"/>
              <a:t>Any </a:t>
            </a:r>
            <a:r>
              <a:rPr lang="en-US" dirty="0"/>
              <a:t>developing country will benefit from GSP tariff preferences </a:t>
            </a:r>
            <a:r>
              <a:rPr lang="en-US" b="1" u="sng" dirty="0">
                <a:solidFill>
                  <a:srgbClr val="000000"/>
                </a:solidFill>
              </a:rPr>
              <a:t>unless</a:t>
            </a:r>
            <a:r>
              <a:rPr lang="en-US" dirty="0">
                <a:solidFill>
                  <a:srgbClr val="000000"/>
                </a:solidFill>
              </a:rPr>
              <a:t> </a:t>
            </a:r>
            <a:r>
              <a:rPr lang="en-US" dirty="0"/>
              <a:t>they have:</a:t>
            </a:r>
          </a:p>
          <a:p>
            <a:pPr lvl="0"/>
            <a:r>
              <a:rPr lang="en-US" dirty="0"/>
              <a:t>another type of special trade access to the EU </a:t>
            </a:r>
            <a:r>
              <a:rPr lang="en-US" dirty="0" smtClean="0"/>
              <a:t>granting  the same tariff preferences as the Standard GSP scheme or better; or </a:t>
            </a:r>
            <a:endParaRPr lang="en-US" dirty="0"/>
          </a:p>
          <a:p>
            <a:pPr lvl="0"/>
            <a:r>
              <a:rPr lang="en-US" dirty="0"/>
              <a:t>achieved a high- or upper-middle income economy status for three consecutive years according to </a:t>
            </a:r>
            <a:r>
              <a:rPr lang="en-US" dirty="0" smtClean="0"/>
              <a:t>the World Bank Classfication</a:t>
            </a:r>
          </a:p>
          <a:p>
            <a:pPr marL="0" indent="0">
              <a:buNone/>
            </a:pPr>
            <a:endParaRPr lang="en-US" dirty="0" smtClean="0"/>
          </a:p>
          <a:p>
            <a:pPr marL="0" indent="0">
              <a:buNone/>
            </a:pPr>
            <a:r>
              <a:rPr lang="en-US" b="1" dirty="0" smtClean="0"/>
              <a:t>The </a:t>
            </a:r>
            <a:r>
              <a:rPr lang="en-US" b="1" dirty="0"/>
              <a:t>EU can withdraw standard GSP preferences in some exceptional circumstances, notably serious and systematic violation of fundamental human rights and labour rights conventions.</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362FE1EB-932D-4E05-AC8E-E0BF434E84C5}" type="slidenum">
              <a:rPr lang="en-GB" smtClean="0"/>
              <a:t>11</a:t>
            </a:fld>
            <a:endParaRPr lang="en-GB"/>
          </a:p>
        </p:txBody>
      </p:sp>
    </p:spTree>
    <p:extLst>
      <p:ext uri="{BB962C8B-B14F-4D97-AF65-F5344CB8AC3E}">
        <p14:creationId xmlns:p14="http://schemas.microsoft.com/office/powerpoint/2010/main" val="392240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EU FTA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49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Topics in the PH-EU FTA</a:t>
            </a:r>
            <a:endParaRPr lang="en-US" dirty="0"/>
          </a:p>
        </p:txBody>
      </p:sp>
      <p:sp>
        <p:nvSpPr>
          <p:cNvPr id="3" name="Content Placeholder 2"/>
          <p:cNvSpPr>
            <a:spLocks noGrp="1"/>
          </p:cNvSpPr>
          <p:nvPr>
            <p:ph idx="1"/>
          </p:nvPr>
        </p:nvSpPr>
        <p:spPr/>
        <p:txBody>
          <a:bodyPr/>
          <a:lstStyle/>
          <a:p>
            <a:r>
              <a:rPr lang="en-US" dirty="0" smtClean="0"/>
              <a:t>Trade in goods</a:t>
            </a:r>
          </a:p>
          <a:p>
            <a:r>
              <a:rPr lang="en-US" dirty="0" smtClean="0"/>
              <a:t>Rules of origin</a:t>
            </a:r>
          </a:p>
          <a:p>
            <a:r>
              <a:rPr lang="en-US" dirty="0" smtClean="0"/>
              <a:t>Customs and trade facilitation</a:t>
            </a:r>
          </a:p>
          <a:p>
            <a:r>
              <a:rPr lang="en-US" dirty="0" smtClean="0"/>
              <a:t>Trade in services</a:t>
            </a:r>
          </a:p>
          <a:p>
            <a:r>
              <a:rPr lang="en-US" dirty="0" smtClean="0"/>
              <a:t>investments</a:t>
            </a:r>
            <a:endParaRPr lang="en-US" dirty="0"/>
          </a:p>
        </p:txBody>
      </p:sp>
    </p:spTree>
    <p:extLst>
      <p:ext uri="{BB962C8B-B14F-4D97-AF65-F5344CB8AC3E}">
        <p14:creationId xmlns:p14="http://schemas.microsoft.com/office/powerpoint/2010/main" val="4049480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Topics in the PH-EU FTA</a:t>
            </a:r>
            <a:endParaRPr lang="en-US" dirty="0"/>
          </a:p>
        </p:txBody>
      </p:sp>
      <p:sp>
        <p:nvSpPr>
          <p:cNvPr id="3" name="Content Placeholder 2"/>
          <p:cNvSpPr>
            <a:spLocks noGrp="1"/>
          </p:cNvSpPr>
          <p:nvPr>
            <p:ph idx="1"/>
          </p:nvPr>
        </p:nvSpPr>
        <p:spPr/>
        <p:txBody>
          <a:bodyPr/>
          <a:lstStyle/>
          <a:p>
            <a:r>
              <a:rPr lang="en-US" dirty="0" smtClean="0"/>
              <a:t>Government procurement</a:t>
            </a:r>
          </a:p>
          <a:p>
            <a:r>
              <a:rPr lang="en-US" dirty="0" smtClean="0"/>
              <a:t>Intellectual property rights (IPR)</a:t>
            </a:r>
          </a:p>
          <a:p>
            <a:r>
              <a:rPr lang="en-US" dirty="0" smtClean="0"/>
              <a:t>Competition policy and subsidies and Rules related to state owned companies</a:t>
            </a:r>
          </a:p>
          <a:p>
            <a:r>
              <a:rPr lang="en-US" dirty="0" smtClean="0"/>
              <a:t>Trade and sustainable development</a:t>
            </a:r>
          </a:p>
          <a:p>
            <a:r>
              <a:rPr lang="en-US" dirty="0" smtClean="0"/>
              <a:t>Legal and institutional issues</a:t>
            </a:r>
          </a:p>
          <a:p>
            <a:endParaRPr lang="en-US" dirty="0"/>
          </a:p>
        </p:txBody>
      </p:sp>
    </p:spTree>
    <p:extLst>
      <p:ext uri="{BB962C8B-B14F-4D97-AF65-F5344CB8AC3E}">
        <p14:creationId xmlns:p14="http://schemas.microsoft.com/office/powerpoint/2010/main" val="833265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PH-EU </a:t>
            </a:r>
            <a:r>
              <a:rPr lang="en-US" dirty="0"/>
              <a:t>FTA</a:t>
            </a:r>
          </a:p>
        </p:txBody>
      </p:sp>
      <p:sp>
        <p:nvSpPr>
          <p:cNvPr id="3" name="Content Placeholder 2"/>
          <p:cNvSpPr>
            <a:spLocks noGrp="1"/>
          </p:cNvSpPr>
          <p:nvPr>
            <p:ph idx="1"/>
          </p:nvPr>
        </p:nvSpPr>
        <p:spPr/>
        <p:txBody>
          <a:bodyPr/>
          <a:lstStyle/>
          <a:p>
            <a:pPr marL="0" indent="0">
              <a:buNone/>
            </a:pPr>
            <a:r>
              <a:rPr lang="en-US" dirty="0"/>
              <a:t>FIRST ROUND (MAY 2016)</a:t>
            </a:r>
          </a:p>
          <a:p>
            <a:pPr marL="0" indent="0">
              <a:buNone/>
            </a:pP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828800" y="3120073"/>
            <a:ext cx="5486400" cy="3006090"/>
          </a:xfrm>
          <a:prstGeom prst="rect">
            <a:avLst/>
          </a:prstGeom>
        </p:spPr>
      </p:pic>
    </p:spTree>
    <p:extLst>
      <p:ext uri="{BB962C8B-B14F-4D97-AF65-F5344CB8AC3E}">
        <p14:creationId xmlns:p14="http://schemas.microsoft.com/office/powerpoint/2010/main" val="106237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FROM GOVERNMENT</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 </a:t>
            </a:r>
            <a:r>
              <a:rPr lang="en-US" dirty="0"/>
              <a:t>First round was putting “the negotiation in process with basically a confidence building week of discussion between the parties.”</a:t>
            </a:r>
            <a:r>
              <a:rPr lang="en-US" dirty="0">
                <a:effectLst/>
              </a:rPr>
              <a:t> </a:t>
            </a:r>
          </a:p>
          <a:p>
            <a:pPr marL="0" indent="0">
              <a:buNone/>
            </a:pPr>
            <a:r>
              <a:rPr lang="en-US" dirty="0"/>
              <a:t>“most of the elements have been touched but no substantive discussions other than broad and general tackling of issues that maybe encountered.”</a:t>
            </a:r>
          </a:p>
          <a:p>
            <a:pPr marL="0" indent="0">
              <a:buNone/>
            </a:pPr>
            <a:r>
              <a:rPr lang="en-US" dirty="0">
                <a:effectLst/>
              </a:rPr>
              <a:t> </a:t>
            </a:r>
          </a:p>
          <a:p>
            <a:pPr marL="0" indent="0">
              <a:buNone/>
            </a:pPr>
            <a:r>
              <a:rPr lang="en-US" dirty="0"/>
              <a:t>FOCUS ON EU’S </a:t>
            </a:r>
            <a:r>
              <a:rPr lang="en-US" dirty="0" smtClean="0"/>
              <a:t>ICS*: </a:t>
            </a:r>
            <a:r>
              <a:rPr lang="en-US" dirty="0"/>
              <a:t>“We were in a </a:t>
            </a:r>
            <a:r>
              <a:rPr lang="en-US" dirty="0" smtClean="0"/>
              <a:t>sponge </a:t>
            </a:r>
            <a:r>
              <a:rPr lang="en-US" dirty="0"/>
              <a:t>mode trying to absorb things and process of understanding it and implications to our regimes is something we have to deal with and work on in Manila.”</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845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FROM FIRST ROUND</a:t>
            </a:r>
          </a:p>
        </p:txBody>
      </p:sp>
      <p:sp>
        <p:nvSpPr>
          <p:cNvPr id="3" name="Content Placeholder 2"/>
          <p:cNvSpPr>
            <a:spLocks noGrp="1"/>
          </p:cNvSpPr>
          <p:nvPr>
            <p:ph idx="1"/>
          </p:nvPr>
        </p:nvSpPr>
        <p:spPr/>
        <p:txBody>
          <a:bodyPr>
            <a:normAutofit/>
          </a:bodyPr>
          <a:lstStyle/>
          <a:p>
            <a:pPr marL="514350" indent="-514350">
              <a:buAutoNum type="arabicPeriod"/>
            </a:pPr>
            <a:r>
              <a:rPr lang="en-US" dirty="0"/>
              <a:t>The repeated reference to EU-Vietnam FTA</a:t>
            </a:r>
            <a:r>
              <a:rPr lang="en-US" dirty="0">
                <a:effectLst/>
              </a:rPr>
              <a:t> on the side of the EU, while PH made references to the EFTA agreement</a:t>
            </a:r>
          </a:p>
          <a:p>
            <a:pPr marL="514350" indent="-514350">
              <a:buAutoNum type="arabicPeriod"/>
            </a:pPr>
            <a:r>
              <a:rPr lang="en-US" dirty="0"/>
              <a:t>Discussion on SUSTAINABLE DEVELOPMENT CHAPTER</a:t>
            </a:r>
            <a:endParaRPr lang="en-US" dirty="0">
              <a:effectLst/>
            </a:endParaRPr>
          </a:p>
          <a:p>
            <a:pPr marL="514350" indent="-514350">
              <a:buAutoNum type="arabicPeriod"/>
            </a:pPr>
            <a:r>
              <a:rPr lang="en-US" dirty="0"/>
              <a:t>QUESTION ON THE MANDATE</a:t>
            </a:r>
          </a:p>
          <a:p>
            <a:pPr marL="400050" lvl="1" indent="0">
              <a:buNone/>
            </a:pPr>
            <a:r>
              <a:rPr lang="en-US" dirty="0"/>
              <a:t>ORIGINAL MANDATE: EU-ASEAN NEGOTIATIONS BUT ORIGINAL MANDATE DOESN</a:t>
            </a:r>
            <a:r>
              <a:rPr lang="fr-FR" dirty="0"/>
              <a:t>’</a:t>
            </a:r>
            <a:r>
              <a:rPr lang="en-US" dirty="0"/>
              <a:t>T HAVE THE PROVISION ON INVESTOR PROTECTION</a:t>
            </a:r>
          </a:p>
        </p:txBody>
      </p:sp>
    </p:spTree>
    <p:extLst>
      <p:ext uri="{BB962C8B-B14F-4D97-AF65-F5344CB8AC3E}">
        <p14:creationId xmlns:p14="http://schemas.microsoft.com/office/powerpoint/2010/main" val="1911657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Leaked Text on ISDS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128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200" y="1745867"/>
            <a:ext cx="7721600" cy="1981200"/>
          </a:xfrm>
          <a:prstGeom prst="rect">
            <a:avLst/>
          </a:prstGeom>
        </p:spPr>
      </p:pic>
    </p:spTree>
    <p:extLst>
      <p:ext uri="{BB962C8B-B14F-4D97-AF65-F5344CB8AC3E}">
        <p14:creationId xmlns:p14="http://schemas.microsoft.com/office/powerpoint/2010/main" val="2523794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6-13 at 7.53.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19" y="203200"/>
            <a:ext cx="4648200" cy="6438900"/>
          </a:xfrm>
          <a:prstGeom prst="rect">
            <a:avLst/>
          </a:prstGeom>
        </p:spPr>
      </p:pic>
      <p:sp>
        <p:nvSpPr>
          <p:cNvPr id="5" name="Rectangle 4"/>
          <p:cNvSpPr/>
          <p:nvPr/>
        </p:nvSpPr>
        <p:spPr>
          <a:xfrm>
            <a:off x="5050432" y="1102951"/>
            <a:ext cx="3825298" cy="1754327"/>
          </a:xfrm>
          <a:prstGeom prst="rect">
            <a:avLst/>
          </a:prstGeom>
        </p:spPr>
        <p:txBody>
          <a:bodyPr wrap="square">
            <a:spAutoFit/>
          </a:bodyPr>
          <a:lstStyle/>
          <a:p>
            <a:r>
              <a:rPr lang="en-US" dirty="0">
                <a:solidFill>
                  <a:schemeClr val="bg1"/>
                </a:solidFill>
              </a:rPr>
              <a:t>Trade for All strategy set out a vision </a:t>
            </a:r>
            <a:r>
              <a:rPr lang="en-US" dirty="0"/>
              <a:t>for a trade policy that is transparent and responsible, benefits all citizens, provides jobs and growth, and modern solutions for the realities of today's global trade.</a:t>
            </a:r>
          </a:p>
        </p:txBody>
      </p:sp>
      <p:sp>
        <p:nvSpPr>
          <p:cNvPr id="6" name="Rectangle 5"/>
          <p:cNvSpPr/>
          <p:nvPr/>
        </p:nvSpPr>
        <p:spPr>
          <a:xfrm>
            <a:off x="5050432" y="3028846"/>
            <a:ext cx="3825298" cy="2862323"/>
          </a:xfrm>
          <a:prstGeom prst="rect">
            <a:avLst/>
          </a:prstGeom>
        </p:spPr>
        <p:txBody>
          <a:bodyPr wrap="square">
            <a:spAutoFit/>
          </a:bodyPr>
          <a:lstStyle/>
          <a:p>
            <a:r>
              <a:rPr lang="en-US" dirty="0"/>
              <a:t>The fundamentals of the Trade for All strategy thus continue to guide the EU’s approach: openness combined with a level playing field, high standards of </a:t>
            </a:r>
            <a:r>
              <a:rPr lang="en-US" dirty="0" err="1"/>
              <a:t>labour</a:t>
            </a:r>
            <a:r>
              <a:rPr lang="en-US" dirty="0"/>
              <a:t>, environmental, consumer and social protection combined with the right policies at home remains the most fitting way to make </a:t>
            </a:r>
            <a:r>
              <a:rPr lang="en-US" dirty="0" err="1"/>
              <a:t>globalisation</a:t>
            </a:r>
            <a:r>
              <a:rPr lang="en-US" dirty="0"/>
              <a:t> work for all Europeans.</a:t>
            </a:r>
          </a:p>
        </p:txBody>
      </p:sp>
    </p:spTree>
    <p:extLst>
      <p:ext uri="{BB962C8B-B14F-4D97-AF65-F5344CB8AC3E}">
        <p14:creationId xmlns:p14="http://schemas.microsoft.com/office/powerpoint/2010/main" val="158341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200" y="1504941"/>
            <a:ext cx="7975600" cy="2527300"/>
          </a:xfrm>
          <a:prstGeom prst="rect">
            <a:avLst/>
          </a:prstGeom>
        </p:spPr>
      </p:pic>
    </p:spTree>
    <p:extLst>
      <p:ext uri="{BB962C8B-B14F-4D97-AF65-F5344CB8AC3E}">
        <p14:creationId xmlns:p14="http://schemas.microsoft.com/office/powerpoint/2010/main" val="3853231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EU-PH Trade</a:t>
            </a:r>
          </a:p>
        </p:txBody>
      </p:sp>
      <p:pic>
        <p:nvPicPr>
          <p:cNvPr id="4" name="Picture 3" descr="Screen Shot 2018-06-13 at 8.04.06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6712"/>
            <a:ext cx="9144000" cy="4108963"/>
          </a:xfrm>
          <a:prstGeom prst="rect">
            <a:avLst/>
          </a:prstGeom>
        </p:spPr>
      </p:pic>
      <p:sp>
        <p:nvSpPr>
          <p:cNvPr id="6" name="TextBox 5"/>
          <p:cNvSpPr txBox="1"/>
          <p:nvPr/>
        </p:nvSpPr>
        <p:spPr>
          <a:xfrm>
            <a:off x="272534" y="1417638"/>
            <a:ext cx="3875260" cy="369332"/>
          </a:xfrm>
          <a:prstGeom prst="rect">
            <a:avLst/>
          </a:prstGeom>
          <a:noFill/>
        </p:spPr>
        <p:txBody>
          <a:bodyPr wrap="square" rtlCol="0">
            <a:spAutoFit/>
          </a:bodyPr>
          <a:lstStyle/>
          <a:p>
            <a:r>
              <a:rPr lang="en-US" b="1" dirty="0"/>
              <a:t>Philippine Trading partners</a:t>
            </a:r>
          </a:p>
        </p:txBody>
      </p:sp>
    </p:spTree>
    <p:extLst>
      <p:ext uri="{BB962C8B-B14F-4D97-AF65-F5344CB8AC3E}">
        <p14:creationId xmlns:p14="http://schemas.microsoft.com/office/powerpoint/2010/main" val="1735576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48"/>
            <a:ext cx="8229600" cy="965676"/>
          </a:xfrm>
        </p:spPr>
        <p:txBody>
          <a:bodyPr>
            <a:normAutofit/>
          </a:bodyPr>
          <a:lstStyle/>
          <a:p>
            <a:r>
              <a:rPr lang="en-US" sz="3600" dirty="0"/>
              <a:t>Trade by Products</a:t>
            </a:r>
          </a:p>
        </p:txBody>
      </p:sp>
      <p:pic>
        <p:nvPicPr>
          <p:cNvPr id="4" name="Picture 3" descr="Screen Shot 2018-06-13 at 8.08.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0224"/>
            <a:ext cx="9144000" cy="3730355"/>
          </a:xfrm>
          <a:prstGeom prst="rect">
            <a:avLst/>
          </a:prstGeom>
        </p:spPr>
      </p:pic>
    </p:spTree>
    <p:extLst>
      <p:ext uri="{BB962C8B-B14F-4D97-AF65-F5344CB8AC3E}">
        <p14:creationId xmlns:p14="http://schemas.microsoft.com/office/powerpoint/2010/main" val="574962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6-13 at 8.12.31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2532" y="805726"/>
            <a:ext cx="8435058" cy="4015956"/>
          </a:xfrm>
          <a:prstGeom prst="rect">
            <a:avLst/>
          </a:prstGeom>
        </p:spPr>
      </p:pic>
    </p:spTree>
    <p:extLst>
      <p:ext uri="{BB962C8B-B14F-4D97-AF65-F5344CB8AC3E}">
        <p14:creationId xmlns:p14="http://schemas.microsoft.com/office/powerpoint/2010/main" val="3624146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6-13 at 8.12.43 AM.pn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712" r="5712"/>
          <a:stretch>
            <a:fillRect/>
          </a:stretch>
        </p:blipFill>
        <p:spPr>
          <a:xfrm>
            <a:off x="457200" y="1044615"/>
            <a:ext cx="8229600" cy="4525963"/>
          </a:xfrm>
        </p:spPr>
      </p:pic>
    </p:spTree>
    <p:extLst>
      <p:ext uri="{BB962C8B-B14F-4D97-AF65-F5344CB8AC3E}">
        <p14:creationId xmlns:p14="http://schemas.microsoft.com/office/powerpoint/2010/main" val="2563211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6-13 at 8.11.35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92200" y="457200"/>
            <a:ext cx="6959600" cy="5930900"/>
          </a:xfrm>
          <a:prstGeom prst="rect">
            <a:avLst/>
          </a:prstGeom>
        </p:spPr>
      </p:pic>
    </p:spTree>
    <p:extLst>
      <p:ext uri="{BB962C8B-B14F-4D97-AF65-F5344CB8AC3E}">
        <p14:creationId xmlns:p14="http://schemas.microsoft.com/office/powerpoint/2010/main" val="1428361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6-13 at 4.00.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450" y="0"/>
            <a:ext cx="5777120" cy="6858000"/>
          </a:xfrm>
          <a:prstGeom prst="rect">
            <a:avLst/>
          </a:prstGeom>
        </p:spPr>
      </p:pic>
      <p:sp>
        <p:nvSpPr>
          <p:cNvPr id="5" name="TextBox 4"/>
          <p:cNvSpPr txBox="1"/>
          <p:nvPr/>
        </p:nvSpPr>
        <p:spPr>
          <a:xfrm>
            <a:off x="170373" y="1440529"/>
            <a:ext cx="1843127" cy="646331"/>
          </a:xfrm>
          <a:prstGeom prst="rect">
            <a:avLst/>
          </a:prstGeom>
          <a:noFill/>
        </p:spPr>
        <p:txBody>
          <a:bodyPr wrap="square" rtlCol="0">
            <a:spAutoFit/>
          </a:bodyPr>
          <a:lstStyle/>
          <a:p>
            <a:r>
              <a:rPr lang="en-US" dirty="0"/>
              <a:t>EU TARIFFS VS PH EXPORTS</a:t>
            </a:r>
          </a:p>
        </p:txBody>
      </p:sp>
    </p:spTree>
    <p:extLst>
      <p:ext uri="{BB962C8B-B14F-4D97-AF65-F5344CB8AC3E}">
        <p14:creationId xmlns:p14="http://schemas.microsoft.com/office/powerpoint/2010/main" val="3182817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While</a:t>
            </a:r>
            <a:r>
              <a:rPr lang="en-US" baseline="0" dirty="0" smtClean="0"/>
              <a:t> the negotiations have begun, the issues are lack of transparency  and double standards.</a:t>
            </a:r>
          </a:p>
          <a:p>
            <a:endParaRPr lang="en-US" baseline="0" dirty="0" smtClean="0"/>
          </a:p>
          <a:p>
            <a:r>
              <a:rPr lang="en-US" baseline="0" dirty="0" smtClean="0"/>
              <a:t>Another 2 rounds of negotiations were</a:t>
            </a:r>
            <a:r>
              <a:rPr lang="en-US" dirty="0" smtClean="0"/>
              <a:t> completed in June 2016 and February 2017</a:t>
            </a:r>
            <a:r>
              <a:rPr lang="en-US" baseline="0" dirty="0" smtClean="0"/>
              <a:t>.</a:t>
            </a:r>
            <a:endParaRPr lang="en-US" dirty="0" smtClean="0"/>
          </a:p>
          <a:p>
            <a:endParaRPr lang="en-US" dirty="0"/>
          </a:p>
        </p:txBody>
      </p:sp>
    </p:spTree>
    <p:extLst>
      <p:ext uri="{BB962C8B-B14F-4D97-AF65-F5344CB8AC3E}">
        <p14:creationId xmlns:p14="http://schemas.microsoft.com/office/powerpoint/2010/main" val="174725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Stalled PH EU FTA</a:t>
            </a:r>
            <a:endParaRPr lang="en-US" dirty="0"/>
          </a:p>
        </p:txBody>
      </p:sp>
      <p:sp>
        <p:nvSpPr>
          <p:cNvPr id="3" name="Content Placeholder 2"/>
          <p:cNvSpPr>
            <a:spLocks noGrp="1"/>
          </p:cNvSpPr>
          <p:nvPr>
            <p:ph idx="1"/>
          </p:nvPr>
        </p:nvSpPr>
        <p:spPr/>
        <p:txBody>
          <a:bodyPr/>
          <a:lstStyle/>
          <a:p>
            <a:r>
              <a:rPr lang="en-US" dirty="0" smtClean="0"/>
              <a:t>Deadlock on Intellectual Property Rights (primarily)</a:t>
            </a:r>
          </a:p>
          <a:p>
            <a:r>
              <a:rPr lang="en-US" dirty="0" smtClean="0"/>
              <a:t>PH ought to push for a balance between the rights of the IPR holders and public interest as what India and other EU prospective partners are doing.</a:t>
            </a:r>
            <a:endParaRPr lang="en-US" dirty="0"/>
          </a:p>
        </p:txBody>
      </p:sp>
    </p:spTree>
    <p:extLst>
      <p:ext uri="{BB962C8B-B14F-4D97-AF65-F5344CB8AC3E}">
        <p14:creationId xmlns:p14="http://schemas.microsoft.com/office/powerpoint/2010/main" val="1577071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to be done?</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Continuous mobilizations of Peoples’ Organizations and Social Movements against FTA, nationally and globally</a:t>
            </a:r>
          </a:p>
          <a:p>
            <a:pPr lvl="0"/>
            <a:r>
              <a:rPr lang="en-US" dirty="0" smtClean="0"/>
              <a:t>Push for a comprehensive and participatory process to review the deals entered into by the Government </a:t>
            </a:r>
          </a:p>
          <a:p>
            <a:pPr marL="0" lvl="0" indent="0">
              <a:buNone/>
            </a:pPr>
            <a:r>
              <a:rPr lang="en-US" dirty="0"/>
              <a:t>(</a:t>
            </a:r>
            <a:r>
              <a:rPr lang="en-US" dirty="0" smtClean="0"/>
              <a:t>call for a review of the trade and investment policies being pursued by the participating countries, particularly those the EU are aggressively pushing for in their FTAs: ISDS, expansive IPR, deregulation, etc.)</a:t>
            </a:r>
          </a:p>
          <a:p>
            <a:r>
              <a:rPr lang="en-US" dirty="0" smtClean="0"/>
              <a:t>Assessment of these deals of their impact on peoples lives and human rights</a:t>
            </a:r>
          </a:p>
          <a:p>
            <a:r>
              <a:rPr lang="en-US" dirty="0" smtClean="0"/>
              <a:t>Push for a binding treaty against TNCs</a:t>
            </a:r>
            <a:endParaRPr lang="en-US" dirty="0"/>
          </a:p>
        </p:txBody>
      </p:sp>
    </p:spTree>
    <p:extLst>
      <p:ext uri="{BB962C8B-B14F-4D97-AF65-F5344CB8AC3E}">
        <p14:creationId xmlns:p14="http://schemas.microsoft.com/office/powerpoint/2010/main" val="157707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EU-ASEAN FTA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EU </a:t>
            </a:r>
            <a:r>
              <a:rPr lang="en-US" dirty="0"/>
              <a:t>and ASEAN are determined to pursue their respective goals of greater regional economic development. Both see the expansion of markets for trade in goods and services and the easing of restrictions on investments as central strategies towards the attainment of their goals. There is a consensus among EU and ASEAN states to anchor regional integration on the free market corporate-driven paradigm with the pursuit of free trade and economic partnerships agreement as key element of the strategy. </a:t>
            </a:r>
          </a:p>
          <a:p>
            <a:endParaRPr lang="en-US" dirty="0"/>
          </a:p>
        </p:txBody>
      </p:sp>
    </p:spTree>
    <p:extLst>
      <p:ext uri="{BB962C8B-B14F-4D97-AF65-F5344CB8AC3E}">
        <p14:creationId xmlns:p14="http://schemas.microsoft.com/office/powerpoint/2010/main" val="2025718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Philippines Alliances of Human Rights Advocates (PAHRA)</a:t>
            </a:r>
          </a:p>
          <a:p>
            <a:r>
              <a:rPr lang="en-US" dirty="0" smtClean="0"/>
              <a:t>Focus on the Global South</a:t>
            </a:r>
          </a:p>
          <a:p>
            <a:r>
              <a:rPr lang="en-US" dirty="0" smtClean="0"/>
              <a:t>SENTRO</a:t>
            </a:r>
          </a:p>
          <a:p>
            <a:r>
              <a:rPr lang="en-US" dirty="0" smtClean="0"/>
              <a:t>Center for International Relations and Strategic Studies (CIRRS)</a:t>
            </a:r>
            <a:endParaRPr lang="en-US" dirty="0"/>
          </a:p>
        </p:txBody>
      </p:sp>
    </p:spTree>
    <p:extLst>
      <p:ext uri="{BB962C8B-B14F-4D97-AF65-F5344CB8AC3E}">
        <p14:creationId xmlns:p14="http://schemas.microsoft.com/office/powerpoint/2010/main" val="1156293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1898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NEGOTIATING HISTORY</a:t>
            </a:r>
          </a:p>
        </p:txBody>
      </p:sp>
      <p:sp>
        <p:nvSpPr>
          <p:cNvPr id="3" name="Content Placeholder 2"/>
          <p:cNvSpPr>
            <a:spLocks noGrp="1"/>
          </p:cNvSpPr>
          <p:nvPr>
            <p:ph idx="1"/>
          </p:nvPr>
        </p:nvSpPr>
        <p:spPr>
          <a:xfrm>
            <a:off x="457200" y="1417638"/>
            <a:ext cx="8229600" cy="5071283"/>
          </a:xfrm>
        </p:spPr>
        <p:txBody>
          <a:bodyPr>
            <a:noAutofit/>
          </a:bodyPr>
          <a:lstStyle/>
          <a:p>
            <a:pPr marL="0" indent="0">
              <a:buNone/>
            </a:pPr>
            <a:r>
              <a:rPr lang="en-US" sz="2000" dirty="0"/>
              <a:t>2007 – EU LAUNCHES SIMULTANEOUS FTA TALKS WITH KOREA, INDIA AND ASEAN</a:t>
            </a:r>
          </a:p>
          <a:p>
            <a:pPr marL="0" indent="0">
              <a:buNone/>
            </a:pPr>
            <a:endParaRPr lang="en-US" sz="2000" dirty="0"/>
          </a:p>
          <a:p>
            <a:pPr marL="0" indent="0">
              <a:buNone/>
            </a:pPr>
            <a:r>
              <a:rPr lang="en-US" sz="2000" dirty="0"/>
              <a:t>2009- EU SUSPENDS EU-ASEAN TALKS SHIFTING APPROACH TO BILATERAL NEGOTIATIONS WITH SELECT COUNTRIES</a:t>
            </a:r>
          </a:p>
          <a:p>
            <a:pPr marL="0" indent="0">
              <a:buNone/>
            </a:pPr>
            <a:endParaRPr lang="en-US" sz="2000" dirty="0"/>
          </a:p>
          <a:p>
            <a:pPr marL="0" indent="0">
              <a:buNone/>
            </a:pPr>
            <a:r>
              <a:rPr lang="en-US" sz="2000" dirty="0"/>
              <a:t>2010 BILATERAL TALKS WITH SINGAPORE (JANUARY) AND MALAYSIA (OCTOBER)</a:t>
            </a:r>
          </a:p>
          <a:p>
            <a:pPr marL="0" indent="0">
              <a:buNone/>
            </a:pPr>
            <a:endParaRPr lang="en-US" sz="2000" dirty="0"/>
          </a:p>
          <a:p>
            <a:pPr marL="0" indent="0">
              <a:buNone/>
            </a:pPr>
            <a:r>
              <a:rPr lang="en-US" sz="2000" dirty="0"/>
              <a:t>2012 FTA TALKS WITH VIETNAM</a:t>
            </a:r>
          </a:p>
          <a:p>
            <a:pPr marL="0" indent="0">
              <a:buNone/>
            </a:pPr>
            <a:endParaRPr lang="en-US" sz="2000" dirty="0"/>
          </a:p>
          <a:p>
            <a:pPr marL="0" indent="0">
              <a:buNone/>
            </a:pPr>
            <a:r>
              <a:rPr lang="en-US" sz="2000" dirty="0"/>
              <a:t>2013 FTA TALKS WITH THAILAND</a:t>
            </a:r>
          </a:p>
          <a:p>
            <a:pPr marL="0" indent="0">
              <a:buNone/>
            </a:pPr>
            <a:endParaRPr lang="en-US" sz="2000" dirty="0"/>
          </a:p>
          <a:p>
            <a:pPr marL="0" indent="0">
              <a:buNone/>
            </a:pPr>
            <a:r>
              <a:rPr lang="en-US" sz="2000" dirty="0"/>
              <a:t>2015 PHILIPPINES AND INDONESIA</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76588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 NEGOTIATING FRAMEWORK</a:t>
            </a:r>
          </a:p>
        </p:txBody>
      </p:sp>
      <p:sp>
        <p:nvSpPr>
          <p:cNvPr id="3" name="Content Placeholder 2"/>
          <p:cNvSpPr>
            <a:spLocks noGrp="1"/>
          </p:cNvSpPr>
          <p:nvPr>
            <p:ph idx="1"/>
          </p:nvPr>
        </p:nvSpPr>
        <p:spPr/>
        <p:txBody>
          <a:bodyPr/>
          <a:lstStyle/>
          <a:p>
            <a:pPr>
              <a:buFont typeface="Wingdings" charset="2"/>
              <a:buChar char="§"/>
            </a:pPr>
            <a:r>
              <a:rPr lang="en-US" dirty="0"/>
              <a:t>THREE-PRONGED STRATEGY WITH THE EU</a:t>
            </a:r>
          </a:p>
          <a:p>
            <a:pPr lvl="1">
              <a:buFont typeface="Wingdings" charset="2"/>
              <a:buChar char="§"/>
            </a:pPr>
            <a:r>
              <a:rPr lang="en-US" dirty="0"/>
              <a:t>PH-EFTA FTA (signed in April 2016, ratified by the Senate March 2018)</a:t>
            </a:r>
          </a:p>
          <a:p>
            <a:pPr lvl="1">
              <a:buFont typeface="Wingdings" charset="2"/>
              <a:buChar char="§"/>
            </a:pPr>
            <a:r>
              <a:rPr lang="en-US" dirty="0"/>
              <a:t>GSP+</a:t>
            </a:r>
          </a:p>
          <a:p>
            <a:pPr lvl="1">
              <a:buFont typeface="Wingdings" charset="2"/>
              <a:buChar char="§"/>
            </a:pPr>
            <a:r>
              <a:rPr lang="en-US" dirty="0" smtClean="0"/>
              <a:t>PH-EU </a:t>
            </a:r>
            <a:r>
              <a:rPr lang="en-US" dirty="0"/>
              <a:t>FTA</a:t>
            </a:r>
          </a:p>
        </p:txBody>
      </p:sp>
    </p:spTree>
    <p:extLst>
      <p:ext uri="{BB962C8B-B14F-4D97-AF65-F5344CB8AC3E}">
        <p14:creationId xmlns:p14="http://schemas.microsoft.com/office/powerpoint/2010/main" val="1401644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GSP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468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529264" cy="706090"/>
          </a:xfrm>
        </p:spPr>
        <p:txBody>
          <a:bodyPr>
            <a:noAutofit/>
          </a:bodyPr>
          <a:lstStyle/>
          <a:p>
            <a:r>
              <a:rPr lang="en-US" sz="3200" b="1" dirty="0"/>
              <a:t>Benefits of the GSP+ on the Philippines</a:t>
            </a:r>
          </a:p>
        </p:txBody>
      </p:sp>
      <p:sp>
        <p:nvSpPr>
          <p:cNvPr id="3" name="Content Placeholder 2"/>
          <p:cNvSpPr>
            <a:spLocks noGrp="1"/>
          </p:cNvSpPr>
          <p:nvPr>
            <p:ph idx="1"/>
          </p:nvPr>
        </p:nvSpPr>
        <p:spPr>
          <a:xfrm>
            <a:off x="251520" y="1600200"/>
            <a:ext cx="8352928" cy="5069160"/>
          </a:xfrm>
        </p:spPr>
        <p:txBody>
          <a:bodyPr>
            <a:normAutofit fontScale="85000" lnSpcReduction="20000"/>
          </a:bodyPr>
          <a:lstStyle/>
          <a:p>
            <a:pPr marL="0" indent="0">
              <a:buNone/>
            </a:pPr>
            <a:r>
              <a:rPr lang="en-US" dirty="0" smtClean="0"/>
              <a:t>Philippine </a:t>
            </a:r>
            <a:r>
              <a:rPr lang="en-US" dirty="0"/>
              <a:t>exports to the EU is expected to increase within the first year of implementation of the GSP+ </a:t>
            </a:r>
            <a:r>
              <a:rPr lang="en-US" dirty="0" smtClean="0"/>
              <a:t>scheme.</a:t>
            </a:r>
          </a:p>
          <a:p>
            <a:pPr marL="0" indent="0">
              <a:buNone/>
            </a:pPr>
            <a:endParaRPr lang="en-US" dirty="0" smtClean="0"/>
          </a:p>
          <a:p>
            <a:pPr marL="0" indent="0">
              <a:buNone/>
            </a:pPr>
            <a:r>
              <a:rPr lang="en-US" dirty="0" smtClean="0"/>
              <a:t>According </a:t>
            </a:r>
            <a:r>
              <a:rPr lang="en-US" dirty="0"/>
              <a:t>to a study made by </a:t>
            </a:r>
            <a:r>
              <a:rPr lang="en-US" dirty="0" smtClean="0"/>
              <a:t>the  DTI</a:t>
            </a:r>
            <a:r>
              <a:rPr lang="en-US" dirty="0"/>
              <a:t> </a:t>
            </a:r>
            <a:r>
              <a:rPr lang="en-US" dirty="0" smtClean="0"/>
              <a:t>, </a:t>
            </a:r>
            <a:r>
              <a:rPr lang="en-US" dirty="0"/>
              <a:t>Philippine exports under GSP+ will increase by </a:t>
            </a:r>
            <a:r>
              <a:rPr lang="en-US" dirty="0" smtClean="0"/>
              <a:t>$611.8M </a:t>
            </a:r>
            <a:r>
              <a:rPr lang="en-US" dirty="0"/>
              <a:t>during the first three years of availment</a:t>
            </a:r>
            <a:r>
              <a:rPr lang="en-US" dirty="0" smtClean="0"/>
              <a:t>. - </a:t>
            </a:r>
            <a:r>
              <a:rPr lang="en-US" dirty="0"/>
              <a:t> </a:t>
            </a:r>
            <a:r>
              <a:rPr lang="en-US" sz="1200" u="sng" dirty="0">
                <a:hlinkClick r:id="rId3"/>
              </a:rPr>
              <a:t>http://www.dti.gov.ph/2016-03-29-02-27-23/eu-gsp</a:t>
            </a:r>
            <a:endParaRPr lang="en-US" sz="1200" dirty="0"/>
          </a:p>
          <a:p>
            <a:pPr marL="0" indent="0">
              <a:buNone/>
            </a:pPr>
            <a:endParaRPr lang="en-US" dirty="0" smtClean="0"/>
          </a:p>
          <a:p>
            <a:pPr marL="0" indent="0">
              <a:buNone/>
            </a:pPr>
            <a:r>
              <a:rPr lang="en-US" dirty="0" smtClean="0"/>
              <a:t>The </a:t>
            </a:r>
            <a:r>
              <a:rPr lang="en-US" dirty="0"/>
              <a:t>mid-term evaluation report noted that the Philippines shipped €213 million worth of </a:t>
            </a:r>
            <a:r>
              <a:rPr lang="en-US" dirty="0" smtClean="0"/>
              <a:t>goods to </a:t>
            </a:r>
            <a:r>
              <a:rPr lang="en-US" dirty="0"/>
              <a:t>the EU in 2016, accounting for just 1.8% of total exports under GSP+. That year saw the Philippines ship 36.93% of its textile and clothing products under GSP+ last year. The country shipped a total of €6.2 billion worth of goods to the EU in 2016. </a:t>
            </a:r>
            <a:r>
              <a:rPr lang="en-US" sz="1300" u="sng" dirty="0">
                <a:hlinkClick r:id="rId4"/>
              </a:rPr>
              <a:t>http://www.interaksyon.com/ph-moves-to-assure-eu-on-gsp-fitness/</a:t>
            </a:r>
            <a:endParaRPr lang="en-US" sz="1300" dirty="0"/>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362FE1EB-932D-4E05-AC8E-E0BF434E84C5}" type="slidenum">
              <a:rPr lang="en-GB" smtClean="0"/>
              <a:t>7</a:t>
            </a:fld>
            <a:endParaRPr lang="en-GB"/>
          </a:p>
        </p:txBody>
      </p:sp>
    </p:spTree>
    <p:extLst>
      <p:ext uri="{BB962C8B-B14F-4D97-AF65-F5344CB8AC3E}">
        <p14:creationId xmlns:p14="http://schemas.microsoft.com/office/powerpoint/2010/main" val="1522750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611616" cy="720080"/>
          </a:xfrm>
        </p:spPr>
        <p:txBody>
          <a:bodyPr>
            <a:normAutofit fontScale="90000"/>
          </a:bodyPr>
          <a:lstStyle/>
          <a:p>
            <a:r>
              <a:rPr lang="en-US" dirty="0"/>
              <a:t>The </a:t>
            </a:r>
            <a:r>
              <a:rPr lang="en-US" dirty="0" smtClean="0"/>
              <a:t>products </a:t>
            </a:r>
            <a:r>
              <a:rPr lang="en-US" dirty="0"/>
              <a:t>to </a:t>
            </a:r>
            <a:r>
              <a:rPr lang="en-US" b="1" dirty="0"/>
              <a:t>benefit most from zero tariff are</a:t>
            </a:r>
            <a:r>
              <a:rPr lang="en-US" dirty="0" smtClean="0"/>
              <a:t>:</a:t>
            </a:r>
            <a:endParaRPr lang="en-GB" dirty="0"/>
          </a:p>
        </p:txBody>
      </p:sp>
      <p:sp>
        <p:nvSpPr>
          <p:cNvPr id="3" name="Content Placeholder 2"/>
          <p:cNvSpPr>
            <a:spLocks noGrp="1"/>
          </p:cNvSpPr>
          <p:nvPr>
            <p:ph idx="1"/>
          </p:nvPr>
        </p:nvSpPr>
        <p:spPr>
          <a:xfrm>
            <a:off x="179512" y="1268760"/>
            <a:ext cx="8568952" cy="5688632"/>
          </a:xfrm>
        </p:spPr>
        <p:txBody>
          <a:bodyPr>
            <a:normAutofit fontScale="85000" lnSpcReduction="10000"/>
          </a:bodyPr>
          <a:lstStyle/>
          <a:p>
            <a:endParaRPr lang="en-US" b="1" dirty="0" smtClean="0"/>
          </a:p>
          <a:p>
            <a:pPr marL="0" indent="0">
              <a:buNone/>
            </a:pPr>
            <a:r>
              <a:rPr lang="en-US" b="1" dirty="0" smtClean="0"/>
              <a:t>Product</a:t>
            </a:r>
            <a:r>
              <a:rPr lang="en-US" dirty="0" smtClean="0"/>
              <a:t>           		</a:t>
            </a:r>
            <a:r>
              <a:rPr lang="en-US" b="1" dirty="0" smtClean="0"/>
              <a:t>Regular GSP</a:t>
            </a:r>
            <a:r>
              <a:rPr lang="en-US" b="1" dirty="0"/>
              <a:t> </a:t>
            </a:r>
            <a:r>
              <a:rPr lang="en-US" dirty="0" smtClean="0"/>
              <a:t>      </a:t>
            </a:r>
            <a:r>
              <a:rPr lang="en-US" b="1" dirty="0" smtClean="0"/>
              <a:t>GSP Plus</a:t>
            </a:r>
            <a:endParaRPr lang="en-US" dirty="0"/>
          </a:p>
          <a:p>
            <a:r>
              <a:rPr lang="en-US" dirty="0" smtClean="0"/>
              <a:t>Tuna				20%			0</a:t>
            </a:r>
            <a:r>
              <a:rPr lang="en-US" dirty="0"/>
              <a:t>%</a:t>
            </a:r>
          </a:p>
          <a:p>
            <a:r>
              <a:rPr lang="en-US" dirty="0" smtClean="0"/>
              <a:t>Pineapple			</a:t>
            </a:r>
            <a:r>
              <a:rPr lang="en-US" dirty="0" smtClean="0"/>
              <a:t>15</a:t>
            </a:r>
            <a:r>
              <a:rPr lang="en-US" dirty="0" smtClean="0"/>
              <a:t>%			0</a:t>
            </a:r>
            <a:r>
              <a:rPr lang="en-US" dirty="0"/>
              <a:t>%</a:t>
            </a:r>
          </a:p>
          <a:p>
            <a:r>
              <a:rPr lang="en-US" dirty="0" smtClean="0"/>
              <a:t>Bicycles				10.5%			0</a:t>
            </a:r>
            <a:r>
              <a:rPr lang="en-US" dirty="0"/>
              <a:t>%</a:t>
            </a:r>
          </a:p>
          <a:p>
            <a:r>
              <a:rPr lang="en-US" dirty="0"/>
              <a:t>Textiles and </a:t>
            </a:r>
            <a:r>
              <a:rPr lang="en-US" dirty="0" smtClean="0"/>
              <a:t>garments		9.6%			0</a:t>
            </a:r>
            <a:r>
              <a:rPr lang="en-US" dirty="0"/>
              <a:t>%</a:t>
            </a:r>
          </a:p>
          <a:p>
            <a:r>
              <a:rPr lang="en-US" dirty="0"/>
              <a:t>Footwear, headwear, </a:t>
            </a:r>
            <a:r>
              <a:rPr lang="en-US" dirty="0" smtClean="0"/>
              <a:t>umbrellas    9.6%		0%</a:t>
            </a:r>
          </a:p>
          <a:p>
            <a:endParaRPr lang="en-US" dirty="0"/>
          </a:p>
          <a:p>
            <a:pPr marL="0" indent="0">
              <a:buNone/>
            </a:pPr>
            <a:r>
              <a:rPr lang="en-US" dirty="0" smtClean="0"/>
              <a:t>The </a:t>
            </a:r>
            <a:r>
              <a:rPr lang="en-US" dirty="0"/>
              <a:t>projected increase in exports will translate to more than </a:t>
            </a:r>
            <a:r>
              <a:rPr lang="en-US" b="1" u="sng" dirty="0"/>
              <a:t>200,000 new jobs </a:t>
            </a:r>
            <a:r>
              <a:rPr lang="en-US" dirty="0"/>
              <a:t>generated in both the agriculture and manufacturing sectors. Many of these new jobs will be created in the rural areas.</a:t>
            </a:r>
          </a:p>
          <a:p>
            <a:pPr marL="0" indent="0">
              <a:buNone/>
            </a:pPr>
            <a:r>
              <a:rPr lang="en-US" dirty="0"/>
              <a:t> </a:t>
            </a:r>
            <a:r>
              <a:rPr lang="en-US" sz="1200" b="1" u="sng" dirty="0">
                <a:hlinkClick r:id="rId3"/>
              </a:rPr>
              <a:t>http://www.dti.gov.ph/2016-03-29-02-27-23/eu-gsp</a:t>
            </a:r>
            <a:endParaRPr lang="en-US" sz="1200" dirty="0"/>
          </a:p>
          <a:p>
            <a:pPr marL="0" indent="0">
              <a:buNone/>
            </a:pPr>
            <a:r>
              <a:rPr lang="en-US" sz="1200" dirty="0" smtClean="0"/>
              <a:t>    Published</a:t>
            </a:r>
            <a:r>
              <a:rPr lang="en-US" sz="1200" dirty="0"/>
              <a:t>: 09 February 2015</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362FE1EB-932D-4E05-AC8E-E0BF434E84C5}" type="slidenum">
              <a:rPr lang="en-GB" smtClean="0"/>
              <a:t>8</a:t>
            </a:fld>
            <a:endParaRPr lang="en-GB" dirty="0"/>
          </a:p>
        </p:txBody>
      </p:sp>
    </p:spTree>
    <p:extLst>
      <p:ext uri="{BB962C8B-B14F-4D97-AF65-F5344CB8AC3E}">
        <p14:creationId xmlns:p14="http://schemas.microsoft.com/office/powerpoint/2010/main" val="3098094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601272" cy="418058"/>
          </a:xfrm>
        </p:spPr>
        <p:txBody>
          <a:bodyPr>
            <a:normAutofit fontScale="90000"/>
          </a:bodyPr>
          <a:lstStyle/>
          <a:p>
            <a:r>
              <a:rPr lang="en-GB" dirty="0" smtClean="0"/>
              <a:t>Market Access </a:t>
            </a:r>
            <a:endParaRPr lang="en-GB" dirty="0"/>
          </a:p>
        </p:txBody>
      </p:sp>
      <p:sp>
        <p:nvSpPr>
          <p:cNvPr id="3" name="Content Placeholder 2"/>
          <p:cNvSpPr>
            <a:spLocks noGrp="1"/>
          </p:cNvSpPr>
          <p:nvPr>
            <p:ph idx="1"/>
          </p:nvPr>
        </p:nvSpPr>
        <p:spPr>
          <a:xfrm>
            <a:off x="179512" y="1447800"/>
            <a:ext cx="8496944" cy="5127170"/>
          </a:xfrm>
        </p:spPr>
        <p:txBody>
          <a:bodyPr>
            <a:normAutofit fontScale="77500" lnSpcReduction="20000"/>
          </a:bodyPr>
          <a:lstStyle/>
          <a:p>
            <a:r>
              <a:rPr lang="en-US" dirty="0"/>
              <a:t>“The benefits of GSP+ just started to be realized, as exports to EU for first half of 2017 grew by 36%,” Mr. Lopez noted in his text</a:t>
            </a:r>
            <a:r>
              <a:rPr lang="en-US" dirty="0" smtClean="0"/>
              <a:t>.</a:t>
            </a:r>
          </a:p>
          <a:p>
            <a:endParaRPr lang="en-US" dirty="0"/>
          </a:p>
          <a:p>
            <a:r>
              <a:rPr lang="en-US" dirty="0"/>
              <a:t>The DTI statement quoted Mr. Lopez as saying: “We want to follow through the dialogue on the </a:t>
            </a:r>
            <a:r>
              <a:rPr lang="en-US" b="1" u="sng" dirty="0"/>
              <a:t>expansion</a:t>
            </a:r>
            <a:r>
              <a:rPr lang="en-US" dirty="0"/>
              <a:t> of the GSP+ and move to a long-lasting trade concession via </a:t>
            </a:r>
            <a:r>
              <a:rPr lang="en-US" b="1" u="sng" dirty="0"/>
              <a:t>free trade agreement</a:t>
            </a:r>
            <a:r>
              <a:rPr lang="en-US" dirty="0"/>
              <a:t>.</a:t>
            </a:r>
            <a:r>
              <a:rPr lang="en-US" dirty="0" smtClean="0"/>
              <a:t>”</a:t>
            </a:r>
          </a:p>
          <a:p>
            <a:endParaRPr lang="en-US" dirty="0"/>
          </a:p>
          <a:p>
            <a:r>
              <a:rPr lang="en-US" dirty="0"/>
              <a:t>The Philippines bagged GSP+ status — which slashes to zero tariff rates on 6,274 exports to EU markets — on Dec. 25, 2014. GSP+ ranks now include seven other countries, namely: Armenia, Bolivia, Cape Verde, Kyrgyzstan, Mongolia, Pakistan and Paraguay</a:t>
            </a:r>
            <a:r>
              <a:rPr lang="en-US" dirty="0" smtClean="0"/>
              <a:t>.</a:t>
            </a:r>
          </a:p>
          <a:p>
            <a:endParaRPr lang="en-US" dirty="0" smtClean="0"/>
          </a:p>
          <a:p>
            <a:r>
              <a:rPr lang="en-US" sz="2000" u="sng" dirty="0">
                <a:hlinkClick r:id="rId3"/>
              </a:rPr>
              <a:t>http://www.interaksyon.com/ph-moves-to-assure-eu-on-gsp-fitness/</a:t>
            </a:r>
            <a:endParaRPr lang="en-US" sz="2000" dirty="0"/>
          </a:p>
          <a:p>
            <a:endParaRPr lang="en-US" dirty="0" smtClean="0"/>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362FE1EB-932D-4E05-AC8E-E0BF434E84C5}" type="slidenum">
              <a:rPr lang="en-GB" smtClean="0"/>
              <a:t>9</a:t>
            </a:fld>
            <a:endParaRPr lang="en-GB"/>
          </a:p>
        </p:txBody>
      </p:sp>
    </p:spTree>
    <p:extLst>
      <p:ext uri="{BB962C8B-B14F-4D97-AF65-F5344CB8AC3E}">
        <p14:creationId xmlns:p14="http://schemas.microsoft.com/office/powerpoint/2010/main" val="651490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006E31ABA9FF4D93362271D8F23B7D" ma:contentTypeVersion="8" ma:contentTypeDescription="Create a new document." ma:contentTypeScope="" ma:versionID="9acc0a93a02bb358c7c5eb4ee9781131">
  <xsd:schema xmlns:xsd="http://www.w3.org/2001/XMLSchema" xmlns:xs="http://www.w3.org/2001/XMLSchema" xmlns:p="http://schemas.microsoft.com/office/2006/metadata/properties" xmlns:ns2="9099d577-fe52-4aed-98d7-da70053327dc" xmlns:ns3="f1d0068b-80a8-40ad-974d-795353a1ddb8" targetNamespace="http://schemas.microsoft.com/office/2006/metadata/properties" ma:root="true" ma:fieldsID="d39d2465e5e2538301ba3ffa7f5c616f" ns2:_="" ns3:_="">
    <xsd:import namespace="9099d577-fe52-4aed-98d7-da70053327dc"/>
    <xsd:import namespace="f1d0068b-80a8-40ad-974d-795353a1d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577-fe52-4aed-98d7-da70053327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d0068b-80a8-40ad-974d-795353a1d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EACAF0-222E-485A-ABC2-EF78A6E409BD}"/>
</file>

<file path=customXml/itemProps2.xml><?xml version="1.0" encoding="utf-8"?>
<ds:datastoreItem xmlns:ds="http://schemas.openxmlformats.org/officeDocument/2006/customXml" ds:itemID="{27D9567A-0983-4448-ACB3-D691B30EB50F}"/>
</file>

<file path=customXml/itemProps3.xml><?xml version="1.0" encoding="utf-8"?>
<ds:datastoreItem xmlns:ds="http://schemas.openxmlformats.org/officeDocument/2006/customXml" ds:itemID="{6598D34B-9CC6-4902-8BC1-E2E25C063F94}"/>
</file>

<file path=docProps/app.xml><?xml version="1.0" encoding="utf-8"?>
<Properties xmlns="http://schemas.openxmlformats.org/officeDocument/2006/extended-properties" xmlns:vt="http://schemas.openxmlformats.org/officeDocument/2006/docPropsVTypes">
  <Template>Module</Template>
  <TotalTime>90</TotalTime>
  <Words>1016</Words>
  <Application>Microsoft Office PowerPoint</Application>
  <PresentationFormat>On-screen Show (4:3)</PresentationFormat>
  <Paragraphs>125</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Module</vt:lpstr>
      <vt:lpstr>PH EU FTA</vt:lpstr>
      <vt:lpstr>PowerPoint Presentation</vt:lpstr>
      <vt:lpstr>EU-ASEAN FTA</vt:lpstr>
      <vt:lpstr>NEGOTIATING HISTORY</vt:lpstr>
      <vt:lpstr>PH NEGOTIATING FRAMEWORK</vt:lpstr>
      <vt:lpstr>GSP +</vt:lpstr>
      <vt:lpstr>Benefits of the GSP+ on the Philippines</vt:lpstr>
      <vt:lpstr>The products to benefit most from zero tariff are:</vt:lpstr>
      <vt:lpstr>Market Access </vt:lpstr>
      <vt:lpstr>Market access through GSP+</vt:lpstr>
      <vt:lpstr>Conditions </vt:lpstr>
      <vt:lpstr>PH EU FTA</vt:lpstr>
      <vt:lpstr>10 Topics in the PH-EU FTA</vt:lpstr>
      <vt:lpstr>10 Topics in the PH-EU FTA</vt:lpstr>
      <vt:lpstr>PH-EU FTA</vt:lpstr>
      <vt:lpstr>UPDATE FROM GOVERNMENT</vt:lpstr>
      <vt:lpstr>ISSUES FROM FIRST ROUND</vt:lpstr>
      <vt:lpstr>Leaked Text on ISDS</vt:lpstr>
      <vt:lpstr>PowerPoint Presentation</vt:lpstr>
      <vt:lpstr>PowerPoint Presentation</vt:lpstr>
      <vt:lpstr>EU-PH Trade</vt:lpstr>
      <vt:lpstr>Trade by Products</vt:lpstr>
      <vt:lpstr>PowerPoint Presentation</vt:lpstr>
      <vt:lpstr>PowerPoint Presentation</vt:lpstr>
      <vt:lpstr>PowerPoint Presentation</vt:lpstr>
      <vt:lpstr>PowerPoint Presentation</vt:lpstr>
      <vt:lpstr>PowerPoint Presentation</vt:lpstr>
      <vt:lpstr>Stalled PH EU FTA</vt:lpstr>
      <vt:lpstr>What is to be done?</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 EU FTA</dc:title>
  <dc:creator>EB</dc:creator>
  <cp:lastModifiedBy>EB</cp:lastModifiedBy>
  <cp:revision>9</cp:revision>
  <dcterms:created xsi:type="dcterms:W3CDTF">2018-10-15T23:22:56Z</dcterms:created>
  <dcterms:modified xsi:type="dcterms:W3CDTF">2018-10-16T00:53:26Z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0x01010009006E31ABA9FF4D93362271D8F23B7D</vt:lpwstr>
  </property>
</Properties>
</file>