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0" r:id="rId5"/>
    <p:sldMasterId id="2147483672" r:id="rId6"/>
    <p:sldMasterId id="2147483684" r:id="rId7"/>
    <p:sldMasterId id="2147483714" r:id="rId8"/>
  </p:sldMasterIdLst>
  <p:notesMasterIdLst>
    <p:notesMasterId r:id="rId19"/>
  </p:notesMasterIdLst>
  <p:sldIdLst>
    <p:sldId id="256" r:id="rId9"/>
    <p:sldId id="470" r:id="rId10"/>
    <p:sldId id="273" r:id="rId11"/>
    <p:sldId id="274" r:id="rId12"/>
    <p:sldId id="276" r:id="rId13"/>
    <p:sldId id="471" r:id="rId14"/>
    <p:sldId id="472" r:id="rId15"/>
    <p:sldId id="469" r:id="rId16"/>
    <p:sldId id="44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3907" autoAdjust="0"/>
  </p:normalViewPr>
  <p:slideViewPr>
    <p:cSldViewPr snapToGrid="0">
      <p:cViewPr varScale="1">
        <p:scale>
          <a:sx n="41" d="100"/>
          <a:sy n="41" d="100"/>
        </p:scale>
        <p:origin x="4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1DEB-4763-6345-B3CF-C28C9D06D3E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0626-A078-8548-A489-75459302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0626-A078-8548-A489-754593029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http://www.globalresearch.ca/te-devastating-impacts-of-the-tpp-trade-deal-on-vietnam/5487939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9DEF7-39D4-4537-B8B1-78A9C9EA09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PSI organised a workshop in early May where the network and joint strategies were developed. The network will adopt a unity statement and collaborate at regional and national levels to stop harmful regional and bilateral trade agreements with a primary focus on the Regional Comprehensive Economic Partnership.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15E05-BC33-4D84-A840-217F26309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8D2B-A934-4D18-9210-6B9BB4077E85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1EA7-31BE-4CCE-818A-84E47F4F31E8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10BA-97AD-4152-AE4F-A5CE6CF732A4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9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C5E4-D35C-4FF1-A375-EC822ADCA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4D39B-A2D3-4A0F-9ECF-0C600DC4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843B7-9E09-4E5B-A2DA-9D6660FD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06F28-235A-40F8-B7FB-16ED6FE4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4601-7D3F-4B6D-80CC-214F9634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19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C571-D3A4-4310-BF08-CD40132D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93CD-F98D-405B-BEFE-5BFC44674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F881E-0DAB-4107-9A18-DE1386D4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C3C5-FAD9-4083-AA70-D4E8E679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4C1BD-D1E0-45B8-943B-61B4CF47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83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0E5D-1AF2-4097-9949-62D4F35D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92EFA-756F-48A6-BA81-E8895697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A169-9AEC-4064-B91A-6BE7CBD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79ED0-A6DA-4419-9E1F-7CCAFC3E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DDE91-EBAD-428E-B88A-63051ED3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37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09EF-C66B-4C7F-82E4-EE304D7D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73C6-3194-412D-9F32-92E801CA4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4CFFD-4B7D-4C65-A16B-D65C73A5A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06470-410C-4DE8-8D96-8335918A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86717-9504-47B1-AFB7-8E3FE652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4A790-7AA8-44D0-926A-39933E83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05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8033-12BC-4B1B-8BEE-2BA08CE9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C120F-5596-4E62-AFEC-06291B94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AD12-44A3-4361-B2EC-9A58DC006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627A4-0108-4C4B-965A-BFFDCD170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66E09-FC53-4D74-94D0-FA6D989DA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CB16B-3E9D-4EFE-B01A-794A24B6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F690-5855-4514-AA99-FA1DF38D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B4AEE-95F5-40B4-B6A9-56367F1B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73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F7E6-28EA-41F7-8751-704562E6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1DE11-B802-4857-B77E-F2FEDBA0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56280-613F-4EBB-B33C-BC8857E0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1D2C5-C8C1-43B0-8429-C383778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64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29850-3013-4B44-BC2C-28E28FEA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09CEE-EA83-478C-A57C-5E83CA0A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C9F17-2D5D-44C9-B7B4-2BCC912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24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A610-15E9-4BC8-804C-8A283D9F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F78A-2737-44AF-BC9C-E7B1C2CD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902D5-8CCE-47FA-BEA6-3191A918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81984-DEF4-41E5-AC0D-78073E7A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A1F0D-C132-4EDC-8171-24AFAEF3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6F3ED-4A13-47C0-9B39-E3C7DDB7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79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D89-5A8A-491F-8298-2CF011585171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4462" y="6373446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91031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pPr algn="ctr"/>
            <a:fld id="{FB086EDC-A022-4A8B-B035-222CE0BD277C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59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A9DE-97DA-47CC-9262-638DC39C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EDF1E-B938-4A7C-8923-822E9D9FF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89646-93CD-4D2E-9551-15F64A347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CB4BE-8064-42DC-A4C5-5A651B73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6F3FB-33B3-48B3-A26D-A63B688B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5A866-887F-45F8-A515-DD4E764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51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0010-CD19-4793-A568-3E35E15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BB007-8E84-4F80-9A07-07F19DB0E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3C6C-6CDD-4C47-86F1-C45FD2E6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DCA8-A8FD-40F5-8B88-9B2845B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7674-F9EC-46B6-8159-CD46C536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87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5A48F-818F-47B2-B0BD-91DFE00C0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C6A54-F5B8-42B2-870E-70305C4F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90C7-26C2-4E2E-A9EF-605816CD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5011-4935-4130-88B6-7180AB28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2134-080C-4112-B96D-51F558CF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9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7C93E2-3B89-404B-B1D7-EEFB5447EDCA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41EAF0-F0BA-4BD6-B87E-6652782471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2969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A5C5-77EC-4DB6-8548-DDCDC6F58CBA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6CA5-22D8-42C4-93F8-4F8342BE60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88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DDF4-60B9-484F-B837-3B74DC81969D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CE97B6C-9FA1-4C15-8853-BE11E00D88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4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CB91-1B48-4BCC-B3CB-0B60E60687CC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E10C-69A4-4FB8-A4B7-93B8A686CA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987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8FE-4D1F-4C03-9CD2-9D36229B29B6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E76A-F094-46FC-9F46-FB3272866F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684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07C8-5828-4BBA-9623-C1F7F341F8A6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439B-323E-463A-B58E-1F983DF7C3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5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B030-3E34-4400-9D44-E07D946B1430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225091-9D23-4D32-9250-106A0FF55D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3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26-3186-41CF-BB9E-D0F34E0AFC6F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75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1805-F0AD-4A2F-830A-9B548ACC5F1E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9406-DEEA-4C54-97F7-61BAFB4F81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413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5EAC-670D-47A3-9035-6C823195229A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83BBC3C-07AA-4870-8336-C7959B87BD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AEAE-81D4-4D62-9524-241572C6CD37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498F-89BC-489C-915C-2BC92AFF12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16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1CBE-2B05-473F-97C0-C911BA1D2EC2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A8CF-5A07-4680-A187-5EBC10D864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466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3B0C-5E34-407B-A403-D927E7288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BC4A-67C4-45CC-A815-0610CFB63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F695-EB8C-4BBC-B74A-EFA6878A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7687-4D52-4D46-B2E3-57DD57AD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6D25-F5C8-4AA6-BF7A-BEACB14D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243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E290-94CD-4A13-AD81-0D9A9954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F8D79-F373-44E3-A3CC-FEE94C67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D358-EC37-4ED7-962F-23227186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952F-1DD8-4151-8C60-635CD93A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5C30-14D9-471C-9026-D56F9451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94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64F0-986D-4F16-B109-C366EE5A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50F2D-1CF0-4DFB-9F50-941FF21C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34E8-59B3-4BE1-AF11-1D198DD5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0CCB-007F-4491-9CA1-F89DEA90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3090-4542-411B-A585-06404F32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047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06DB-1F36-40EE-8DD4-179817AB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92AC-A0E4-4B08-AD17-F7673FE8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D92F0-E705-42DB-AEF0-22D8AC2B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FA8E-6F01-4538-8360-FA8CAAB5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99FF8-0945-46B3-B42A-051DDE9F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7982A-AB20-427C-A42B-04DD236A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228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28C6-0531-4C2E-965C-9C9F446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8B9EF-C916-427B-8803-857D24D0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5C840-3232-4C12-8A39-542181A4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5D4BA-DB9B-4045-ABF5-35ACE617C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1877B-1096-47FE-B559-8358DE22D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7145B-38B6-45F6-81CD-FA1EE9B2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E16A8-E7B0-488E-92E3-C1CCA423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302BB-8008-4B45-A950-DC02ED06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264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6BEB-9A3B-48DA-BF09-56FF8BDB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C3E7C-4835-4BB5-B533-73E62BE6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677E8-1CC1-4C1C-AA02-01FD61D0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31199-F2C2-404B-8574-5EB5FD42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7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FF89-2C20-4CEA-8C28-5C4E6458324E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87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26AA1-835C-485E-B8CA-235CCE1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C98DF-48CE-4CB3-AB3E-3048CA45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E7F5-814B-4B0A-A39C-A3E9F956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251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0C9B-ADCD-472E-923B-DA2AF585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B728-F300-462B-860F-938605EA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9C246-DE88-4FC4-8AEE-C2880DADD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06914-67B1-4BAF-8206-C4D3E1E3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819C9-4333-4F68-9F26-8FA79E24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FF048-01C5-4EDB-AFD7-A6981B81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677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6E5A-6F0F-409C-90A6-0A6D4CA2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188A4-66D9-45EE-AF23-32FDDD254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D954E-5CBD-4944-9D98-24E723C9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151C8-E3CE-4914-A5DC-3F66C871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F98C0-2D22-4892-B50F-FC17BA3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463AA-F383-4A5C-829B-5D970B15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670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6403-7FA0-4F07-AAC1-45489996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EABF2-9AE8-4FBF-8BF4-6B411359F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815D-8F99-47A1-95CE-D35A2D6F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CC4B9-A8CE-4291-A096-15B40E02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4A41F-4EFE-4796-A8AC-F02A616B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390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4DCF8-F315-4FB4-B920-9A82938A3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3DFB1-E68C-4B27-8BC3-10A20E51B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B838E-6EF3-47AE-89FD-6F8CEFA5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931-322E-40A5-8D55-9E6D8BF5B52F}" type="datetimeFigureOut">
              <a:rPr lang="en-US" smtClean="0"/>
              <a:pPr/>
              <a:t>10/16/2018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B892-DC65-4C92-84FA-63DBF7A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55EA0-6A10-4EB2-A1FF-F1DA16C1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ACD-880B-400E-86EA-09BB07B1FB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718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C339E-3FEB-4332-B205-A4328E160149}" type="datetimeFigureOut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E850A4-8972-4E3C-9C2F-053077ED7E05}" type="slidenum">
              <a:rPr lang="en-US" smtClean="0">
                <a:solidFill>
                  <a:srgbClr val="5F838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8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61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8B5C-2B60-4AFF-B5BE-DB2BCA6E43C3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B3A-6791-418E-B692-422A1E85B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8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92D2-C4A7-4CD9-A492-04D8BFABF8F2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45E519D-B8F1-4A89-B02E-7C926A892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59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4895-D024-44A9-AB67-3DA7EE9FCB0D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B168-8D83-46D6-8C28-B49B51ABB0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1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D617-5E83-4163-8990-DE5B7A012EC0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87B2-AD00-48B0-8236-53736DDA08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0F49-B5B8-485C-92D5-A6915191BD58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52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1507-D8F6-4CD4-8E6E-C275EA25594A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DB28-960A-461A-9AF1-5D487112C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1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682A-85BD-41BA-A878-A94123A9397B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A8C2E7-64C6-447D-9C78-81A9FE4C9A6C}" type="slidenum">
              <a:rPr lang="en-US" smtClean="0">
                <a:solidFill>
                  <a:srgbClr val="5F838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8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39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39E4-2518-4AE0-A832-D63EA51614CB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416B-E2EA-4200-B589-C0D60373A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55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CDC0-C809-4D97-A3C1-1E992E27C200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B142802-53ED-4551-BBD5-B8800C8C45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1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7761-A9E0-4F99-950C-5FD3FB83086F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A53C-F990-41F2-9B0D-1D10548D7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7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49E-0927-451A-BD92-4B6E39E940BA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53D7-8242-4528-92F1-49B172038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DAA-778E-47E3-AA79-11E70266A808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5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9B7E-F366-4813-96BD-06E96B2B44E5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72A4-F941-4CEC-8386-9C5071362653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8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927B-9ED5-45BB-A1B0-1A29F1F1390B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2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9BA4-DD1D-4147-991A-481742AC13D1}" type="datetime1">
              <a:rPr lang="en-GB" altLang="ja-JP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8982-363A-4772-B468-08DEB32DE17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83" y="222676"/>
            <a:ext cx="2715151" cy="14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C28C8-4104-4DEB-99C9-1921BF30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DAAE-BE93-48C2-A608-7DB123E2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251F-C75B-47D6-8406-D6E9B5227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4CB2-C0BC-4C48-BE77-CDD5DF7CF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C9E5-7A51-41FA-A6DE-5C323F0EF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4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stretch>
            <a:fillRect l="44000" t="18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EucrosiaUPC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4302F8D2-7A4A-449E-BD3B-D8A91DEE6E41}" type="datetime1">
              <a:rPr lang="th-TH"/>
              <a:pPr>
                <a:defRPr/>
              </a:pPr>
              <a:t>16/10/61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EucrosiaUPC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64CAFF8-7813-40C2-BB14-1843355D2B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308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LilyUPC" pitchFamily="34" charset="-34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2E6E0-BC58-49BD-BC55-12BEE66A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77B3F-98DF-4916-8DF2-75815774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44B6-0774-4C3A-B7B8-0432C96EA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134B-2F09-415A-8B8B-430CB52C4B4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BE67-6E07-4137-965C-9E2A166EE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0DBF2-991A-4514-89F6-88F4BEFE3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5154-7CCF-4DF4-BCCC-CFA0C5280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7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stretch>
            <a:fillRect l="44000" t="18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EucrosiaUPC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0469D15-E401-4933-8CB2-FF8EB0815723}" type="datetimeFigureOut">
              <a:rPr lang="en-US" smtClean="0">
                <a:solidFill>
                  <a:srgbClr val="5F8382"/>
                </a:solidFill>
              </a:rPr>
              <a:pPr>
                <a:defRPr/>
              </a:pPr>
              <a:t>10/16/2018</a:t>
            </a:fld>
            <a:endParaRPr lang="en-US">
              <a:solidFill>
                <a:srgbClr val="5F838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5F838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775F55"/>
              </a:solidFill>
              <a:ea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EucrosiaUPC" panose="02020603050405020304" pitchFamily="18" charset="-34"/>
              </a:defRPr>
            </a:lvl1pPr>
          </a:lstStyle>
          <a:p>
            <a:pPr>
              <a:defRPr/>
            </a:pPr>
            <a:fld id="{B6563FC6-9DEB-41DE-879D-5F4588988AC5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7619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LilyUPC" pitchFamily="34" charset="-34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ＭＳ Ｐゴシック" charset="-128"/>
          <a:cs typeface="Lily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lyUPC" pitchFamily="34" charset="-34"/>
          <a:ea typeface="MS PGothic" pitchFamily="34" charset="-12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EucrosiaUPC" pitchFamily="18" charset="-34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unionsfortradejustic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60806" y="19357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Regional Trade Agreements in Asia Pacific:</a:t>
            </a:r>
            <a:br>
              <a:rPr lang="en-GB" dirty="0"/>
            </a:br>
            <a:r>
              <a:rPr lang="en-GB" sz="3600" dirty="0"/>
              <a:t>A Threat to workers, public services and sustainable development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81958" y="5575048"/>
            <a:ext cx="9144000" cy="76133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Asia Europe Labour Forum</a:t>
            </a:r>
          </a:p>
          <a:p>
            <a:r>
              <a:rPr lang="en-GB" dirty="0"/>
              <a:t>Kate Lappin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A3BC6-A980-4D35-9045-F7F43332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0" y="5053428"/>
            <a:ext cx="2810500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5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D33B0-BECA-4C7E-82ED-E16B6234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8" y="175412"/>
            <a:ext cx="8803916" cy="2347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FCC2D-EE4E-42C3-8590-DF28197ECF09}"/>
              </a:ext>
            </a:extLst>
          </p:cNvPr>
          <p:cNvSpPr txBox="1"/>
          <p:nvPr/>
        </p:nvSpPr>
        <p:spPr>
          <a:xfrm>
            <a:off x="1283930" y="3038139"/>
            <a:ext cx="101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hlinkClick r:id="rId4"/>
              </a:rPr>
              <a:t>www.unionsfortradejustice.org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92AE3-6AD3-4E6A-94E0-79D6FA94BAB5}"/>
              </a:ext>
            </a:extLst>
          </p:cNvPr>
          <p:cNvSpPr txBox="1"/>
          <p:nvPr/>
        </p:nvSpPr>
        <p:spPr>
          <a:xfrm>
            <a:off x="761999" y="3809402"/>
            <a:ext cx="49530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2800" dirty="0"/>
              <a:t>Malaysian shift important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Australian “A fair go for Australians in Trade Bill”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Elections 2019 – Indonesia, India, Australia 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3AEE3-E310-4573-948A-F056E99C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85" y="3777055"/>
            <a:ext cx="5187216" cy="2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2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C2F5-69F3-4B5E-9C31-6F3102A0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CF5A-E7FD-47B3-9BA5-56BF90B4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Regional AP trade agreements central to geopolitical trade war</a:t>
            </a:r>
          </a:p>
          <a:p>
            <a:r>
              <a:rPr lang="en-AU" dirty="0"/>
              <a:t>Capital vs capital</a:t>
            </a:r>
          </a:p>
          <a:p>
            <a:r>
              <a:rPr lang="en-AU" dirty="0"/>
              <a:t>Trade unions need to chart an alternative to the globalisation vs nationalist protectionism narrative</a:t>
            </a:r>
          </a:p>
          <a:p>
            <a:r>
              <a:rPr lang="en-AU" dirty="0"/>
              <a:t>Labour rights can be a prerequisite, but not a result, of trade agreements</a:t>
            </a:r>
          </a:p>
          <a:p>
            <a:r>
              <a:rPr lang="en-AU" dirty="0"/>
              <a:t>Capital wins access to our public services, goods, knowledge and data, our  democratic space</a:t>
            </a:r>
          </a:p>
          <a:p>
            <a:r>
              <a:rPr lang="en-AU" dirty="0"/>
              <a:t>We have, and can, have an impact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E2D65-F154-474B-B937-ABCC10AD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B086EDC-A022-4A8B-B035-222CE0BD277C}" type="slidenum">
              <a:rPr lang="en-GB" smtClean="0"/>
              <a:pPr algn="ctr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62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79BB-A06A-4255-86E5-6E385FCC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A51A-F8FF-424B-9A5A-92315D21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F182648-445A-4205-8E0B-CEC86BAF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C4073F-0283-43D5-9DD3-9E800F4BE93D}"/>
              </a:ext>
            </a:extLst>
          </p:cNvPr>
          <p:cNvCxnSpPr/>
          <p:nvPr/>
        </p:nvCxnSpPr>
        <p:spPr>
          <a:xfrm flipH="1">
            <a:off x="7720553" y="3619893"/>
            <a:ext cx="1282045" cy="41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5DBADC-23F6-4507-9CAD-0E75F44805C8}"/>
              </a:ext>
            </a:extLst>
          </p:cNvPr>
          <p:cNvCxnSpPr/>
          <p:nvPr/>
        </p:nvCxnSpPr>
        <p:spPr>
          <a:xfrm>
            <a:off x="7720553" y="3695307"/>
            <a:ext cx="1282045" cy="305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3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457A-B687-494E-BA68-36071F07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36DB-1680-43B0-A9F9-E0256A0F4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6852A-9884-4001-974F-DEB6CFAD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628439" cy="6920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5C217-D3D4-4A7A-905C-5E73A85B9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" y="0"/>
            <a:ext cx="12628439" cy="69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8D05-6C09-42F3-BD83-5175C124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4121C1-73D4-423C-AA9C-1737B738A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48B0-3D98-49C6-8638-F4406A83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0F900E-DBF3-447E-AB94-BB5DE78A3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29596"/>
              </p:ext>
            </p:extLst>
          </p:nvPr>
        </p:nvGraphicFramePr>
        <p:xfrm>
          <a:off x="-43543" y="0"/>
          <a:ext cx="12235542" cy="906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10">
                  <a:extLst>
                    <a:ext uri="{9D8B030D-6E8A-4147-A177-3AD203B41FA5}">
                      <a16:colId xmlns:a16="http://schemas.microsoft.com/office/drawing/2014/main" val="1719268994"/>
                    </a:ext>
                  </a:extLst>
                </a:gridCol>
                <a:gridCol w="4228074">
                  <a:extLst>
                    <a:ext uri="{9D8B030D-6E8A-4147-A177-3AD203B41FA5}">
                      <a16:colId xmlns:a16="http://schemas.microsoft.com/office/drawing/2014/main" val="3192461597"/>
                    </a:ext>
                  </a:extLst>
                </a:gridCol>
                <a:gridCol w="6070758">
                  <a:extLst>
                    <a:ext uri="{9D8B030D-6E8A-4147-A177-3AD203B41FA5}">
                      <a16:colId xmlns:a16="http://schemas.microsoft.com/office/drawing/2014/main" val="364144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RCEP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0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Goods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MODEST</a:t>
                      </a:r>
                      <a:endParaRPr lang="en-US" dirty="0"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Example: tariff coverage could be at 80%, (20% excluded) and not all drop to 0 even at end of full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VERY DEEP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All goods included, and every tariff line addressed</a:t>
                      </a:r>
                      <a:endParaRPr lang="en-US" dirty="0"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Most tariffs drop to 0, including sensitive items normally carved out or excluded from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Trade deals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8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MODEST ??</a:t>
                      </a:r>
                    </a:p>
                    <a:p>
                      <a:r>
                        <a:rPr lang="en-AU" dirty="0"/>
                        <a:t>Possible limited list (positive list)?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UNPRECEDENTED (EXCELLENT)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Every single service sector (160+) opened for TPP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member firms except those explicitly listed as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closed and most exceptions not commercially meaningful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STRONG</a:t>
                      </a:r>
                    </a:p>
                    <a:p>
                      <a:r>
                        <a:rPr lang="en-AU" dirty="0"/>
                        <a:t>Negative list includes ISDS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Every investment sector also opened for TPP member firms (except for those listed as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closed)</a:t>
                      </a:r>
                      <a:endParaRPr lang="en-US" dirty="0"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Strong protection for all investors, including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ISDS (although tobacco explicitly carved out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of ISDS coverage)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5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E-Commerce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SHOULD BE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First major agreement to cover digital trade and 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e-commerce. New rules for data flows, encryption, source code.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6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Government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STILL DEBATING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OPEN TO TPP FIRMS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1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Modest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Every chapter in TPP includes provisions for greater transparency, particularly in rulemaking to allow input and time for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4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Flexibilities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Nearly every provision includes extensive flexibilities for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Flexibilities granted for public health, animal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health, public security, etc. Otherwise, limited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flexibilities in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4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6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59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3F01-23A3-4DF4-9BC7-0D1F56E2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4C112-AF80-4291-B3E1-95AAC6BEA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176997"/>
              </p:ext>
            </p:extLst>
          </p:nvPr>
        </p:nvGraphicFramePr>
        <p:xfrm>
          <a:off x="-43542" y="0"/>
          <a:ext cx="12235542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10">
                  <a:extLst>
                    <a:ext uri="{9D8B030D-6E8A-4147-A177-3AD203B41FA5}">
                      <a16:colId xmlns:a16="http://schemas.microsoft.com/office/drawing/2014/main" val="2741554105"/>
                    </a:ext>
                  </a:extLst>
                </a:gridCol>
                <a:gridCol w="4398775">
                  <a:extLst>
                    <a:ext uri="{9D8B030D-6E8A-4147-A177-3AD203B41FA5}">
                      <a16:colId xmlns:a16="http://schemas.microsoft.com/office/drawing/2014/main" val="1436851173"/>
                    </a:ext>
                  </a:extLst>
                </a:gridCol>
                <a:gridCol w="5900057">
                  <a:extLst>
                    <a:ext uri="{9D8B030D-6E8A-4147-A177-3AD203B41FA5}">
                      <a16:colId xmlns:a16="http://schemas.microsoft.com/office/drawing/2014/main" val="2875554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RCEP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TPP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Intellectual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Possibilities for new rules including digital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TPP created new IP provisions in nearly every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category of IP to update existing rulebooks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Labour 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Unclear</a:t>
                      </a:r>
                    </a:p>
                    <a:p>
                      <a:r>
                        <a:rPr lang="en-AU" dirty="0"/>
                        <a:t>Priority for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SOME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Chapter on business mobility that allows the temporary movement of workers for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8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Labour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Standard US Chapter with US side letters with Vietnam, Malaysia, Brunei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TPP environment chapter contains commitments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on fish, fish subsidies, endangered species trade,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logging, ozone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4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 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Limited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SME chapter in TPP is basically website, but note that commitments in agreement can be very helpful to smaller firms (even if the overall agreement is complicated to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Extensive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RCEP explicitly recognizes developmental dimensions of trade and builds in flexibilities for developing countries, LDCs, plus capacity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Limited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TPP includes a norm that all members agree to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same provisions with no distinction between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countries—hence limited flexibilities and modest </a:t>
                      </a: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capacity building included in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5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1DC9-1EFA-47F9-9714-5DA12345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 Services Threatened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F5D8-D227-4146-B90A-0C5BC2C99E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1258" y="1589567"/>
            <a:ext cx="5733142" cy="45720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If supplied on a commercial basis OR competes with commercial providers it should be included.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Unless explicitly excluded, it must be open to investors.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Ratchet – no new regulations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Government Procurement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local preference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‘burdensome’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2137A-2966-4E89-B0B6-FAC90D23748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59867" y="1589567"/>
            <a:ext cx="5470875" cy="45720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Ecommerce – Data should be protected property of investor, no requirement to disclose, no local presence, no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Intellectual Property Protections over monopolies</a:t>
            </a:r>
          </a:p>
        </p:txBody>
      </p:sp>
    </p:spTree>
    <p:extLst>
      <p:ext uri="{BB962C8B-B14F-4D97-AF65-F5344CB8AC3E}">
        <p14:creationId xmlns:p14="http://schemas.microsoft.com/office/powerpoint/2010/main" val="284643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2192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b="1" dirty="0">
                <a:solidFill>
                  <a:srgbClr val="FFFFFF"/>
                </a:solidFill>
                <a:cs typeface="LilyUPC" pitchFamily="34" charset="-34"/>
              </a:rPr>
              <a:t>Investor State Dispute Settlement (ISDS): </a:t>
            </a:r>
            <a:br>
              <a:rPr lang="en-US" b="1" dirty="0">
                <a:solidFill>
                  <a:srgbClr val="FFFFFF"/>
                </a:solidFill>
                <a:cs typeface="LilyUPC" pitchFamily="34" charset="-34"/>
              </a:rPr>
            </a:br>
            <a:r>
              <a:rPr lang="en-US" b="1" dirty="0">
                <a:solidFill>
                  <a:srgbClr val="FFFFFF"/>
                </a:solidFill>
                <a:cs typeface="LilyUPC" pitchFamily="34" charset="-34"/>
              </a:rPr>
              <a:t>Global Corporate Governance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829036"/>
            <a:ext cx="9144000" cy="365885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SzPct val="93000"/>
              <a:buFont typeface="Wingdings" pitchFamily="2" charset="2"/>
              <a:buChar char="§"/>
            </a:pPr>
            <a:r>
              <a:rPr lang="en-US" sz="2700" dirty="0">
                <a:latin typeface="Calibri"/>
                <a:ea typeface="Calibri"/>
                <a:cs typeface="Cordia New"/>
              </a:rPr>
              <a:t>A “Magna Carta for Investors” </a:t>
            </a:r>
          </a:p>
          <a:p>
            <a:pPr algn="just">
              <a:lnSpc>
                <a:spcPct val="90000"/>
              </a:lnSpc>
              <a:buSzPct val="93000"/>
              <a:buFont typeface="Wingdings" pitchFamily="2" charset="2"/>
              <a:buChar char="§"/>
            </a:pPr>
            <a:r>
              <a:rPr lang="en-US" sz="2700" dirty="0">
                <a:latin typeface="Calibri"/>
                <a:ea typeface="Calibri"/>
                <a:cs typeface="Cordia New"/>
              </a:rPr>
              <a:t>Corporations can sue government if they pass laws, policies or regulations that may impact on their profits including – public health, access to essential services, </a:t>
            </a:r>
            <a:r>
              <a:rPr lang="en-US" sz="2700" dirty="0" err="1">
                <a:latin typeface="Calibri"/>
                <a:ea typeface="Calibri"/>
                <a:cs typeface="Cordia New"/>
              </a:rPr>
              <a:t>labour</a:t>
            </a:r>
            <a:r>
              <a:rPr lang="en-US" sz="2700" dirty="0">
                <a:latin typeface="Calibri"/>
                <a:ea typeface="Calibri"/>
                <a:cs typeface="Cordia New"/>
              </a:rPr>
              <a:t> standards, affirmative action, corporate tax and finance rules and decisions, consumer laws, environmental protection, anti-corruption.</a:t>
            </a:r>
          </a:p>
          <a:p>
            <a:pPr algn="just">
              <a:lnSpc>
                <a:spcPct val="90000"/>
              </a:lnSpc>
              <a:buSzPct val="93000"/>
              <a:buFont typeface="Wingdings" pitchFamily="2" charset="2"/>
              <a:buChar char="§"/>
            </a:pPr>
            <a:r>
              <a:rPr lang="en-US" sz="2700" dirty="0">
                <a:latin typeface="Calibri"/>
                <a:ea typeface="Calibri"/>
                <a:cs typeface="Cordia New"/>
              </a:rPr>
              <a:t>Regulatory chill, reduced govt revenue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93000"/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676400" y="1524001"/>
            <a:ext cx="8991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75F5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sz="2000" b="1" dirty="0">
                <a:solidFill>
                  <a:srgbClr val="775F5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 from contributing to human rights and development, ISDS has compromised the State’s regulatory functions and resulted in growing inequality among States and within them</a:t>
            </a:r>
            <a:r>
              <a:rPr lang="en-US" sz="2400" dirty="0">
                <a:solidFill>
                  <a:srgbClr val="775F5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200" b="1" i="1" dirty="0">
              <a:solidFill>
                <a:srgbClr val="775F5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DEF81-B22D-4F8C-8B61-36000BD5A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3788339"/>
            <a:ext cx="2362200" cy="30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1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red_logo-template_1.pptx" id="{CDCFAE13-3BE8-4B0F-93DC-AC88F66A246A}" vid="{6728B0A0-F079-4C33-BC25-A0C3D898007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C Presentation 2011">
  <a:themeElements>
    <a:clrScheme name="Custom 8">
      <a:dk1>
        <a:sysClr val="windowText" lastClr="000000"/>
      </a:dk1>
      <a:lt1>
        <a:srgbClr val="775F55"/>
      </a:lt1>
      <a:dk2>
        <a:srgbClr val="775F55"/>
      </a:dk2>
      <a:lt2>
        <a:srgbClr val="5F8382"/>
      </a:lt2>
      <a:accent1>
        <a:srgbClr val="5F8382"/>
      </a:accent1>
      <a:accent2>
        <a:srgbClr val="E46B3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Georgia"/>
        <a:ea typeface=""/>
        <a:cs typeface="LilyUPC"/>
      </a:majorFont>
      <a:minorFont>
        <a:latin typeface="Franklin Gothic Book"/>
        <a:ea typeface=""/>
        <a:cs typeface="Eucro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eC Presentation 2011">
  <a:themeElements>
    <a:clrScheme name="Custom 8">
      <a:dk1>
        <a:sysClr val="windowText" lastClr="000000"/>
      </a:dk1>
      <a:lt1>
        <a:srgbClr val="775F55"/>
      </a:lt1>
      <a:dk2>
        <a:srgbClr val="775F55"/>
      </a:dk2>
      <a:lt2>
        <a:srgbClr val="5F8382"/>
      </a:lt2>
      <a:accent1>
        <a:srgbClr val="5F8382"/>
      </a:accent1>
      <a:accent2>
        <a:srgbClr val="E46B3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Georgia"/>
        <a:ea typeface=""/>
        <a:cs typeface="LilyUPC"/>
      </a:majorFont>
      <a:minorFont>
        <a:latin typeface="Franklin Gothic Book"/>
        <a:ea typeface=""/>
        <a:cs typeface="Eucro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9acc0a93a02bb358c7c5eb4ee9781131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d39d2465e5e2538301ba3ffa7f5c616f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9E6BC-1F83-4E89-95C7-287B8A7EC45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2e3c701-09ad-452c-9309-f6a571e3457b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98CFF8-0691-441A-ADB0-BFE0EB60754B}"/>
</file>

<file path=customXml/itemProps3.xml><?xml version="1.0" encoding="utf-8"?>
<ds:datastoreItem xmlns:ds="http://schemas.openxmlformats.org/officeDocument/2006/customXml" ds:itemID="{DA31806C-5DF8-49D3-89B1-2124D4962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new_red_logo-template_1</Template>
  <TotalTime>0</TotalTime>
  <Words>736</Words>
  <Application>Microsoft Office PowerPoint</Application>
  <PresentationFormat>Widescreen</PresentationFormat>
  <Paragraphs>110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ＭＳ Ｐゴシック</vt:lpstr>
      <vt:lpstr>ＭＳ Ｐゴシック</vt:lpstr>
      <vt:lpstr>游ゴシック</vt:lpstr>
      <vt:lpstr>Arial</vt:lpstr>
      <vt:lpstr>Calibri</vt:lpstr>
      <vt:lpstr>Calibri Light</vt:lpstr>
      <vt:lpstr>Cordia New</vt:lpstr>
      <vt:lpstr>Courier New</vt:lpstr>
      <vt:lpstr>EucrosiaUPC</vt:lpstr>
      <vt:lpstr>Franklin Gothic Book</vt:lpstr>
      <vt:lpstr>LilyUPC</vt:lpstr>
      <vt:lpstr>Wingdings</vt:lpstr>
      <vt:lpstr>Wingdings 2</vt:lpstr>
      <vt:lpstr>Office Theme</vt:lpstr>
      <vt:lpstr>1_Office Theme</vt:lpstr>
      <vt:lpstr>ReC Presentation 2011</vt:lpstr>
      <vt:lpstr>2_Office Theme</vt:lpstr>
      <vt:lpstr>1_ReC Presentation 2011</vt:lpstr>
      <vt:lpstr>Regional Trade Agreements in Asia Pacific: A Threat to workers, public services and sustainable development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Services Threatened</vt:lpstr>
      <vt:lpstr>Investor State Dispute Settlement (ISDS):  Global Corporate Governance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Whaites</dc:creator>
  <cp:lastModifiedBy>Kate Lappin</cp:lastModifiedBy>
  <cp:revision>79</cp:revision>
  <dcterms:created xsi:type="dcterms:W3CDTF">2017-02-23T23:25:30Z</dcterms:created>
  <dcterms:modified xsi:type="dcterms:W3CDTF">2018-10-16T13:54:33Z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