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60" r:id="rId4"/>
    <p:sldId id="262" r:id="rId5"/>
    <p:sldId id="288" r:id="rId6"/>
    <p:sldId id="264" r:id="rId7"/>
    <p:sldId id="300" r:id="rId8"/>
    <p:sldId id="305" r:id="rId9"/>
    <p:sldId id="306" r:id="rId10"/>
    <p:sldId id="302" r:id="rId11"/>
    <p:sldId id="276" r:id="rId12"/>
    <p:sldId id="277" r:id="rId13"/>
    <p:sldId id="292" r:id="rId14"/>
    <p:sldId id="304" r:id="rId15"/>
    <p:sldId id="273" r:id="rId16"/>
    <p:sldId id="266" r:id="rId17"/>
    <p:sldId id="267" r:id="rId18"/>
    <p:sldId id="268" r:id="rId19"/>
    <p:sldId id="283" r:id="rId20"/>
    <p:sldId id="269" r:id="rId21"/>
    <p:sldId id="270" r:id="rId22"/>
    <p:sldId id="285" r:id="rId23"/>
    <p:sldId id="271" r:id="rId24"/>
    <p:sldId id="272" r:id="rId25"/>
    <p:sldId id="274" r:id="rId26"/>
    <p:sldId id="275" r:id="rId27"/>
    <p:sldId id="296" r:id="rId2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700" autoAdjust="0"/>
  </p:normalViewPr>
  <p:slideViewPr>
    <p:cSldViewPr>
      <p:cViewPr>
        <p:scale>
          <a:sx n="80" d="100"/>
          <a:sy n="80" d="100"/>
        </p:scale>
        <p:origin x="-1674"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2A6B2A-D6D6-44B8-822C-06BA2348FD7C}" type="datetimeFigureOut">
              <a:rPr lang="id-ID" smtClean="0"/>
              <a:pPr/>
              <a:t>16/10/2018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58E6A-19D8-4FB1-B2E3-CD6A29B8971C}"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smtClean="0"/>
          </a:p>
          <a:p>
            <a:endParaRPr lang="id-ID" dirty="0"/>
          </a:p>
        </p:txBody>
      </p:sp>
      <p:sp>
        <p:nvSpPr>
          <p:cNvPr id="4" name="Slide Number Placeholder 3"/>
          <p:cNvSpPr>
            <a:spLocks noGrp="1"/>
          </p:cNvSpPr>
          <p:nvPr>
            <p:ph type="sldNum" sz="quarter" idx="10"/>
          </p:nvPr>
        </p:nvSpPr>
        <p:spPr/>
        <p:txBody>
          <a:bodyPr/>
          <a:lstStyle/>
          <a:p>
            <a:fld id="{DBA58E6A-19D8-4FB1-B2E3-CD6A29B8971C}" type="slidenum">
              <a:rPr lang="id-ID" smtClean="0"/>
              <a:pPr/>
              <a:t>1</a:t>
            </a:fld>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BA58E6A-19D8-4FB1-B2E3-CD6A29B8971C}" type="slidenum">
              <a:rPr lang="id-ID" smtClean="0"/>
              <a:pPr/>
              <a:t>2</a:t>
            </a:fld>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DBA58E6A-19D8-4FB1-B2E3-CD6A29B8971C}" type="slidenum">
              <a:rPr lang="id-ID" smtClean="0"/>
              <a:pPr/>
              <a:t>24</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BE84-CA1C-44DF-AD29-9775BB9C978A}" type="datetimeFigureOut">
              <a:rPr lang="id-ID" smtClean="0"/>
              <a:pPr/>
              <a:t>16/10/2018</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30051BF1-C8E2-4472-A59E-FD45C97349E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3FBE84-CA1C-44DF-AD29-9775BB9C978A}" type="datetimeFigureOut">
              <a:rPr lang="id-ID" smtClean="0"/>
              <a:pPr/>
              <a:t>16/10/2018</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51BF1-C8E2-4472-A59E-FD45C97349E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The Involment of TU Toward FTA, Particularly I-EU CEPA</a:t>
            </a:r>
            <a:endParaRPr lang="id-ID" dirty="0"/>
          </a:p>
        </p:txBody>
      </p:sp>
      <p:sp>
        <p:nvSpPr>
          <p:cNvPr id="3" name="Subtitle 2"/>
          <p:cNvSpPr>
            <a:spLocks noGrp="1"/>
          </p:cNvSpPr>
          <p:nvPr>
            <p:ph type="subTitle" idx="1"/>
          </p:nvPr>
        </p:nvSpPr>
        <p:spPr/>
        <p:txBody>
          <a:bodyPr/>
          <a:lstStyle/>
          <a:p>
            <a:r>
              <a:rPr lang="id-ID" dirty="0" smtClean="0"/>
              <a:t>SULISTRI</a:t>
            </a:r>
          </a:p>
          <a:p>
            <a:r>
              <a:rPr lang="id-ID" dirty="0" smtClean="0"/>
              <a:t>KSBSI-Indonesia</a:t>
            </a:r>
          </a:p>
          <a:p>
            <a:r>
              <a:rPr lang="id-ID" dirty="0" smtClean="0"/>
              <a:t>AELF, Brussles, 16-17 October 2018</a:t>
            </a:r>
            <a:endParaRPr lang="id-ID"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Involment  of TU and CSO in I-EU CEPA negotiation</a:t>
            </a:r>
            <a:endParaRPr lang="id-ID" dirty="0"/>
          </a:p>
        </p:txBody>
      </p:sp>
      <p:sp>
        <p:nvSpPr>
          <p:cNvPr id="3" name="Content Placeholder 2"/>
          <p:cNvSpPr>
            <a:spLocks noGrp="1"/>
          </p:cNvSpPr>
          <p:nvPr>
            <p:ph idx="1"/>
          </p:nvPr>
        </p:nvSpPr>
        <p:spPr/>
        <p:txBody>
          <a:bodyPr>
            <a:normAutofit/>
          </a:bodyPr>
          <a:lstStyle/>
          <a:p>
            <a:pPr algn="just"/>
            <a:r>
              <a:rPr lang="en-US" dirty="0" smtClean="0"/>
              <a:t>Various </a:t>
            </a:r>
            <a:r>
              <a:rPr lang="en-US" dirty="0" smtClean="0"/>
              <a:t>activities such as lobbying, </a:t>
            </a:r>
            <a:r>
              <a:rPr lang="en-US" dirty="0" err="1" smtClean="0"/>
              <a:t>advoca</a:t>
            </a:r>
            <a:r>
              <a:rPr lang="id-ID" dirty="0" smtClean="0"/>
              <a:t>cy with trade ministry, negotiator team from both Indonesia and EU, Labor ministry,  member of parliament.</a:t>
            </a:r>
            <a:r>
              <a:rPr lang="en-US" dirty="0" smtClean="0"/>
              <a:t> Networking</a:t>
            </a:r>
            <a:r>
              <a:rPr lang="id-ID" dirty="0" smtClean="0"/>
              <a:t> with other TU and CSO in Indonesia and EU,</a:t>
            </a:r>
            <a:r>
              <a:rPr lang="en-US" dirty="0" smtClean="0"/>
              <a:t> campaigns, training</a:t>
            </a:r>
            <a:r>
              <a:rPr lang="id-ID" dirty="0" smtClean="0"/>
              <a:t>s</a:t>
            </a:r>
            <a:r>
              <a:rPr lang="en-US" dirty="0" smtClean="0"/>
              <a:t>, and publications were carried out for the awareness of the public and workers </a:t>
            </a:r>
            <a:r>
              <a:rPr lang="id-ID" dirty="0" smtClean="0"/>
              <a:t>on</a:t>
            </a:r>
            <a:r>
              <a:rPr lang="en-US" dirty="0" smtClean="0"/>
              <a:t> the negative impacts of the trade agreement.</a:t>
            </a:r>
            <a:endParaRPr lang="id-ID"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3074" name="Picture 2" descr="D:\backup ibu\folder ibu chuby\folder ibu chubby\folder ibu chubby\CNV\CNV\FTA (Free Trade Agreement)\surat ke pemerintah\photo\IMG-20170906-WA0025.jpg"/>
          <p:cNvPicPr>
            <a:picLocks noChangeAspect="1" noChangeArrowheads="1"/>
          </p:cNvPicPr>
          <p:nvPr/>
        </p:nvPicPr>
        <p:blipFill>
          <a:blip r:embed="rId2" cstate="print"/>
          <a:srcRect/>
          <a:stretch>
            <a:fillRect/>
          </a:stretch>
        </p:blipFill>
        <p:spPr bwMode="auto">
          <a:xfrm>
            <a:off x="-684584" y="-685800"/>
            <a:ext cx="10657184" cy="82296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id-ID" smtClean="0"/>
          </a:p>
        </p:txBody>
      </p:sp>
      <p:sp>
        <p:nvSpPr>
          <p:cNvPr id="15363" name="Content Placeholder 2"/>
          <p:cNvSpPr>
            <a:spLocks noGrp="1"/>
          </p:cNvSpPr>
          <p:nvPr>
            <p:ph idx="1"/>
          </p:nvPr>
        </p:nvSpPr>
        <p:spPr/>
        <p:txBody>
          <a:bodyPr/>
          <a:lstStyle/>
          <a:p>
            <a:pPr eaLnBrk="1" hangingPunct="1"/>
            <a:endParaRPr lang="id-ID" smtClean="0"/>
          </a:p>
        </p:txBody>
      </p:sp>
      <p:pic>
        <p:nvPicPr>
          <p:cNvPr id="15364" name="Picture 2" descr="C:\Users\sulistri\Downloads\IMG-20170411-WA0045.jpg"/>
          <p:cNvPicPr>
            <a:picLocks noChangeAspect="1" noChangeArrowheads="1"/>
          </p:cNvPicPr>
          <p:nvPr/>
        </p:nvPicPr>
        <p:blipFill>
          <a:blip r:embed="rId2" cstate="print"/>
          <a:srcRect/>
          <a:stretch>
            <a:fillRect/>
          </a:stretch>
        </p:blipFill>
        <p:spPr bwMode="auto">
          <a:xfrm>
            <a:off x="179388" y="188913"/>
            <a:ext cx="8785225" cy="64087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endParaRPr lang="id-ID" smtClean="0"/>
          </a:p>
        </p:txBody>
      </p:sp>
      <p:sp>
        <p:nvSpPr>
          <p:cNvPr id="12291" name="Content Placeholder 2"/>
          <p:cNvSpPr>
            <a:spLocks noGrp="1"/>
          </p:cNvSpPr>
          <p:nvPr>
            <p:ph idx="1"/>
          </p:nvPr>
        </p:nvSpPr>
        <p:spPr/>
        <p:txBody>
          <a:bodyPr/>
          <a:lstStyle/>
          <a:p>
            <a:pPr eaLnBrk="1" hangingPunct="1"/>
            <a:endParaRPr lang="id-ID" smtClean="0"/>
          </a:p>
        </p:txBody>
      </p:sp>
      <p:pic>
        <p:nvPicPr>
          <p:cNvPr id="12292" name="Picture 2" descr="C:\Users\sulistri\Downloads\IMG-20170202-WA0024.jpg"/>
          <p:cNvPicPr>
            <a:picLocks noChangeAspect="1" noChangeArrowheads="1"/>
          </p:cNvPicPr>
          <p:nvPr/>
        </p:nvPicPr>
        <p:blipFill>
          <a:blip r:embed="rId2" cstate="print"/>
          <a:srcRect/>
          <a:stretch>
            <a:fillRect/>
          </a:stretch>
        </p:blipFill>
        <p:spPr bwMode="auto">
          <a:xfrm>
            <a:off x="250825" y="260350"/>
            <a:ext cx="8642350" cy="640873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id-ID" smtClean="0"/>
          </a:p>
        </p:txBody>
      </p:sp>
      <p:sp>
        <p:nvSpPr>
          <p:cNvPr id="20483" name="Content Placeholder 2"/>
          <p:cNvSpPr>
            <a:spLocks noGrp="1"/>
          </p:cNvSpPr>
          <p:nvPr>
            <p:ph idx="1"/>
          </p:nvPr>
        </p:nvSpPr>
        <p:spPr/>
        <p:txBody>
          <a:bodyPr/>
          <a:lstStyle/>
          <a:p>
            <a:pPr eaLnBrk="1" hangingPunct="1"/>
            <a:endParaRPr lang="id-ID" smtClean="0"/>
          </a:p>
        </p:txBody>
      </p:sp>
      <p:pic>
        <p:nvPicPr>
          <p:cNvPr id="20484" name="Picture 5" descr="C:\Users\sulistri\Downloads\Screenshot_2017-05-09-21-21-00.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id-ID" u="sng" dirty="0" smtClean="0"/>
              <a:t>T</a:t>
            </a:r>
            <a:r>
              <a:rPr lang="en-US" u="sng" dirty="0" smtClean="0"/>
              <a:t>he CEPA negotiation process must be </a:t>
            </a:r>
            <a:r>
              <a:rPr lang="en-US" u="sng" dirty="0" err="1" smtClean="0"/>
              <a:t>transpar</a:t>
            </a:r>
            <a:r>
              <a:rPr lang="id-ID" u="sng" dirty="0" smtClean="0"/>
              <a:t>a</a:t>
            </a:r>
            <a:r>
              <a:rPr lang="en-US" u="sng" dirty="0" err="1" smtClean="0"/>
              <a:t>nt</a:t>
            </a:r>
            <a:r>
              <a:rPr lang="en-US" u="sng" dirty="0" smtClean="0"/>
              <a:t>, </a:t>
            </a:r>
            <a:r>
              <a:rPr lang="en-US" dirty="0" smtClean="0"/>
              <a:t>consultation with </a:t>
            </a:r>
            <a:r>
              <a:rPr lang="id-ID" dirty="0" smtClean="0"/>
              <a:t>trade union</a:t>
            </a:r>
            <a:r>
              <a:rPr lang="en-US" dirty="0" smtClean="0"/>
              <a:t> and CSOs</a:t>
            </a:r>
            <a:r>
              <a:rPr lang="id-ID" dirty="0" smtClean="0"/>
              <a:t>,</a:t>
            </a:r>
            <a:r>
              <a:rPr lang="en-US" dirty="0" smtClean="0"/>
              <a:t> sharing information during the negotiation process, must be published and must be fully accessible to the public in easy-to-understand language</a:t>
            </a:r>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fontScale="92500" lnSpcReduction="20000"/>
          </a:bodyPr>
          <a:lstStyle/>
          <a:p>
            <a:pPr algn="just"/>
            <a:r>
              <a:rPr lang="en-GB" u="sng" dirty="0" smtClean="0"/>
              <a:t>Ratify and implement ILO </a:t>
            </a:r>
            <a:r>
              <a:rPr lang="id-ID" u="sng" dirty="0" smtClean="0"/>
              <a:t>core </a:t>
            </a:r>
            <a:r>
              <a:rPr lang="en-GB" u="sng" dirty="0" smtClean="0"/>
              <a:t>conventions</a:t>
            </a:r>
            <a:r>
              <a:rPr lang="id-ID" u="sng" dirty="0" smtClean="0"/>
              <a:t>.</a:t>
            </a:r>
            <a:r>
              <a:rPr lang="id-ID" dirty="0" smtClean="0"/>
              <a:t> </a:t>
            </a:r>
            <a:r>
              <a:rPr lang="en-US" dirty="0" smtClean="0"/>
              <a:t>The contents of CEPA agreement must respect</a:t>
            </a:r>
            <a:r>
              <a:rPr lang="id-ID" dirty="0" smtClean="0"/>
              <a:t> and ensure the implementation of </a:t>
            </a:r>
            <a:r>
              <a:rPr lang="en-US" dirty="0" smtClean="0"/>
              <a:t>International Conventions includes eight core ILO Conventions, the ILO Convention number 144 on Tripartite Consultation, the UN Convention on the protection of migrant workers and their families, the ILO Declaration on Decent Work, the ILO Declaration on Social Justice for a Fair Globalization and </a:t>
            </a:r>
            <a:r>
              <a:rPr lang="id-ID" dirty="0" smtClean="0"/>
              <a:t>United Guidance Principle for Human Right dan Business (UNGP)</a:t>
            </a:r>
            <a:endParaRPr lang="id-ID"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en-GB" u="sng" dirty="0" smtClean="0"/>
              <a:t>Concrete demands to advance rights of workers</a:t>
            </a:r>
            <a:r>
              <a:rPr lang="id-ID" dirty="0" smtClean="0"/>
              <a:t>. </a:t>
            </a:r>
            <a:r>
              <a:rPr lang="en-GB" dirty="0" smtClean="0"/>
              <a:t>CEPA should include clear commitments to respect existing international labour legislation and national labour legislation both in the EU and in Indonesia. Any lowering of ILO standards or regression in domestic legislation due to a CEPA agreement is unacceptable.</a:t>
            </a:r>
            <a:endParaRPr lang="id-ID" dirty="0" smtClean="0"/>
          </a:p>
          <a:p>
            <a:pPr algn="just"/>
            <a:endParaRPr lang="id-ID"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en-GB" u="sng" dirty="0" smtClean="0"/>
              <a:t>Ensure balanced stakeholder input</a:t>
            </a:r>
            <a:r>
              <a:rPr lang="id-ID" dirty="0" smtClean="0"/>
              <a:t>. </a:t>
            </a:r>
            <a:r>
              <a:rPr lang="en-US" dirty="0" smtClean="0"/>
              <a:t>All stakeholders must have equal opportunities to provide input to decision makers during negotiations of trade agreements. This includes actively seeking input from under-represented groups, such as indigenous peoples</a:t>
            </a:r>
            <a:endParaRPr lang="id-ID"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pic>
        <p:nvPicPr>
          <p:cNvPr id="5" name="Picture 4" descr="D:\backup ibu\folder ibu chuby\folder ibu chubby\folder ibu chubby\CNV\CNV\Program CNV 2017-2018\CEPA 2018\Report 2018\Quarter 3 report\Final Final report quater 3\Photo\Photo Manado\IMG20180828164327.jpg"/>
          <p:cNvPicPr/>
          <p:nvPr/>
        </p:nvPicPr>
        <p:blipFill>
          <a:blip r:embed="rId2" cstate="print"/>
          <a:srcRect/>
          <a:stretch>
            <a:fillRect/>
          </a:stretch>
        </p:blipFill>
        <p:spPr bwMode="auto">
          <a:xfrm>
            <a:off x="0" y="188640"/>
            <a:ext cx="9144000" cy="66693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70000" lnSpcReduction="20000"/>
          </a:bodyPr>
          <a:lstStyle/>
          <a:p>
            <a:pPr algn="just"/>
            <a:r>
              <a:rPr lang="id-ID" dirty="0" smtClean="0"/>
              <a:t>M</a:t>
            </a:r>
            <a:r>
              <a:rPr lang="en-US" dirty="0" smtClean="0"/>
              <a:t>any countries negotiate Free trade agreements (FTAs) with other countries. </a:t>
            </a:r>
            <a:r>
              <a:rPr lang="id-ID" dirty="0" smtClean="0"/>
              <a:t>The FTA can be bilateral such as: </a:t>
            </a:r>
            <a:r>
              <a:rPr lang="en-US" dirty="0" smtClean="0"/>
              <a:t>Indonesia-Australia, Indonesia-Pakistan, Indonesia</a:t>
            </a:r>
            <a:r>
              <a:rPr lang="id-ID" dirty="0" smtClean="0"/>
              <a:t>-China etc.</a:t>
            </a:r>
          </a:p>
          <a:p>
            <a:pPr algn="just"/>
            <a:endParaRPr lang="id-ID" dirty="0"/>
          </a:p>
          <a:p>
            <a:pPr algn="just"/>
            <a:r>
              <a:rPr lang="id-ID" dirty="0" smtClean="0"/>
              <a:t>But also can be </a:t>
            </a:r>
            <a:r>
              <a:rPr lang="en-US" dirty="0" smtClean="0"/>
              <a:t> between </a:t>
            </a:r>
            <a:r>
              <a:rPr lang="id-ID" dirty="0" smtClean="0"/>
              <a:t>region with other countries, example </a:t>
            </a:r>
            <a:r>
              <a:rPr lang="en-US" dirty="0" smtClean="0"/>
              <a:t>member countries </a:t>
            </a:r>
            <a:r>
              <a:rPr lang="id-ID" dirty="0" smtClean="0"/>
              <a:t>of ASEAN with </a:t>
            </a:r>
            <a:r>
              <a:rPr lang="en-US" dirty="0" smtClean="0"/>
              <a:t> other countries</a:t>
            </a:r>
            <a:r>
              <a:rPr lang="id-ID" dirty="0" smtClean="0"/>
              <a:t>, we called </a:t>
            </a:r>
            <a:r>
              <a:rPr lang="en-US" dirty="0" smtClean="0"/>
              <a:t>as RCEP (Regional Comprehensive Economic Partnership). RCEAP between ASEAN and 6 ASEAN FTA partners (Australia, China, India, Japan, Republic of Korea and New Zealand), </a:t>
            </a:r>
            <a:r>
              <a:rPr lang="id-ID" dirty="0" smtClean="0"/>
              <a:t>   OR</a:t>
            </a:r>
          </a:p>
          <a:p>
            <a:pPr algn="just"/>
            <a:endParaRPr lang="id-ID" dirty="0"/>
          </a:p>
          <a:p>
            <a:pPr algn="just"/>
            <a:r>
              <a:rPr lang="id-ID" dirty="0" smtClean="0"/>
              <a:t>FTA </a:t>
            </a:r>
            <a:r>
              <a:rPr lang="en-US" dirty="0" smtClean="0"/>
              <a:t>between countries with the European Union</a:t>
            </a:r>
            <a:r>
              <a:rPr lang="id-ID" dirty="0" smtClean="0"/>
              <a:t>. In Indonesia we called CEPA (Comprehensive</a:t>
            </a:r>
            <a:r>
              <a:rPr lang="en-US" dirty="0" smtClean="0"/>
              <a:t> Economic Partnership </a:t>
            </a:r>
            <a:r>
              <a:rPr lang="id-ID" dirty="0" smtClean="0"/>
              <a:t>Agreement), </a:t>
            </a:r>
            <a:r>
              <a:rPr lang="en-US" dirty="0" smtClean="0"/>
              <a:t>for example: </a:t>
            </a:r>
            <a:r>
              <a:rPr lang="id-ID" dirty="0" smtClean="0"/>
              <a:t>CEPA between </a:t>
            </a:r>
            <a:r>
              <a:rPr lang="en-US" dirty="0" smtClean="0"/>
              <a:t>Vietnam-EU and </a:t>
            </a:r>
            <a:r>
              <a:rPr lang="id-ID" dirty="0" smtClean="0"/>
              <a:t>CEPA between</a:t>
            </a:r>
            <a:r>
              <a:rPr lang="en-US" dirty="0" smtClean="0"/>
              <a:t> Indonesia and EU</a:t>
            </a:r>
            <a:r>
              <a:rPr lang="id-ID" dirty="0" smtClean="0"/>
              <a:t> (still in negotiation process)</a:t>
            </a:r>
            <a:endParaRPr lang="en-US" dirty="0" smtClean="0"/>
          </a:p>
          <a:p>
            <a:pPr algn="just"/>
            <a:endParaRPr lang="id-ID"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en-US" u="sng" dirty="0" smtClean="0"/>
              <a:t>End deforestation</a:t>
            </a:r>
            <a:r>
              <a:rPr lang="id-ID" dirty="0" smtClean="0"/>
              <a:t>. </a:t>
            </a:r>
            <a:r>
              <a:rPr lang="en-US" dirty="0" smtClean="0"/>
              <a:t>The CEPA should not undermine but contribute to efforts to </a:t>
            </a:r>
            <a:r>
              <a:rPr lang="id-ID" dirty="0" smtClean="0"/>
              <a:t>stop</a:t>
            </a:r>
            <a:r>
              <a:rPr lang="en-US" dirty="0" smtClean="0"/>
              <a:t> deforestation, bearing in mind both Indonesia’s and the EU’s commitments to </a:t>
            </a:r>
            <a:r>
              <a:rPr lang="id-ID" dirty="0" smtClean="0"/>
              <a:t>stop</a:t>
            </a:r>
            <a:r>
              <a:rPr lang="en-US" dirty="0" smtClean="0"/>
              <a:t> deforestation</a:t>
            </a:r>
            <a:endParaRPr lang="id-ID"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fontScale="85000" lnSpcReduction="20000"/>
          </a:bodyPr>
          <a:lstStyle/>
          <a:p>
            <a:pPr algn="just"/>
            <a:r>
              <a:rPr lang="en-US" u="sng" dirty="0" smtClean="0"/>
              <a:t>Conduct and disclose impact assessments on human rights and sustainable development</a:t>
            </a:r>
            <a:r>
              <a:rPr lang="id-ID" dirty="0" smtClean="0"/>
              <a:t>. </a:t>
            </a:r>
            <a:r>
              <a:rPr lang="en-US" dirty="0" smtClean="0"/>
              <a:t>To ensure the protection and promotion of human rights and to support equitable and sustainable development</a:t>
            </a:r>
            <a:r>
              <a:rPr lang="id-ID" dirty="0" smtClean="0"/>
              <a:t>.</a:t>
            </a:r>
            <a:r>
              <a:rPr lang="en-US" dirty="0" smtClean="0"/>
              <a:t> it is vital that an in-depth assessment of its impacts on human rights and the environment is conducted prior to the conclusion of the CEPA negotiations.</a:t>
            </a:r>
            <a:endParaRPr lang="id-ID" dirty="0" smtClean="0"/>
          </a:p>
          <a:p>
            <a:pPr algn="just"/>
            <a:r>
              <a:rPr lang="en-US" dirty="0" smtClean="0"/>
              <a:t>The required Sustainability Impact Assessments and Human Rights Impact Assessment (HRIA) must be carried out not just </a:t>
            </a:r>
            <a:r>
              <a:rPr lang="id-ID" dirty="0" smtClean="0"/>
              <a:t>before signing CEPA</a:t>
            </a:r>
            <a:r>
              <a:rPr lang="en-US" dirty="0" smtClean="0"/>
              <a:t>, but also </a:t>
            </a:r>
            <a:r>
              <a:rPr lang="id-ID" dirty="0" smtClean="0"/>
              <a:t>after signing</a:t>
            </a:r>
            <a:r>
              <a:rPr lang="en-US" dirty="0" smtClean="0"/>
              <a:t> to evaluate and remedy any </a:t>
            </a:r>
            <a:r>
              <a:rPr lang="id-ID" dirty="0" smtClean="0"/>
              <a:t>negatif impacts of</a:t>
            </a:r>
            <a:r>
              <a:rPr lang="en-US" dirty="0" smtClean="0"/>
              <a:t> human rights and environmental  occurring as a result of trade and investment agreements.</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5122" name="Picture 2" descr="D:\backup ibu\folder ibu chuby\folder ibu chubby\folder ibu chubby\CNV\CNV\Program CNV 2017-2018\CEPA 2018\Report 2018\Quarter 3 report\Final Final report quater 3\Photo\Photo SIA\IMG-20180806-WA0023.jpg"/>
          <p:cNvPicPr>
            <a:picLocks noChangeAspect="1" noChangeArrowheads="1"/>
          </p:cNvPicPr>
          <p:nvPr/>
        </p:nvPicPr>
        <p:blipFill>
          <a:blip r:embed="rId2" cstate="print"/>
          <a:srcRect/>
          <a:stretch>
            <a:fillRect/>
          </a:stretch>
        </p:blipFill>
        <p:spPr bwMode="auto">
          <a:xfrm>
            <a:off x="-1524000" y="-633413"/>
            <a:ext cx="12192000" cy="812482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fontScale="77500" lnSpcReduction="20000"/>
          </a:bodyPr>
          <a:lstStyle/>
          <a:p>
            <a:pPr algn="just"/>
            <a:r>
              <a:rPr lang="en-GB" u="sng" dirty="0" smtClean="0"/>
              <a:t>Access to remedy for violations of human and labour rights, and environmental protections must be ensured</a:t>
            </a:r>
            <a:r>
              <a:rPr lang="id-ID" u="sng" dirty="0" smtClean="0"/>
              <a:t>.</a:t>
            </a:r>
            <a:r>
              <a:rPr lang="id-ID" dirty="0" smtClean="0"/>
              <a:t> </a:t>
            </a:r>
            <a:r>
              <a:rPr lang="en-GB" dirty="0" smtClean="0"/>
              <a:t>The CEPA should contain effective mechanisms to enforce human rights, environmental and labour standards. All stakeholders must have direct access to a complaints mechanism with effective remedies, and the Parties to the agreement must be under an obligation to act on complaints made, through state-state dispute settlement. Any chapter, clause or aspect of the agreement that compromises human rights and labour obligations or environmental protections can be subject to a complaint. The CEPA must ensure that, to this end, an effective monitoring mechanism is put in place, including by providing the necessary capacity and financial resources.</a:t>
            </a:r>
            <a:endParaRPr lang="id-ID" dirty="0" smtClean="0"/>
          </a:p>
          <a:p>
            <a:pPr algn="just"/>
            <a:endParaRPr lang="id-ID"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en-US" u="sng" dirty="0" smtClean="0"/>
              <a:t>Binding Sustainable Development chapters.  </a:t>
            </a:r>
            <a:r>
              <a:rPr lang="en-US" dirty="0" smtClean="0"/>
              <a:t>Sustainable Development chapters included in the CEPA must have concrete and binding.</a:t>
            </a:r>
            <a:endParaRPr lang="id-ID" dirty="0" smtClean="0"/>
          </a:p>
          <a:p>
            <a:pPr algn="just"/>
            <a:r>
              <a:rPr lang="en-US" dirty="0" smtClean="0"/>
              <a:t> Clear goals to address trade-related violations of human rights, </a:t>
            </a:r>
            <a:r>
              <a:rPr lang="en-US" dirty="0" err="1" smtClean="0"/>
              <a:t>labour</a:t>
            </a:r>
            <a:r>
              <a:rPr lang="en-US" dirty="0" smtClean="0"/>
              <a:t>, environmental and climate standards that the CEPA should respect and uphold must be formulated, monitored and enforced. </a:t>
            </a:r>
          </a:p>
          <a:p>
            <a:pPr algn="just"/>
            <a:endParaRPr lang="id-ID"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Main Demands of Trade Union and  CSO</a:t>
            </a:r>
            <a:endParaRPr lang="id-ID" dirty="0"/>
          </a:p>
        </p:txBody>
      </p:sp>
      <p:sp>
        <p:nvSpPr>
          <p:cNvPr id="3" name="Content Placeholder 2"/>
          <p:cNvSpPr>
            <a:spLocks noGrp="1"/>
          </p:cNvSpPr>
          <p:nvPr>
            <p:ph idx="1"/>
          </p:nvPr>
        </p:nvSpPr>
        <p:spPr/>
        <p:txBody>
          <a:bodyPr>
            <a:normAutofit/>
          </a:bodyPr>
          <a:lstStyle/>
          <a:p>
            <a:pPr algn="just"/>
            <a:r>
              <a:rPr lang="en-US" u="sng" dirty="0" smtClean="0"/>
              <a:t>No restrictions on Indonesian export tariffs on raw unprocessed materials.  </a:t>
            </a:r>
            <a:r>
              <a:rPr lang="en-US" dirty="0" smtClean="0"/>
              <a:t>The CEPA text should ensure Indonesian export measures aimed at promoting domestic processing of raw materials. Such measures aim to enhance domestic value added that will support the development of local downstream industry and help reduce unemployment and poverty.</a:t>
            </a:r>
          </a:p>
          <a:p>
            <a:endParaRPr lang="id-ID"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mtClean="0"/>
              <a:t>Cooperation </a:t>
            </a:r>
            <a:r>
              <a:rPr lang="id-ID" smtClean="0"/>
              <a:t>between </a:t>
            </a:r>
            <a:r>
              <a:rPr lang="id-ID" smtClean="0"/>
              <a:t>Trade Union </a:t>
            </a:r>
            <a:r>
              <a:rPr lang="id-ID" smtClean="0"/>
              <a:t>and CSO in Indonesia and Europe</a:t>
            </a:r>
            <a:endParaRPr lang="id-ID" dirty="0"/>
          </a:p>
        </p:txBody>
      </p:sp>
      <p:sp>
        <p:nvSpPr>
          <p:cNvPr id="3" name="Content Placeholder 2"/>
          <p:cNvSpPr>
            <a:spLocks noGrp="1"/>
          </p:cNvSpPr>
          <p:nvPr>
            <p:ph idx="1"/>
          </p:nvPr>
        </p:nvSpPr>
        <p:spPr/>
        <p:txBody>
          <a:bodyPr>
            <a:normAutofit lnSpcReduction="10000"/>
          </a:bodyPr>
          <a:lstStyle/>
          <a:p>
            <a:pPr algn="just"/>
            <a:r>
              <a:rPr lang="id-ID" dirty="0" smtClean="0"/>
              <a:t>Untill now, the cooperation between trade union and CSO in Indonesia and Europe is still exist. </a:t>
            </a:r>
          </a:p>
          <a:p>
            <a:pPr algn="just">
              <a:buFont typeface="Wingdings" pitchFamily="2" charset="2"/>
              <a:buChar char="Ø"/>
            </a:pPr>
            <a:r>
              <a:rPr lang="id-ID" dirty="0" smtClean="0"/>
              <a:t>     WE have group email, skype and whatsApp (Indonesia), </a:t>
            </a:r>
          </a:p>
          <a:p>
            <a:pPr algn="just">
              <a:buFont typeface="Wingdings" pitchFamily="2" charset="2"/>
              <a:buChar char="Ø"/>
            </a:pPr>
            <a:r>
              <a:rPr lang="id-ID" dirty="0" smtClean="0"/>
              <a:t> Sharing the information (SIA),  the result of the lobby and advocacy,</a:t>
            </a:r>
          </a:p>
          <a:p>
            <a:pPr algn="just">
              <a:buFont typeface="Wingdings" pitchFamily="2" charset="2"/>
              <a:buChar char="Ø"/>
            </a:pPr>
            <a:r>
              <a:rPr lang="id-ID" dirty="0" smtClean="0"/>
              <a:t>discussing the idea dan agenda every the roundtable discussion  of CEPA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50" name="Picture 2" descr="D:\backup ibu\folder ibu chuby\folder ibu chubby\folder ibu chubby\CNV\CNV\FTA (Free Trade Agreement)\Workshop CEPA\photo\20170914_173934.jpg"/>
          <p:cNvPicPr>
            <a:picLocks noChangeAspect="1" noChangeArrowheads="1"/>
          </p:cNvPicPr>
          <p:nvPr/>
        </p:nvPicPr>
        <p:blipFill>
          <a:blip r:embed="rId2" cstate="print"/>
          <a:srcRect/>
          <a:stretch>
            <a:fillRect/>
          </a:stretch>
        </p:blipFill>
        <p:spPr bwMode="auto">
          <a:xfrm>
            <a:off x="0" y="188640"/>
            <a:ext cx="9144000" cy="63367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85000" lnSpcReduction="10000"/>
          </a:bodyPr>
          <a:lstStyle/>
          <a:p>
            <a:pPr algn="just"/>
            <a:r>
              <a:rPr lang="id-ID" dirty="0" smtClean="0"/>
              <a:t>T</a:t>
            </a:r>
            <a:r>
              <a:rPr lang="en-US" dirty="0" smtClean="0"/>
              <a:t>he objectives of the various FTAs are to achieve a modern</a:t>
            </a:r>
            <a:r>
              <a:rPr lang="id-ID" dirty="0" smtClean="0"/>
              <a:t> economic partnership agreement,</a:t>
            </a:r>
            <a:r>
              <a:rPr lang="en-US" dirty="0" smtClean="0"/>
              <a:t> comprehensive, high-quality, and mutually beneficial between the parties that are negotiating. </a:t>
            </a:r>
            <a:endParaRPr lang="id-ID" dirty="0" smtClean="0"/>
          </a:p>
          <a:p>
            <a:pPr algn="just"/>
            <a:endParaRPr lang="id-ID" dirty="0"/>
          </a:p>
          <a:p>
            <a:pPr algn="just"/>
            <a:r>
              <a:rPr lang="en-US" dirty="0" smtClean="0"/>
              <a:t>As Indonesia's hopes for various trade negotiations conducted are to increase the number of investors entering Indonesia and increase the export of goods by getting premium rates or tariff-free. So that there will </a:t>
            </a:r>
            <a:r>
              <a:rPr lang="id-ID" dirty="0" smtClean="0"/>
              <a:t>create many jobs</a:t>
            </a:r>
            <a:r>
              <a:rPr lang="en-US" dirty="0" smtClean="0"/>
              <a:t>.</a:t>
            </a:r>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normAutofit fontScale="92500" lnSpcReduction="20000"/>
          </a:bodyPr>
          <a:lstStyle/>
          <a:p>
            <a:pPr algn="just"/>
            <a:r>
              <a:rPr lang="en-US" dirty="0" smtClean="0"/>
              <a:t>Many trade union leaders </a:t>
            </a:r>
            <a:r>
              <a:rPr lang="id-ID" dirty="0" smtClean="0"/>
              <a:t>and</a:t>
            </a:r>
            <a:r>
              <a:rPr lang="id-ID" dirty="0" smtClean="0"/>
              <a:t> </a:t>
            </a:r>
            <a:r>
              <a:rPr lang="id-ID" dirty="0" smtClean="0"/>
              <a:t>CSO’s </a:t>
            </a:r>
            <a:r>
              <a:rPr lang="en-US" dirty="0" smtClean="0"/>
              <a:t>are </a:t>
            </a:r>
            <a:r>
              <a:rPr lang="id-ID" dirty="0" smtClean="0"/>
              <a:t>lack of involvement on </a:t>
            </a:r>
            <a:r>
              <a:rPr lang="en-US" dirty="0" smtClean="0"/>
              <a:t>negotiations </a:t>
            </a:r>
            <a:r>
              <a:rPr lang="en-US" dirty="0" smtClean="0"/>
              <a:t>on trade agreements</a:t>
            </a:r>
            <a:r>
              <a:rPr lang="id-ID" dirty="0" smtClean="0"/>
              <a:t> that</a:t>
            </a:r>
            <a:r>
              <a:rPr lang="en-US" dirty="0" smtClean="0"/>
              <a:t> carried out by the </a:t>
            </a:r>
            <a:r>
              <a:rPr lang="en-US" dirty="0" smtClean="0"/>
              <a:t>government </a:t>
            </a:r>
            <a:r>
              <a:rPr lang="en-US" dirty="0" smtClean="0"/>
              <a:t>even though the impact of the trade will affect</a:t>
            </a:r>
            <a:r>
              <a:rPr lang="id-ID" dirty="0" smtClean="0"/>
              <a:t> to the </a:t>
            </a:r>
            <a:r>
              <a:rPr lang="en-US" dirty="0" smtClean="0"/>
              <a:t>protection of the environment, </a:t>
            </a:r>
            <a:r>
              <a:rPr lang="en-US" dirty="0" smtClean="0"/>
              <a:t>natural resources</a:t>
            </a:r>
            <a:r>
              <a:rPr lang="id-ID" dirty="0" smtClean="0"/>
              <a:t>,</a:t>
            </a:r>
            <a:r>
              <a:rPr lang="en-US" dirty="0" smtClean="0"/>
              <a:t> </a:t>
            </a:r>
            <a:r>
              <a:rPr lang="en-US" dirty="0" smtClean="0"/>
              <a:t>workers' working conditions, including wages, social security, overtime, OSH </a:t>
            </a:r>
            <a:r>
              <a:rPr lang="id-ID" dirty="0" smtClean="0"/>
              <a:t>for all</a:t>
            </a:r>
            <a:r>
              <a:rPr lang="en-US" dirty="0" smtClean="0"/>
              <a:t> workers</a:t>
            </a:r>
            <a:r>
              <a:rPr lang="id-ID" dirty="0" smtClean="0"/>
              <a:t>, including workers</a:t>
            </a:r>
            <a:r>
              <a:rPr lang="en-US" dirty="0" smtClean="0"/>
              <a:t> who work in mining, plantation, agriculture, finance and </a:t>
            </a:r>
            <a:r>
              <a:rPr lang="id-ID" dirty="0" smtClean="0"/>
              <a:t>commerce</a:t>
            </a:r>
            <a:r>
              <a:rPr lang="en-US" dirty="0" smtClean="0"/>
              <a:t>, </a:t>
            </a:r>
            <a:r>
              <a:rPr lang="id-ID" dirty="0" smtClean="0"/>
              <a:t>garment</a:t>
            </a:r>
            <a:r>
              <a:rPr lang="en-US" dirty="0" smtClean="0"/>
              <a:t> </a:t>
            </a:r>
            <a:r>
              <a:rPr lang="en-US" dirty="0" smtClean="0"/>
              <a:t>and </a:t>
            </a:r>
            <a:r>
              <a:rPr lang="id-ID" dirty="0" smtClean="0"/>
              <a:t>other </a:t>
            </a:r>
            <a:r>
              <a:rPr lang="en-US" dirty="0" smtClean="0"/>
              <a:t>workers who work in other sectors.</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endParaRPr lang="id-ID" smtClean="0"/>
          </a:p>
        </p:txBody>
      </p:sp>
      <p:sp>
        <p:nvSpPr>
          <p:cNvPr id="4099" name="Content Placeholder 2"/>
          <p:cNvSpPr>
            <a:spLocks noGrp="1"/>
          </p:cNvSpPr>
          <p:nvPr>
            <p:ph idx="1"/>
          </p:nvPr>
        </p:nvSpPr>
        <p:spPr/>
        <p:txBody>
          <a:bodyPr/>
          <a:lstStyle/>
          <a:p>
            <a:pPr eaLnBrk="1" hangingPunct="1"/>
            <a:endParaRPr lang="id-ID" smtClean="0"/>
          </a:p>
        </p:txBody>
      </p:sp>
      <p:pic>
        <p:nvPicPr>
          <p:cNvPr id="4100" name="Picture 2" descr="C:\Users\sulistri\Downloads\20170121_111719 (1).jpg"/>
          <p:cNvPicPr>
            <a:picLocks noChangeAspect="1" noChangeArrowheads="1"/>
          </p:cNvPicPr>
          <p:nvPr/>
        </p:nvPicPr>
        <p:blipFill>
          <a:blip r:embed="rId2" cstate="print"/>
          <a:srcRect/>
          <a:stretch>
            <a:fillRect/>
          </a:stretch>
        </p:blipFill>
        <p:spPr bwMode="auto">
          <a:xfrm>
            <a:off x="250825" y="333375"/>
            <a:ext cx="8569325" cy="62642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The Involment  of TU and CSO in I-EU CEPA negotiation</a:t>
            </a:r>
            <a:endParaRPr lang="id-ID" dirty="0"/>
          </a:p>
        </p:txBody>
      </p:sp>
      <p:sp>
        <p:nvSpPr>
          <p:cNvPr id="3" name="Content Placeholder 2"/>
          <p:cNvSpPr>
            <a:spLocks noGrp="1"/>
          </p:cNvSpPr>
          <p:nvPr>
            <p:ph idx="1"/>
          </p:nvPr>
        </p:nvSpPr>
        <p:spPr/>
        <p:txBody>
          <a:bodyPr>
            <a:normAutofit/>
          </a:bodyPr>
          <a:lstStyle/>
          <a:p>
            <a:pPr algn="just"/>
            <a:r>
              <a:rPr lang="en-US" dirty="0" smtClean="0"/>
              <a:t>Recently, </a:t>
            </a:r>
            <a:r>
              <a:rPr lang="id-ID" dirty="0" smtClean="0"/>
              <a:t>trade union </a:t>
            </a:r>
            <a:r>
              <a:rPr lang="en-US" dirty="0" smtClean="0"/>
              <a:t>and CSOs involved in influencing the process</a:t>
            </a:r>
            <a:r>
              <a:rPr lang="id-ID" dirty="0" smtClean="0"/>
              <a:t> of negotiation of </a:t>
            </a:r>
            <a:r>
              <a:rPr lang="en-US" dirty="0" smtClean="0"/>
              <a:t>trade agreement between Indonesia and EU</a:t>
            </a:r>
            <a:r>
              <a:rPr lang="id-ID" dirty="0" smtClean="0"/>
              <a:t>,</a:t>
            </a:r>
            <a:r>
              <a:rPr lang="en-US" dirty="0" smtClean="0"/>
              <a:t> </a:t>
            </a:r>
            <a:r>
              <a:rPr lang="id-ID" dirty="0" smtClean="0"/>
              <a:t>called</a:t>
            </a:r>
            <a:r>
              <a:rPr lang="en-US" dirty="0" smtClean="0"/>
              <a:t> as CEPA</a:t>
            </a:r>
            <a:r>
              <a:rPr lang="id-ID" dirty="0" smtClean="0"/>
              <a:t> (Comprehensive, Economic Partnership </a:t>
            </a:r>
            <a:r>
              <a:rPr lang="id-ID" dirty="0" smtClean="0"/>
              <a:t>Agreement)</a:t>
            </a:r>
            <a:r>
              <a:rPr lang="id-ID" dirty="0" smtClean="0"/>
              <a:t>, particularly on TSD chapter. </a:t>
            </a:r>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Rountable Discussion of CEPA</a:t>
            </a:r>
            <a:endParaRPr lang="id-ID" dirty="0"/>
          </a:p>
        </p:txBody>
      </p:sp>
      <p:sp>
        <p:nvSpPr>
          <p:cNvPr id="3" name="Content Placeholder 2"/>
          <p:cNvSpPr>
            <a:spLocks noGrp="1"/>
          </p:cNvSpPr>
          <p:nvPr>
            <p:ph idx="1"/>
          </p:nvPr>
        </p:nvSpPr>
        <p:spPr/>
        <p:txBody>
          <a:bodyPr/>
          <a:lstStyle/>
          <a:p>
            <a:pPr algn="just"/>
            <a:r>
              <a:rPr lang="id-ID" dirty="0" smtClean="0"/>
              <a:t>C</a:t>
            </a:r>
            <a:r>
              <a:rPr lang="en-US" dirty="0" smtClean="0"/>
              <a:t>EPA was launched on July 18, 2016, 1st Round of Brussels, September 20-21, 2016, Bali 2nd Round, January 24-28, 2017, 3rd Round Brussels, September 11-15, 2017, Solo 4th Round, 19 - 23 February 2018, 5th Round Brussels, 11-15 July 2018, 6th Round Palembang </a:t>
            </a:r>
            <a:r>
              <a:rPr lang="id-ID" dirty="0" smtClean="0"/>
              <a:t>16-20 </a:t>
            </a:r>
            <a:r>
              <a:rPr lang="en-US" dirty="0" smtClean="0"/>
              <a:t>October </a:t>
            </a:r>
            <a:r>
              <a:rPr lang="en-US" dirty="0" smtClean="0"/>
              <a:t>2018.</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1026" name="Picture 2" descr="D:\backup ibu\folder ibu chuby\folder ibu chubby\folder ibu chubby\CNV\CNV\Program CNV 2017-2018\CEPA 2018\Report 2018\Quarter 1 report\IMG-20180223-WA0007.jpg"/>
          <p:cNvPicPr>
            <a:picLocks noChangeAspect="1" noChangeArrowheads="1"/>
          </p:cNvPicPr>
          <p:nvPr/>
        </p:nvPicPr>
        <p:blipFill>
          <a:blip r:embed="rId2" cstate="print"/>
          <a:srcRect/>
          <a:stretch>
            <a:fillRect/>
          </a:stretch>
        </p:blipFill>
        <p:spPr bwMode="auto">
          <a:xfrm>
            <a:off x="107504" y="-2667000"/>
            <a:ext cx="9217024" cy="12192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170" name="Picture 2" descr="C:\Users\sulistri\Downloads\IMG-20181016-WA0035.jpg"/>
          <p:cNvPicPr>
            <a:picLocks noChangeAspect="1" noChangeArrowheads="1"/>
          </p:cNvPicPr>
          <p:nvPr/>
        </p:nvPicPr>
        <p:blipFill>
          <a:blip r:embed="rId2" cstate="print"/>
          <a:srcRect/>
          <a:stretch>
            <a:fillRect/>
          </a:stretch>
        </p:blipFill>
        <p:spPr bwMode="auto">
          <a:xfrm>
            <a:off x="-1524000" y="0"/>
            <a:ext cx="12192000" cy="6858000"/>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006E31ABA9FF4D93362271D8F23B7D" ma:contentTypeVersion="8" ma:contentTypeDescription="Create a new document." ma:contentTypeScope="" ma:versionID="9acc0a93a02bb358c7c5eb4ee9781131">
  <xsd:schema xmlns:xsd="http://www.w3.org/2001/XMLSchema" xmlns:xs="http://www.w3.org/2001/XMLSchema" xmlns:p="http://schemas.microsoft.com/office/2006/metadata/properties" xmlns:ns2="9099d577-fe52-4aed-98d7-da70053327dc" xmlns:ns3="f1d0068b-80a8-40ad-974d-795353a1ddb8" targetNamespace="http://schemas.microsoft.com/office/2006/metadata/properties" ma:root="true" ma:fieldsID="d39d2465e5e2538301ba3ffa7f5c616f" ns2:_="" ns3:_="">
    <xsd:import namespace="9099d577-fe52-4aed-98d7-da70053327dc"/>
    <xsd:import namespace="f1d0068b-80a8-40ad-974d-795353a1ddb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99d577-fe52-4aed-98d7-da70053327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d0068b-80a8-40ad-974d-795353a1ddb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B3F1E26-0511-4C6E-A665-D636631B13D7}"/>
</file>

<file path=customXml/itemProps2.xml><?xml version="1.0" encoding="utf-8"?>
<ds:datastoreItem xmlns:ds="http://schemas.openxmlformats.org/officeDocument/2006/customXml" ds:itemID="{85B9D143-A37B-47BC-A4C0-E4FFCCB4C6BC}"/>
</file>

<file path=customXml/itemProps3.xml><?xml version="1.0" encoding="utf-8"?>
<ds:datastoreItem xmlns:ds="http://schemas.openxmlformats.org/officeDocument/2006/customXml" ds:itemID="{3C09EC68-A151-4C31-8589-0D9486A96C1C}"/>
</file>

<file path=docProps/app.xml><?xml version="1.0" encoding="utf-8"?>
<Properties xmlns="http://schemas.openxmlformats.org/officeDocument/2006/extended-properties" xmlns:vt="http://schemas.openxmlformats.org/officeDocument/2006/docPropsVTypes">
  <TotalTime>533</TotalTime>
  <Words>1160</Words>
  <Application>Microsoft Office PowerPoint</Application>
  <PresentationFormat>On-screen Show (4:3)</PresentationFormat>
  <Paragraphs>47</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Involment of TU Toward FTA, Particularly I-EU CEPA</vt:lpstr>
      <vt:lpstr>Slide 2</vt:lpstr>
      <vt:lpstr>Slide 3</vt:lpstr>
      <vt:lpstr>Slide 4</vt:lpstr>
      <vt:lpstr>Slide 5</vt:lpstr>
      <vt:lpstr>The Involment  of TU and CSO in I-EU CEPA negotiation</vt:lpstr>
      <vt:lpstr>Rountable Discussion of CEPA</vt:lpstr>
      <vt:lpstr>Slide 8</vt:lpstr>
      <vt:lpstr>Slide 9</vt:lpstr>
      <vt:lpstr>The Involment  of TU and CSO in I-EU CEPA negotiation</vt:lpstr>
      <vt:lpstr>Slide 11</vt:lpstr>
      <vt:lpstr>Slide 12</vt:lpstr>
      <vt:lpstr>Slide 13</vt:lpstr>
      <vt:lpstr>Slide 14</vt:lpstr>
      <vt:lpstr>The Main Demands of Trade Union and  CSO</vt:lpstr>
      <vt:lpstr>The Main Demands of Trade Union and  CSO</vt:lpstr>
      <vt:lpstr>The Main Demands of Trade Union and  CSO</vt:lpstr>
      <vt:lpstr>The Main Demands of Trade Union and  CSO</vt:lpstr>
      <vt:lpstr>Slide 19</vt:lpstr>
      <vt:lpstr>The Main Demands of Trade Union and  CSO</vt:lpstr>
      <vt:lpstr>The Main Demands of Trade Union and  CSO</vt:lpstr>
      <vt:lpstr>Slide 22</vt:lpstr>
      <vt:lpstr>The Main Demands of Trade Union and  CSO</vt:lpstr>
      <vt:lpstr>The Main Demands of Trade Union and  CSO</vt:lpstr>
      <vt:lpstr>The Main Demands of Trade Union and  CSO</vt:lpstr>
      <vt:lpstr>Cooperation between Trade Union and CSO in Indonesia and Europe</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Involment of TU Toward FTA, Particularly I-EU CEPA</dc:title>
  <dc:creator>sulistri</dc:creator>
  <cp:lastModifiedBy>sulistri</cp:lastModifiedBy>
  <cp:revision>19</cp:revision>
  <dcterms:created xsi:type="dcterms:W3CDTF">2018-10-14T05:00:38Z</dcterms:created>
  <dcterms:modified xsi:type="dcterms:W3CDTF">2018-10-16T13:55:46Z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0x01010009006E31ABA9FF4D93362271D8F23B7D</vt:lpwstr>
  </property>
</Properties>
</file>