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7" r:id="rId4"/>
    <p:sldId id="259" r:id="rId5"/>
    <p:sldId id="260" r:id="rId6"/>
    <p:sldId id="269" r:id="rId7"/>
    <p:sldId id="270" r:id="rId8"/>
    <p:sldId id="271" r:id="rId9"/>
    <p:sldId id="262" r:id="rId10"/>
    <p:sldId id="263" r:id="rId11"/>
    <p:sldId id="274" r:id="rId12"/>
    <p:sldId id="267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hrutee"/>
        <a:ea typeface="Shrutee"/>
        <a:cs typeface="Shrutee"/>
        <a:sym typeface="Shrute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hrutee"/>
        <a:ea typeface="Shrutee"/>
        <a:cs typeface="Shrutee"/>
        <a:sym typeface="Shrute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hrutee"/>
        <a:ea typeface="Shrutee"/>
        <a:cs typeface="Shrutee"/>
        <a:sym typeface="Shrute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hrutee"/>
        <a:ea typeface="Shrutee"/>
        <a:cs typeface="Shrutee"/>
        <a:sym typeface="Shrute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hrutee"/>
        <a:ea typeface="Shrutee"/>
        <a:cs typeface="Shrutee"/>
        <a:sym typeface="Shrute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hrutee"/>
        <a:ea typeface="Shrutee"/>
        <a:cs typeface="Shrutee"/>
        <a:sym typeface="Shrute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hrutee"/>
        <a:ea typeface="Shrutee"/>
        <a:cs typeface="Shrutee"/>
        <a:sym typeface="Shrute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hrutee"/>
        <a:ea typeface="Shrutee"/>
        <a:cs typeface="Shrutee"/>
        <a:sym typeface="Shrute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hrutee"/>
        <a:ea typeface="Shrutee"/>
        <a:cs typeface="Shrutee"/>
        <a:sym typeface="Shrute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9525" cap="flat">
              <a:solidFill>
                <a:srgbClr val="A3CF23"/>
              </a:solidFill>
              <a:prstDash val="solid"/>
              <a:round/>
            </a:ln>
          </a:left>
          <a:right>
            <a:ln w="9525" cap="flat">
              <a:solidFill>
                <a:srgbClr val="A3CF23"/>
              </a:solidFill>
              <a:prstDash val="solid"/>
              <a:round/>
            </a:ln>
          </a:right>
          <a:top>
            <a:ln w="9525" cap="flat">
              <a:solidFill>
                <a:srgbClr val="A3CF23"/>
              </a:solidFill>
              <a:prstDash val="solid"/>
              <a:round/>
            </a:ln>
          </a:top>
          <a:bottom>
            <a:ln w="9525" cap="flat">
              <a:solidFill>
                <a:srgbClr val="A3CF23"/>
              </a:solidFill>
              <a:prstDash val="solid"/>
              <a:round/>
            </a:ln>
          </a:bottom>
          <a:insideH>
            <a:ln w="9525" cap="flat">
              <a:solidFill>
                <a:srgbClr val="A3CF23"/>
              </a:solidFill>
              <a:prstDash val="solid"/>
              <a:round/>
            </a:ln>
          </a:insideH>
          <a:insideV>
            <a:ln w="9525" cap="flat">
              <a:solidFill>
                <a:srgbClr val="A3CF23"/>
              </a:solidFill>
              <a:prstDash val="solid"/>
              <a:round/>
            </a:ln>
          </a:insideV>
        </a:tcBdr>
        <a:fill>
          <a:solidFill>
            <a:schemeClr val="accent4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9525" cap="flat">
              <a:solidFill>
                <a:srgbClr val="A3CF23"/>
              </a:solidFill>
              <a:prstDash val="solid"/>
              <a:round/>
            </a:ln>
          </a:left>
          <a:right>
            <a:ln w="25400" cap="flat">
              <a:solidFill>
                <a:schemeClr val="accent4"/>
              </a:solidFill>
              <a:prstDash val="solid"/>
              <a:round/>
            </a:ln>
          </a:right>
          <a:top>
            <a:ln w="9525" cap="flat">
              <a:solidFill>
                <a:srgbClr val="A3CF23"/>
              </a:solidFill>
              <a:prstDash val="solid"/>
              <a:round/>
            </a:ln>
          </a:top>
          <a:bottom>
            <a:ln w="9525" cap="flat">
              <a:solidFill>
                <a:srgbClr val="A3CF23"/>
              </a:solidFill>
              <a:prstDash val="solid"/>
              <a:round/>
            </a:ln>
          </a:bottom>
          <a:insideH>
            <a:ln w="9525" cap="flat">
              <a:solidFill>
                <a:srgbClr val="A3CF23"/>
              </a:solidFill>
              <a:prstDash val="solid"/>
              <a:round/>
            </a:ln>
          </a:insideH>
          <a:insideV>
            <a:ln w="9525" cap="flat">
              <a:solidFill>
                <a:srgbClr val="A3CF23"/>
              </a:solidFill>
              <a:prstDash val="solid"/>
              <a:round/>
            </a:ln>
          </a:insideV>
        </a:tcBdr>
        <a:fill>
          <a:solidFill>
            <a:schemeClr val="accent4">
              <a:alpha val="40000"/>
            </a:schemeClr>
          </a:solidFill>
        </a:fill>
      </a:tcStyle>
    </a:firstCol>
    <a:lastRow>
      <a:tcTxStyle b="on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A3CF23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9525" cap="flat">
              <a:solidFill>
                <a:srgbClr val="2BB3FC"/>
              </a:solidFill>
              <a:prstDash val="solid"/>
              <a:round/>
            </a:ln>
          </a:left>
          <a:right>
            <a:ln w="9525" cap="flat">
              <a:solidFill>
                <a:srgbClr val="2BB3FC"/>
              </a:solidFill>
              <a:prstDash val="solid"/>
              <a:round/>
            </a:ln>
          </a:right>
          <a:top>
            <a:ln w="9525" cap="flat">
              <a:solidFill>
                <a:srgbClr val="2BB3FC"/>
              </a:solidFill>
              <a:prstDash val="solid"/>
              <a:round/>
            </a:ln>
          </a:top>
          <a:bottom>
            <a:ln w="9525" cap="flat">
              <a:solidFill>
                <a:srgbClr val="2BB3FC"/>
              </a:solidFill>
              <a:prstDash val="solid"/>
              <a:round/>
            </a:ln>
          </a:bottom>
          <a:insideH>
            <a:ln w="9525" cap="flat">
              <a:solidFill>
                <a:srgbClr val="2BB3FC"/>
              </a:solidFill>
              <a:prstDash val="solid"/>
              <a:round/>
            </a:ln>
          </a:insideH>
          <a:insideV>
            <a:ln w="9525" cap="flat">
              <a:solidFill>
                <a:srgbClr val="2BB3FC"/>
              </a:solidFill>
              <a:prstDash val="solid"/>
              <a:round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9525" cap="flat">
              <a:solidFill>
                <a:srgbClr val="2BB3FC"/>
              </a:solidFill>
              <a:prstDash val="solid"/>
              <a:round/>
            </a:ln>
          </a:left>
          <a:right>
            <a:ln w="25400" cap="flat">
              <a:solidFill>
                <a:schemeClr val="accent1"/>
              </a:solidFill>
              <a:prstDash val="solid"/>
              <a:round/>
            </a:ln>
          </a:right>
          <a:top>
            <a:ln w="9525" cap="flat">
              <a:solidFill>
                <a:srgbClr val="2BB3FC"/>
              </a:solidFill>
              <a:prstDash val="solid"/>
              <a:round/>
            </a:ln>
          </a:top>
          <a:bottom>
            <a:ln w="9525" cap="flat">
              <a:solidFill>
                <a:srgbClr val="2BB3FC"/>
              </a:solidFill>
              <a:prstDash val="solid"/>
              <a:round/>
            </a:ln>
          </a:bottom>
          <a:insideH>
            <a:ln w="9525" cap="flat">
              <a:solidFill>
                <a:srgbClr val="2BB3FC"/>
              </a:solidFill>
              <a:prstDash val="solid"/>
              <a:round/>
            </a:ln>
          </a:insideH>
          <a:insideV>
            <a:ln w="9525" cap="flat">
              <a:solidFill>
                <a:srgbClr val="2BB3FC"/>
              </a:solidFill>
              <a:prstDash val="solid"/>
              <a:round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2BB3FC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5FE"/>
          </a:solidFill>
        </a:fill>
      </a:tcStyle>
    </a:wholeTbl>
    <a:band2H>
      <a:tcTxStyle/>
      <a:tcStyle>
        <a:tcBdr/>
        <a:fill>
          <a:solidFill>
            <a:srgbClr val="E7F2FF"/>
          </a:solidFill>
        </a:fill>
      </a:tcStyle>
    </a:band2H>
    <a:firstCol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ED5"/>
          </a:solidFill>
        </a:fill>
      </a:tcStyle>
    </a:wholeTbl>
    <a:band2H>
      <a:tcTxStyle/>
      <a:tcStyle>
        <a:tcBdr/>
        <a:fill>
          <a:solidFill>
            <a:srgbClr val="E9F6EB"/>
          </a:solidFill>
        </a:fill>
      </a:tcStyle>
    </a:band2H>
    <a:firstCol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F3F1"/>
          </a:solidFill>
        </a:fill>
      </a:tcStyle>
    </a:wholeTbl>
    <a:band2H>
      <a:tcTxStyle/>
      <a:tcStyle>
        <a:tcBdr/>
        <a:fill>
          <a:solidFill>
            <a:srgbClr val="E6F9F8"/>
          </a:solidFill>
        </a:fill>
      </a:tcStyle>
    </a:band2H>
    <a:firstCol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hrutee"/>
          <a:ea typeface="Shrutee"/>
          <a:cs typeface="Shrute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hrutee"/>
          <a:ea typeface="Shrutee"/>
          <a:cs typeface="Shrute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45"/>
      <c:rotY val="0"/>
      <c:depthPercent val="5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62E-3"/>
          <c:y val="5.0000000000000062E-3"/>
          <c:w val="0.99"/>
          <c:h val="0.62153700000000001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Food Items (%)</c:v>
                </c:pt>
              </c:strCache>
            </c:strRef>
          </c:tx>
          <c:spPr>
            <a:solidFill>
              <a:srgbClr val="DC9F0C"/>
            </a:solidFill>
            <a:ln w="12700" cap="flat">
              <a:noFill/>
              <a:miter lim="400000"/>
            </a:ln>
            <a:effectLst/>
            <a:sp3d prstMaterial="matte"/>
          </c:spPr>
          <c:dLbls>
            <c:numFmt formatCode="0" sourceLinked="0"/>
            <c:txPr>
              <a:bodyPr/>
              <a:lstStyle/>
              <a:p>
                <a:pPr>
                  <a:defRPr sz="1500" b="0" i="0" u="none" strike="noStrike">
                    <a:solidFill>
                      <a:srgbClr val="000000"/>
                    </a:solidFill>
                    <a:latin typeface="Arial Narrow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Central Bank</c:v>
                </c:pt>
                <c:pt idx="1">
                  <c:v>National Living Standard Survey</c:v>
                </c:pt>
                <c:pt idx="2">
                  <c:v>Rural Consumption Survey</c:v>
                </c:pt>
                <c:pt idx="3">
                  <c:v>GEFONT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62.63</c:v>
                </c:pt>
                <c:pt idx="1">
                  <c:v>53.25</c:v>
                </c:pt>
                <c:pt idx="2">
                  <c:v>60.54</c:v>
                </c:pt>
                <c:pt idx="3">
                  <c:v>71.83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Non-food items (%)</c:v>
                </c:pt>
              </c:strCache>
            </c:strRef>
          </c:tx>
          <c:spPr>
            <a:solidFill>
              <a:srgbClr val="9DE3AE"/>
            </a:solidFill>
            <a:ln w="12700" cap="flat">
              <a:noFill/>
              <a:miter lim="400000"/>
            </a:ln>
            <a:effectLst/>
            <a:sp3d prstMaterial="matte"/>
          </c:spPr>
          <c:dLbls>
            <c:numFmt formatCode="0" sourceLinked="0"/>
            <c:txPr>
              <a:bodyPr/>
              <a:lstStyle/>
              <a:p>
                <a:pPr>
                  <a:defRPr sz="1500" b="0" i="0" u="none" strike="noStrike">
                    <a:solidFill>
                      <a:srgbClr val="000000"/>
                    </a:solidFill>
                    <a:latin typeface="Arial Narrow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Central Bank</c:v>
                </c:pt>
                <c:pt idx="1">
                  <c:v>National Living Standard Survey</c:v>
                </c:pt>
                <c:pt idx="2">
                  <c:v>Rural Consumption Survey</c:v>
                </c:pt>
                <c:pt idx="3">
                  <c:v>GEFONT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37.370000000000005</c:v>
                </c:pt>
                <c:pt idx="1">
                  <c:v>46.75</c:v>
                </c:pt>
                <c:pt idx="2">
                  <c:v>39.46</c:v>
                </c:pt>
                <c:pt idx="3">
                  <c:v>28.17</c:v>
                </c:pt>
              </c:numCache>
            </c:numRef>
          </c:val>
        </c:ser>
        <c:gapWidth val="75"/>
        <c:shape val="cylinder"/>
        <c:axId val="125310080"/>
        <c:axId val="125311616"/>
        <c:axId val="124759552"/>
      </c:bar3DChart>
      <c:catAx>
        <c:axId val="125310080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500" b="1" i="0" u="none" strike="noStrike">
                <a:solidFill>
                  <a:srgbClr val="000000"/>
                </a:solidFill>
                <a:latin typeface="Arial Narrow"/>
              </a:defRPr>
            </a:pPr>
            <a:endParaRPr lang="en-US"/>
          </a:p>
        </c:txPr>
        <c:crossAx val="125311616"/>
        <c:crosses val="autoZero"/>
        <c:auto val="1"/>
        <c:lblAlgn val="ctr"/>
        <c:lblOffset val="100"/>
        <c:noMultiLvlLbl val="1"/>
      </c:catAx>
      <c:valAx>
        <c:axId val="125311616"/>
        <c:scaling>
          <c:orientation val="minMax"/>
        </c:scaling>
        <c:axPos val="l"/>
        <c:numFmt formatCode="0%" sourceLinked="0"/>
        <c:maj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500" b="0" i="0" u="none" strike="noStrike">
                <a:solidFill>
                  <a:srgbClr val="000000"/>
                </a:solidFill>
                <a:latin typeface="Arial Narrow"/>
              </a:defRPr>
            </a:pPr>
            <a:endParaRPr lang="en-US"/>
          </a:p>
        </c:txPr>
        <c:crossAx val="125310080"/>
        <c:crosses val="autoZero"/>
        <c:crossBetween val="between"/>
        <c:majorUnit val="0.25"/>
        <c:minorUnit val="0.125"/>
      </c:valAx>
      <c:serAx>
        <c:axId val="124759552"/>
        <c:scaling>
          <c:orientation val="minMax"/>
        </c:scaling>
        <c:axPos val="b"/>
        <c:tickLblPos val="none"/>
        <c:spPr>
          <a:ln w="12700" cap="flat">
            <a:noFill/>
            <a:prstDash val="solid"/>
            <a:round/>
          </a:ln>
        </c:spPr>
        <c:crossAx val="125311616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9508000000000065"/>
          <c:y val="0.86839900000000103"/>
          <c:w val="0.28711900000000001"/>
          <c:h val="0.1316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Arial Narrow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2467800000000013E-2"/>
          <c:y val="4.4457400000000077E-2"/>
          <c:w val="0.90333299999999905"/>
          <c:h val="0.66590900000000131"/>
        </c:manualLayout>
      </c:layout>
      <c:scatterChart>
        <c:scatterStyle val="smoothMarker"/>
        <c:ser>
          <c:idx val="0"/>
          <c:order val="0"/>
          <c:tx>
            <c:strRef>
              <c:f>Sheet1!$A$2</c:f>
              <c:strCache>
                <c:ptCount val="1"/>
                <c:pt idx="0">
                  <c:v>Monthly  Wage</c:v>
                </c:pt>
              </c:strCache>
            </c:strRef>
          </c:tx>
          <c:spPr>
            <a:ln w="47625" cap="flat">
              <a:solidFill>
                <a:srgbClr val="00FF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Sheet1!$B$2:$J$2</c:f>
              <c:numCache>
                <c:formatCode>General</c:formatCode>
                <c:ptCount val="9"/>
                <c:pt idx="0">
                  <c:v>1965</c:v>
                </c:pt>
                <c:pt idx="1">
                  <c:v>1966</c:v>
                </c:pt>
                <c:pt idx="2">
                  <c:v>1973</c:v>
                </c:pt>
                <c:pt idx="3">
                  <c:v>1978</c:v>
                </c:pt>
                <c:pt idx="4">
                  <c:v>1980</c:v>
                </c:pt>
                <c:pt idx="5">
                  <c:v>1983</c:v>
                </c:pt>
                <c:pt idx="6">
                  <c:v>1985</c:v>
                </c:pt>
                <c:pt idx="7">
                  <c:v>1987</c:v>
                </c:pt>
                <c:pt idx="8">
                  <c:v>1989</c:v>
                </c:pt>
              </c:numCache>
            </c:numRef>
          </c:xVal>
          <c:yVal>
            <c:numRef>
              <c:f>Sheet1!$B$3:$J$3</c:f>
              <c:numCache>
                <c:formatCode>General</c:formatCode>
                <c:ptCount val="9"/>
                <c:pt idx="0">
                  <c:v>157</c:v>
                </c:pt>
                <c:pt idx="1">
                  <c:v>157</c:v>
                </c:pt>
                <c:pt idx="2">
                  <c:v>190</c:v>
                </c:pt>
                <c:pt idx="3">
                  <c:v>296</c:v>
                </c:pt>
                <c:pt idx="4">
                  <c:v>370</c:v>
                </c:pt>
                <c:pt idx="5">
                  <c:v>440</c:v>
                </c:pt>
                <c:pt idx="6">
                  <c:v>540</c:v>
                </c:pt>
                <c:pt idx="7">
                  <c:v>663</c:v>
                </c:pt>
                <c:pt idx="8">
                  <c:v>931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Consumer Price Index (CPI)</c:v>
                </c:pt>
              </c:strCache>
            </c:strRef>
          </c:tx>
          <c:spPr>
            <a:ln w="47625" cap="flat">
              <a:solidFill>
                <a:srgbClr val="FF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Sheet1!$B$4:$J$4</c:f>
              <c:numCache>
                <c:formatCode>General</c:formatCode>
                <c:ptCount val="9"/>
                <c:pt idx="0">
                  <c:v>1965</c:v>
                </c:pt>
                <c:pt idx="1">
                  <c:v>1966</c:v>
                </c:pt>
                <c:pt idx="2">
                  <c:v>1973</c:v>
                </c:pt>
                <c:pt idx="3">
                  <c:v>1978</c:v>
                </c:pt>
                <c:pt idx="4">
                  <c:v>1980</c:v>
                </c:pt>
                <c:pt idx="5">
                  <c:v>1983</c:v>
                </c:pt>
                <c:pt idx="6">
                  <c:v>1985</c:v>
                </c:pt>
                <c:pt idx="7">
                  <c:v>1987</c:v>
                </c:pt>
                <c:pt idx="8">
                  <c:v>1989</c:v>
                </c:pt>
              </c:numCache>
            </c:numRef>
          </c:xVal>
          <c:yVal>
            <c:numRef>
              <c:f>Sheet1!$B$5:$J$5</c:f>
              <c:numCache>
                <c:formatCode>General</c:formatCode>
                <c:ptCount val="9"/>
                <c:pt idx="0">
                  <c:v>100</c:v>
                </c:pt>
                <c:pt idx="1">
                  <c:v>102</c:v>
                </c:pt>
                <c:pt idx="2">
                  <c:v>157</c:v>
                </c:pt>
                <c:pt idx="3">
                  <c:v>222</c:v>
                </c:pt>
                <c:pt idx="4">
                  <c:v>378</c:v>
                </c:pt>
                <c:pt idx="5">
                  <c:v>507</c:v>
                </c:pt>
                <c:pt idx="6">
                  <c:v>611</c:v>
                </c:pt>
                <c:pt idx="7">
                  <c:v>769</c:v>
                </c:pt>
                <c:pt idx="8">
                  <c:v>912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Money Wage Index</c:v>
                </c:pt>
              </c:strCache>
            </c:strRef>
          </c:tx>
          <c:spPr>
            <a:ln w="47625" cap="flat">
              <a:solidFill>
                <a:srgbClr val="32AE5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Sheet1!$B$6:$J$6</c:f>
              <c:numCache>
                <c:formatCode>General</c:formatCode>
                <c:ptCount val="9"/>
                <c:pt idx="0">
                  <c:v>1965</c:v>
                </c:pt>
                <c:pt idx="1">
                  <c:v>1966</c:v>
                </c:pt>
                <c:pt idx="2">
                  <c:v>1973</c:v>
                </c:pt>
                <c:pt idx="3">
                  <c:v>1978</c:v>
                </c:pt>
                <c:pt idx="4">
                  <c:v>1980</c:v>
                </c:pt>
                <c:pt idx="5">
                  <c:v>1983</c:v>
                </c:pt>
                <c:pt idx="6">
                  <c:v>1985</c:v>
                </c:pt>
                <c:pt idx="7">
                  <c:v>1987</c:v>
                </c:pt>
                <c:pt idx="8">
                  <c:v>1989</c:v>
                </c:pt>
              </c:numCache>
            </c:numRef>
          </c:xVal>
          <c:yVal>
            <c:numRef>
              <c:f>Sheet1!$B$7:$J$7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121</c:v>
                </c:pt>
                <c:pt idx="3">
                  <c:v>189</c:v>
                </c:pt>
                <c:pt idx="4">
                  <c:v>236</c:v>
                </c:pt>
                <c:pt idx="5">
                  <c:v>280</c:v>
                </c:pt>
                <c:pt idx="6">
                  <c:v>344</c:v>
                </c:pt>
                <c:pt idx="7">
                  <c:v>422</c:v>
                </c:pt>
                <c:pt idx="8">
                  <c:v>593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Real Wage Index</c:v>
                </c:pt>
              </c:strCache>
            </c:strRef>
          </c:tx>
          <c:spPr>
            <a:ln w="47625" cap="flat">
              <a:solidFill>
                <a:srgbClr val="A3CF23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Sheet1!$B$8:$J$8</c:f>
              <c:numCache>
                <c:formatCode>General</c:formatCode>
                <c:ptCount val="9"/>
                <c:pt idx="0">
                  <c:v>1965</c:v>
                </c:pt>
                <c:pt idx="1">
                  <c:v>1966</c:v>
                </c:pt>
                <c:pt idx="2">
                  <c:v>1973</c:v>
                </c:pt>
                <c:pt idx="3">
                  <c:v>1978</c:v>
                </c:pt>
                <c:pt idx="4">
                  <c:v>1980</c:v>
                </c:pt>
                <c:pt idx="5">
                  <c:v>1983</c:v>
                </c:pt>
                <c:pt idx="6">
                  <c:v>1985</c:v>
                </c:pt>
                <c:pt idx="7">
                  <c:v>1987</c:v>
                </c:pt>
                <c:pt idx="8">
                  <c:v>1989</c:v>
                </c:pt>
              </c:numCache>
            </c:numRef>
          </c:xVal>
          <c:yVal>
            <c:numRef>
              <c:f>Sheet1!$B$9:$J$9</c:f>
              <c:numCache>
                <c:formatCode>General</c:formatCode>
                <c:ptCount val="9"/>
                <c:pt idx="0">
                  <c:v>100</c:v>
                </c:pt>
                <c:pt idx="1">
                  <c:v>98</c:v>
                </c:pt>
                <c:pt idx="2">
                  <c:v>77.099999999999994</c:v>
                </c:pt>
                <c:pt idx="3">
                  <c:v>85.1</c:v>
                </c:pt>
                <c:pt idx="4">
                  <c:v>62.4</c:v>
                </c:pt>
                <c:pt idx="5">
                  <c:v>55.2</c:v>
                </c:pt>
                <c:pt idx="6">
                  <c:v>56.3</c:v>
                </c:pt>
                <c:pt idx="7">
                  <c:v>54.9</c:v>
                </c:pt>
                <c:pt idx="8">
                  <c:v>65</c:v>
                </c:pt>
              </c:numCache>
            </c:numRef>
          </c:yVal>
          <c:smooth val="1"/>
        </c:ser>
        <c:axId val="175534464"/>
        <c:axId val="175536000"/>
      </c:scatterChart>
      <c:valAx>
        <c:axId val="175534464"/>
        <c:scaling>
          <c:orientation val="minMax"/>
        </c:scaling>
        <c:axPos val="b"/>
        <c:numFmt formatCode="0" sourceLinked="0"/>
        <c:maj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500" b="0" i="0" u="none" strike="noStrike">
                <a:solidFill>
                  <a:srgbClr val="000000"/>
                </a:solidFill>
                <a:latin typeface="Arial Narrow"/>
              </a:defRPr>
            </a:pPr>
            <a:endParaRPr lang="en-US"/>
          </a:p>
        </c:txPr>
        <c:crossAx val="175536000"/>
        <c:crosses val="autoZero"/>
        <c:crossBetween val="between"/>
        <c:majorUnit val="7.5"/>
        <c:minorUnit val="3.75"/>
      </c:valAx>
      <c:valAx>
        <c:axId val="175536000"/>
        <c:scaling>
          <c:orientation val="minMax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###" sourceLinked="0"/>
        <c:maj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500" b="0" i="0" u="none" strike="noStrike">
                <a:solidFill>
                  <a:srgbClr val="000000"/>
                </a:solidFill>
                <a:latin typeface="Arial Narrow"/>
              </a:defRPr>
            </a:pPr>
            <a:endParaRPr lang="en-US"/>
          </a:p>
        </c:txPr>
        <c:crossAx val="175534464"/>
        <c:crosses val="autoZero"/>
        <c:crossBetween val="between"/>
        <c:majorUnit val="250"/>
        <c:minorUnit val="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8729800000000031"/>
          <c:y val="0.80967100000000103"/>
          <c:w val="0.32420800000000038"/>
          <c:h val="0.19032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500" b="0" i="0" u="none" strike="noStrike">
              <a:solidFill>
                <a:srgbClr val="000000"/>
              </a:solidFill>
              <a:latin typeface="Arial Narrow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2843300000000022E-2"/>
          <c:y val="5.0098200000000051E-2"/>
          <c:w val="0.89333099999999921"/>
          <c:h val="0.812581"/>
        </c:manualLayout>
      </c:layout>
      <c:scatterChart>
        <c:scatterStyle val="smoothMarker"/>
        <c:ser>
          <c:idx val="0"/>
          <c:order val="0"/>
          <c:tx>
            <c:strRef>
              <c:f>Sheet1!$A$2</c:f>
              <c:strCache>
                <c:ptCount val="1"/>
                <c:pt idx="0">
                  <c:v>Monthly Wage</c:v>
                </c:pt>
              </c:strCache>
            </c:strRef>
          </c:tx>
          <c:spPr>
            <a:ln w="47625" cap="flat">
              <a:solidFill>
                <a:srgbClr val="2BB3FC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Sheet1!$B$2:$K$2</c:f>
              <c:numCache>
                <c:formatCode>General</c:formatCode>
                <c:ptCount val="10"/>
                <c:pt idx="0">
                  <c:v>1992</c:v>
                </c:pt>
                <c:pt idx="1">
                  <c:v>1995</c:v>
                </c:pt>
                <c:pt idx="2">
                  <c:v>1997</c:v>
                </c:pt>
                <c:pt idx="3">
                  <c:v>2000</c:v>
                </c:pt>
                <c:pt idx="4">
                  <c:v>2003</c:v>
                </c:pt>
                <c:pt idx="5">
                  <c:v>2006</c:v>
                </c:pt>
                <c:pt idx="6">
                  <c:v>2008</c:v>
                </c:pt>
                <c:pt idx="7">
                  <c:v>2011</c:v>
                </c:pt>
                <c:pt idx="8">
                  <c:v>2013</c:v>
                </c:pt>
                <c:pt idx="9">
                  <c:v>2016</c:v>
                </c:pt>
              </c:numCache>
            </c:numRef>
          </c:xVal>
          <c:yVal>
            <c:numRef>
              <c:f>Sheet1!$B$3:$K$3</c:f>
              <c:numCache>
                <c:formatCode>General</c:formatCode>
                <c:ptCount val="10"/>
                <c:pt idx="0">
                  <c:v>1232</c:v>
                </c:pt>
                <c:pt idx="1">
                  <c:v>1532</c:v>
                </c:pt>
                <c:pt idx="2">
                  <c:v>1882</c:v>
                </c:pt>
                <c:pt idx="3">
                  <c:v>2198</c:v>
                </c:pt>
                <c:pt idx="4">
                  <c:v>2642</c:v>
                </c:pt>
                <c:pt idx="5">
                  <c:v>3382</c:v>
                </c:pt>
                <c:pt idx="6">
                  <c:v>4682</c:v>
                </c:pt>
                <c:pt idx="7">
                  <c:v>6200</c:v>
                </c:pt>
                <c:pt idx="8">
                  <c:v>8000</c:v>
                </c:pt>
                <c:pt idx="9">
                  <c:v>9700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Consumer Price Index (CPI)</c:v>
                </c:pt>
              </c:strCache>
            </c:strRef>
          </c:tx>
          <c:spPr>
            <a:ln w="47625" cap="flat">
              <a:solidFill>
                <a:srgbClr val="FF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Sheet1!$B$4:$K$4</c:f>
              <c:numCache>
                <c:formatCode>General</c:formatCode>
                <c:ptCount val="10"/>
                <c:pt idx="0">
                  <c:v>1992</c:v>
                </c:pt>
                <c:pt idx="1">
                  <c:v>1995</c:v>
                </c:pt>
                <c:pt idx="2">
                  <c:v>1997</c:v>
                </c:pt>
                <c:pt idx="3">
                  <c:v>2000</c:v>
                </c:pt>
                <c:pt idx="4">
                  <c:v>2003</c:v>
                </c:pt>
                <c:pt idx="5">
                  <c:v>2006</c:v>
                </c:pt>
                <c:pt idx="6">
                  <c:v>2008</c:v>
                </c:pt>
                <c:pt idx="7">
                  <c:v>2011</c:v>
                </c:pt>
                <c:pt idx="8">
                  <c:v>2013</c:v>
                </c:pt>
                <c:pt idx="9">
                  <c:v>2016</c:v>
                </c:pt>
              </c:numCache>
            </c:numRef>
          </c:xVal>
          <c:yVal>
            <c:numRef>
              <c:f>Sheet1!$B$5:$K$5</c:f>
              <c:numCache>
                <c:formatCode>General</c:formatCode>
                <c:ptCount val="10"/>
                <c:pt idx="0">
                  <c:v>100</c:v>
                </c:pt>
                <c:pt idx="1">
                  <c:v>127</c:v>
                </c:pt>
                <c:pt idx="2">
                  <c:v>149</c:v>
                </c:pt>
                <c:pt idx="3">
                  <c:v>175</c:v>
                </c:pt>
                <c:pt idx="4">
                  <c:v>200</c:v>
                </c:pt>
                <c:pt idx="5">
                  <c:v>235</c:v>
                </c:pt>
                <c:pt idx="6">
                  <c:v>265</c:v>
                </c:pt>
                <c:pt idx="7">
                  <c:v>325</c:v>
                </c:pt>
                <c:pt idx="8">
                  <c:v>387</c:v>
                </c:pt>
                <c:pt idx="9">
                  <c:v>456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Money Wage Index</c:v>
                </c:pt>
              </c:strCache>
            </c:strRef>
          </c:tx>
          <c:spPr>
            <a:ln w="47625" cap="flat">
              <a:solidFill>
                <a:srgbClr val="32AE5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Sheet1!$B$6:$K$6</c:f>
              <c:numCache>
                <c:formatCode>General</c:formatCode>
                <c:ptCount val="10"/>
                <c:pt idx="0">
                  <c:v>1992</c:v>
                </c:pt>
                <c:pt idx="1">
                  <c:v>1995</c:v>
                </c:pt>
                <c:pt idx="2">
                  <c:v>1997</c:v>
                </c:pt>
                <c:pt idx="3">
                  <c:v>2000</c:v>
                </c:pt>
                <c:pt idx="4">
                  <c:v>2003</c:v>
                </c:pt>
                <c:pt idx="5">
                  <c:v>2006</c:v>
                </c:pt>
                <c:pt idx="6">
                  <c:v>2008</c:v>
                </c:pt>
                <c:pt idx="7">
                  <c:v>2011</c:v>
                </c:pt>
                <c:pt idx="8">
                  <c:v>2013</c:v>
                </c:pt>
                <c:pt idx="9">
                  <c:v>2016</c:v>
                </c:pt>
              </c:numCache>
            </c:numRef>
          </c:xVal>
          <c:yVal>
            <c:numRef>
              <c:f>Sheet1!$B$7:$K$7</c:f>
              <c:numCache>
                <c:formatCode>General</c:formatCode>
                <c:ptCount val="10"/>
                <c:pt idx="0">
                  <c:v>100</c:v>
                </c:pt>
                <c:pt idx="1">
                  <c:v>124</c:v>
                </c:pt>
                <c:pt idx="2">
                  <c:v>153</c:v>
                </c:pt>
                <c:pt idx="3">
                  <c:v>178</c:v>
                </c:pt>
                <c:pt idx="4">
                  <c:v>214</c:v>
                </c:pt>
                <c:pt idx="5">
                  <c:v>275</c:v>
                </c:pt>
                <c:pt idx="6">
                  <c:v>380</c:v>
                </c:pt>
                <c:pt idx="7">
                  <c:v>503</c:v>
                </c:pt>
                <c:pt idx="8">
                  <c:v>649</c:v>
                </c:pt>
                <c:pt idx="9">
                  <c:v>787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Real Wage Index</c:v>
                </c:pt>
              </c:strCache>
            </c:strRef>
          </c:tx>
          <c:spPr>
            <a:ln w="47625" cap="flat">
              <a:solidFill>
                <a:srgbClr val="A3CF23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Sheet1!$B$8:$K$8</c:f>
              <c:numCache>
                <c:formatCode>General</c:formatCode>
                <c:ptCount val="10"/>
                <c:pt idx="0">
                  <c:v>1992</c:v>
                </c:pt>
                <c:pt idx="1">
                  <c:v>1995</c:v>
                </c:pt>
                <c:pt idx="2">
                  <c:v>1997</c:v>
                </c:pt>
                <c:pt idx="3">
                  <c:v>2000</c:v>
                </c:pt>
                <c:pt idx="4">
                  <c:v>2003</c:v>
                </c:pt>
                <c:pt idx="5">
                  <c:v>2006</c:v>
                </c:pt>
                <c:pt idx="6">
                  <c:v>2008</c:v>
                </c:pt>
                <c:pt idx="7">
                  <c:v>2011</c:v>
                </c:pt>
                <c:pt idx="8">
                  <c:v>2013</c:v>
                </c:pt>
                <c:pt idx="9">
                  <c:v>2016</c:v>
                </c:pt>
              </c:numCache>
            </c:numRef>
          </c:xVal>
          <c:yVal>
            <c:numRef>
              <c:f>Sheet1!$B$9:$K$9</c:f>
              <c:numCache>
                <c:formatCode>General</c:formatCode>
                <c:ptCount val="10"/>
                <c:pt idx="0">
                  <c:v>100</c:v>
                </c:pt>
                <c:pt idx="1">
                  <c:v>98.1</c:v>
                </c:pt>
                <c:pt idx="2">
                  <c:v>102.9</c:v>
                </c:pt>
                <c:pt idx="3">
                  <c:v>101.9</c:v>
                </c:pt>
                <c:pt idx="4">
                  <c:v>107.1</c:v>
                </c:pt>
                <c:pt idx="5">
                  <c:v>116.9</c:v>
                </c:pt>
                <c:pt idx="6">
                  <c:v>143.5</c:v>
                </c:pt>
                <c:pt idx="7">
                  <c:v>154.69999999999999</c:v>
                </c:pt>
                <c:pt idx="8">
                  <c:v>167.8</c:v>
                </c:pt>
                <c:pt idx="9">
                  <c:v>172.7</c:v>
                </c:pt>
              </c:numCache>
            </c:numRef>
          </c:yVal>
          <c:smooth val="1"/>
        </c:ser>
        <c:axId val="180461952"/>
        <c:axId val="180463488"/>
      </c:scatterChart>
      <c:valAx>
        <c:axId val="180461952"/>
        <c:scaling>
          <c:orientation val="minMax"/>
          <c:max val="2015"/>
        </c:scaling>
        <c:axPos val="b"/>
        <c:numFmt formatCode="0" sourceLinked="0"/>
        <c:maj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500" b="0" i="0" u="none" strike="noStrike">
                <a:solidFill>
                  <a:srgbClr val="000000"/>
                </a:solidFill>
                <a:latin typeface="Arial Narrow"/>
              </a:defRPr>
            </a:pPr>
            <a:endParaRPr lang="en-US"/>
          </a:p>
        </c:txPr>
        <c:crossAx val="180463488"/>
        <c:crosses val="autoZero"/>
        <c:crossBetween val="between"/>
        <c:majorUnit val="6.25"/>
        <c:minorUnit val="3.125"/>
      </c:valAx>
      <c:valAx>
        <c:axId val="180463488"/>
        <c:scaling>
          <c:orientation val="minMax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#" sourceLinked="0"/>
        <c:maj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500" b="0" i="0" u="none" strike="noStrike">
                <a:solidFill>
                  <a:srgbClr val="000000"/>
                </a:solidFill>
                <a:latin typeface="Arial Narrow"/>
              </a:defRPr>
            </a:pPr>
            <a:endParaRPr lang="en-US"/>
          </a:p>
        </c:txPr>
        <c:crossAx val="180461952"/>
        <c:crosses val="autoZero"/>
        <c:crossBetween val="between"/>
        <c:majorUnit val="2500"/>
        <c:minorUnit val="125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9.5979000000000023E-2"/>
          <c:y val="0.88140999999999958"/>
          <c:w val="0.81242100000000061"/>
          <c:h val="0.11859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500" b="0" i="0" u="none" strike="noStrike">
              <a:solidFill>
                <a:srgbClr val="000000"/>
              </a:solidFill>
              <a:latin typeface="Myriad Pro Cond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Picture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304800"/>
            <a:ext cx="9144000" cy="210185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>
            <a:normAutofit/>
          </a:bodyPr>
          <a:lstStyle>
            <a:lvl5pPr>
              <a:buChar char="✓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 descr="Picture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304800"/>
            <a:ext cx="9144000" cy="210185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8" descr="Picture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304800"/>
            <a:ext cx="9144000" cy="210185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2133600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2133600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8" descr="Picture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304800"/>
            <a:ext cx="9144000" cy="210185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2400"/>
            <a:ext cx="83058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110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  <a:lvl2pPr marL="914400" indent="-457200" algn="r">
              <a:spcBef>
                <a:spcPts val="1100"/>
              </a:spcBef>
              <a:defRPr sz="4800">
                <a:solidFill>
                  <a:srgbClr val="FFFFFF"/>
                </a:solidFill>
              </a:defRPr>
            </a:lvl2pPr>
            <a:lvl3pPr marL="1280160" indent="-365760" algn="r">
              <a:spcBef>
                <a:spcPts val="1100"/>
              </a:spcBef>
              <a:defRPr sz="4800">
                <a:solidFill>
                  <a:srgbClr val="FFFFFF"/>
                </a:solidFill>
              </a:defRPr>
            </a:lvl3pPr>
            <a:lvl4pPr marL="1828800" indent="-457200" algn="r">
              <a:spcBef>
                <a:spcPts val="1100"/>
              </a:spcBef>
              <a:defRPr sz="4800">
                <a:solidFill>
                  <a:srgbClr val="FFFFFF"/>
                </a:solidFill>
              </a:defRPr>
            </a:lvl4pPr>
            <a:lvl5pPr marL="2286000" indent="-457200" algn="r">
              <a:spcBef>
                <a:spcPts val="1100"/>
              </a:spcBef>
              <a:defRPr sz="4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8" descr="Picture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304800"/>
            <a:ext cx="9144000" cy="210185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2400"/>
            <a:ext cx="83058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1100"/>
              </a:spcBef>
              <a:buSzTx/>
              <a:buNone/>
              <a:defRPr sz="4800">
                <a:solidFill>
                  <a:srgbClr val="FFFFFF"/>
                </a:solidFill>
              </a:defRPr>
            </a:lvl1pPr>
            <a:lvl2pPr marL="914400" indent="-457200" algn="r">
              <a:spcBef>
                <a:spcPts val="1100"/>
              </a:spcBef>
              <a:defRPr sz="4800">
                <a:solidFill>
                  <a:srgbClr val="FFFFFF"/>
                </a:solidFill>
              </a:defRPr>
            </a:lvl2pPr>
            <a:lvl3pPr marL="1280160" indent="-365760" algn="r">
              <a:spcBef>
                <a:spcPts val="1100"/>
              </a:spcBef>
              <a:defRPr sz="4800">
                <a:solidFill>
                  <a:srgbClr val="FFFFFF"/>
                </a:solidFill>
              </a:defRPr>
            </a:lvl3pPr>
            <a:lvl4pPr marL="1828800" indent="-457200" algn="r">
              <a:spcBef>
                <a:spcPts val="1100"/>
              </a:spcBef>
              <a:defRPr sz="4800">
                <a:solidFill>
                  <a:srgbClr val="FFFFFF"/>
                </a:solidFill>
              </a:defRPr>
            </a:lvl4pPr>
            <a:lvl5pPr marL="2286000" indent="-457200" algn="r">
              <a:spcBef>
                <a:spcPts val="1100"/>
              </a:spcBef>
              <a:defRPr sz="4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8" descr="Picture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304800"/>
            <a:ext cx="9144000" cy="210185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457200" y="205740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2057400"/>
            <a:ext cx="5111750" cy="457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3219450"/>
            <a:ext cx="3008315" cy="34099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304800"/>
            <a:ext cx="9144000" cy="210185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7" descr="Picture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0" y="-304800"/>
            <a:ext cx="9144000" cy="210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85800" y="3962400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1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CC0000"/>
          </a:solidFill>
          <a:uFillTx/>
          <a:latin typeface="Mahabharat"/>
          <a:ea typeface="Mahabharat"/>
          <a:cs typeface="Mahabharat"/>
          <a:sym typeface="Mahabhara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CC0000"/>
          </a:solidFill>
          <a:uFillTx/>
          <a:latin typeface="Mahabharat"/>
          <a:ea typeface="Mahabharat"/>
          <a:cs typeface="Mahabharat"/>
          <a:sym typeface="Mahabhara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CC0000"/>
          </a:solidFill>
          <a:uFillTx/>
          <a:latin typeface="Mahabharat"/>
          <a:ea typeface="Mahabharat"/>
          <a:cs typeface="Mahabharat"/>
          <a:sym typeface="Mahabhara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CC0000"/>
          </a:solidFill>
          <a:uFillTx/>
          <a:latin typeface="Mahabharat"/>
          <a:ea typeface="Mahabharat"/>
          <a:cs typeface="Mahabharat"/>
          <a:sym typeface="Mahabhara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CC0000"/>
          </a:solidFill>
          <a:uFillTx/>
          <a:latin typeface="Mahabharat"/>
          <a:ea typeface="Mahabharat"/>
          <a:cs typeface="Mahabharat"/>
          <a:sym typeface="Mahabharat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CC0000"/>
          </a:solidFill>
          <a:uFillTx/>
          <a:latin typeface="Mahabharat"/>
          <a:ea typeface="Mahabharat"/>
          <a:cs typeface="Mahabharat"/>
          <a:sym typeface="Mahabharat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CC0000"/>
          </a:solidFill>
          <a:uFillTx/>
          <a:latin typeface="Mahabharat"/>
          <a:ea typeface="Mahabharat"/>
          <a:cs typeface="Mahabharat"/>
          <a:sym typeface="Mahabharat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CC0000"/>
          </a:solidFill>
          <a:uFillTx/>
          <a:latin typeface="Mahabharat"/>
          <a:ea typeface="Mahabharat"/>
          <a:cs typeface="Mahabharat"/>
          <a:sym typeface="Mahabharat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CC0000"/>
          </a:solidFill>
          <a:uFillTx/>
          <a:latin typeface="Mahabharat"/>
          <a:ea typeface="Mahabharat"/>
          <a:cs typeface="Mahabharat"/>
          <a:sym typeface="Mahabhara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Shrutee"/>
          <a:ea typeface="Shrutee"/>
          <a:cs typeface="Shrutee"/>
          <a:sym typeface="Shrutee"/>
        </a:defRPr>
      </a:lvl1pPr>
      <a:lvl2pPr marL="838200" marR="0" indent="-3810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Shrutee"/>
          <a:ea typeface="Shrutee"/>
          <a:cs typeface="Shrutee"/>
          <a:sym typeface="Shrutee"/>
        </a:defRPr>
      </a:lvl2pPr>
      <a:lvl3pPr marL="1219200" marR="0" indent="-3048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Shrutee"/>
          <a:ea typeface="Shrutee"/>
          <a:cs typeface="Shrutee"/>
          <a:sym typeface="Shrutee"/>
        </a:defRPr>
      </a:lvl3pPr>
      <a:lvl4pPr marL="1752600" marR="0" indent="-3810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Shrutee"/>
          <a:ea typeface="Shrutee"/>
          <a:cs typeface="Shrutee"/>
          <a:sym typeface="Shrutee"/>
        </a:defRPr>
      </a:lvl4pPr>
      <a:lvl5pPr marL="2209800" marR="0" indent="-3810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Shrutee"/>
          <a:ea typeface="Shrutee"/>
          <a:cs typeface="Shrutee"/>
          <a:sym typeface="Shrutee"/>
        </a:defRPr>
      </a:lvl5pPr>
      <a:lvl6pPr marL="2667000" marR="0" indent="-3810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Shrutee"/>
          <a:ea typeface="Shrutee"/>
          <a:cs typeface="Shrutee"/>
          <a:sym typeface="Shrutee"/>
        </a:defRPr>
      </a:lvl6pPr>
      <a:lvl7pPr marL="3124200" marR="0" indent="-3810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Shrutee"/>
          <a:ea typeface="Shrutee"/>
          <a:cs typeface="Shrutee"/>
          <a:sym typeface="Shrutee"/>
        </a:defRPr>
      </a:lvl7pPr>
      <a:lvl8pPr marL="3581400" marR="0" indent="-3810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Shrutee"/>
          <a:ea typeface="Shrutee"/>
          <a:cs typeface="Shrutee"/>
          <a:sym typeface="Shrutee"/>
        </a:defRPr>
      </a:lvl8pPr>
      <a:lvl9pPr marL="4038600" marR="0" indent="-38100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Shrutee"/>
          <a:ea typeface="Shrutee"/>
          <a:cs typeface="Shrutee"/>
          <a:sym typeface="Shrute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5"/>
          <p:cNvSpPr txBox="1"/>
          <p:nvPr/>
        </p:nvSpPr>
        <p:spPr>
          <a:xfrm>
            <a:off x="1066800" y="4267200"/>
            <a:ext cx="7010400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8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en-US" sz="3600" dirty="0" smtClean="0"/>
              <a:t>Decent Wage and accountability in Global Supply Chain</a:t>
            </a:r>
          </a:p>
          <a:p>
            <a:r>
              <a:rPr lang="en-US" sz="2400" dirty="0" smtClean="0"/>
              <a:t>Ramesh Badal 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2"/>
          <p:cNvSpPr txBox="1"/>
          <p:nvPr/>
        </p:nvSpPr>
        <p:spPr>
          <a:xfrm>
            <a:off x="685800" y="228599"/>
            <a:ext cx="8077200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Minimum Wage: </a:t>
            </a:r>
            <a:endParaRPr dirty="0">
              <a:latin typeface="+mn-lt"/>
              <a:ea typeface="+mn-ea"/>
              <a:cs typeface="+mn-cs"/>
              <a:sym typeface="Arial"/>
            </a:endParaRPr>
          </a:p>
          <a:p>
            <a:pPr algn="r"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After Recognition of Trade Union </a:t>
            </a:r>
            <a:r>
              <a:rPr sz="1800" b="0" dirty="0"/>
              <a:t>(Manufacturing Sector)</a:t>
            </a:r>
            <a:endParaRPr dirty="0">
              <a:latin typeface="+mn-lt"/>
              <a:ea typeface="+mn-ea"/>
              <a:cs typeface="+mn-cs"/>
              <a:sym typeface="Arial"/>
            </a:endParaRPr>
          </a:p>
          <a:p>
            <a:pPr algn="r">
              <a:defRPr sz="1800" i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(Base year 1992=100)</a:t>
            </a:r>
          </a:p>
        </p:txBody>
      </p:sp>
      <p:graphicFrame>
        <p:nvGraphicFramePr>
          <p:cNvPr id="159" name="Chart 4"/>
          <p:cNvGraphicFramePr/>
          <p:nvPr/>
        </p:nvGraphicFramePr>
        <p:xfrm>
          <a:off x="990600" y="1295400"/>
          <a:ext cx="777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0" name="Rectangle 5"/>
          <p:cNvSpPr txBox="1"/>
          <p:nvPr/>
        </p:nvSpPr>
        <p:spPr>
          <a:xfrm>
            <a:off x="1447800" y="6172200"/>
            <a:ext cx="3733800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Note</a:t>
            </a:r>
            <a:r>
              <a:rPr b="0"/>
              <a:t>: * Including dearness allowances, average of four categories</a:t>
            </a:r>
          </a:p>
        </p:txBody>
      </p:sp>
      <p:sp>
        <p:nvSpPr>
          <p:cNvPr id="161" name="Rectangle 6"/>
          <p:cNvSpPr txBox="1"/>
          <p:nvPr/>
        </p:nvSpPr>
        <p:spPr>
          <a:xfrm>
            <a:off x="5486400" y="6172200"/>
            <a:ext cx="3352800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1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Source</a:t>
            </a:r>
            <a:r>
              <a:rPr b="0"/>
              <a:t>: Calculated using national consumer price index (CPI)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5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5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5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  <p:bldGraphic spid="159" grpId="2">
        <p:bldSub>
          <a:bldChart bld="series"/>
        </p:bldSub>
      </p:bldGraphic>
      <p:bldP spid="160" grpId="3" animBg="1" advAuto="0"/>
      <p:bldP spid="161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Table 16"/>
          <p:cNvGraphicFramePr/>
          <p:nvPr/>
        </p:nvGraphicFramePr>
        <p:xfrm>
          <a:off x="533400" y="1706881"/>
          <a:ext cx="8153400" cy="4114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84300"/>
                <a:gridCol w="67691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2000 Jan 13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First time minimum wage-rate was fixed to entire agriculture workers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2007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Construction sector's wage rate was defined separately through the Public Procurement Regulation </a:t>
                      </a:r>
                    </a:p>
                  </a:txBody>
                  <a:tcPr marL="68580" marR="68580" marT="68580" marB="6858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2008 </a:t>
                      </a:r>
                      <a:r>
                        <a:rPr sz="20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Sep 18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Replaced existing four-categories of minimum wage by single wage-rate in these sectors</a:t>
                      </a:r>
                    </a:p>
                  </a:txBody>
                  <a:tcPr marL="68580" marR="68580" marT="68580" marB="6858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2011 May 23</a:t>
                      </a:r>
                      <a:endParaRPr sz="2000" b="1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Employer and union agreed to contribute 20% and 11 % of Basic wage to Social</a:t>
                      </a:r>
                      <a:r>
                        <a:rPr lang="en-US" sz="2000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security </a:t>
                      </a:r>
                      <a:endParaRPr sz="20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2013 June 10</a:t>
                      </a:r>
                      <a:endParaRPr sz="2000" b="1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FF00FF"/>
                      </a:solidFill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Minimum wage increase 1800</a:t>
                      </a:r>
                      <a:r>
                        <a:rPr lang="en-US" sz="2000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per month</a:t>
                      </a:r>
                      <a:endParaRPr sz="20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FF00FF"/>
                      </a:solidFill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2016</a:t>
                      </a:r>
                      <a:r>
                        <a:rPr lang="en-US" sz="2000" b="1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Feb 01</a:t>
                      </a:r>
                      <a:endParaRPr sz="2000" b="1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Minimum wage increase 1700</a:t>
                      </a:r>
                      <a:r>
                        <a:rPr lang="en-US" sz="2000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per month after earthquake</a:t>
                      </a:r>
                      <a:endParaRPr sz="20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2018 July</a:t>
                      </a:r>
                      <a:r>
                        <a:rPr lang="en-US" sz="2000" b="1" baseline="0" dirty="0" smtClean="0">
                          <a:latin typeface="Arial Narrow" pitchFamily="34" charset="0"/>
                        </a:rPr>
                        <a:t> 17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Arial Narrow" pitchFamily="34" charset="0"/>
                        </a:rPr>
                        <a:t> Minimum wage increased 39% and first time</a:t>
                      </a:r>
                      <a:r>
                        <a:rPr lang="en-US" sz="2000" b="0" baseline="0" dirty="0" smtClean="0">
                          <a:latin typeface="Arial Narrow" pitchFamily="34" charset="0"/>
                        </a:rPr>
                        <a:t> hourly wage fixed </a:t>
                      </a:r>
                      <a:endParaRPr lang="en-US" sz="2000" b="0" dirty="0">
                        <a:latin typeface="Arial Narrow" pitchFamily="34" charset="0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9" name="Rectangle 4"/>
          <p:cNvSpPr txBox="1"/>
          <p:nvPr/>
        </p:nvSpPr>
        <p:spPr>
          <a:xfrm>
            <a:off x="1828800" y="228600"/>
            <a:ext cx="6858000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b="1" dirty="0" smtClean="0">
                <a:solidFill>
                  <a:schemeClr val="bg1"/>
                </a:solidFill>
              </a:rPr>
              <a:t>Regulating outsourcing </a:t>
            </a:r>
            <a:r>
              <a:rPr lang="en-US" b="1" dirty="0" smtClean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hel</a:t>
            </a:r>
            <a:r>
              <a:rPr lang="en-US" b="1" dirty="0" smtClean="0">
                <a:solidFill>
                  <a:schemeClr val="bg1"/>
                </a:solidFill>
              </a:rPr>
              <a:t>d principle employer </a:t>
            </a:r>
            <a:r>
              <a:rPr lang="en-US" b="1" dirty="0" err="1" smtClean="0">
                <a:solidFill>
                  <a:schemeClr val="bg1"/>
                </a:solidFill>
              </a:rPr>
              <a:t>responcible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r">
              <a:defRPr sz="3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b="1" dirty="0" err="1" smtClean="0">
                <a:solidFill>
                  <a:schemeClr val="bg1"/>
                </a:solidFill>
              </a:rPr>
              <a:t>labour</a:t>
            </a:r>
            <a:r>
              <a:rPr lang="en-US" b="1" dirty="0" smtClean="0">
                <a:solidFill>
                  <a:schemeClr val="bg1"/>
                </a:solidFill>
              </a:rPr>
              <a:t> Laws</a:t>
            </a:r>
            <a:endParaRPr b="1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56129"/>
          <a:ext cx="8991600" cy="488174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828800"/>
                <a:gridCol w="7162800"/>
              </a:tblGrid>
              <a:tr h="682444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4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 </a:t>
                      </a: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September,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 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2017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ea typeface="Helvetica"/>
                          <a:cs typeface="Myriad Pro"/>
                          <a:sym typeface="Helvetica"/>
                        </a:rPr>
                        <a:t>New </a:t>
                      </a:r>
                      <a:r>
                        <a:rPr lang="en-US" sz="2000" b="0" dirty="0" err="1" smtClean="0">
                          <a:latin typeface="Myriad Pro"/>
                          <a:ea typeface="Helvetica"/>
                          <a:cs typeface="Myriad Pro"/>
                          <a:sym typeface="Helvetica"/>
                        </a:rPr>
                        <a:t>Labour</a:t>
                      </a:r>
                      <a:r>
                        <a:rPr lang="en-US" sz="2000" b="0" baseline="0" dirty="0" smtClean="0">
                          <a:latin typeface="Myriad Pro"/>
                          <a:ea typeface="Helvetica"/>
                          <a:cs typeface="Myriad Pro"/>
                          <a:sym typeface="Helvetica"/>
                        </a:rPr>
                        <a:t> Act 2017 come into force, which is a outcome of Union and employers agreement</a:t>
                      </a:r>
                      <a:endParaRPr sz="2000" b="0" dirty="0">
                        <a:latin typeface="Myriad Pro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764375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22 December 2075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All outsourcing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company need to registered, no one supply human resource to other business unless obtaining permission form the department of </a:t>
                      </a:r>
                      <a:r>
                        <a:rPr lang="en-US" sz="2000" b="0" baseline="0" dirty="0" err="1" smtClean="0">
                          <a:latin typeface="Myriad Pro"/>
                          <a:cs typeface="Myriad Pro"/>
                        </a:rPr>
                        <a:t>Labour</a:t>
                      </a:r>
                      <a:endParaRPr sz="2000" b="0" dirty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533400">
                <a:tc rowSpan="4"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Responsibilities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  of </a:t>
                      </a: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Principle employer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  <a:defRPr/>
                      </a:pPr>
                      <a:r>
                        <a:rPr lang="en-US" sz="2000" b="0" dirty="0" smtClean="0">
                          <a:latin typeface="Myriad Pro"/>
                        </a:rPr>
                        <a:t>No business contract with supplier</a:t>
                      </a:r>
                      <a:r>
                        <a:rPr lang="en-US" sz="2000" b="0" baseline="0" dirty="0" smtClean="0">
                          <a:latin typeface="Myriad Pro"/>
                        </a:rPr>
                        <a:t> violating any provision of </a:t>
                      </a:r>
                      <a:r>
                        <a:rPr lang="en-US" sz="2000" b="0" baseline="0" dirty="0" err="1" smtClean="0">
                          <a:latin typeface="Myriad Pro"/>
                        </a:rPr>
                        <a:t>Labour</a:t>
                      </a:r>
                      <a:r>
                        <a:rPr lang="en-US" sz="2000" b="0" baseline="0" dirty="0" smtClean="0">
                          <a:latin typeface="Myriad Pro"/>
                        </a:rPr>
                        <a:t> law even through the bidding process</a:t>
                      </a:r>
                      <a:endParaRPr lang="en-US" sz="2000" b="0" dirty="0" smtClean="0">
                        <a:latin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533400">
                <a:tc vMerge="1"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endParaRPr sz="2000" b="1" dirty="0">
                        <a:latin typeface="Arial Narrow" pitchFamily="34" charset="0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  <a:defRPr/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Secure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Minimum wage and </a:t>
                      </a: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Monitor payment of wage monthly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basis, may ask bank statement as proof </a:t>
                      </a:r>
                      <a:endParaRPr lang="en-US" sz="2000" b="0" dirty="0" smtClean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801287">
                <a:tc vMerge="1"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endParaRPr sz="2000" b="1" dirty="0">
                        <a:latin typeface="Arial Narrow" pitchFamily="34" charset="0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  <a:defRPr/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Payment of Social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security contribution, other benefits like leave, compliance of holiday etc, monitor </a:t>
                      </a:r>
                      <a:r>
                        <a:rPr lang="en-US" sz="2000" b="0" baseline="0" dirty="0" err="1" smtClean="0">
                          <a:latin typeface="Myriad Pro"/>
                          <a:cs typeface="Myriad Pro"/>
                        </a:rPr>
                        <a:t>labour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audit report</a:t>
                      </a:r>
                      <a:endParaRPr sz="2000" b="0" dirty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980069">
                <a:tc vMerge="1">
                  <a:txBody>
                    <a:bodyPr/>
                    <a:lstStyle/>
                    <a:p>
                      <a:pPr algn="just"/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Provide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proper working condition and manage the issue of Occupational safety and health related matter</a:t>
                      </a:r>
                      <a:endParaRPr lang="en-US" sz="2000" b="0" dirty="0">
                        <a:latin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 advAuto="0"/>
      <p:bldP spid="13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11981" y="2024222"/>
            <a:ext cx="2600116" cy="177684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 2"/>
          <p:cNvSpPr txBox="1"/>
          <p:nvPr/>
        </p:nvSpPr>
        <p:spPr>
          <a:xfrm>
            <a:off x="3629402" y="3801069"/>
            <a:ext cx="255762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22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  <p:bldP spid="176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Table 16"/>
          <p:cNvGraphicFramePr/>
          <p:nvPr/>
        </p:nvGraphicFramePr>
        <p:xfrm>
          <a:off x="533400" y="1706881"/>
          <a:ext cx="8153400" cy="4114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84300"/>
                <a:gridCol w="67691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2000 Jan 13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First time minimum wage-rate was fixed to entire agriculture workers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2007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Construction sector's wage rate was defined separately through the Public Procurement Regulation </a:t>
                      </a:r>
                    </a:p>
                  </a:txBody>
                  <a:tcPr marL="68580" marR="68580" marT="68580" marB="6858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2008 </a:t>
                      </a:r>
                      <a:r>
                        <a:rPr sz="20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Sep 18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Replaced existing four-categories of minimum wage by single wage-rate in these sectors</a:t>
                      </a:r>
                    </a:p>
                  </a:txBody>
                  <a:tcPr marL="68580" marR="68580" marT="68580" marB="6858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2011 May 23</a:t>
                      </a:r>
                      <a:endParaRPr sz="2000" b="1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Employer and union agreed to contribute 20% and 11 % of Basic wage to Social</a:t>
                      </a:r>
                      <a:r>
                        <a:rPr lang="en-US" sz="2000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security </a:t>
                      </a:r>
                      <a:endParaRPr sz="20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2013 June 10</a:t>
                      </a:r>
                      <a:endParaRPr sz="2000" b="1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FF00FF"/>
                      </a:solidFill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Minimum wage increase 1800</a:t>
                      </a:r>
                      <a:r>
                        <a:rPr lang="en-US" sz="2000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per month</a:t>
                      </a:r>
                      <a:endParaRPr sz="20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FF00FF"/>
                      </a:solidFill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2016</a:t>
                      </a:r>
                      <a:r>
                        <a:rPr lang="en-US" sz="2000" b="1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Feb 01</a:t>
                      </a:r>
                      <a:endParaRPr sz="2000" b="1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Minimum wage increase 1700</a:t>
                      </a:r>
                      <a:r>
                        <a:rPr lang="en-US" sz="2000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per month after earthquake</a:t>
                      </a:r>
                      <a:endParaRPr sz="20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2018 July</a:t>
                      </a:r>
                      <a:r>
                        <a:rPr lang="en-US" sz="2000" b="1" baseline="0" dirty="0" smtClean="0">
                          <a:latin typeface="Arial Narrow" pitchFamily="34" charset="0"/>
                        </a:rPr>
                        <a:t> 17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Arial Narrow" pitchFamily="34" charset="0"/>
                        </a:rPr>
                        <a:t> Minimum wage increased 39% and first time</a:t>
                      </a:r>
                      <a:r>
                        <a:rPr lang="en-US" sz="2000" b="0" baseline="0" dirty="0" smtClean="0">
                          <a:latin typeface="Arial Narrow" pitchFamily="34" charset="0"/>
                        </a:rPr>
                        <a:t> hourly wage fixed </a:t>
                      </a:r>
                      <a:endParaRPr lang="en-US" sz="2000" b="0" dirty="0">
                        <a:latin typeface="Arial Narrow" pitchFamily="34" charset="0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9" name="Rectangle 4"/>
          <p:cNvSpPr txBox="1"/>
          <p:nvPr/>
        </p:nvSpPr>
        <p:spPr>
          <a:xfrm>
            <a:off x="1828800" y="228600"/>
            <a:ext cx="685800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sz="4000" b="1" dirty="0" smtClean="0"/>
              <a:t>Defining Decent </a:t>
            </a:r>
            <a:r>
              <a:rPr lang="en-US" sz="4000" b="1" dirty="0" smtClean="0"/>
              <a:t>W</a:t>
            </a:r>
            <a:r>
              <a:rPr lang="en-US" sz="4000" b="1" dirty="0" smtClean="0"/>
              <a:t>age? </a:t>
            </a:r>
            <a:endParaRPr sz="4000" b="1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56129"/>
          <a:ext cx="8991600" cy="494228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590800"/>
                <a:gridCol w="6400800"/>
              </a:tblGrid>
              <a:tr h="682444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baseline="0" dirty="0" smtClean="0">
                          <a:latin typeface="Arial Narrow" pitchFamily="34" charset="0"/>
                          <a:ea typeface="Helvetica"/>
                          <a:cs typeface="+mn-cs"/>
                          <a:sym typeface="Helvetica"/>
                        </a:rPr>
                        <a:t>GEFONT/JTUCC demand 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+mn-cs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ea typeface="Helvetica"/>
                          <a:cs typeface="Myriad Pro"/>
                          <a:sym typeface="Helvetica"/>
                        </a:rPr>
                        <a:t>The constitution</a:t>
                      </a:r>
                      <a:r>
                        <a:rPr lang="en-US" sz="2000" b="0" baseline="0" dirty="0" smtClean="0">
                          <a:latin typeface="Myriad Pro"/>
                          <a:ea typeface="Helvetica"/>
                          <a:cs typeface="Myriad Pro"/>
                          <a:sym typeface="Helvetica"/>
                        </a:rPr>
                        <a:t> should address the living wage as fundamental right of workers </a:t>
                      </a:r>
                      <a:endParaRPr sz="2000" b="0" dirty="0">
                        <a:latin typeface="Myriad Pro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764375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baseline="0" dirty="0" smtClean="0">
                          <a:latin typeface="Arial Narrow" pitchFamily="34" charset="0"/>
                          <a:ea typeface="Helvetica"/>
                          <a:cs typeface="+mn-cs"/>
                          <a:sym typeface="Helvetica"/>
                        </a:rPr>
                        <a:t>Fundamental right of workers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+mn-cs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dirty="0" smtClean="0"/>
                        <a:t>Every Workers</a:t>
                      </a:r>
                      <a:r>
                        <a:rPr lang="en-US" sz="2000" baseline="0" dirty="0" smtClean="0"/>
                        <a:t> sh</a:t>
                      </a:r>
                      <a:r>
                        <a:rPr lang="en-US" sz="2000" dirty="0" smtClean="0"/>
                        <a:t>all have the right to fair wage, facilities and protected under contributory social security: The constitution of Nepal, 2015</a:t>
                      </a:r>
                      <a:endParaRPr sz="2000" b="0" dirty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5334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err="1" smtClean="0">
                          <a:latin typeface="Arial Narrow" pitchFamily="34" charset="0"/>
                          <a:ea typeface="+mn-ea"/>
                          <a:cs typeface="+mn-cs"/>
                          <a:sym typeface="Helvetica"/>
                        </a:rPr>
                        <a:t>Labour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ea typeface="+mn-ea"/>
                          <a:cs typeface="+mn-cs"/>
                          <a:sym typeface="Helvetica"/>
                        </a:rPr>
                        <a:t> Act 2017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+mn-cs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Minimum wage to be fixed by Tripartite board</a:t>
                      </a:r>
                      <a:endParaRPr sz="2000" b="0" dirty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5334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+mn-cs"/>
                          <a:sym typeface="Helvetica"/>
                        </a:rPr>
                        <a:t>Decent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ea typeface="Helvetica"/>
                          <a:cs typeface="+mn-cs"/>
                          <a:sym typeface="Helvetica"/>
                        </a:rPr>
                        <a:t> wage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+mn-cs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We termed as fair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wage and achieve t</a:t>
                      </a: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hrough the collective Bargaining </a:t>
                      </a:r>
                      <a:endParaRPr sz="2000" b="0" dirty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514335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+mn-cs"/>
                          <a:sym typeface="Helvetica"/>
                        </a:rPr>
                        <a:t>Social Security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+mn-cs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Employer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should contribute to the cost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to the social security </a:t>
                      </a: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in addition to the minimum wage</a:t>
                      </a:r>
                      <a:endParaRPr sz="2000" b="0" dirty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980069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>
                          <a:latin typeface="Arial Narrow" pitchFamily="34" charset="0"/>
                          <a:cs typeface="+mn-cs"/>
                        </a:rPr>
                        <a:t>Federalism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cs typeface="+mn-cs"/>
                        </a:rPr>
                        <a:t> and wage</a:t>
                      </a:r>
                      <a:endParaRPr lang="en-US" sz="2000" b="1" dirty="0">
                        <a:latin typeface="Arial Narrow" pitchFamily="34" charset="0"/>
                        <a:cs typeface="+mn-cs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Myriad Pro"/>
                        </a:rPr>
                        <a:t>Nepal recently change into unitary to federal structure. Minimum wage may be fixed by local and provincial government but</a:t>
                      </a:r>
                      <a:r>
                        <a:rPr lang="en-US" sz="2000" b="0" baseline="0" dirty="0" smtClean="0">
                          <a:latin typeface="Myriad Pro"/>
                        </a:rPr>
                        <a:t> cannot fix less than national Minimum wage</a:t>
                      </a:r>
                      <a:endParaRPr lang="en-US" sz="2000" b="0" dirty="0">
                        <a:latin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 advAuto="0"/>
      <p:bldP spid="13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Table 16"/>
          <p:cNvGraphicFramePr/>
          <p:nvPr/>
        </p:nvGraphicFramePr>
        <p:xfrm>
          <a:off x="533400" y="1706881"/>
          <a:ext cx="8153400" cy="4114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84300"/>
                <a:gridCol w="67691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2000 Jan 13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First time minimum wage-rate was fixed to entire agriculture workers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2007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Construction sector's wage rate was defined separately through the Public Procurement Regulation </a:t>
                      </a:r>
                    </a:p>
                  </a:txBody>
                  <a:tcPr marL="68580" marR="68580" marT="68580" marB="6858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2008 </a:t>
                      </a:r>
                      <a:r>
                        <a:rPr sz="20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Sep 18</a:t>
                      </a: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 b="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Replaced existing four-categories of minimum wage by single wage-rate in these sectors</a:t>
                      </a:r>
                    </a:p>
                  </a:txBody>
                  <a:tcPr marL="68580" marR="68580" marT="68580" marB="6858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2011 May 23</a:t>
                      </a:r>
                      <a:endParaRPr sz="2000" b="1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Employer and union agreed to contribute 20% and 11 % of Basic wage to Social</a:t>
                      </a:r>
                      <a:r>
                        <a:rPr lang="en-US" sz="2000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security </a:t>
                      </a:r>
                      <a:endParaRPr sz="20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0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2013 June 10</a:t>
                      </a:r>
                      <a:endParaRPr sz="2000" b="1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FF00FF"/>
                      </a:solidFill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Minimum wage increase 1800</a:t>
                      </a:r>
                      <a:r>
                        <a:rPr lang="en-US" sz="2000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per month</a:t>
                      </a:r>
                      <a:endParaRPr sz="20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FF00FF"/>
                      </a:solidFill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lang="en-US" sz="2000" b="1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2016</a:t>
                      </a:r>
                      <a:r>
                        <a:rPr lang="en-US" sz="2000" b="1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Feb 01</a:t>
                      </a:r>
                      <a:endParaRPr sz="2000" b="1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00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Minimum wage increase 1700</a:t>
                      </a:r>
                      <a:r>
                        <a:rPr lang="en-US" sz="2000" baseline="0" dirty="0" smtClean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per month after earthquake</a:t>
                      </a:r>
                      <a:endParaRPr sz="20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80" marR="68580" marT="68580" marB="68580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2018 July</a:t>
                      </a:r>
                      <a:r>
                        <a:rPr lang="en-US" sz="2000" b="1" baseline="0" dirty="0" smtClean="0">
                          <a:latin typeface="Arial Narrow" pitchFamily="34" charset="0"/>
                        </a:rPr>
                        <a:t> 17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Arial Narrow" pitchFamily="34" charset="0"/>
                        </a:rPr>
                        <a:t> Minimum wage increased 39% and first time</a:t>
                      </a:r>
                      <a:r>
                        <a:rPr lang="en-US" sz="2000" b="0" baseline="0" dirty="0" smtClean="0">
                          <a:latin typeface="Arial Narrow" pitchFamily="34" charset="0"/>
                        </a:rPr>
                        <a:t> hourly wage fixed </a:t>
                      </a:r>
                      <a:endParaRPr lang="en-US" sz="2000" b="0" dirty="0">
                        <a:latin typeface="Arial Narrow" pitchFamily="34" charset="0"/>
                      </a:endParaRPr>
                    </a:p>
                  </a:txBody>
                  <a:tcPr marL="68580" marR="68580" marT="68580" marB="6858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9" name="Rectangle 4"/>
          <p:cNvSpPr txBox="1"/>
          <p:nvPr/>
        </p:nvSpPr>
        <p:spPr>
          <a:xfrm>
            <a:off x="1828800" y="228600"/>
            <a:ext cx="68580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History of Minimum Wage: </a:t>
            </a:r>
            <a:r>
              <a:rPr b="1"/>
              <a:t>A timeline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56129"/>
          <a:ext cx="8991600" cy="5051798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828800"/>
                <a:gridCol w="7162800"/>
              </a:tblGrid>
              <a:tr h="682444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1965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 May 31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ea typeface="Helvetica"/>
                          <a:cs typeface="Myriad Pro"/>
                          <a:sym typeface="Helvetica"/>
                        </a:rPr>
                        <a:t>Monthly Minimum Wage fixed first time</a:t>
                      </a:r>
                      <a:r>
                        <a:rPr lang="en-US" sz="2000" b="0" baseline="0" dirty="0" smtClean="0">
                          <a:latin typeface="Myriad Pro"/>
                          <a:ea typeface="Helvetica"/>
                          <a:cs typeface="Myriad Pro"/>
                          <a:sym typeface="Helvetica"/>
                        </a:rPr>
                        <a:t> in Nepal and applicable only one dozen factory </a:t>
                      </a:r>
                      <a:endParaRPr sz="2000" b="0" dirty="0">
                        <a:latin typeface="Myriad Pro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764375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1972 November 12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Minimum wage extended to 13 district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out of 75 district but do not apply to contract and peace rated workers </a:t>
                      </a:r>
                      <a:endParaRPr sz="2000" b="0" dirty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5334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smtClean="0">
                          <a:latin typeface="Arial Narrow" pitchFamily="34" charset="0"/>
                          <a:ea typeface="+mn-ea"/>
                          <a:cs typeface="Myriad Pro"/>
                          <a:sym typeface="Helvetica"/>
                        </a:rPr>
                        <a:t>1979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ea typeface="+mn-ea"/>
                          <a:cs typeface="Myriad Pro"/>
                          <a:sym typeface="Helvetica"/>
                        </a:rPr>
                        <a:t> April 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First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time minimum wage fixed for daily waged workers</a:t>
                      </a:r>
                      <a:endParaRPr sz="2000" b="0" dirty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5334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1992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 July 27 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Separate minimum</a:t>
                      </a:r>
                      <a:r>
                        <a:rPr lang="en-US" sz="2000" b="0" baseline="0" dirty="0" smtClean="0">
                          <a:latin typeface="Myriad Pro"/>
                          <a:cs typeface="Myriad Pro"/>
                        </a:rPr>
                        <a:t> wage fixed for tea plantation workers</a:t>
                      </a:r>
                      <a:endParaRPr sz="2000" b="0" dirty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514335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1" dirty="0" smtClean="0">
                          <a:latin typeface="Arial Narrow" pitchFamily="34" charset="0"/>
                          <a:ea typeface="Helvetica"/>
                          <a:cs typeface="Myriad Pro"/>
                          <a:sym typeface="Helvetica"/>
                        </a:rPr>
                        <a:t>2000  January 13</a:t>
                      </a:r>
                      <a:endParaRPr sz="2000" b="1" dirty="0">
                        <a:latin typeface="Arial Narrow" pitchFamily="34" charset="0"/>
                        <a:ea typeface="Helvetica"/>
                        <a:cs typeface="Myriad Pro"/>
                        <a:sym typeface="Helvetica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181100" algn="l"/>
                        </a:tabLst>
                      </a:pPr>
                      <a:r>
                        <a:rPr lang="en-US" sz="2000" b="0" dirty="0" smtClean="0">
                          <a:latin typeface="Myriad Pro"/>
                          <a:cs typeface="Myriad Pro"/>
                        </a:rPr>
                        <a:t>First time minimum wage fixed to Agriculture workers</a:t>
                      </a:r>
                      <a:endParaRPr sz="2000" b="0" dirty="0">
                        <a:latin typeface="Myriad Pro"/>
                        <a:cs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980069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>
                          <a:latin typeface="Arial Narrow" pitchFamily="34" charset="0"/>
                        </a:rPr>
                        <a:t>2018 July 16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Myriad Pro"/>
                        </a:rPr>
                        <a:t>Minimum Wage increased 39% as a part of +50 campaign and first</a:t>
                      </a:r>
                      <a:r>
                        <a:rPr lang="en-US" sz="2000" b="0" baseline="0" dirty="0" smtClean="0">
                          <a:latin typeface="Myriad Pro"/>
                        </a:rPr>
                        <a:t> time it is applicable to domestic workers and agriculture workers, hourly wage fixed, </a:t>
                      </a:r>
                      <a:endParaRPr lang="en-US" sz="2000" b="0" dirty="0">
                        <a:latin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  <a:tr h="980069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>
                          <a:latin typeface="Arial Narrow" pitchFamily="34" charset="0"/>
                        </a:rPr>
                        <a:t>2018</a:t>
                      </a:r>
                      <a:r>
                        <a:rPr lang="en-US" sz="2000" b="1" baseline="0" dirty="0" smtClean="0">
                          <a:latin typeface="Arial Narrow" pitchFamily="34" charset="0"/>
                        </a:rPr>
                        <a:t> July 16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108000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Myriad Pro"/>
                        </a:rPr>
                        <a:t>Government</a:t>
                      </a:r>
                      <a:r>
                        <a:rPr lang="en-US" sz="2000" b="0" baseline="0" dirty="0" smtClean="0">
                          <a:latin typeface="Myriad Pro"/>
                        </a:rPr>
                        <a:t> notification to pay wage of workers from banking channel only within one year, all outsourcing company covered.</a:t>
                      </a:r>
                      <a:endParaRPr lang="en-US" sz="2000" b="0" dirty="0">
                        <a:latin typeface="Myriad Pro"/>
                      </a:endParaRPr>
                    </a:p>
                  </a:txBody>
                  <a:tcPr marL="108000" marR="44648" marT="44648" marB="44648" anchor="ctr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 advAuto="0"/>
      <p:bldP spid="13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Chart 1"/>
          <p:cNvGraphicFramePr/>
          <p:nvPr/>
        </p:nvGraphicFramePr>
        <p:xfrm>
          <a:off x="1563933" y="1832515"/>
          <a:ext cx="7519524" cy="447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5" name="Rectangle 4"/>
          <p:cNvSpPr txBox="1"/>
          <p:nvPr/>
        </p:nvSpPr>
        <p:spPr>
          <a:xfrm>
            <a:off x="1295400" y="457200"/>
            <a:ext cx="7467600" cy="43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Use of Consumption Basket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2" animBg="1" advAuto="0"/>
      <p:bldP spid="14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Table 1"/>
          <p:cNvGraphicFramePr/>
          <p:nvPr/>
        </p:nvGraphicFramePr>
        <p:xfrm>
          <a:off x="1219200" y="1524000"/>
          <a:ext cx="7315200" cy="4114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95400"/>
                <a:gridCol w="2362200"/>
                <a:gridCol w="1828800"/>
                <a:gridCol w="1828800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Year 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Average wage NRS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National CPI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Real wage Index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1965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157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100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100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1966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157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102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98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1973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190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157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77.1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1978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296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222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85.1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1980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370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378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62.4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1983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440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507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55.2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1985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540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611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56.3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1987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663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769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54.9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1989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931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912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65.0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1992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1232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1320</a:t>
                      </a:r>
                      <a:endParaRPr lang="en-US" sz="2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59.5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48" name="Rectangle 2"/>
          <p:cNvSpPr txBox="1"/>
          <p:nvPr/>
        </p:nvSpPr>
        <p:spPr>
          <a:xfrm>
            <a:off x="609600" y="457200"/>
            <a:ext cx="83820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 smtClean="0"/>
              <a:t>Wage increase ratio before recognition of Union</a:t>
            </a:r>
          </a:p>
          <a:p>
            <a:pPr algn="ctr">
              <a:defRPr sz="28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 smtClean="0"/>
              <a:t>1965 to 1992</a:t>
            </a:r>
            <a:endParaRPr dirty="0"/>
          </a:p>
          <a:p>
            <a:pPr algn="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2" animBg="1" advAuto="0"/>
      <p:bldP spid="148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Table 1"/>
          <p:cNvGraphicFramePr/>
          <p:nvPr/>
        </p:nvGraphicFramePr>
        <p:xfrm>
          <a:off x="1219200" y="1371600"/>
          <a:ext cx="7315200" cy="459386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95400"/>
                <a:gridCol w="2362200"/>
                <a:gridCol w="1828800"/>
                <a:gridCol w="1828800"/>
              </a:tblGrid>
              <a:tr h="630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Year 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Average wage NRS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National CPI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Real wage Index</a:t>
                      </a:r>
                      <a:endParaRPr lang="en-US" sz="2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1992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1232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100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100.0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1995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1532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127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97.6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1997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Mangal"/>
                        </a:rPr>
                        <a:t>1882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149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103.0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2000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Mangal"/>
                        </a:rPr>
                        <a:t>2198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175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101.4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2003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Mangal"/>
                        </a:rPr>
                        <a:t>2642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197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108.8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2006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Mangal"/>
                        </a:rPr>
                        <a:t>3382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235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117.1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2008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4682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283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134.5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2011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6200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367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137.1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2013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8000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Mangal"/>
                        </a:rPr>
                        <a:t>440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147.5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2016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Mangal"/>
                        </a:rPr>
                        <a:t>9700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Mangal"/>
                        </a:rPr>
                        <a:t>542</a:t>
                      </a:r>
                      <a:endParaRPr lang="en-US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Mangal"/>
                        </a:rPr>
                        <a:t>145.3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0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Mangal"/>
                        </a:rPr>
                        <a:t>2018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Mangal"/>
                        </a:rPr>
                        <a:t>13450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Mangal"/>
                        </a:rPr>
                        <a:t>562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Mangal"/>
                        </a:rPr>
                        <a:t>194.3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48" name="Rectangle 2"/>
          <p:cNvSpPr txBox="1"/>
          <p:nvPr/>
        </p:nvSpPr>
        <p:spPr>
          <a:xfrm>
            <a:off x="609600" y="457200"/>
            <a:ext cx="83820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 smtClean="0"/>
              <a:t>Wage increase ratio after recognition of Union</a:t>
            </a:r>
          </a:p>
          <a:p>
            <a:pPr algn="ctr">
              <a:defRPr sz="28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 smtClean="0"/>
              <a:t>1992 to 2018</a:t>
            </a:r>
            <a:endParaRPr dirty="0"/>
          </a:p>
          <a:p>
            <a:pPr algn="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dvAuto="0"/>
      <p:bldP spid="148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Table 1"/>
          <p:cNvGraphicFramePr/>
          <p:nvPr/>
        </p:nvGraphicFramePr>
        <p:xfrm>
          <a:off x="1219200" y="1524000"/>
          <a:ext cx="7315200" cy="481150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95400"/>
                <a:gridCol w="2362200"/>
                <a:gridCol w="1828800"/>
                <a:gridCol w="1828800"/>
              </a:tblGrid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Quantity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Price per unit(NRS)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Monthly required amount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Rice or white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10 Kg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700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Lintel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3 Kg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270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Vegetable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Every day (30 days 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900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Cooking oil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1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Mangal"/>
                        </a:rPr>
                        <a:t>Ltr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130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130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Salt and spices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Every day (30 days 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150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Tea and sugar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Every month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62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Snacks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Every day (30 days 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750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Milk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 Packet everyday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1050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48" name="Rectangle 2"/>
          <p:cNvSpPr txBox="1"/>
          <p:nvPr/>
        </p:nvSpPr>
        <p:spPr>
          <a:xfrm>
            <a:off x="609600" y="457200"/>
            <a:ext cx="83820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 smtClean="0"/>
              <a:t>Expenses required per person on 2017</a:t>
            </a:r>
            <a:endParaRPr dirty="0"/>
          </a:p>
          <a:p>
            <a:pPr algn="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dvAuto="0"/>
      <p:bldP spid="14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Table 1"/>
          <p:cNvGraphicFramePr/>
          <p:nvPr/>
        </p:nvGraphicFramePr>
        <p:xfrm>
          <a:off x="990600" y="1447800"/>
          <a:ext cx="7315200" cy="530357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28800"/>
                <a:gridCol w="2286000"/>
                <a:gridCol w="1905000"/>
                <a:gridCol w="1295400"/>
              </a:tblGrid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Quantity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Price per unit(NRS)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Monthly required amount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Gas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4Kg per months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368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water and electricity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Per month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75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Transportation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Per day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600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Brush, tooth pest/ shampoo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Per month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75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cloth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Two pear per year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67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shoe and sandal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Two pear per year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42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Medicine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Per month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150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Other expenses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Per month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Mangal"/>
                        </a:rPr>
                        <a:t>150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Total cost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Mangal"/>
                        </a:rPr>
                        <a:t>5539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8351"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Shrutee"/>
                          <a:ea typeface="Shrutee"/>
                          <a:cs typeface="Shrutee"/>
                          <a:sym typeface="Arial"/>
                        </a:rPr>
                        <a:t>We demanded that 5539x4 =22156/- as minimum wage per four member family where only one wage earner in a house. However, 13450 has been fixed as minimum wage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48" name="Rectangle 2"/>
          <p:cNvSpPr txBox="1"/>
          <p:nvPr/>
        </p:nvSpPr>
        <p:spPr>
          <a:xfrm>
            <a:off x="609600" y="457200"/>
            <a:ext cx="83820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 smtClean="0"/>
              <a:t>Expenses required per person on 2017</a:t>
            </a:r>
            <a:endParaRPr dirty="0"/>
          </a:p>
          <a:p>
            <a:pPr algn="r"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endParaRPr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dvAuto="0"/>
      <p:bldP spid="148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Chart 1"/>
          <p:cNvGraphicFramePr/>
          <p:nvPr/>
        </p:nvGraphicFramePr>
        <p:xfrm>
          <a:off x="1397341" y="1523294"/>
          <a:ext cx="7442743" cy="485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4" name="Rectangle 3"/>
          <p:cNvSpPr txBox="1"/>
          <p:nvPr/>
        </p:nvSpPr>
        <p:spPr>
          <a:xfrm>
            <a:off x="685800" y="380999"/>
            <a:ext cx="8077200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Minimum Wage Before Democracy: </a:t>
            </a:r>
          </a:p>
          <a:p>
            <a:pPr algn="r"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Average Real Wage in Nepal, 1965-1989 </a:t>
            </a:r>
            <a:r>
              <a:rPr sz="1800"/>
              <a:t>(</a:t>
            </a:r>
            <a:r>
              <a:rPr sz="1800" b="0"/>
              <a:t>Manufacturing Sector)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algn="r">
              <a:defRPr sz="1800" i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(Base year 1965=100)</a:t>
            </a:r>
          </a:p>
        </p:txBody>
      </p:sp>
      <p:sp>
        <p:nvSpPr>
          <p:cNvPr id="155" name="Rectangle 4"/>
          <p:cNvSpPr txBox="1"/>
          <p:nvPr/>
        </p:nvSpPr>
        <p:spPr>
          <a:xfrm>
            <a:off x="1447800" y="6096000"/>
            <a:ext cx="3581400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Note</a:t>
            </a:r>
            <a:r>
              <a:rPr b="0"/>
              <a:t>: * Including dearness allowances, average of four categories</a:t>
            </a:r>
          </a:p>
        </p:txBody>
      </p:sp>
      <p:sp>
        <p:nvSpPr>
          <p:cNvPr id="156" name="Rectangle 5"/>
          <p:cNvSpPr txBox="1"/>
          <p:nvPr/>
        </p:nvSpPr>
        <p:spPr>
          <a:xfrm>
            <a:off x="5562600" y="6096000"/>
            <a:ext cx="3352800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1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Source</a:t>
            </a:r>
            <a:r>
              <a:rPr b="0"/>
              <a:t>: Calculated using national consumer price index (CPI)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5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5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5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3" grpId="2">
        <p:bldSub>
          <a:bldChart bld="series"/>
        </p:bldSub>
      </p:bldGraphic>
      <p:bldP spid="154" grpId="1" animBg="1" advAuto="0"/>
      <p:bldP spid="155" grpId="4" animBg="1" advAuto="0"/>
      <p:bldP spid="156" grpId="3" animBg="1" advAuto="0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hrutee"/>
            <a:ea typeface="Shrutee"/>
            <a:cs typeface="Shrutee"/>
            <a:sym typeface="Shrute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hrutee"/>
            <a:ea typeface="Shrutee"/>
            <a:cs typeface="Shrutee"/>
            <a:sym typeface="Shrute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hrutee"/>
            <a:ea typeface="Shrutee"/>
            <a:cs typeface="Shrutee"/>
            <a:sym typeface="Shrute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hrutee"/>
            <a:ea typeface="Shrutee"/>
            <a:cs typeface="Shrutee"/>
            <a:sym typeface="Shrute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8" ma:contentTypeDescription="Create a new document." ma:contentTypeScope="" ma:versionID="9acc0a93a02bb358c7c5eb4ee9781131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d39d2465e5e2538301ba3ffa7f5c616f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601C0-0A0E-4E99-9C8A-811D24203B40}"/>
</file>

<file path=customXml/itemProps2.xml><?xml version="1.0" encoding="utf-8"?>
<ds:datastoreItem xmlns:ds="http://schemas.openxmlformats.org/officeDocument/2006/customXml" ds:itemID="{2DCE0EFE-9F1A-4A04-A52A-81657AB4FB1C}"/>
</file>

<file path=customXml/itemProps3.xml><?xml version="1.0" encoding="utf-8"?>
<ds:datastoreItem xmlns:ds="http://schemas.openxmlformats.org/officeDocument/2006/customXml" ds:itemID="{1F3B7217-BE0C-45D6-8185-D7D4C30E773D}"/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1071</Words>
  <Application>Microsoft Office PowerPoint</Application>
  <PresentationFormat>On-screen Show (4:3)</PresentationFormat>
  <Paragraphs>268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Topaz</dc:creator>
  <cp:lastModifiedBy>Windows User</cp:lastModifiedBy>
  <cp:revision>34</cp:revision>
  <dcterms:modified xsi:type="dcterms:W3CDTF">2018-10-16T04:49:20Z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0x01010009006E31ABA9FF4D93362271D8F23B7D</vt:lpwstr>
  </property>
</Properties>
</file>