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498" r:id="rId5"/>
    <p:sldId id="499" r:id="rId6"/>
    <p:sldId id="497" r:id="rId7"/>
    <p:sldId id="487" r:id="rId8"/>
    <p:sldId id="490" r:id="rId9"/>
    <p:sldId id="496" r:id="rId10"/>
    <p:sldId id="489" r:id="rId11"/>
    <p:sldId id="491" r:id="rId12"/>
    <p:sldId id="495" r:id="rId13"/>
    <p:sldId id="492" r:id="rId14"/>
    <p:sldId id="494" r:id="rId15"/>
    <p:sldId id="500" r:id="rId16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13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6D57FF-DD35-413D-ABE5-9C76051A8CD2}" type="datetimeFigureOut">
              <a:rPr lang="en-GB"/>
              <a:pPr>
                <a:defRPr/>
              </a:pPr>
              <a:t>30/10/2018</a:t>
            </a:fld>
            <a:endParaRPr lang="en-GB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200"/>
            </a:lvl1pPr>
          </a:lstStyle>
          <a:p>
            <a:fld id="{6775079C-FCB6-4365-8DCD-EE24B4EB57A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altLang="en-US" smtClean="0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849688" y="0"/>
            <a:ext cx="29464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altLang="en-US" smtClean="0"/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altLang="en-US" smtClean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1F3F1BD4-4D83-4EC6-BCC0-F66C9FFF432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4CB8F3-7201-4F86-9E61-D8E4989C3AA9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C60E7-53B0-4F76-8235-FC7F61891E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986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65928-3516-4B74-B241-8091416CA9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70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B41AE-84AF-42B7-997A-2B25DBF846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168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D4B3F-D673-4312-8D93-6083CF9FEF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28516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8013" cy="5849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E58D-CA8D-4B69-8E7B-8F597233CB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2713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99A89-15E9-48A2-B672-EAEAFE20BF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084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7198F-6EF8-41AB-80A2-323119DD69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975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0E81B-270E-4FDD-B6F0-E7AB9FE9DF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329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50CB4-8DD5-4CC3-81DD-5507438E30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05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DA91A-4F09-40CC-8B6F-98B568798B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320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DB8D2-3912-47B3-B4BB-439859C7F0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26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572C2-E5D3-4D8C-B624-6C7418EE56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400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6CDD8-0B83-4621-88B8-20270AA7C7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555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altLang="en-US" smtClean="0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altLang="en-US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9D033415-EE3F-44D5-B846-199052704AF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63000" cy="6400800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>
              <a:buFont typeface="Arial" charset="0"/>
              <a:buNone/>
              <a:defRPr/>
            </a:pPr>
            <a:r>
              <a:rPr lang="en-US" sz="1600" dirty="0" smtClean="0">
                <a:latin typeface="Arno Pro Smbd SmText" pitchFamily="18" charset="0"/>
              </a:rPr>
              <a:t>1988 </a:t>
            </a:r>
            <a:r>
              <a:rPr lang="en-US" sz="1600" dirty="0">
                <a:latin typeface="Arno Pro Smbd SmText" pitchFamily="18" charset="0"/>
              </a:rPr>
              <a:t>– </a:t>
            </a:r>
            <a:r>
              <a:rPr lang="en-US" sz="1600" dirty="0" smtClean="0">
                <a:latin typeface="Arno Pro Smbd SmText" pitchFamily="18" charset="0"/>
              </a:rPr>
              <a:t>8888 peoples movement for  Democracy – U </a:t>
            </a:r>
            <a:r>
              <a:rPr lang="en-US" sz="1600" dirty="0" err="1" smtClean="0">
                <a:latin typeface="Arno Pro Smbd SmText" pitchFamily="18" charset="0"/>
              </a:rPr>
              <a:t>Maung</a:t>
            </a:r>
            <a:r>
              <a:rPr lang="en-US" sz="1600" dirty="0" smtClean="0">
                <a:latin typeface="Arno Pro Smbd SmText" pitchFamily="18" charset="0"/>
              </a:rPr>
              <a:t> </a:t>
            </a:r>
            <a:r>
              <a:rPr lang="en-US" sz="1600" dirty="0" err="1" smtClean="0">
                <a:latin typeface="Arno Pro Smbd SmText" pitchFamily="18" charset="0"/>
              </a:rPr>
              <a:t>Maung</a:t>
            </a:r>
            <a:r>
              <a:rPr lang="en-US" sz="1600" dirty="0" smtClean="0">
                <a:latin typeface="Arno Pro Smbd SmText" pitchFamily="18" charset="0"/>
              </a:rPr>
              <a:t> left for exile</a:t>
            </a:r>
            <a:r>
              <a:rPr lang="en-US" sz="1600" dirty="0">
                <a:latin typeface="Arno Pro Smbd SmText" pitchFamily="18" charset="0"/>
              </a:rPr>
              <a:t/>
            </a:r>
            <a:br>
              <a:rPr lang="en-US" sz="1600" dirty="0">
                <a:latin typeface="Arno Pro Smbd SmText" pitchFamily="18" charset="0"/>
              </a:rPr>
            </a:br>
            <a:r>
              <a:rPr lang="en-US" sz="1600" dirty="0" smtClean="0">
                <a:latin typeface="Arno Pro Smbd SmText" pitchFamily="18" charset="0"/>
              </a:rPr>
              <a:t/>
            </a:r>
            <a:br>
              <a:rPr lang="en-US" sz="1600" dirty="0" smtClean="0">
                <a:latin typeface="Arno Pro Smbd SmText" pitchFamily="18" charset="0"/>
              </a:rPr>
            </a:br>
            <a:r>
              <a:rPr lang="en-US" sz="1600" dirty="0" smtClean="0">
                <a:latin typeface="Arno Pro Smbd SmText" pitchFamily="18" charset="0"/>
              </a:rPr>
              <a:t>1991 </a:t>
            </a:r>
            <a:r>
              <a:rPr lang="en-US" sz="1600" dirty="0">
                <a:latin typeface="Arno Pro Smbd SmText" pitchFamily="18" charset="0"/>
              </a:rPr>
              <a:t>– founding </a:t>
            </a:r>
            <a:r>
              <a:rPr lang="en-US" sz="1600" dirty="0" smtClean="0">
                <a:latin typeface="Arno Pro Smbd SmText" pitchFamily="18" charset="0"/>
              </a:rPr>
              <a:t>of the FTUB ( in exile with three members ) </a:t>
            </a:r>
            <a:r>
              <a:rPr lang="en-US" sz="1600" dirty="0">
                <a:latin typeface="Arno Pro Smbd SmText" pitchFamily="18" charset="0"/>
              </a:rPr>
              <a:t/>
            </a:r>
            <a:br>
              <a:rPr lang="en-US" sz="1600" dirty="0">
                <a:latin typeface="Arno Pro Smbd SmText" pitchFamily="18" charset="0"/>
              </a:rPr>
            </a:br>
            <a:r>
              <a:rPr lang="en-US" sz="1600" dirty="0" smtClean="0">
                <a:latin typeface="Arno Pro Smbd SmText" pitchFamily="18" charset="0"/>
              </a:rPr>
              <a:t/>
            </a:r>
            <a:br>
              <a:rPr lang="en-US" sz="1600" dirty="0" smtClean="0">
                <a:latin typeface="Arno Pro Smbd SmText" pitchFamily="18" charset="0"/>
              </a:rPr>
            </a:br>
            <a:r>
              <a:rPr lang="en-US" sz="1600" dirty="0" smtClean="0">
                <a:latin typeface="Arno Pro Smbd SmText" pitchFamily="18" charset="0"/>
              </a:rPr>
              <a:t>1992  - FTUB started working with ICFTU and IUF.</a:t>
            </a:r>
            <a:br>
              <a:rPr lang="en-US" sz="1600" dirty="0" smtClean="0">
                <a:latin typeface="Arno Pro Smbd SmText" pitchFamily="18" charset="0"/>
              </a:rPr>
            </a:br>
            <a:r>
              <a:rPr lang="en-US" sz="1600" dirty="0" smtClean="0">
                <a:latin typeface="Arno Pro Smbd SmText" pitchFamily="18" charset="0"/>
              </a:rPr>
              <a:t/>
            </a:r>
            <a:br>
              <a:rPr lang="en-US" sz="1600" dirty="0" smtClean="0">
                <a:latin typeface="Arno Pro Smbd SmText" pitchFamily="18" charset="0"/>
              </a:rPr>
            </a:br>
            <a:r>
              <a:rPr lang="en-US" sz="1600" dirty="0" smtClean="0">
                <a:latin typeface="Arno Pro Smbd SmText" pitchFamily="18" charset="0"/>
              </a:rPr>
              <a:t>1992  - FTUB attended ILC through the IUF portfolio and presented  the Forced labor / Child labor /</a:t>
            </a:r>
            <a:r>
              <a:rPr lang="en-US" sz="1600" dirty="0" err="1" smtClean="0">
                <a:latin typeface="Arno Pro Smbd SmText" pitchFamily="18" charset="0"/>
              </a:rPr>
              <a:t>FoA</a:t>
            </a:r>
            <a:r>
              <a:rPr lang="en-US" sz="1600" dirty="0" smtClean="0">
                <a:latin typeface="Arno Pro Smbd SmText" pitchFamily="18" charset="0"/>
              </a:rPr>
              <a:t> status</a:t>
            </a:r>
            <a:br>
              <a:rPr lang="en-US" sz="1600" dirty="0" smtClean="0">
                <a:latin typeface="Arno Pro Smbd SmText" pitchFamily="18" charset="0"/>
              </a:rPr>
            </a:br>
            <a:r>
              <a:rPr lang="en-US" sz="1600" dirty="0" smtClean="0">
                <a:latin typeface="Arno Pro Smbd SmText" pitchFamily="18" charset="0"/>
              </a:rPr>
              <a:t/>
            </a:r>
            <a:br>
              <a:rPr lang="en-US" sz="1600" dirty="0" smtClean="0">
                <a:latin typeface="Arno Pro Smbd SmText" pitchFamily="18" charset="0"/>
              </a:rPr>
            </a:br>
            <a:r>
              <a:rPr lang="en-US" sz="1600" dirty="0" smtClean="0">
                <a:latin typeface="Arno Pro Smbd SmText" pitchFamily="18" charset="0"/>
              </a:rPr>
              <a:t>1996 – joined Democratic Alliance of Burma and with the help of the ICFTU affiliates opened offices in -  </a:t>
            </a:r>
            <a:r>
              <a:rPr lang="en-US" sz="1600" dirty="0">
                <a:latin typeface="Arno Pro Smbd SmText" pitchFamily="18" charset="0"/>
              </a:rPr>
              <a:t>NSW / Washington DC / </a:t>
            </a:r>
            <a:r>
              <a:rPr lang="en-US" sz="1600" dirty="0" smtClean="0">
                <a:latin typeface="Arno Pro Smbd SmText" pitchFamily="18" charset="0"/>
              </a:rPr>
              <a:t>Tokyo - Australia </a:t>
            </a:r>
            <a:r>
              <a:rPr lang="en-US" sz="1600" dirty="0">
                <a:latin typeface="Arno Pro Smbd SmText" pitchFamily="18" charset="0"/>
              </a:rPr>
              <a:t>Burma Council, Norwegian Burma Committee, Danish Burma Committee</a:t>
            </a:r>
            <a:br>
              <a:rPr lang="en-US" sz="1600" dirty="0">
                <a:latin typeface="Arno Pro Smbd SmText" pitchFamily="18" charset="0"/>
              </a:rPr>
            </a:br>
            <a:r>
              <a:rPr lang="en-US" sz="1600" dirty="0">
                <a:latin typeface="Arno Pro Smbd SmText" pitchFamily="18" charset="0"/>
              </a:rPr>
              <a:t/>
            </a:r>
            <a:br>
              <a:rPr lang="en-US" sz="1600" dirty="0">
                <a:latin typeface="Arno Pro Smbd SmText" pitchFamily="18" charset="0"/>
              </a:rPr>
            </a:br>
            <a:r>
              <a:rPr lang="en-US" sz="1600" dirty="0">
                <a:latin typeface="Arno Pro Smbd SmText" pitchFamily="18" charset="0"/>
              </a:rPr>
              <a:t>2000 </a:t>
            </a:r>
            <a:r>
              <a:rPr lang="en-US" sz="1600" dirty="0" smtClean="0">
                <a:latin typeface="Arno Pro Smbd SmText" pitchFamily="18" charset="0"/>
              </a:rPr>
              <a:t> Nov – 279</a:t>
            </a:r>
            <a:r>
              <a:rPr lang="en-US" sz="1600" baseline="30000" dirty="0" smtClean="0">
                <a:latin typeface="Arno Pro Smbd SmText" pitchFamily="18" charset="0"/>
              </a:rPr>
              <a:t>th</a:t>
            </a:r>
            <a:r>
              <a:rPr lang="en-US" sz="1600" dirty="0" smtClean="0">
                <a:latin typeface="Arno Pro Smbd SmText" pitchFamily="18" charset="0"/>
              </a:rPr>
              <a:t>  ILO Governing Body implements article (33)                                                                                                          Forced labor Convention 1930 ( No 29). Sanctions start </a:t>
            </a:r>
            <a:br>
              <a:rPr lang="en-US" sz="1600" dirty="0" smtClean="0">
                <a:latin typeface="Arno Pro Smbd SmText" pitchFamily="18" charset="0"/>
              </a:rPr>
            </a:br>
            <a:r>
              <a:rPr lang="en-US" sz="1600" dirty="0" smtClean="0">
                <a:latin typeface="Arno Pro Smbd SmText" pitchFamily="18" charset="0"/>
              </a:rPr>
              <a:t/>
            </a:r>
            <a:br>
              <a:rPr lang="en-US" sz="1600" dirty="0" smtClean="0">
                <a:latin typeface="Arno Pro Smbd SmText" pitchFamily="18" charset="0"/>
              </a:rPr>
            </a:br>
            <a:r>
              <a:rPr lang="en-US" sz="1600" dirty="0" smtClean="0">
                <a:latin typeface="Arno Pro Smbd SmText" pitchFamily="18" charset="0"/>
              </a:rPr>
              <a:t>2009 – ITUC member ( at ITUC  founding Congress in Berlin )</a:t>
            </a:r>
            <a:br>
              <a:rPr lang="en-US" sz="1600" dirty="0" smtClean="0">
                <a:latin typeface="Arno Pro Smbd SmText" pitchFamily="18" charset="0"/>
              </a:rPr>
            </a:br>
            <a:r>
              <a:rPr lang="en-US" sz="1600" dirty="0" smtClean="0">
                <a:latin typeface="Arno Pro Smbd SmText" pitchFamily="18" charset="0"/>
              </a:rPr>
              <a:t/>
            </a:r>
            <a:br>
              <a:rPr lang="en-US" sz="1600" dirty="0" smtClean="0">
                <a:latin typeface="Arno Pro Smbd SmText" pitchFamily="18" charset="0"/>
              </a:rPr>
            </a:br>
            <a:r>
              <a:rPr lang="en-US" sz="1600" dirty="0" smtClean="0">
                <a:latin typeface="Arno Pro Smbd SmText" pitchFamily="18" charset="0"/>
              </a:rPr>
              <a:t>2010 founding Congress of  FTUB ( in exile )</a:t>
            </a:r>
            <a:br>
              <a:rPr lang="en-US" sz="1600" dirty="0" smtClean="0">
                <a:latin typeface="Arno Pro Smbd SmText" pitchFamily="18" charset="0"/>
              </a:rPr>
            </a:br>
            <a:r>
              <a:rPr lang="en-US" sz="1600" dirty="0" smtClean="0">
                <a:latin typeface="Arno Pro Smbd SmText" pitchFamily="18" charset="0"/>
              </a:rPr>
              <a:t/>
            </a:r>
            <a:br>
              <a:rPr lang="en-US" sz="1600" dirty="0" smtClean="0">
                <a:latin typeface="Arno Pro Smbd SmText" pitchFamily="18" charset="0"/>
              </a:rPr>
            </a:br>
            <a:r>
              <a:rPr lang="en-US" sz="1600" dirty="0" smtClean="0">
                <a:latin typeface="Arno Pro Smbd SmText" pitchFamily="18" charset="0"/>
              </a:rPr>
              <a:t>2012 </a:t>
            </a:r>
            <a:r>
              <a:rPr lang="en-US" sz="1600" dirty="0">
                <a:latin typeface="Arno Pro Smbd SmText" pitchFamily="18" charset="0"/>
              </a:rPr>
              <a:t>– return to </a:t>
            </a:r>
            <a:r>
              <a:rPr lang="en-US" sz="1600" dirty="0" smtClean="0">
                <a:latin typeface="Arno Pro Smbd SmText" pitchFamily="18" charset="0"/>
              </a:rPr>
              <a:t>Burma</a:t>
            </a:r>
            <a:br>
              <a:rPr lang="en-US" sz="1600" dirty="0" smtClean="0">
                <a:latin typeface="Arno Pro Smbd SmText" pitchFamily="18" charset="0"/>
              </a:rPr>
            </a:br>
            <a:r>
              <a:rPr lang="en-US" sz="1600" dirty="0" smtClean="0">
                <a:latin typeface="Arno Pro Smbd SmText" pitchFamily="18" charset="0"/>
              </a:rPr>
              <a:t>   </a:t>
            </a:r>
            <a:br>
              <a:rPr lang="en-US" sz="1600" dirty="0" smtClean="0">
                <a:latin typeface="Arno Pro Smbd SmText" pitchFamily="18" charset="0"/>
              </a:rPr>
            </a:br>
            <a:r>
              <a:rPr lang="en-US" sz="1600" dirty="0" smtClean="0">
                <a:latin typeface="Arno Pro Smbd SmText" pitchFamily="18" charset="0"/>
              </a:rPr>
              <a:t>2014  Nov  28, 29  Second Congress of  FTUB  and  founding Congress of  CTUM  </a:t>
            </a:r>
            <a:br>
              <a:rPr lang="en-US" sz="1600" dirty="0" smtClean="0">
                <a:latin typeface="Arno Pro Smbd SmText" pitchFamily="18" charset="0"/>
              </a:rPr>
            </a:br>
            <a:r>
              <a:rPr lang="en-US" sz="1600" dirty="0" smtClean="0">
                <a:latin typeface="Arno Pro Smbd SmText" pitchFamily="18" charset="0"/>
              </a:rPr>
              <a:t/>
            </a:r>
            <a:br>
              <a:rPr lang="en-US" sz="1600" dirty="0" smtClean="0">
                <a:latin typeface="Arno Pro Smbd SmText" pitchFamily="18" charset="0"/>
              </a:rPr>
            </a:br>
            <a:r>
              <a:rPr lang="en-US" sz="1600" dirty="0" smtClean="0">
                <a:latin typeface="Arno Pro Smbd SmText" pitchFamily="18" charset="0"/>
              </a:rPr>
              <a:t>2015  receive Confederation registration</a:t>
            </a:r>
            <a:br>
              <a:rPr lang="en-US" sz="1600" dirty="0" smtClean="0">
                <a:latin typeface="Arno Pro Smbd SmText" pitchFamily="18" charset="0"/>
              </a:rPr>
            </a:br>
            <a:r>
              <a:rPr lang="en-US" sz="1600" dirty="0" smtClean="0">
                <a:latin typeface="Arno Pro Smbd SmText" pitchFamily="18" charset="0"/>
              </a:rPr>
              <a:t/>
            </a:r>
            <a:br>
              <a:rPr lang="en-US" sz="1600" dirty="0" smtClean="0">
                <a:latin typeface="Arno Pro Smbd SmText" pitchFamily="18" charset="0"/>
              </a:rPr>
            </a:br>
            <a:r>
              <a:rPr lang="en-US" sz="1600" dirty="0" smtClean="0">
                <a:latin typeface="Arno Pro Smbd SmText" pitchFamily="18" charset="0"/>
              </a:rPr>
              <a:t>2015 till now Workers Delegate for Myanmar to the ILC.  ( most representative Trade Union )   </a:t>
            </a:r>
            <a:r>
              <a:rPr lang="en-US" sz="1600" dirty="0">
                <a:latin typeface="Arno Pro Smbd SmText" pitchFamily="18" charset="0"/>
              </a:rPr>
              <a:t/>
            </a:r>
            <a:br>
              <a:rPr lang="en-US" sz="1600" dirty="0">
                <a:latin typeface="Arno Pro Smbd SmText" pitchFamily="18" charset="0"/>
              </a:rPr>
            </a:br>
            <a:r>
              <a:rPr lang="en-US" sz="1600" dirty="0">
                <a:latin typeface="Arno Pro Smbd SmText" pitchFamily="18" charset="0"/>
              </a:rPr>
              <a:t/>
            </a:r>
            <a:br>
              <a:rPr lang="en-US" sz="1600" dirty="0">
                <a:latin typeface="Arno Pro Smbd SmText" pitchFamily="18" charset="0"/>
              </a:rPr>
            </a:br>
            <a:r>
              <a:rPr lang="en-US" sz="1600" dirty="0">
                <a:latin typeface="Arno Pro Smbd SmText" pitchFamily="18" charset="0"/>
              </a:rPr>
              <a:t>Building up the CTUM </a:t>
            </a:r>
          </a:p>
        </p:txBody>
      </p:sp>
      <p:pic>
        <p:nvPicPr>
          <p:cNvPr id="2051" name="Picture 2" descr="D:\ALL WORK and ACTIVITIES\2014-2018 ACTIVITIES\WORK AND ACTIVITIES\LOGO\CTUM 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487488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smtClean="0"/>
              <a:t>CTUM+MICS consultation meeting on Minimum Wage</a:t>
            </a:r>
            <a:br>
              <a:rPr lang="en-US" altLang="en-US" sz="2000" smtClean="0"/>
            </a:br>
            <a:r>
              <a:rPr lang="en-US" altLang="en-US" sz="2000" smtClean="0"/>
              <a:t>2018 March 16</a:t>
            </a:r>
          </a:p>
        </p:txBody>
      </p:sp>
      <p:pic>
        <p:nvPicPr>
          <p:cNvPr id="11267" name="Picture 2" descr="D:\telephone photos\20180316_1148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3863" cy="4524375"/>
          </a:xfr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2018 March 16</a:t>
            </a:r>
          </a:p>
        </p:txBody>
      </p:sp>
      <p:pic>
        <p:nvPicPr>
          <p:cNvPr id="12291" name="Picture 2" descr="D:\telephone photos\20180316_1440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3863" cy="4524375"/>
          </a:xfr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altLang="en-US" sz="2000" b="1" smtClean="0">
                <a:latin typeface="zawgyi1" pitchFamily="34" charset="0"/>
                <a:cs typeface="zawgyi1" pitchFamily="34" charset="0"/>
              </a:rPr>
              <a:t>Workers Groups’ Proposed Dispute Resolution System</a:t>
            </a:r>
            <a:br>
              <a:rPr lang="en-US" altLang="en-US" sz="2000" b="1" smtClean="0">
                <a:latin typeface="zawgyi1" pitchFamily="34" charset="0"/>
                <a:cs typeface="zawgyi1" pitchFamily="34" charset="0"/>
              </a:rPr>
            </a:br>
            <a:endParaRPr lang="en-US" altLang="en-US" sz="2000" b="1" smtClean="0">
              <a:latin typeface="zawgyi1" pitchFamily="34" charset="0"/>
              <a:cs typeface="zawgyi1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5013" y="1066800"/>
            <a:ext cx="1676400" cy="34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Right Based Dispute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3050" y="1014413"/>
            <a:ext cx="1752600" cy="3952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Interest Based Dispute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" y="2781300"/>
            <a:ext cx="1687513" cy="800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Township Level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Conciliation Body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" y="1735138"/>
            <a:ext cx="1676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Workplace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Coordinating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Committee (WCC)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5013" y="3986213"/>
            <a:ext cx="1685925" cy="882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Competent Courts/Special Courts/</a:t>
            </a:r>
            <a:r>
              <a:rPr lang="en-US" sz="1400" dirty="0" err="1">
                <a:solidFill>
                  <a:schemeClr val="tx1"/>
                </a:solidFill>
              </a:rPr>
              <a:t>Labour</a:t>
            </a:r>
            <a:r>
              <a:rPr lang="en-US" sz="1400" dirty="0">
                <a:solidFill>
                  <a:schemeClr val="tx1"/>
                </a:solidFill>
              </a:rPr>
              <a:t> Courts – must make sure to have judges/layers/the period should be shortened. Etc.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6019800"/>
            <a:ext cx="1752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Supreme Court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3050" y="1714500"/>
            <a:ext cx="1752600" cy="741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Workplace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Coordinating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Committee (WCC)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0350" y="2781300"/>
            <a:ext cx="1752600" cy="800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Township Level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Conciliation Body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4638" y="3986213"/>
            <a:ext cx="1685925" cy="882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Arbitration 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Council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" name="Elbow Connector 13"/>
          <p:cNvCxnSpPr>
            <a:stCxn id="8" idx="2"/>
            <a:endCxn id="9" idx="1"/>
          </p:cNvCxnSpPr>
          <p:nvPr/>
        </p:nvCxnSpPr>
        <p:spPr>
          <a:xfrm rot="16200000" flipH="1">
            <a:off x="1794669" y="4652169"/>
            <a:ext cx="1493837" cy="192722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2" idx="2"/>
            <a:endCxn id="9" idx="3"/>
          </p:cNvCxnSpPr>
          <p:nvPr/>
        </p:nvCxnSpPr>
        <p:spPr>
          <a:xfrm rot="5400000">
            <a:off x="5615781" y="4510882"/>
            <a:ext cx="1493837" cy="22098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6" name="TextBox 16"/>
          <p:cNvSpPr txBox="1">
            <a:spLocks noChangeArrowheads="1"/>
          </p:cNvSpPr>
          <p:nvPr/>
        </p:nvSpPr>
        <p:spPr bwMode="auto">
          <a:xfrm>
            <a:off x="5334000" y="5988050"/>
            <a:ext cx="1828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/>
              <a:t>Appealing</a:t>
            </a:r>
          </a:p>
        </p:txBody>
      </p:sp>
      <p:sp>
        <p:nvSpPr>
          <p:cNvPr id="13327" name="TextBox 17"/>
          <p:cNvSpPr txBox="1">
            <a:spLocks noChangeArrowheads="1"/>
          </p:cNvSpPr>
          <p:nvPr/>
        </p:nvSpPr>
        <p:spPr bwMode="auto">
          <a:xfrm>
            <a:off x="1630363" y="601186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600"/>
              <a:t>Appealing</a:t>
            </a:r>
          </a:p>
        </p:txBody>
      </p:sp>
      <p:sp>
        <p:nvSpPr>
          <p:cNvPr id="13328" name="TextBox 18"/>
          <p:cNvSpPr txBox="1">
            <a:spLocks noChangeArrowheads="1"/>
          </p:cNvSpPr>
          <p:nvPr/>
        </p:nvSpPr>
        <p:spPr bwMode="auto">
          <a:xfrm>
            <a:off x="227013" y="1419225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compulsory</a:t>
            </a:r>
          </a:p>
        </p:txBody>
      </p:sp>
      <p:cxnSp>
        <p:nvCxnSpPr>
          <p:cNvPr id="24" name="Elbow Connector 23"/>
          <p:cNvCxnSpPr>
            <a:stCxn id="4" idx="3"/>
            <a:endCxn id="8" idx="3"/>
          </p:cNvCxnSpPr>
          <p:nvPr/>
        </p:nvCxnSpPr>
        <p:spPr>
          <a:xfrm>
            <a:off x="2411413" y="1238250"/>
            <a:ext cx="9525" cy="3189288"/>
          </a:xfrm>
          <a:prstGeom prst="bentConnector3">
            <a:avLst>
              <a:gd name="adj1" fmla="val 226929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</p:cNvCxnSpPr>
          <p:nvPr/>
        </p:nvCxnSpPr>
        <p:spPr>
          <a:xfrm>
            <a:off x="1562100" y="2497138"/>
            <a:ext cx="4763" cy="334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2"/>
            <a:endCxn id="7" idx="0"/>
          </p:cNvCxnSpPr>
          <p:nvPr/>
        </p:nvCxnSpPr>
        <p:spPr>
          <a:xfrm flipH="1">
            <a:off x="1562100" y="1409700"/>
            <a:ext cx="11113" cy="325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2"/>
            <a:endCxn id="8" idx="0"/>
          </p:cNvCxnSpPr>
          <p:nvPr/>
        </p:nvCxnSpPr>
        <p:spPr>
          <a:xfrm>
            <a:off x="1566863" y="3581400"/>
            <a:ext cx="11112" cy="404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3" name="TextBox 30"/>
          <p:cNvSpPr txBox="1">
            <a:spLocks noChangeArrowheads="1"/>
          </p:cNvSpPr>
          <p:nvPr/>
        </p:nvSpPr>
        <p:spPr bwMode="auto">
          <a:xfrm>
            <a:off x="249238" y="242728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compulsory</a:t>
            </a:r>
          </a:p>
        </p:txBody>
      </p:sp>
      <p:sp>
        <p:nvSpPr>
          <p:cNvPr id="13334" name="TextBox 31"/>
          <p:cNvSpPr txBox="1">
            <a:spLocks noChangeArrowheads="1"/>
          </p:cNvSpPr>
          <p:nvPr/>
        </p:nvSpPr>
        <p:spPr bwMode="auto">
          <a:xfrm>
            <a:off x="209550" y="359886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compulsory</a:t>
            </a:r>
          </a:p>
        </p:txBody>
      </p:sp>
      <p:cxnSp>
        <p:nvCxnSpPr>
          <p:cNvPr id="34" name="Straight Arrow Connector 33"/>
          <p:cNvCxnSpPr>
            <a:stCxn id="5" idx="2"/>
            <a:endCxn id="10" idx="0"/>
          </p:cNvCxnSpPr>
          <p:nvPr/>
        </p:nvCxnSpPr>
        <p:spPr>
          <a:xfrm>
            <a:off x="7499350" y="14097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2"/>
            <a:endCxn id="11" idx="0"/>
          </p:cNvCxnSpPr>
          <p:nvPr/>
        </p:nvCxnSpPr>
        <p:spPr>
          <a:xfrm flipH="1">
            <a:off x="7486650" y="2455863"/>
            <a:ext cx="12700" cy="325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1" idx="2"/>
            <a:endCxn id="12" idx="0"/>
          </p:cNvCxnSpPr>
          <p:nvPr/>
        </p:nvCxnSpPr>
        <p:spPr>
          <a:xfrm flipH="1">
            <a:off x="7467600" y="3581400"/>
            <a:ext cx="19050" cy="404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8" name="TextBox 41"/>
          <p:cNvSpPr txBox="1">
            <a:spLocks noChangeArrowheads="1"/>
          </p:cNvSpPr>
          <p:nvPr/>
        </p:nvSpPr>
        <p:spPr bwMode="auto">
          <a:xfrm>
            <a:off x="5976938" y="1377950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compulsory</a:t>
            </a:r>
          </a:p>
        </p:txBody>
      </p:sp>
      <p:sp>
        <p:nvSpPr>
          <p:cNvPr id="13339" name="TextBox 42"/>
          <p:cNvSpPr txBox="1">
            <a:spLocks noChangeArrowheads="1"/>
          </p:cNvSpPr>
          <p:nvPr/>
        </p:nvSpPr>
        <p:spPr bwMode="auto">
          <a:xfrm>
            <a:off x="5975350" y="242728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compulsory</a:t>
            </a:r>
          </a:p>
        </p:txBody>
      </p:sp>
      <p:sp>
        <p:nvSpPr>
          <p:cNvPr id="13340" name="TextBox 43"/>
          <p:cNvSpPr txBox="1">
            <a:spLocks noChangeArrowheads="1"/>
          </p:cNvSpPr>
          <p:nvPr/>
        </p:nvSpPr>
        <p:spPr bwMode="auto">
          <a:xfrm>
            <a:off x="2819400" y="3609975"/>
            <a:ext cx="38052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Voluntary (right to strike or right to lock out can be exercised)/Industrial Action can be exercised by parties between these two steps)-</a:t>
            </a:r>
          </a:p>
          <a:p>
            <a:endParaRPr lang="en-US" altLang="en-US" sz="1400"/>
          </a:p>
          <a:p>
            <a:r>
              <a:rPr lang="en-US" altLang="en-US" sz="1400"/>
              <a:t>Both parties must agree to go to AC.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06438" y="5289550"/>
            <a:ext cx="1676400" cy="34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Binding Award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661150" y="5181600"/>
            <a:ext cx="1676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Binding Award by consensus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525"/>
            <a:ext cx="9144000" cy="1123950"/>
          </a:xfrm>
          <a:prstGeom prst="rect">
            <a:avLst/>
          </a:prstGeom>
          <a:solidFill>
            <a:schemeClr val="tx2"/>
          </a:solidFill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2350" dirty="0">
                <a:latin typeface="Adobe Garamond Pro" pitchFamily="18" charset="0"/>
                <a:cs typeface="Times New Roman" pitchFamily="18" charset="0"/>
              </a:rPr>
              <a:t>Chief Registrar of Ministry of </a:t>
            </a:r>
            <a:r>
              <a:rPr lang="en-US" sz="2350" dirty="0" err="1">
                <a:latin typeface="Adobe Garamond Pro" pitchFamily="18" charset="0"/>
                <a:cs typeface="Times New Roman" pitchFamily="18" charset="0"/>
              </a:rPr>
              <a:t>Labour</a:t>
            </a:r>
            <a:r>
              <a:rPr lang="en-US" sz="2350" dirty="0">
                <a:latin typeface="Adobe Garamond Pro" pitchFamily="18" charset="0"/>
                <a:cs typeface="Times New Roman" pitchFamily="18" charset="0"/>
              </a:rPr>
              <a:t>, Employment and Social Security presenting  CTUM Registration</a:t>
            </a:r>
          </a:p>
          <a:p>
            <a:pPr algn="ctr">
              <a:defRPr/>
            </a:pPr>
            <a:r>
              <a:rPr lang="en-US" sz="2000" dirty="0">
                <a:latin typeface="Adobe Garamond Pro" pitchFamily="18" charset="0"/>
                <a:cs typeface="Times New Roman" pitchFamily="18" charset="0"/>
              </a:rPr>
              <a:t>23</a:t>
            </a:r>
            <a:r>
              <a:rPr lang="en-US" sz="2000" baseline="30000" dirty="0">
                <a:latin typeface="Adobe Garamond Pro" pitchFamily="18" charset="0"/>
                <a:cs typeface="Times New Roman" pitchFamily="18" charset="0"/>
              </a:rPr>
              <a:t>rd </a:t>
            </a:r>
            <a:r>
              <a:rPr lang="en-US" sz="2000" dirty="0">
                <a:latin typeface="Adobe Garamond Pro" pitchFamily="18" charset="0"/>
                <a:cs typeface="Times New Roman" pitchFamily="18" charset="0"/>
              </a:rPr>
              <a:t> July 2015</a:t>
            </a:r>
          </a:p>
        </p:txBody>
      </p:sp>
      <p:grpSp>
        <p:nvGrpSpPr>
          <p:cNvPr id="3075" name="Group 11"/>
          <p:cNvGrpSpPr>
            <a:grpSpLocks/>
          </p:cNvGrpSpPr>
          <p:nvPr/>
        </p:nvGrpSpPr>
        <p:grpSpPr bwMode="auto">
          <a:xfrm>
            <a:off x="0" y="1244600"/>
            <a:ext cx="9029700" cy="5613400"/>
            <a:chOff x="0" y="1244600"/>
            <a:chExt cx="9029104" cy="5613400"/>
          </a:xfrm>
        </p:grpSpPr>
        <p:pic>
          <p:nvPicPr>
            <p:cNvPr id="1026" name="Picture 2" descr="C:\Users\new MayLay\Desktop\CTUM-Gufs Meeting\Photo\CTUM\11792102_409724029238705_5074339298003787038_o.jpg"/>
            <p:cNvPicPr>
              <a:picLocks noChangeAspect="1" noChangeArrowheads="1"/>
            </p:cNvPicPr>
            <p:nvPr/>
          </p:nvPicPr>
          <p:blipFill>
            <a:blip r:embed="rId2"/>
            <a:srcRect t="15686" r="6250" b="5882"/>
            <a:stretch>
              <a:fillRect/>
            </a:stretch>
          </p:blipFill>
          <p:spPr bwMode="auto">
            <a:xfrm>
              <a:off x="0" y="1244600"/>
              <a:ext cx="5029200" cy="279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7" name="Picture 3" descr="C:\Users\new MayLay\Desktop\CTUM-Gufs Meeting\Photo\CTUM\CTUM Registratio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50048" y="1295400"/>
              <a:ext cx="3879056" cy="5486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8" name="Picture 4" descr="C:\Users\new MayLay\Desktop\CTUM-Gufs Meeting\Photo\CTUM\11754665_409723879238720_2795779409715978230_o.jpg"/>
            <p:cNvPicPr>
              <a:picLocks noChangeAspect="1" noChangeArrowheads="1"/>
            </p:cNvPicPr>
            <p:nvPr/>
          </p:nvPicPr>
          <p:blipFill>
            <a:blip r:embed="rId4"/>
            <a:srcRect l="9804" t="20669" r="7843" b="11419"/>
            <a:stretch>
              <a:fillRect/>
            </a:stretch>
          </p:blipFill>
          <p:spPr bwMode="auto">
            <a:xfrm>
              <a:off x="0" y="4103914"/>
              <a:ext cx="5029200" cy="27540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3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Tripartite Dialogue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ln>
            <a:solidFill>
              <a:srgbClr val="7030A0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National Minimum Wage Committee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National Social Security and Social Protection Committee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National Child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Elimination Committee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Law Reform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Trade and Employment Committee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Occupational Safety and Health Committee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National Skills Setting and Skills Development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Committee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National Communication Committee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</p:nvPr>
        </p:nvGraphicFramePr>
        <p:xfrm>
          <a:off x="542925" y="511175"/>
          <a:ext cx="8058150" cy="5891213"/>
        </p:xfrm>
        <a:graphic>
          <a:graphicData uri="http://schemas.openxmlformats.org/drawingml/2006/table">
            <a:tbl>
              <a:tblPr/>
              <a:tblGrid>
                <a:gridCol w="126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Country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Lowest minimum wage 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(US$)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Highest minimum wage (US$)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Effective date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Brunei Darussalam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No minimum wage 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 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 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Singapore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A progressive wage model, based on skills, labour productivity and career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Since sep. 2014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Myanmar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The first national minimum wage at 3,600 kyat ($3) for 8 w/h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-------------------- 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8889" marR="8889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Sept 2015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March 2018 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Cambodia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$171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$171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Jan 2018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Lao PDR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$110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$110 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April 2015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Viet Nam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$116 (2.6 million dong for 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region  4) 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$166 (3.75 million dong for region 1)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1 Jan. 2017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Indonesia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$98 (1,337,</a:t>
                      </a: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000 rupiah for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Yogyakarta</a:t>
                      </a: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)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8889" marR="8889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$247 (3</a:t>
                      </a: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.355,000 rupiah for DKI Jakarta)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1 Jan. 2017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9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Malaysia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$263.40 (800 ringgit for Sabah and Sarawak)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$217.4 (920 ringgit)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$296.30 (900 ringgit for peninsula)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$236.4 (1,000 ringgit)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1 Jan. 2013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Cordia New" pitchFamily="34" charset="-34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2016 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89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Thailand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Daily minimum wage at Baht30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Cordia New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$254.90 based on a daily minimum wage of 300 baht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Baht40 per day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Cordia New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$262.00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2017 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0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Philippines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Daily minimum wage at P491 ($9.5)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P512 ($9.87)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Cordia New" pitchFamily="34" charset="-34"/>
                        </a:rPr>
                        <a:t>Oct 2017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ordia New" pitchFamily="34" charset="-34"/>
                      </a:endParaRPr>
                    </a:p>
                  </a:txBody>
                  <a:tcPr marL="8889" marR="88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168" name="Rectangle 2"/>
          <p:cNvSpPr>
            <a:spLocks noChangeArrowheads="1"/>
          </p:cNvSpPr>
          <p:nvPr/>
        </p:nvSpPr>
        <p:spPr bwMode="auto">
          <a:xfrm>
            <a:off x="227013" y="115888"/>
            <a:ext cx="88931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990000"/>
                </a:solidFill>
              </a:rPr>
              <a:t>Comparison of minimum wages in ASEAN</a:t>
            </a:r>
          </a:p>
        </p:txBody>
      </p:sp>
      <p:sp>
        <p:nvSpPr>
          <p:cNvPr id="5169" name="Rectangle 2"/>
          <p:cNvSpPr>
            <a:spLocks noChangeArrowheads="1"/>
          </p:cNvSpPr>
          <p:nvPr/>
        </p:nvSpPr>
        <p:spPr bwMode="auto">
          <a:xfrm>
            <a:off x="542925" y="6346825"/>
            <a:ext cx="69103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400" b="1">
                <a:solidFill>
                  <a:srgbClr val="00B0F0"/>
                </a:solidFill>
              </a:rPr>
              <a:t>Pong-Sul Ahn, ILO ROAP, 2018.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Minimum Wage and EC training manuals\Pay Slip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274638"/>
            <a:ext cx="7570787" cy="5849937"/>
          </a:xfr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844675"/>
            <a:ext cx="8228013" cy="42799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zawgyi1" pitchFamily="34" charset="0"/>
                <a:cs typeface="zawgyi1" pitchFamily="34" charset="0"/>
              </a:rPr>
              <a:t>CTUM’s Proposed Minimum Wage was 6600 kyats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zawgyi1" pitchFamily="34" charset="0"/>
                <a:cs typeface="zawgyi1" pitchFamily="34" charset="0"/>
              </a:rPr>
              <a:t>National Minimum Wage Committee decided 4800 kyats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zawgyi1" pitchFamily="34" charset="0"/>
                <a:cs typeface="zawgyi1" pitchFamily="34" charset="0"/>
              </a:rPr>
              <a:t>72.72 of CTUM’s proposed Minimum Wage.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zawgyi1" pitchFamily="34" charset="0"/>
                <a:cs typeface="zawgyi1" pitchFamily="34" charset="0"/>
              </a:rPr>
              <a:t>CTUM proposed Minimum Wage shall cover every worker.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zawgyi1" pitchFamily="34" charset="0"/>
                <a:cs typeface="zawgyi1" pitchFamily="34" charset="0"/>
              </a:rPr>
              <a:t>National Minimum Wage Committee decided to cover the employers who have 10 workers and above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692150"/>
            <a:ext cx="8064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tx1"/>
                </a:solidFill>
                <a:latin typeface="zawgyi1" pitchFamily="34" charset="0"/>
                <a:cs typeface="zawgyi1" pitchFamily="34" charset="0"/>
              </a:rPr>
              <a:t>Second Minimum Wage</a:t>
            </a:r>
          </a:p>
          <a:p>
            <a:pPr algn="ctr"/>
            <a:r>
              <a:rPr lang="en-US" altLang="en-US" sz="2000">
                <a:solidFill>
                  <a:schemeClr val="tx1"/>
                </a:solidFill>
                <a:latin typeface="zawgyi1" pitchFamily="34" charset="0"/>
                <a:cs typeface="zawgyi1" pitchFamily="34" charset="0"/>
              </a:rPr>
              <a:t>(From 2015 Sept 01 to 2018 May 14)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4F55B1-4C34-44C3-A92C-F9DA1F7CEE5E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6" name="Picture 2" descr="Image may contain: 4 people, people sitting and indo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5" b="12455"/>
          <a:stretch/>
        </p:blipFill>
        <p:spPr bwMode="auto">
          <a:xfrm>
            <a:off x="169369" y="1380187"/>
            <a:ext cx="4174031" cy="249812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may contain: 2 people, people sit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3"/>
          <a:stretch/>
        </p:blipFill>
        <p:spPr bwMode="auto">
          <a:xfrm>
            <a:off x="4495800" y="4096624"/>
            <a:ext cx="4447398" cy="278042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780" y="0"/>
            <a:ext cx="9118220" cy="9017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Zawgyi-One" pitchFamily="34" charset="0"/>
                <a:cs typeface="Zawgyi-One" pitchFamily="34" charset="0"/>
              </a:rPr>
              <a:t>Wage Dispute Settlement in Construction Sector</a:t>
            </a:r>
          </a:p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Zawgyi-One" pitchFamily="34" charset="0"/>
                <a:cs typeface="Zawgyi-One" pitchFamily="34" charset="0"/>
              </a:rPr>
              <a:t>Workers are from Special Economic Zones</a:t>
            </a:r>
          </a:p>
        </p:txBody>
      </p:sp>
      <p:pic>
        <p:nvPicPr>
          <p:cNvPr id="2050" name="Picture 2" descr="C:\Users\Dell\Desktop\OSH\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/>
          <a:stretch/>
        </p:blipFill>
        <p:spPr bwMode="auto">
          <a:xfrm>
            <a:off x="112219" y="4063232"/>
            <a:ext cx="4231181" cy="279476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2" descr="C:\Users\sandar\Desktop\44083850_169899847250981_479234680834700083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 bwMode="auto">
          <a:xfrm>
            <a:off x="4559300" y="901700"/>
            <a:ext cx="23749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zawgyi1" pitchFamily="34" charset="0"/>
                <a:cs typeface="zawgyi1" pitchFamily="34" charset="0"/>
              </a:rPr>
              <a:t>2018 March 28</a:t>
            </a:r>
          </a:p>
        </p:txBody>
      </p:sp>
      <p:pic>
        <p:nvPicPr>
          <p:cNvPr id="9219" name="Picture 2" descr="D:\telephone photos\20180328_122337_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3863" cy="4524375"/>
          </a:xfr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2018 March 5 </a:t>
            </a:r>
            <a:br>
              <a:rPr lang="en-US" altLang="en-US" smtClean="0"/>
            </a:br>
            <a:r>
              <a:rPr lang="en-US" altLang="en-US" smtClean="0"/>
              <a:t>Meeting with ACT</a:t>
            </a:r>
          </a:p>
        </p:txBody>
      </p:sp>
      <p:pic>
        <p:nvPicPr>
          <p:cNvPr id="10243" name="Picture 2" descr="D:\telephone photos\20180305_1624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3863" cy="4524375"/>
          </a:xfr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006E31ABA9FF4D93362271D8F23B7D" ma:contentTypeVersion="8" ma:contentTypeDescription="Create a new document." ma:contentTypeScope="" ma:versionID="9acc0a93a02bb358c7c5eb4ee9781131">
  <xsd:schema xmlns:xsd="http://www.w3.org/2001/XMLSchema" xmlns:xs="http://www.w3.org/2001/XMLSchema" xmlns:p="http://schemas.microsoft.com/office/2006/metadata/properties" xmlns:ns2="9099d577-fe52-4aed-98d7-da70053327dc" xmlns:ns3="f1d0068b-80a8-40ad-974d-795353a1ddb8" targetNamespace="http://schemas.microsoft.com/office/2006/metadata/properties" ma:root="true" ma:fieldsID="d39d2465e5e2538301ba3ffa7f5c616f" ns2:_="" ns3:_="">
    <xsd:import namespace="9099d577-fe52-4aed-98d7-da70053327dc"/>
    <xsd:import namespace="f1d0068b-80a8-40ad-974d-795353a1dd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9d577-fe52-4aed-98d7-da70053327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0068b-80a8-40ad-974d-795353a1d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10A55D-3070-4B68-94AB-1805F571DA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8EEF99-F755-4972-86AC-90CE63F150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99d577-fe52-4aed-98d7-da70053327dc"/>
    <ds:schemaRef ds:uri="f1d0068b-80a8-40ad-974d-795353a1dd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1FED77-124B-4CE8-9B84-EBBB25DFC33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9099d577-fe52-4aed-98d7-da70053327dc"/>
    <ds:schemaRef ds:uri="http://purl.org/dc/dcmitype/"/>
    <ds:schemaRef ds:uri="http://schemas.microsoft.com/office/infopath/2007/PartnerControls"/>
    <ds:schemaRef ds:uri="f1d0068b-80a8-40ad-974d-795353a1ddb8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3297</TotalTime>
  <Words>472</Words>
  <Application>Microsoft Office PowerPoint</Application>
  <PresentationFormat>On-screen Show (4:3)</PresentationFormat>
  <Paragraphs>112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Times New Roman</vt:lpstr>
      <vt:lpstr>Arno Pro Smbd SmText</vt:lpstr>
      <vt:lpstr>Adobe Garamond Pro</vt:lpstr>
      <vt:lpstr>SimSun</vt:lpstr>
      <vt:lpstr>Cordia New</vt:lpstr>
      <vt:lpstr>Calibri</vt:lpstr>
      <vt:lpstr>zawgyi1</vt:lpstr>
      <vt:lpstr>Zawgyi-One</vt:lpstr>
      <vt:lpstr>Office Theme</vt:lpstr>
      <vt:lpstr>1988 – 8888 peoples movement for  Democracy – U Maung Maung left for exile  1991 – founding of the FTUB ( in exile with three members )   1992  - FTUB started working with ICFTU and IUF.  1992  - FTUB attended ILC through the IUF portfolio and presented  the Forced labor / Child labor /FoA status  1996 – joined Democratic Alliance of Burma and with the help of the ICFTU affiliates opened offices in -  NSW / Washington DC / Tokyo - Australia Burma Council, Norwegian Burma Committee, Danish Burma Committee  2000  Nov – 279th  ILO Governing Body implements article (33)                                                                                                          Forced labor Convention 1930 ( No 29). Sanctions start   2009 – ITUC member ( at ITUC  founding Congress in Berlin )  2010 founding Congress of  FTUB ( in exile )  2012 – return to Burma     2014  Nov  28, 29  Second Congress of  FTUB  and  founding Congress of  CTUM    2015  receive Confederation registration  2015 till now Workers Delegate for Myanmar to the ILC.  ( most representative Trade Union )     Building up the CTUM </vt:lpstr>
      <vt:lpstr>PowerPoint Presentation</vt:lpstr>
      <vt:lpstr>National Tripartite Dialogue Forum</vt:lpstr>
      <vt:lpstr>PowerPoint Presentation</vt:lpstr>
      <vt:lpstr>PowerPoint Presentation</vt:lpstr>
      <vt:lpstr>PowerPoint Presentation</vt:lpstr>
      <vt:lpstr>PowerPoint Presentation</vt:lpstr>
      <vt:lpstr>2018 March 28</vt:lpstr>
      <vt:lpstr>2018 March 5  Meeting with ACT</vt:lpstr>
      <vt:lpstr>CTUM+MICS consultation meeting on Minimum Wage 2018 March 16</vt:lpstr>
      <vt:lpstr>2018 March 16</vt:lpstr>
      <vt:lpstr>Workers Groups’ Proposed Dispute Resolution System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Kwantawan H.</dc:creator>
  <cp:lastModifiedBy>Morrissey, Theo</cp:lastModifiedBy>
  <cp:revision>585</cp:revision>
  <cp:lastPrinted>2017-11-01T09:33:19Z</cp:lastPrinted>
  <dcterms:modified xsi:type="dcterms:W3CDTF">2018-10-30T13:36:18Z</dcterms:modified>
</cp:coreProperties>
</file>