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75" r:id="rId3"/>
  </p:sldMasterIdLst>
  <p:notesMasterIdLst>
    <p:notesMasterId r:id="rId32"/>
  </p:notesMasterIdLst>
  <p:handoutMasterIdLst>
    <p:handoutMasterId r:id="rId33"/>
  </p:handoutMasterIdLst>
  <p:sldIdLst>
    <p:sldId id="275" r:id="rId4"/>
    <p:sldId id="261" r:id="rId5"/>
    <p:sldId id="256" r:id="rId6"/>
    <p:sldId id="263" r:id="rId7"/>
    <p:sldId id="262" r:id="rId8"/>
    <p:sldId id="265" r:id="rId9"/>
    <p:sldId id="297" r:id="rId10"/>
    <p:sldId id="276" r:id="rId11"/>
    <p:sldId id="296" r:id="rId12"/>
    <p:sldId id="283" r:id="rId13"/>
    <p:sldId id="310" r:id="rId14"/>
    <p:sldId id="315" r:id="rId15"/>
    <p:sldId id="312" r:id="rId16"/>
    <p:sldId id="316" r:id="rId17"/>
    <p:sldId id="317" r:id="rId18"/>
    <p:sldId id="322" r:id="rId19"/>
    <p:sldId id="323" r:id="rId20"/>
    <p:sldId id="324" r:id="rId21"/>
    <p:sldId id="290" r:id="rId22"/>
    <p:sldId id="307" r:id="rId23"/>
    <p:sldId id="308" r:id="rId24"/>
    <p:sldId id="306" r:id="rId25"/>
    <p:sldId id="293" r:id="rId26"/>
    <p:sldId id="305" r:id="rId27"/>
    <p:sldId id="301" r:id="rId28"/>
    <p:sldId id="302" r:id="rId29"/>
    <p:sldId id="303" r:id="rId30"/>
    <p:sldId id="259" r:id="rId31"/>
  </p:sldIdLst>
  <p:sldSz cx="9144000" cy="6858000" type="screen4x3"/>
  <p:notesSz cx="9926638" cy="6797675"/>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74" autoAdjust="0"/>
    <p:restoredTop sz="92653" autoAdjust="0"/>
  </p:normalViewPr>
  <p:slideViewPr>
    <p:cSldViewPr>
      <p:cViewPr varScale="1">
        <p:scale>
          <a:sx n="96" d="100"/>
          <a:sy n="96" d="100"/>
        </p:scale>
        <p:origin x="-12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notesMaster" Target="notesMasters/notesMaster1.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989010D7-E6D1-3B49-A136-0927FA31C871}" type="datetimeFigureOut">
              <a:rPr lang="en-US" smtClean="0"/>
              <a:pPr/>
              <a:t>17/04/13</a:t>
            </a:fld>
            <a:endParaRPr lang="en-US"/>
          </a:p>
        </p:txBody>
      </p:sp>
      <p:sp>
        <p:nvSpPr>
          <p:cNvPr id="4" name="Footer Placeholder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ADC95FF5-6793-A344-B1D0-844C95356B2D}" type="slidenum">
              <a:rPr lang="en-US" smtClean="0"/>
              <a:pPr/>
              <a:t>‹#›</a:t>
            </a:fld>
            <a:endParaRPr lang="en-US"/>
          </a:p>
        </p:txBody>
      </p:sp>
    </p:spTree>
    <p:extLst>
      <p:ext uri="{BB962C8B-B14F-4D97-AF65-F5344CB8AC3E}">
        <p14:creationId xmlns:p14="http://schemas.microsoft.com/office/powerpoint/2010/main" val="303806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nl-BE"/>
          </a:p>
        </p:txBody>
      </p:sp>
      <p:sp>
        <p:nvSpPr>
          <p:cNvPr id="3" name="Date Placeholder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154E4AC2-6FBA-4DDC-BF60-804305131E02}" type="datetimeFigureOut">
              <a:rPr lang="nl-BE" smtClean="0"/>
              <a:pPr/>
              <a:t>17/04/13</a:t>
            </a:fld>
            <a:endParaRPr lang="nl-BE"/>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nl-BE"/>
          </a:p>
        </p:txBody>
      </p:sp>
      <p:sp>
        <p:nvSpPr>
          <p:cNvPr id="5" name="Notes Placeholder 4"/>
          <p:cNvSpPr>
            <a:spLocks noGrp="1"/>
          </p:cNvSpPr>
          <p:nvPr>
            <p:ph type="body" sz="quarter" idx="3"/>
          </p:nvPr>
        </p:nvSpPr>
        <p:spPr>
          <a:xfrm>
            <a:off x="992664" y="3228896"/>
            <a:ext cx="7941310" cy="305895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6" name="Footer Placeholder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nl-BE"/>
          </a:p>
        </p:txBody>
      </p:sp>
      <p:sp>
        <p:nvSpPr>
          <p:cNvPr id="7" name="Slide Number Placeholder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55B0C7FD-EB99-4930-A50F-F40A23156DF8}" type="slidenum">
              <a:rPr lang="nl-BE" smtClean="0"/>
              <a:pPr/>
              <a:t>‹#›</a:t>
            </a:fld>
            <a:endParaRPr lang="nl-BE"/>
          </a:p>
        </p:txBody>
      </p:sp>
    </p:spTree>
    <p:extLst>
      <p:ext uri="{BB962C8B-B14F-4D97-AF65-F5344CB8AC3E}">
        <p14:creationId xmlns:p14="http://schemas.microsoft.com/office/powerpoint/2010/main" val="1101777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s-ES" sz="1200" dirty="0" smtClean="0"/>
              <a:t>- “actuaciones” (correcto)</a:t>
            </a:r>
            <a:endParaRPr lang="fr-FR" dirty="0"/>
          </a:p>
        </p:txBody>
      </p:sp>
      <p:sp>
        <p:nvSpPr>
          <p:cNvPr id="4" name="Espace réservé du numéro de diapositive 3"/>
          <p:cNvSpPr>
            <a:spLocks noGrp="1"/>
          </p:cNvSpPr>
          <p:nvPr>
            <p:ph type="sldNum" sz="quarter" idx="10"/>
          </p:nvPr>
        </p:nvSpPr>
        <p:spPr/>
        <p:txBody>
          <a:bodyPr/>
          <a:lstStyle/>
          <a:p>
            <a:fld id="{55B0C7FD-EB99-4930-A50F-F40A23156DF8}" type="slidenum">
              <a:rPr lang="nl-BE" smtClean="0"/>
              <a:pPr/>
              <a:t>5</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es-ES" sz="1200" dirty="0" smtClean="0"/>
              <a:t>“secretaría” (término</a:t>
            </a:r>
            <a:r>
              <a:rPr lang="es-ES" sz="1200" baseline="0" dirty="0" smtClean="0"/>
              <a:t> correcto) – “secretariado” = cargo de secretario/a</a:t>
            </a:r>
          </a:p>
          <a:p>
            <a:pPr>
              <a:buFontTx/>
              <a:buChar char="-"/>
            </a:pPr>
            <a:r>
              <a:rPr lang="es-ES" sz="1200" baseline="0" dirty="0" smtClean="0"/>
              <a:t> “</a:t>
            </a:r>
            <a:r>
              <a:rPr lang="es-ES" sz="1200" dirty="0" smtClean="0"/>
              <a:t>las partes interesadas (internas o externas)” (más</a:t>
            </a:r>
            <a:r>
              <a:rPr lang="es-ES" sz="1200" baseline="0" dirty="0" smtClean="0"/>
              <a:t> cercano al original)</a:t>
            </a:r>
          </a:p>
          <a:p>
            <a:pPr>
              <a:buFontTx/>
              <a:buChar char="-"/>
            </a:pPr>
            <a:endParaRPr lang="fr-FR" dirty="0"/>
          </a:p>
        </p:txBody>
      </p:sp>
      <p:sp>
        <p:nvSpPr>
          <p:cNvPr id="4" name="Espace réservé du numéro de diapositive 3"/>
          <p:cNvSpPr>
            <a:spLocks noGrp="1"/>
          </p:cNvSpPr>
          <p:nvPr>
            <p:ph type="sldNum" sz="quarter" idx="10"/>
          </p:nvPr>
        </p:nvSpPr>
        <p:spPr/>
        <p:txBody>
          <a:bodyPr/>
          <a:lstStyle/>
          <a:p>
            <a:fld id="{55B0C7FD-EB99-4930-A50F-F40A23156DF8}" type="slidenum">
              <a:rPr lang="nl-BE" smtClean="0"/>
              <a:pPr/>
              <a:t>6</a:t>
            </a:fld>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s-ES" noProof="0" dirty="0" smtClean="0"/>
              <a:t>- “</a:t>
            </a:r>
            <a:r>
              <a:rPr lang="es-ES" noProof="0" dirty="0" err="1" smtClean="0"/>
              <a:t>advocacy</a:t>
            </a:r>
            <a:r>
              <a:rPr lang="es-ES" noProof="0" dirty="0" smtClean="0"/>
              <a:t>” =</a:t>
            </a:r>
            <a:r>
              <a:rPr lang="es-ES" baseline="0" noProof="0" dirty="0" smtClean="0"/>
              <a:t> defensa (no “incidencia política”) en los documentos</a:t>
            </a:r>
            <a:endParaRPr lang="es-ES" noProof="0" dirty="0"/>
          </a:p>
        </p:txBody>
      </p:sp>
      <p:sp>
        <p:nvSpPr>
          <p:cNvPr id="4" name="Espace réservé du numéro de diapositive 3"/>
          <p:cNvSpPr>
            <a:spLocks noGrp="1"/>
          </p:cNvSpPr>
          <p:nvPr>
            <p:ph type="sldNum" sz="quarter" idx="10"/>
          </p:nvPr>
        </p:nvSpPr>
        <p:spPr/>
        <p:txBody>
          <a:bodyPr/>
          <a:lstStyle/>
          <a:p>
            <a:fld id="{55B0C7FD-EB99-4930-A50F-F40A23156DF8}" type="slidenum">
              <a:rPr lang="nl-BE" smtClean="0"/>
              <a:pPr/>
              <a:t>14</a:t>
            </a:fld>
            <a:endParaRPr lang="nl-B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s-ES" noProof="0" dirty="0" smtClean="0"/>
              <a:t>- « </a:t>
            </a:r>
            <a:r>
              <a:rPr lang="es-ES" sz="1200" noProof="0" dirty="0" smtClean="0"/>
              <a:t>comprehensiva” según</a:t>
            </a:r>
            <a:r>
              <a:rPr lang="es-ES" sz="1200" baseline="0" noProof="0" dirty="0" smtClean="0"/>
              <a:t> las correcciones</a:t>
            </a:r>
            <a:r>
              <a:rPr lang="es-ES" sz="1200" noProof="0" dirty="0" smtClean="0"/>
              <a:t> (anglicismo)</a:t>
            </a:r>
            <a:endParaRPr lang="es-ES" noProof="0" dirty="0"/>
          </a:p>
        </p:txBody>
      </p:sp>
      <p:sp>
        <p:nvSpPr>
          <p:cNvPr id="4" name="Espace réservé du numéro de diapositive 3"/>
          <p:cNvSpPr>
            <a:spLocks noGrp="1"/>
          </p:cNvSpPr>
          <p:nvPr>
            <p:ph type="sldNum" sz="quarter" idx="10"/>
          </p:nvPr>
        </p:nvSpPr>
        <p:spPr/>
        <p:txBody>
          <a:bodyPr/>
          <a:lstStyle/>
          <a:p>
            <a:fld id="{55B0C7FD-EB99-4930-A50F-F40A23156DF8}" type="slidenum">
              <a:rPr lang="nl-BE" smtClean="0"/>
              <a:pPr/>
              <a:t>18</a:t>
            </a:fld>
            <a:endParaRPr lang="nl-B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s-ES" noProof="0" dirty="0" smtClean="0"/>
              <a:t>Ídem:</a:t>
            </a:r>
            <a:r>
              <a:rPr lang="es-ES" baseline="0" noProof="0" dirty="0" smtClean="0"/>
              <a:t> “comprehensiva” (¿amplia?)</a:t>
            </a:r>
            <a:endParaRPr lang="es-ES" noProof="0" dirty="0"/>
          </a:p>
        </p:txBody>
      </p:sp>
      <p:sp>
        <p:nvSpPr>
          <p:cNvPr id="4" name="Espace réservé du numéro de diapositive 3"/>
          <p:cNvSpPr>
            <a:spLocks noGrp="1"/>
          </p:cNvSpPr>
          <p:nvPr>
            <p:ph type="sldNum" sz="quarter" idx="10"/>
          </p:nvPr>
        </p:nvSpPr>
        <p:spPr/>
        <p:txBody>
          <a:bodyPr/>
          <a:lstStyle/>
          <a:p>
            <a:fld id="{55B0C7FD-EB99-4930-A50F-F40A23156DF8}" type="slidenum">
              <a:rPr lang="nl-BE" smtClean="0"/>
              <a:pPr/>
              <a:t>26</a:t>
            </a:fld>
            <a:endParaRPr lang="nl-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es-ES" sz="1200" baseline="0" noProof="0" dirty="0" smtClean="0"/>
              <a:t> </a:t>
            </a:r>
            <a:r>
              <a:rPr lang="es-ES" sz="1200" noProof="0" dirty="0" smtClean="0"/>
              <a:t>“pertenencia a la red”, “afiliación</a:t>
            </a:r>
            <a:r>
              <a:rPr lang="es-ES" sz="1200" baseline="0" noProof="0" dirty="0" smtClean="0"/>
              <a:t> a la red” (¿mejor que “</a:t>
            </a:r>
            <a:r>
              <a:rPr lang="es-ES" sz="1200" baseline="0" noProof="0" dirty="0" err="1" smtClean="0"/>
              <a:t>membresía</a:t>
            </a:r>
            <a:r>
              <a:rPr lang="es-ES" sz="1200" baseline="0" noProof="0" dirty="0" smtClean="0"/>
              <a:t>”?)</a:t>
            </a:r>
          </a:p>
          <a:p>
            <a:pPr>
              <a:buFontTx/>
              <a:buChar char="-"/>
            </a:pPr>
            <a:endParaRPr lang="fr-FR" dirty="0"/>
          </a:p>
        </p:txBody>
      </p:sp>
      <p:sp>
        <p:nvSpPr>
          <p:cNvPr id="4" name="Espace réservé du numéro de diapositive 3"/>
          <p:cNvSpPr>
            <a:spLocks noGrp="1"/>
          </p:cNvSpPr>
          <p:nvPr>
            <p:ph type="sldNum" sz="quarter" idx="10"/>
          </p:nvPr>
        </p:nvSpPr>
        <p:spPr/>
        <p:txBody>
          <a:bodyPr/>
          <a:lstStyle/>
          <a:p>
            <a:fld id="{55B0C7FD-EB99-4930-A50F-F40A23156DF8}" type="slidenum">
              <a:rPr lang="nl-BE" smtClean="0"/>
              <a:pPr/>
              <a:t>27</a:t>
            </a:fld>
            <a:endParaRPr lang="nl-B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0906"/>
            <a:ext cx="7772400" cy="1470025"/>
          </a:xfrm>
        </p:spPr>
        <p:txBody>
          <a:bodyPr/>
          <a:lstStyle>
            <a:lvl1pPr>
              <a:defRPr>
                <a:solidFill>
                  <a:schemeClr val="accent1"/>
                </a:solidFill>
              </a:defRPr>
            </a:lvl1pPr>
          </a:lstStyle>
          <a:p>
            <a:r>
              <a:rPr lang="nl-BE" smtClean="0"/>
              <a:t>Click to edit Master title style</a:t>
            </a:r>
            <a:endParaRPr lang="nl-BE" dirty="0"/>
          </a:p>
        </p:txBody>
      </p:sp>
      <p:sp>
        <p:nvSpPr>
          <p:cNvPr id="3" name="Subtitle 2"/>
          <p:cNvSpPr>
            <a:spLocks noGrp="1"/>
          </p:cNvSpPr>
          <p:nvPr>
            <p:ph type="subTitle" idx="1"/>
          </p:nvPr>
        </p:nvSpPr>
        <p:spPr>
          <a:xfrm>
            <a:off x="1371600" y="4196680"/>
            <a:ext cx="6400800" cy="1752600"/>
          </a:xfrm>
        </p:spPr>
        <p:txBody>
          <a:bodyPr>
            <a:normAutofit/>
          </a:bodyPr>
          <a:lstStyle>
            <a:lvl1pPr marL="0" indent="0" algn="ctr">
              <a:buNone/>
              <a:defRPr sz="20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Click to edit Master subtitle style</a:t>
            </a:r>
            <a:endParaRPr lang="nl-BE"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193484"/>
            <a:ext cx="2302347" cy="1547885"/>
          </a:xfrm>
          <a:prstGeom prst="rect">
            <a:avLst/>
          </a:prstGeom>
        </p:spPr>
      </p:pic>
    </p:spTree>
    <p:extLst>
      <p:ext uri="{BB962C8B-B14F-4D97-AF65-F5344CB8AC3E}">
        <p14:creationId xmlns:p14="http://schemas.microsoft.com/office/powerpoint/2010/main" val="212141361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nl-BE" smtClean="0"/>
              <a:t>Click to edit Master title style</a:t>
            </a:r>
            <a:endParaRPr lang="nl-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smtClean="0"/>
              <a:t>Drag picture to placeholder or click icon to add</a:t>
            </a:r>
            <a:endParaRPr lang="nl-BE"/>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4"/>
          <p:cNvSpPr>
            <a:spLocks noGrp="1"/>
          </p:cNvSpPr>
          <p:nvPr>
            <p:ph type="dt" sz="half" idx="10"/>
          </p:nvPr>
        </p:nvSpPr>
        <p:spPr/>
        <p:txBody>
          <a:bodyPr/>
          <a:lstStyle/>
          <a:p>
            <a:fld id="{CB3E2F52-A422-7046-8020-F249EA04F117}" type="datetime1">
              <a:rPr lang="nl-BE" smtClean="0"/>
              <a:pPr/>
              <a:t>17/04/13</a:t>
            </a:fld>
            <a:endParaRPr lang="nl-BE"/>
          </a:p>
        </p:txBody>
      </p:sp>
      <p:sp>
        <p:nvSpPr>
          <p:cNvPr id="6" name="Footer Placeholder 5"/>
          <p:cNvSpPr>
            <a:spLocks noGrp="1"/>
          </p:cNvSpPr>
          <p:nvPr>
            <p:ph type="ftr" sz="quarter" idx="11"/>
          </p:nvPr>
        </p:nvSpPr>
        <p:spPr/>
        <p:txBody>
          <a:bodyPr/>
          <a:lstStyle/>
          <a:p>
            <a:r>
              <a:rPr lang="nl-BE" smtClean="0"/>
              <a:t>TUDCN external evaluation</a:t>
            </a:r>
            <a:endParaRPr lang="nl-BE"/>
          </a:p>
        </p:txBody>
      </p:sp>
      <p:sp>
        <p:nvSpPr>
          <p:cNvPr id="7" name="Slide Number Placeholder 6"/>
          <p:cNvSpPr>
            <a:spLocks noGrp="1"/>
          </p:cNvSpPr>
          <p:nvPr>
            <p:ph type="sldNum" sz="quarter" idx="12"/>
          </p:nvPr>
        </p:nvSpPr>
        <p:spPr/>
        <p:txBody>
          <a:bodyPr/>
          <a:lstStyle/>
          <a:p>
            <a:fld id="{CD816D08-06B3-4DCC-9F0B-CBD25349734F}" type="slidenum">
              <a:rPr lang="nl-BE" smtClean="0"/>
              <a:pPr/>
              <a:t>‹#›</a:t>
            </a:fld>
            <a:endParaRPr lang="nl-BE"/>
          </a:p>
        </p:txBody>
      </p:sp>
    </p:spTree>
    <p:extLst>
      <p:ext uri="{BB962C8B-B14F-4D97-AF65-F5344CB8AC3E}">
        <p14:creationId xmlns:p14="http://schemas.microsoft.com/office/powerpoint/2010/main" val="3983099616"/>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nl-BE"/>
          </a:p>
        </p:txBody>
      </p:sp>
      <p:sp>
        <p:nvSpPr>
          <p:cNvPr id="3" name="Vertical Text Placeholder 2"/>
          <p:cNvSpPr>
            <a:spLocks noGrp="1"/>
          </p:cNvSpPr>
          <p:nvPr>
            <p:ph type="body" orient="vert" idx="1"/>
          </p:nvPr>
        </p:nvSpPr>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nl-BE" dirty="0"/>
          </a:p>
        </p:txBody>
      </p:sp>
      <p:sp>
        <p:nvSpPr>
          <p:cNvPr id="4" name="Date Placeholder 3"/>
          <p:cNvSpPr>
            <a:spLocks noGrp="1"/>
          </p:cNvSpPr>
          <p:nvPr>
            <p:ph type="dt" sz="half" idx="10"/>
          </p:nvPr>
        </p:nvSpPr>
        <p:spPr/>
        <p:txBody>
          <a:bodyPr/>
          <a:lstStyle/>
          <a:p>
            <a:fld id="{CD294F79-2372-DE45-A968-CC643DC66EA4}" type="datetime1">
              <a:rPr lang="nl-BE" smtClean="0"/>
              <a:pPr/>
              <a:t>17/04/13</a:t>
            </a:fld>
            <a:endParaRPr lang="nl-BE"/>
          </a:p>
        </p:txBody>
      </p:sp>
      <p:sp>
        <p:nvSpPr>
          <p:cNvPr id="5" name="Footer Placeholder 4"/>
          <p:cNvSpPr>
            <a:spLocks noGrp="1"/>
          </p:cNvSpPr>
          <p:nvPr>
            <p:ph type="ftr" sz="quarter" idx="11"/>
          </p:nvPr>
        </p:nvSpPr>
        <p:spPr/>
        <p:txBody>
          <a:bodyPr/>
          <a:lstStyle/>
          <a:p>
            <a:r>
              <a:rPr lang="nl-BE" smtClean="0"/>
              <a:t>TUDCN external evaluation</a:t>
            </a:r>
            <a:endParaRPr lang="nl-BE"/>
          </a:p>
        </p:txBody>
      </p:sp>
      <p:sp>
        <p:nvSpPr>
          <p:cNvPr id="6" name="Slide Number Placeholder 5"/>
          <p:cNvSpPr>
            <a:spLocks noGrp="1"/>
          </p:cNvSpPr>
          <p:nvPr>
            <p:ph type="sldNum" sz="quarter" idx="12"/>
          </p:nvPr>
        </p:nvSpPr>
        <p:spPr/>
        <p:txBody>
          <a:bodyPr/>
          <a:lstStyle/>
          <a:p>
            <a:fld id="{CD816D08-06B3-4DCC-9F0B-CBD25349734F}" type="slidenum">
              <a:rPr lang="nl-BE" smtClean="0"/>
              <a:pPr/>
              <a:t>‹#›</a:t>
            </a:fld>
            <a:endParaRPr lang="nl-BE"/>
          </a:p>
        </p:txBody>
      </p:sp>
    </p:spTree>
    <p:extLst>
      <p:ext uri="{BB962C8B-B14F-4D97-AF65-F5344CB8AC3E}">
        <p14:creationId xmlns:p14="http://schemas.microsoft.com/office/powerpoint/2010/main" val="792920877"/>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nl-BE" smtClean="0"/>
              <a:t>Click to edit Master title style</a:t>
            </a:r>
            <a:endParaRPr lang="nl-BE"/>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nl-BE" dirty="0"/>
          </a:p>
        </p:txBody>
      </p:sp>
      <p:sp>
        <p:nvSpPr>
          <p:cNvPr id="4" name="Date Placeholder 3"/>
          <p:cNvSpPr>
            <a:spLocks noGrp="1"/>
          </p:cNvSpPr>
          <p:nvPr>
            <p:ph type="dt" sz="half" idx="10"/>
          </p:nvPr>
        </p:nvSpPr>
        <p:spPr/>
        <p:txBody>
          <a:bodyPr/>
          <a:lstStyle/>
          <a:p>
            <a:fld id="{A45F49E1-02D3-5D4E-A9F2-1643F590CE8D}" type="datetime1">
              <a:rPr lang="nl-BE" smtClean="0"/>
              <a:pPr/>
              <a:t>17/04/13</a:t>
            </a:fld>
            <a:endParaRPr lang="nl-BE"/>
          </a:p>
        </p:txBody>
      </p:sp>
      <p:sp>
        <p:nvSpPr>
          <p:cNvPr id="5" name="Footer Placeholder 4"/>
          <p:cNvSpPr>
            <a:spLocks noGrp="1"/>
          </p:cNvSpPr>
          <p:nvPr>
            <p:ph type="ftr" sz="quarter" idx="11"/>
          </p:nvPr>
        </p:nvSpPr>
        <p:spPr/>
        <p:txBody>
          <a:bodyPr/>
          <a:lstStyle/>
          <a:p>
            <a:r>
              <a:rPr lang="nl-BE" smtClean="0"/>
              <a:t>TUDCN external evaluation</a:t>
            </a:r>
            <a:endParaRPr lang="nl-BE"/>
          </a:p>
        </p:txBody>
      </p:sp>
      <p:sp>
        <p:nvSpPr>
          <p:cNvPr id="6" name="Slide Number Placeholder 5"/>
          <p:cNvSpPr>
            <a:spLocks noGrp="1"/>
          </p:cNvSpPr>
          <p:nvPr>
            <p:ph type="sldNum" sz="quarter" idx="12"/>
          </p:nvPr>
        </p:nvSpPr>
        <p:spPr/>
        <p:txBody>
          <a:bodyPr/>
          <a:lstStyle/>
          <a:p>
            <a:fld id="{CD816D08-06B3-4DCC-9F0B-CBD25349734F}" type="slidenum">
              <a:rPr lang="nl-BE" smtClean="0"/>
              <a:pPr/>
              <a:t>‹#›</a:t>
            </a:fld>
            <a:endParaRPr lang="nl-BE"/>
          </a:p>
        </p:txBody>
      </p:sp>
    </p:spTree>
    <p:extLst>
      <p:ext uri="{BB962C8B-B14F-4D97-AF65-F5344CB8AC3E}">
        <p14:creationId xmlns:p14="http://schemas.microsoft.com/office/powerpoint/2010/main" val="3368256440"/>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nl-BE"/>
          </a:p>
        </p:txBody>
      </p:sp>
      <p:sp>
        <p:nvSpPr>
          <p:cNvPr id="3" name="Date Placeholder 2"/>
          <p:cNvSpPr>
            <a:spLocks noGrp="1"/>
          </p:cNvSpPr>
          <p:nvPr>
            <p:ph type="dt" sz="half" idx="10"/>
          </p:nvPr>
        </p:nvSpPr>
        <p:spPr/>
        <p:txBody>
          <a:bodyPr/>
          <a:lstStyle/>
          <a:p>
            <a:fld id="{A7B3AAE2-D627-FD4A-A0CD-867CF5CFF92D}" type="datetime1">
              <a:rPr lang="nl-BE" smtClean="0"/>
              <a:pPr/>
              <a:t>17/04/13</a:t>
            </a:fld>
            <a:endParaRPr lang="nl-BE"/>
          </a:p>
        </p:txBody>
      </p:sp>
      <p:sp>
        <p:nvSpPr>
          <p:cNvPr id="4" name="Footer Placeholder 3"/>
          <p:cNvSpPr>
            <a:spLocks noGrp="1"/>
          </p:cNvSpPr>
          <p:nvPr>
            <p:ph type="ftr" sz="quarter" idx="11"/>
          </p:nvPr>
        </p:nvSpPr>
        <p:spPr/>
        <p:txBody>
          <a:bodyPr/>
          <a:lstStyle/>
          <a:p>
            <a:r>
              <a:rPr lang="nl-BE" smtClean="0"/>
              <a:t>TUDCN external evaluation</a:t>
            </a:r>
            <a:endParaRPr lang="nl-BE"/>
          </a:p>
        </p:txBody>
      </p:sp>
      <p:sp>
        <p:nvSpPr>
          <p:cNvPr id="5" name="Slide Number Placeholder 4"/>
          <p:cNvSpPr>
            <a:spLocks noGrp="1"/>
          </p:cNvSpPr>
          <p:nvPr>
            <p:ph type="sldNum" sz="quarter" idx="12"/>
          </p:nvPr>
        </p:nvSpPr>
        <p:spPr/>
        <p:txBody>
          <a:bodyPr/>
          <a:lstStyle/>
          <a:p>
            <a:fld id="{CD816D08-06B3-4DCC-9F0B-CBD25349734F}" type="slidenum">
              <a:rPr lang="nl-BE" smtClean="0"/>
              <a:pPr/>
              <a:t>‹#›</a:t>
            </a:fld>
            <a:endParaRPr lang="nl-BE"/>
          </a:p>
        </p:txBody>
      </p:sp>
    </p:spTree>
    <p:extLst>
      <p:ext uri="{BB962C8B-B14F-4D97-AF65-F5344CB8AC3E}">
        <p14:creationId xmlns:p14="http://schemas.microsoft.com/office/powerpoint/2010/main" val="2362767064"/>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nl-B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BE"/>
          </a:p>
        </p:txBody>
      </p:sp>
      <p:sp>
        <p:nvSpPr>
          <p:cNvPr id="4" name="Date Placeholder 3"/>
          <p:cNvSpPr>
            <a:spLocks noGrp="1"/>
          </p:cNvSpPr>
          <p:nvPr>
            <p:ph type="dt" sz="half" idx="10"/>
          </p:nvPr>
        </p:nvSpPr>
        <p:spPr/>
        <p:txBody>
          <a:bodyPr/>
          <a:lstStyle/>
          <a:p>
            <a:fld id="{8EA32A00-3451-264E-B94A-FEEE440E95F2}" type="datetime1">
              <a:rPr lang="nl-BE" smtClean="0"/>
              <a:pPr/>
              <a:t>17/04/13</a:t>
            </a:fld>
            <a:endParaRPr lang="nl-BE"/>
          </a:p>
        </p:txBody>
      </p:sp>
      <p:sp>
        <p:nvSpPr>
          <p:cNvPr id="5" name="Footer Placeholder 4"/>
          <p:cNvSpPr>
            <a:spLocks noGrp="1"/>
          </p:cNvSpPr>
          <p:nvPr>
            <p:ph type="ftr" sz="quarter" idx="11"/>
          </p:nvPr>
        </p:nvSpPr>
        <p:spPr/>
        <p:txBody>
          <a:bodyPr/>
          <a:lstStyle/>
          <a:p>
            <a:r>
              <a:rPr lang="nl-BE" smtClean="0"/>
              <a:t>TUDCN external evaluation</a:t>
            </a:r>
            <a:endParaRPr lang="nl-BE"/>
          </a:p>
        </p:txBody>
      </p:sp>
      <p:sp>
        <p:nvSpPr>
          <p:cNvPr id="6" name="Slide Number Placeholder 5"/>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1826529906"/>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83C658E1-7932-6142-B90C-11D6797C30EE}" type="datetime1">
              <a:rPr lang="nl-BE" smtClean="0"/>
              <a:pPr/>
              <a:t>17/04/13</a:t>
            </a:fld>
            <a:endParaRPr lang="nl-BE"/>
          </a:p>
        </p:txBody>
      </p:sp>
      <p:sp>
        <p:nvSpPr>
          <p:cNvPr id="5" name="Footer Placeholder 4"/>
          <p:cNvSpPr>
            <a:spLocks noGrp="1"/>
          </p:cNvSpPr>
          <p:nvPr>
            <p:ph type="ftr" sz="quarter" idx="11"/>
          </p:nvPr>
        </p:nvSpPr>
        <p:spPr/>
        <p:txBody>
          <a:bodyPr/>
          <a:lstStyle/>
          <a:p>
            <a:r>
              <a:rPr lang="nl-BE" smtClean="0"/>
              <a:t>TUDCN external evaluation</a:t>
            </a:r>
            <a:endParaRPr lang="nl-BE"/>
          </a:p>
        </p:txBody>
      </p:sp>
      <p:sp>
        <p:nvSpPr>
          <p:cNvPr id="6" name="Slide Number Placeholder 5"/>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3930929270"/>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BE"/>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66F69B-8617-114A-9FB0-EAFB700A0114}" type="datetime1">
              <a:rPr lang="nl-BE" smtClean="0"/>
              <a:pPr/>
              <a:t>17/04/13</a:t>
            </a:fld>
            <a:endParaRPr lang="nl-BE"/>
          </a:p>
        </p:txBody>
      </p:sp>
      <p:sp>
        <p:nvSpPr>
          <p:cNvPr id="5" name="Footer Placeholder 4"/>
          <p:cNvSpPr>
            <a:spLocks noGrp="1"/>
          </p:cNvSpPr>
          <p:nvPr>
            <p:ph type="ftr" sz="quarter" idx="11"/>
          </p:nvPr>
        </p:nvSpPr>
        <p:spPr/>
        <p:txBody>
          <a:bodyPr/>
          <a:lstStyle/>
          <a:p>
            <a:r>
              <a:rPr lang="nl-BE" smtClean="0"/>
              <a:t>TUDCN external evaluation</a:t>
            </a:r>
            <a:endParaRPr lang="nl-BE"/>
          </a:p>
        </p:txBody>
      </p:sp>
      <p:sp>
        <p:nvSpPr>
          <p:cNvPr id="6" name="Slide Number Placeholder 5"/>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89609493"/>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Date Placeholder 4"/>
          <p:cNvSpPr>
            <a:spLocks noGrp="1"/>
          </p:cNvSpPr>
          <p:nvPr>
            <p:ph type="dt" sz="half" idx="10"/>
          </p:nvPr>
        </p:nvSpPr>
        <p:spPr/>
        <p:txBody>
          <a:bodyPr/>
          <a:lstStyle/>
          <a:p>
            <a:fld id="{D49B53C3-7288-724D-989A-EFFE90FD06C7}" type="datetime1">
              <a:rPr lang="nl-BE" smtClean="0"/>
              <a:pPr/>
              <a:t>17/04/13</a:t>
            </a:fld>
            <a:endParaRPr lang="nl-BE"/>
          </a:p>
        </p:txBody>
      </p:sp>
      <p:sp>
        <p:nvSpPr>
          <p:cNvPr id="6" name="Footer Placeholder 5"/>
          <p:cNvSpPr>
            <a:spLocks noGrp="1"/>
          </p:cNvSpPr>
          <p:nvPr>
            <p:ph type="ftr" sz="quarter" idx="11"/>
          </p:nvPr>
        </p:nvSpPr>
        <p:spPr/>
        <p:txBody>
          <a:bodyPr/>
          <a:lstStyle/>
          <a:p>
            <a:r>
              <a:rPr lang="nl-BE" smtClean="0"/>
              <a:t>TUDCN external evaluation</a:t>
            </a:r>
            <a:endParaRPr lang="nl-BE"/>
          </a:p>
        </p:txBody>
      </p:sp>
      <p:sp>
        <p:nvSpPr>
          <p:cNvPr id="7" name="Slide Number Placeholder 6"/>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995725965"/>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BE"/>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Date Placeholder 6"/>
          <p:cNvSpPr>
            <a:spLocks noGrp="1"/>
          </p:cNvSpPr>
          <p:nvPr>
            <p:ph type="dt" sz="half" idx="10"/>
          </p:nvPr>
        </p:nvSpPr>
        <p:spPr/>
        <p:txBody>
          <a:bodyPr/>
          <a:lstStyle/>
          <a:p>
            <a:fld id="{9A519F33-31C6-FA4C-B332-91B16C7F8D9E}" type="datetime1">
              <a:rPr lang="nl-BE" smtClean="0"/>
              <a:pPr/>
              <a:t>17/04/13</a:t>
            </a:fld>
            <a:endParaRPr lang="nl-BE"/>
          </a:p>
        </p:txBody>
      </p:sp>
      <p:sp>
        <p:nvSpPr>
          <p:cNvPr id="8" name="Footer Placeholder 7"/>
          <p:cNvSpPr>
            <a:spLocks noGrp="1"/>
          </p:cNvSpPr>
          <p:nvPr>
            <p:ph type="ftr" sz="quarter" idx="11"/>
          </p:nvPr>
        </p:nvSpPr>
        <p:spPr/>
        <p:txBody>
          <a:bodyPr/>
          <a:lstStyle/>
          <a:p>
            <a:r>
              <a:rPr lang="nl-BE" smtClean="0"/>
              <a:t>TUDCN external evaluation</a:t>
            </a:r>
            <a:endParaRPr lang="nl-BE"/>
          </a:p>
        </p:txBody>
      </p:sp>
      <p:sp>
        <p:nvSpPr>
          <p:cNvPr id="9" name="Slide Number Placeholder 8"/>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2876577064"/>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Date Placeholder 2"/>
          <p:cNvSpPr>
            <a:spLocks noGrp="1"/>
          </p:cNvSpPr>
          <p:nvPr>
            <p:ph type="dt" sz="half" idx="10"/>
          </p:nvPr>
        </p:nvSpPr>
        <p:spPr/>
        <p:txBody>
          <a:bodyPr/>
          <a:lstStyle/>
          <a:p>
            <a:fld id="{CA3B36DE-6CEB-1B4A-8688-22A0D72B7B7D}" type="datetime1">
              <a:rPr lang="nl-BE" smtClean="0"/>
              <a:pPr/>
              <a:t>17/04/13</a:t>
            </a:fld>
            <a:endParaRPr lang="nl-BE"/>
          </a:p>
        </p:txBody>
      </p:sp>
      <p:sp>
        <p:nvSpPr>
          <p:cNvPr id="4" name="Footer Placeholder 3"/>
          <p:cNvSpPr>
            <a:spLocks noGrp="1"/>
          </p:cNvSpPr>
          <p:nvPr>
            <p:ph type="ftr" sz="quarter" idx="11"/>
          </p:nvPr>
        </p:nvSpPr>
        <p:spPr/>
        <p:txBody>
          <a:bodyPr/>
          <a:lstStyle/>
          <a:p>
            <a:r>
              <a:rPr lang="nl-BE" smtClean="0"/>
              <a:t>TUDCN external evaluation</a:t>
            </a:r>
            <a:endParaRPr lang="nl-BE"/>
          </a:p>
        </p:txBody>
      </p:sp>
      <p:sp>
        <p:nvSpPr>
          <p:cNvPr id="5" name="Slide Number Placeholder 4"/>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1825838474"/>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blipFill dpi="0" rotWithShape="1">
          <a:blip r:embed="rId2" cstate="print">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40906"/>
            <a:ext cx="7772400" cy="1470025"/>
          </a:xfrm>
        </p:spPr>
        <p:txBody>
          <a:bodyPr/>
          <a:lstStyle>
            <a:lvl1pPr>
              <a:defRPr>
                <a:solidFill>
                  <a:schemeClr val="accent1"/>
                </a:solidFill>
              </a:defRPr>
            </a:lvl1pPr>
          </a:lstStyle>
          <a:p>
            <a:r>
              <a:rPr lang="nl-BE" smtClean="0"/>
              <a:t>Click to edit Master title style</a:t>
            </a:r>
            <a:endParaRPr lang="nl-BE" dirty="0"/>
          </a:p>
        </p:txBody>
      </p:sp>
      <p:sp>
        <p:nvSpPr>
          <p:cNvPr id="3" name="Subtitle 2"/>
          <p:cNvSpPr>
            <a:spLocks noGrp="1"/>
          </p:cNvSpPr>
          <p:nvPr>
            <p:ph type="subTitle" idx="1"/>
          </p:nvPr>
        </p:nvSpPr>
        <p:spPr>
          <a:xfrm>
            <a:off x="1371600" y="4196680"/>
            <a:ext cx="6400800" cy="1752600"/>
          </a:xfrm>
        </p:spPr>
        <p:txBody>
          <a:bodyPr>
            <a:normAutofit/>
          </a:bodyPr>
          <a:lstStyle>
            <a:lvl1pPr marL="0" indent="0" algn="ctr">
              <a:buNone/>
              <a:defRPr sz="2000">
                <a:solidFill>
                  <a:schemeClr val="accent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Click to edit Master subtitle style</a:t>
            </a:r>
            <a:endParaRPr lang="nl-BE" dirty="0"/>
          </a:p>
        </p:txBody>
      </p:sp>
    </p:spTree>
    <p:extLst>
      <p:ext uri="{BB962C8B-B14F-4D97-AF65-F5344CB8AC3E}">
        <p14:creationId xmlns:p14="http://schemas.microsoft.com/office/powerpoint/2010/main" val="3409826501"/>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388F3-8935-424B-ABC3-17790988EE97}" type="datetime1">
              <a:rPr lang="nl-BE" smtClean="0"/>
              <a:pPr/>
              <a:t>17/04/13</a:t>
            </a:fld>
            <a:endParaRPr lang="nl-BE"/>
          </a:p>
        </p:txBody>
      </p:sp>
      <p:sp>
        <p:nvSpPr>
          <p:cNvPr id="3" name="Footer Placeholder 2"/>
          <p:cNvSpPr>
            <a:spLocks noGrp="1"/>
          </p:cNvSpPr>
          <p:nvPr>
            <p:ph type="ftr" sz="quarter" idx="11"/>
          </p:nvPr>
        </p:nvSpPr>
        <p:spPr/>
        <p:txBody>
          <a:bodyPr/>
          <a:lstStyle/>
          <a:p>
            <a:r>
              <a:rPr lang="nl-BE" smtClean="0"/>
              <a:t>TUDCN external evaluation</a:t>
            </a:r>
            <a:endParaRPr lang="nl-BE"/>
          </a:p>
        </p:txBody>
      </p:sp>
      <p:sp>
        <p:nvSpPr>
          <p:cNvPr id="4" name="Slide Number Placeholder 3"/>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467656567"/>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nl-BE"/>
          </a:p>
        </p:txBody>
      </p:sp>
      <p:sp>
        <p:nvSpPr>
          <p:cNvPr id="3" name="Content Placeholder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Text Placeholder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93385A-7F46-8C47-A5B1-48F6716352D1}" type="datetime1">
              <a:rPr lang="nl-BE" smtClean="0"/>
              <a:pPr/>
              <a:t>17/04/13</a:t>
            </a:fld>
            <a:endParaRPr lang="nl-BE"/>
          </a:p>
        </p:txBody>
      </p:sp>
      <p:sp>
        <p:nvSpPr>
          <p:cNvPr id="6" name="Footer Placeholder 5"/>
          <p:cNvSpPr>
            <a:spLocks noGrp="1"/>
          </p:cNvSpPr>
          <p:nvPr>
            <p:ph type="ftr" sz="quarter" idx="11"/>
          </p:nvPr>
        </p:nvSpPr>
        <p:spPr/>
        <p:txBody>
          <a:bodyPr/>
          <a:lstStyle/>
          <a:p>
            <a:r>
              <a:rPr lang="nl-BE" smtClean="0"/>
              <a:t>TUDCN external evaluation</a:t>
            </a:r>
            <a:endParaRPr lang="nl-BE"/>
          </a:p>
        </p:txBody>
      </p:sp>
      <p:sp>
        <p:nvSpPr>
          <p:cNvPr id="7" name="Slide Number Placeholder 6"/>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3315229507"/>
      </p:ext>
    </p:extLst>
  </p:cSld>
  <p:clrMapOvr>
    <a:masterClrMapping/>
  </p:clrMapOvr>
  <p:timing>
    <p:tnLst>
      <p:par>
        <p:cTn xmlns:p14="http://schemas.microsoft.com/office/powerpoint/2010/mai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nl-B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nl-BE"/>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6FFF5-4CC8-0144-8F8F-64ACCD72F9BB}" type="datetime1">
              <a:rPr lang="nl-BE" smtClean="0"/>
              <a:pPr/>
              <a:t>17/04/13</a:t>
            </a:fld>
            <a:endParaRPr lang="nl-BE"/>
          </a:p>
        </p:txBody>
      </p:sp>
      <p:sp>
        <p:nvSpPr>
          <p:cNvPr id="6" name="Footer Placeholder 5"/>
          <p:cNvSpPr>
            <a:spLocks noGrp="1"/>
          </p:cNvSpPr>
          <p:nvPr>
            <p:ph type="ftr" sz="quarter" idx="11"/>
          </p:nvPr>
        </p:nvSpPr>
        <p:spPr/>
        <p:txBody>
          <a:bodyPr/>
          <a:lstStyle/>
          <a:p>
            <a:r>
              <a:rPr lang="nl-BE" smtClean="0"/>
              <a:t>TUDCN external evaluation</a:t>
            </a:r>
            <a:endParaRPr lang="nl-BE"/>
          </a:p>
        </p:txBody>
      </p:sp>
      <p:sp>
        <p:nvSpPr>
          <p:cNvPr id="7" name="Slide Number Placeholder 6"/>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3666193466"/>
      </p:ext>
    </p:extLst>
  </p:cSld>
  <p:clrMapOvr>
    <a:masterClrMapping/>
  </p:clrMapOvr>
  <p:timing>
    <p:tnLst>
      <p:par>
        <p:cTn xmlns:p14="http://schemas.microsoft.com/office/powerpoint/2010/mai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F50EB669-3C39-0F47-89D7-5FDE9329C393}" type="datetime1">
              <a:rPr lang="nl-BE" smtClean="0"/>
              <a:pPr/>
              <a:t>17/04/13</a:t>
            </a:fld>
            <a:endParaRPr lang="nl-BE"/>
          </a:p>
        </p:txBody>
      </p:sp>
      <p:sp>
        <p:nvSpPr>
          <p:cNvPr id="5" name="Footer Placeholder 4"/>
          <p:cNvSpPr>
            <a:spLocks noGrp="1"/>
          </p:cNvSpPr>
          <p:nvPr>
            <p:ph type="ftr" sz="quarter" idx="11"/>
          </p:nvPr>
        </p:nvSpPr>
        <p:spPr/>
        <p:txBody>
          <a:bodyPr/>
          <a:lstStyle/>
          <a:p>
            <a:r>
              <a:rPr lang="nl-BE" smtClean="0"/>
              <a:t>TUDCN external evaluation</a:t>
            </a:r>
            <a:endParaRPr lang="nl-BE"/>
          </a:p>
        </p:txBody>
      </p:sp>
      <p:sp>
        <p:nvSpPr>
          <p:cNvPr id="6" name="Slide Number Placeholder 5"/>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27617100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nl-BE"/>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Date Placeholder 3"/>
          <p:cNvSpPr>
            <a:spLocks noGrp="1"/>
          </p:cNvSpPr>
          <p:nvPr>
            <p:ph type="dt" sz="half" idx="10"/>
          </p:nvPr>
        </p:nvSpPr>
        <p:spPr/>
        <p:txBody>
          <a:bodyPr/>
          <a:lstStyle/>
          <a:p>
            <a:fld id="{DD8F7D55-F353-5348-9A8C-73D530456554}" type="datetime1">
              <a:rPr lang="nl-BE" smtClean="0"/>
              <a:pPr/>
              <a:t>17/04/13</a:t>
            </a:fld>
            <a:endParaRPr lang="nl-BE"/>
          </a:p>
        </p:txBody>
      </p:sp>
      <p:sp>
        <p:nvSpPr>
          <p:cNvPr id="5" name="Footer Placeholder 4"/>
          <p:cNvSpPr>
            <a:spLocks noGrp="1"/>
          </p:cNvSpPr>
          <p:nvPr>
            <p:ph type="ftr" sz="quarter" idx="11"/>
          </p:nvPr>
        </p:nvSpPr>
        <p:spPr/>
        <p:txBody>
          <a:bodyPr/>
          <a:lstStyle/>
          <a:p>
            <a:r>
              <a:rPr lang="nl-BE" smtClean="0"/>
              <a:t>TUDCN external evaluation</a:t>
            </a:r>
            <a:endParaRPr lang="nl-BE"/>
          </a:p>
        </p:txBody>
      </p:sp>
      <p:sp>
        <p:nvSpPr>
          <p:cNvPr id="6" name="Slide Number Placeholder 5"/>
          <p:cNvSpPr>
            <a:spLocks noGrp="1"/>
          </p:cNvSpPr>
          <p:nvPr>
            <p:ph type="sldNum" sz="quarter" idx="12"/>
          </p:nvPr>
        </p:nvSpPr>
        <p:spPr/>
        <p:txBody>
          <a:bodyPr/>
          <a:lstStyle/>
          <a:p>
            <a:fld id="{0B243E0B-F655-4FB1-A763-75D733B83A5F}" type="slidenum">
              <a:rPr lang="nl-BE" smtClean="0"/>
              <a:pPr/>
              <a:t>‹#›</a:t>
            </a:fld>
            <a:endParaRPr lang="nl-BE"/>
          </a:p>
        </p:txBody>
      </p:sp>
    </p:spTree>
    <p:extLst>
      <p:ext uri="{BB962C8B-B14F-4D97-AF65-F5344CB8AC3E}">
        <p14:creationId xmlns:p14="http://schemas.microsoft.com/office/powerpoint/2010/main" val="114197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nl-BE" smtClean="0"/>
              <a:t>Click to edit Master title style</a:t>
            </a:r>
            <a:endParaRPr lang="nl-BE" dirty="0"/>
          </a:p>
        </p:txBody>
      </p:sp>
      <p:sp>
        <p:nvSpPr>
          <p:cNvPr id="4" name="Date Placeholder 3"/>
          <p:cNvSpPr>
            <a:spLocks noGrp="1"/>
          </p:cNvSpPr>
          <p:nvPr>
            <p:ph type="dt" sz="half" idx="10"/>
          </p:nvPr>
        </p:nvSpPr>
        <p:spPr/>
        <p:txBody>
          <a:bodyPr/>
          <a:lstStyle/>
          <a:p>
            <a:fld id="{595E82EB-6FF5-5440-8CE8-B369DC6B245B}" type="datetime1">
              <a:rPr lang="nl-BE" smtClean="0"/>
              <a:pPr/>
              <a:t>17/04/13</a:t>
            </a:fld>
            <a:endParaRPr lang="nl-BE"/>
          </a:p>
        </p:txBody>
      </p:sp>
      <p:sp>
        <p:nvSpPr>
          <p:cNvPr id="5" name="Footer Placeholder 4"/>
          <p:cNvSpPr>
            <a:spLocks noGrp="1"/>
          </p:cNvSpPr>
          <p:nvPr>
            <p:ph type="ftr" sz="quarter" idx="11"/>
          </p:nvPr>
        </p:nvSpPr>
        <p:spPr/>
        <p:txBody>
          <a:bodyPr/>
          <a:lstStyle/>
          <a:p>
            <a:r>
              <a:rPr lang="nl-BE" smtClean="0"/>
              <a:t>TUDCN external evaluation</a:t>
            </a:r>
            <a:endParaRPr lang="nl-BE"/>
          </a:p>
        </p:txBody>
      </p:sp>
      <p:sp>
        <p:nvSpPr>
          <p:cNvPr id="7"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400">
                <a:solidFill>
                  <a:schemeClr val="bg1"/>
                </a:solidFill>
              </a:defRPr>
            </a:lvl1pPr>
          </a:lstStyle>
          <a:p>
            <a:fld id="{CD816D08-06B3-4DCC-9F0B-CBD25349734F}" type="slidenum">
              <a:rPr lang="nl-BE" smtClean="0"/>
              <a:pPr/>
              <a:t>‹#›</a:t>
            </a:fld>
            <a:endParaRPr lang="nl-BE"/>
          </a:p>
        </p:txBody>
      </p:sp>
      <p:sp>
        <p:nvSpPr>
          <p:cNvPr id="8" name="Text Placeholder 2"/>
          <p:cNvSpPr>
            <a:spLocks noGrp="1"/>
          </p:cNvSpPr>
          <p:nvPr>
            <p:ph idx="1"/>
          </p:nvPr>
        </p:nvSpPr>
        <p:spPr>
          <a:xfrm>
            <a:off x="683568" y="1600201"/>
            <a:ext cx="8003232" cy="4525963"/>
          </a:xfrm>
          <a:prstGeom prst="rect">
            <a:avLst/>
          </a:prstGeom>
        </p:spPr>
        <p:txBody>
          <a:bodyPr vert="horz" lIns="91440" tIns="45720" rIns="91440" bIns="45720" rtlCol="0">
            <a:normAutofit/>
          </a:bodyPr>
          <a:lstStyle>
            <a:lvl5pPr marL="2171700" indent="-342900">
              <a:buFontTx/>
              <a:buBlip>
                <a:blip r:embed="rId2"/>
              </a:buBlip>
              <a:defRPr/>
            </a:lvl5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nl-BE" dirty="0"/>
          </a:p>
        </p:txBody>
      </p:sp>
    </p:spTree>
    <p:extLst>
      <p:ext uri="{BB962C8B-B14F-4D97-AF65-F5344CB8AC3E}">
        <p14:creationId xmlns:p14="http://schemas.microsoft.com/office/powerpoint/2010/main" val="154868620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BE" smtClean="0"/>
              <a:t>Click to edit Master title style</a:t>
            </a:r>
            <a:endParaRPr lang="nl-BE"/>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Click to edit Master text styles</a:t>
            </a:r>
          </a:p>
        </p:txBody>
      </p:sp>
      <p:sp>
        <p:nvSpPr>
          <p:cNvPr id="4" name="Date Placeholder 3"/>
          <p:cNvSpPr>
            <a:spLocks noGrp="1"/>
          </p:cNvSpPr>
          <p:nvPr>
            <p:ph type="dt" sz="half" idx="10"/>
          </p:nvPr>
        </p:nvSpPr>
        <p:spPr/>
        <p:txBody>
          <a:bodyPr/>
          <a:lstStyle/>
          <a:p>
            <a:fld id="{ECCCAF13-B3B5-DC4D-99B3-D1F09200DFAC}" type="datetime1">
              <a:rPr lang="nl-BE" smtClean="0"/>
              <a:pPr/>
              <a:t>17/04/13</a:t>
            </a:fld>
            <a:endParaRPr lang="nl-BE"/>
          </a:p>
        </p:txBody>
      </p:sp>
      <p:sp>
        <p:nvSpPr>
          <p:cNvPr id="5" name="Footer Placeholder 4"/>
          <p:cNvSpPr>
            <a:spLocks noGrp="1"/>
          </p:cNvSpPr>
          <p:nvPr>
            <p:ph type="ftr" sz="quarter" idx="11"/>
          </p:nvPr>
        </p:nvSpPr>
        <p:spPr/>
        <p:txBody>
          <a:bodyPr/>
          <a:lstStyle/>
          <a:p>
            <a:r>
              <a:rPr lang="nl-BE" smtClean="0"/>
              <a:t>TUDCN external evaluation</a:t>
            </a:r>
            <a:endParaRPr lang="nl-BE"/>
          </a:p>
        </p:txBody>
      </p:sp>
      <p:sp>
        <p:nvSpPr>
          <p:cNvPr id="6" name="Slide Number Placeholder 5"/>
          <p:cNvSpPr>
            <a:spLocks noGrp="1"/>
          </p:cNvSpPr>
          <p:nvPr>
            <p:ph type="sldNum" sz="quarter" idx="12"/>
          </p:nvPr>
        </p:nvSpPr>
        <p:spPr/>
        <p:txBody>
          <a:bodyPr/>
          <a:lstStyle/>
          <a:p>
            <a:fld id="{CD816D08-06B3-4DCC-9F0B-CBD25349734F}" type="slidenum">
              <a:rPr lang="nl-BE" smtClean="0"/>
              <a:pPr/>
              <a:t>‹#›</a:t>
            </a:fld>
            <a:endParaRPr lang="nl-BE"/>
          </a:p>
        </p:txBody>
      </p:sp>
    </p:spTree>
    <p:extLst>
      <p:ext uri="{BB962C8B-B14F-4D97-AF65-F5344CB8AC3E}">
        <p14:creationId xmlns:p14="http://schemas.microsoft.com/office/powerpoint/2010/main" val="3892383344"/>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nl-BE"/>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nl-BE" dirty="0"/>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nl-BE"/>
          </a:p>
        </p:txBody>
      </p:sp>
      <p:sp>
        <p:nvSpPr>
          <p:cNvPr id="5" name="Date Placeholder 4"/>
          <p:cNvSpPr>
            <a:spLocks noGrp="1"/>
          </p:cNvSpPr>
          <p:nvPr>
            <p:ph type="dt" sz="half" idx="10"/>
          </p:nvPr>
        </p:nvSpPr>
        <p:spPr/>
        <p:txBody>
          <a:bodyPr/>
          <a:lstStyle/>
          <a:p>
            <a:fld id="{0A838AFA-2208-F140-82E4-F07CDAC3273A}" type="datetime1">
              <a:rPr lang="nl-BE" smtClean="0"/>
              <a:pPr/>
              <a:t>17/04/13</a:t>
            </a:fld>
            <a:endParaRPr lang="nl-BE"/>
          </a:p>
        </p:txBody>
      </p:sp>
      <p:sp>
        <p:nvSpPr>
          <p:cNvPr id="6" name="Footer Placeholder 5"/>
          <p:cNvSpPr>
            <a:spLocks noGrp="1"/>
          </p:cNvSpPr>
          <p:nvPr>
            <p:ph type="ftr" sz="quarter" idx="11"/>
          </p:nvPr>
        </p:nvSpPr>
        <p:spPr/>
        <p:txBody>
          <a:bodyPr/>
          <a:lstStyle/>
          <a:p>
            <a:r>
              <a:rPr lang="nl-BE" smtClean="0"/>
              <a:t>TUDCN external evaluation</a:t>
            </a:r>
            <a:endParaRPr lang="nl-BE"/>
          </a:p>
        </p:txBody>
      </p:sp>
      <p:sp>
        <p:nvSpPr>
          <p:cNvPr id="7" name="Slide Number Placeholder 6"/>
          <p:cNvSpPr>
            <a:spLocks noGrp="1"/>
          </p:cNvSpPr>
          <p:nvPr>
            <p:ph type="sldNum" sz="quarter" idx="12"/>
          </p:nvPr>
        </p:nvSpPr>
        <p:spPr/>
        <p:txBody>
          <a:bodyPr/>
          <a:lstStyle/>
          <a:p>
            <a:fld id="{CD816D08-06B3-4DCC-9F0B-CBD25349734F}" type="slidenum">
              <a:rPr lang="nl-BE" smtClean="0"/>
              <a:pPr/>
              <a:t>‹#›</a:t>
            </a:fld>
            <a:endParaRPr lang="nl-BE"/>
          </a:p>
        </p:txBody>
      </p:sp>
    </p:spTree>
    <p:extLst>
      <p:ext uri="{BB962C8B-B14F-4D97-AF65-F5344CB8AC3E}">
        <p14:creationId xmlns:p14="http://schemas.microsoft.com/office/powerpoint/2010/main" val="2697265768"/>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smtClean="0"/>
              <a:t>Click to edit Master title style</a:t>
            </a:r>
            <a:endParaRPr lang="nl-BE"/>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nl-BE"/>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nl-BE"/>
          </a:p>
        </p:txBody>
      </p:sp>
      <p:sp>
        <p:nvSpPr>
          <p:cNvPr id="7" name="Date Placeholder 6"/>
          <p:cNvSpPr>
            <a:spLocks noGrp="1"/>
          </p:cNvSpPr>
          <p:nvPr>
            <p:ph type="dt" sz="half" idx="10"/>
          </p:nvPr>
        </p:nvSpPr>
        <p:spPr/>
        <p:txBody>
          <a:bodyPr/>
          <a:lstStyle/>
          <a:p>
            <a:fld id="{A2591467-9A2E-CE43-8B2E-62F7D47A3908}" type="datetime1">
              <a:rPr lang="nl-BE" smtClean="0"/>
              <a:pPr/>
              <a:t>17/04/13</a:t>
            </a:fld>
            <a:endParaRPr lang="nl-BE"/>
          </a:p>
        </p:txBody>
      </p:sp>
      <p:sp>
        <p:nvSpPr>
          <p:cNvPr id="8" name="Footer Placeholder 7"/>
          <p:cNvSpPr>
            <a:spLocks noGrp="1"/>
          </p:cNvSpPr>
          <p:nvPr>
            <p:ph type="ftr" sz="quarter" idx="11"/>
          </p:nvPr>
        </p:nvSpPr>
        <p:spPr/>
        <p:txBody>
          <a:bodyPr/>
          <a:lstStyle/>
          <a:p>
            <a:r>
              <a:rPr lang="nl-BE" smtClean="0"/>
              <a:t>TUDCN external evaluation</a:t>
            </a:r>
            <a:endParaRPr lang="nl-BE"/>
          </a:p>
        </p:txBody>
      </p:sp>
      <p:sp>
        <p:nvSpPr>
          <p:cNvPr id="9" name="Slide Number Placeholder 8"/>
          <p:cNvSpPr>
            <a:spLocks noGrp="1"/>
          </p:cNvSpPr>
          <p:nvPr>
            <p:ph type="sldNum" sz="quarter" idx="12"/>
          </p:nvPr>
        </p:nvSpPr>
        <p:spPr/>
        <p:txBody>
          <a:bodyPr/>
          <a:lstStyle/>
          <a:p>
            <a:fld id="{CD816D08-06B3-4DCC-9F0B-CBD25349734F}" type="slidenum">
              <a:rPr lang="nl-BE" smtClean="0"/>
              <a:pPr/>
              <a:t>‹#›</a:t>
            </a:fld>
            <a:endParaRPr lang="nl-BE"/>
          </a:p>
        </p:txBody>
      </p:sp>
    </p:spTree>
    <p:extLst>
      <p:ext uri="{BB962C8B-B14F-4D97-AF65-F5344CB8AC3E}">
        <p14:creationId xmlns:p14="http://schemas.microsoft.com/office/powerpoint/2010/main" val="3034253006"/>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nl-BE"/>
          </a:p>
        </p:txBody>
      </p:sp>
      <p:sp>
        <p:nvSpPr>
          <p:cNvPr id="3" name="Date Placeholder 2"/>
          <p:cNvSpPr>
            <a:spLocks noGrp="1"/>
          </p:cNvSpPr>
          <p:nvPr>
            <p:ph type="dt" sz="half" idx="10"/>
          </p:nvPr>
        </p:nvSpPr>
        <p:spPr/>
        <p:txBody>
          <a:bodyPr/>
          <a:lstStyle/>
          <a:p>
            <a:fld id="{53F0BF0D-22D6-8E45-A189-88AFE2B9B0E6}" type="datetime1">
              <a:rPr lang="nl-BE" smtClean="0"/>
              <a:pPr/>
              <a:t>17/04/13</a:t>
            </a:fld>
            <a:endParaRPr lang="nl-BE"/>
          </a:p>
        </p:txBody>
      </p:sp>
      <p:sp>
        <p:nvSpPr>
          <p:cNvPr id="4" name="Footer Placeholder 3"/>
          <p:cNvSpPr>
            <a:spLocks noGrp="1"/>
          </p:cNvSpPr>
          <p:nvPr>
            <p:ph type="ftr" sz="quarter" idx="11"/>
          </p:nvPr>
        </p:nvSpPr>
        <p:spPr/>
        <p:txBody>
          <a:bodyPr/>
          <a:lstStyle/>
          <a:p>
            <a:r>
              <a:rPr lang="nl-BE" smtClean="0"/>
              <a:t>TUDCN external evaluation</a:t>
            </a:r>
            <a:endParaRPr lang="nl-BE"/>
          </a:p>
        </p:txBody>
      </p:sp>
      <p:sp>
        <p:nvSpPr>
          <p:cNvPr id="5" name="Slide Number Placeholder 4"/>
          <p:cNvSpPr>
            <a:spLocks noGrp="1"/>
          </p:cNvSpPr>
          <p:nvPr>
            <p:ph type="sldNum" sz="quarter" idx="12"/>
          </p:nvPr>
        </p:nvSpPr>
        <p:spPr/>
        <p:txBody>
          <a:bodyPr/>
          <a:lstStyle/>
          <a:p>
            <a:fld id="{CD816D08-06B3-4DCC-9F0B-CBD25349734F}" type="slidenum">
              <a:rPr lang="nl-BE" smtClean="0"/>
              <a:pPr/>
              <a:t>‹#›</a:t>
            </a:fld>
            <a:endParaRPr lang="nl-BE"/>
          </a:p>
        </p:txBody>
      </p:sp>
    </p:spTree>
    <p:extLst>
      <p:ext uri="{BB962C8B-B14F-4D97-AF65-F5344CB8AC3E}">
        <p14:creationId xmlns:p14="http://schemas.microsoft.com/office/powerpoint/2010/main" val="2465201566"/>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6C095-0443-1C4C-9BFB-F3BAEF636EF1}" type="datetime1">
              <a:rPr lang="nl-BE" smtClean="0"/>
              <a:pPr/>
              <a:t>17/04/13</a:t>
            </a:fld>
            <a:endParaRPr lang="nl-BE"/>
          </a:p>
        </p:txBody>
      </p:sp>
      <p:sp>
        <p:nvSpPr>
          <p:cNvPr id="3" name="Footer Placeholder 2"/>
          <p:cNvSpPr>
            <a:spLocks noGrp="1"/>
          </p:cNvSpPr>
          <p:nvPr>
            <p:ph type="ftr" sz="quarter" idx="11"/>
          </p:nvPr>
        </p:nvSpPr>
        <p:spPr/>
        <p:txBody>
          <a:bodyPr/>
          <a:lstStyle/>
          <a:p>
            <a:r>
              <a:rPr lang="nl-BE" smtClean="0"/>
              <a:t>TUDCN external evaluation</a:t>
            </a:r>
            <a:endParaRPr lang="nl-BE"/>
          </a:p>
        </p:txBody>
      </p:sp>
      <p:sp>
        <p:nvSpPr>
          <p:cNvPr id="4" name="Slide Number Placeholder 3"/>
          <p:cNvSpPr>
            <a:spLocks noGrp="1"/>
          </p:cNvSpPr>
          <p:nvPr>
            <p:ph type="sldNum" sz="quarter" idx="12"/>
          </p:nvPr>
        </p:nvSpPr>
        <p:spPr/>
        <p:txBody>
          <a:bodyPr/>
          <a:lstStyle/>
          <a:p>
            <a:fld id="{CD816D08-06B3-4DCC-9F0B-CBD25349734F}" type="slidenum">
              <a:rPr lang="nl-BE" smtClean="0"/>
              <a:pPr/>
              <a:t>‹#›</a:t>
            </a:fld>
            <a:endParaRPr lang="nl-BE"/>
          </a:p>
        </p:txBody>
      </p:sp>
    </p:spTree>
    <p:extLst>
      <p:ext uri="{BB962C8B-B14F-4D97-AF65-F5344CB8AC3E}">
        <p14:creationId xmlns:p14="http://schemas.microsoft.com/office/powerpoint/2010/main" val="2782025422"/>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nl-BE" smtClean="0"/>
              <a:t>Click to edit Master title style</a:t>
            </a:r>
            <a:endParaRPr lang="nl-BE"/>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nl-BE"/>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4"/>
          <p:cNvSpPr>
            <a:spLocks noGrp="1"/>
          </p:cNvSpPr>
          <p:nvPr>
            <p:ph type="dt" sz="half" idx="10"/>
          </p:nvPr>
        </p:nvSpPr>
        <p:spPr/>
        <p:txBody>
          <a:bodyPr/>
          <a:lstStyle/>
          <a:p>
            <a:fld id="{461E2B45-6CB2-644B-9A6F-21CFBF92A042}" type="datetime1">
              <a:rPr lang="nl-BE" smtClean="0"/>
              <a:pPr/>
              <a:t>17/04/13</a:t>
            </a:fld>
            <a:endParaRPr lang="nl-BE"/>
          </a:p>
        </p:txBody>
      </p:sp>
      <p:sp>
        <p:nvSpPr>
          <p:cNvPr id="6" name="Footer Placeholder 5"/>
          <p:cNvSpPr>
            <a:spLocks noGrp="1"/>
          </p:cNvSpPr>
          <p:nvPr>
            <p:ph type="ftr" sz="quarter" idx="11"/>
          </p:nvPr>
        </p:nvSpPr>
        <p:spPr/>
        <p:txBody>
          <a:bodyPr/>
          <a:lstStyle/>
          <a:p>
            <a:r>
              <a:rPr lang="nl-BE" smtClean="0"/>
              <a:t>TUDCN external evaluation</a:t>
            </a:r>
            <a:endParaRPr lang="nl-BE"/>
          </a:p>
        </p:txBody>
      </p:sp>
      <p:sp>
        <p:nvSpPr>
          <p:cNvPr id="7" name="Slide Number Placeholder 6"/>
          <p:cNvSpPr>
            <a:spLocks noGrp="1"/>
          </p:cNvSpPr>
          <p:nvPr>
            <p:ph type="sldNum" sz="quarter" idx="12"/>
          </p:nvPr>
        </p:nvSpPr>
        <p:spPr/>
        <p:txBody>
          <a:bodyPr/>
          <a:lstStyle/>
          <a:p>
            <a:fld id="{CD816D08-06B3-4DCC-9F0B-CBD25349734F}" type="slidenum">
              <a:rPr lang="nl-BE" smtClean="0"/>
              <a:pPr/>
              <a:t>‹#›</a:t>
            </a:fld>
            <a:endParaRPr lang="nl-BE"/>
          </a:p>
        </p:txBody>
      </p:sp>
    </p:spTree>
    <p:extLst>
      <p:ext uri="{BB962C8B-B14F-4D97-AF65-F5344CB8AC3E}">
        <p14:creationId xmlns:p14="http://schemas.microsoft.com/office/powerpoint/2010/main" val="1236534186"/>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7" Type="http://schemas.openxmlformats.org/officeDocument/2006/relationships/image" Target="../media/image3.png"/><Relationship Id="rId18"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a:xfrm>
            <a:off x="8172400" y="6309320"/>
            <a:ext cx="971600" cy="43204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 name="Rectangle 6"/>
          <p:cNvSpPr/>
          <p:nvPr/>
        </p:nvSpPr>
        <p:spPr>
          <a:xfrm>
            <a:off x="0" y="260649"/>
            <a:ext cx="9144000" cy="12241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smtClean="0"/>
              <a:t>Click to edit Master title style</a:t>
            </a:r>
            <a:endParaRPr lang="nl-BE" dirty="0"/>
          </a:p>
        </p:txBody>
      </p:sp>
      <p:sp>
        <p:nvSpPr>
          <p:cNvPr id="3" name="Text Placeholder 2"/>
          <p:cNvSpPr>
            <a:spLocks noGrp="1"/>
          </p:cNvSpPr>
          <p:nvPr>
            <p:ph type="body" idx="1"/>
          </p:nvPr>
        </p:nvSpPr>
        <p:spPr>
          <a:xfrm>
            <a:off x="683568" y="1600201"/>
            <a:ext cx="8003232"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 Second level</a:t>
            </a:r>
          </a:p>
          <a:p>
            <a:pPr lvl="2"/>
            <a:r>
              <a:rPr lang="en-US" dirty="0" smtClean="0"/>
              <a:t>Third level</a:t>
            </a:r>
          </a:p>
          <a:p>
            <a:pPr lvl="3"/>
            <a:r>
              <a:rPr lang="en-US" dirty="0" smtClean="0"/>
              <a:t>Fourth level</a:t>
            </a:r>
          </a:p>
          <a:p>
            <a:pPr lvl="4"/>
            <a:r>
              <a:rPr lang="en-US" dirty="0" smtClean="0"/>
              <a:t>Fifth level</a:t>
            </a:r>
          </a:p>
          <a:p>
            <a:pPr lvl="4"/>
            <a:endParaRPr lang="nl-BE"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1E2D5-7182-3D4C-AACD-AAD6682A714B}" type="datetime1">
              <a:rPr lang="nl-BE" smtClean="0"/>
              <a:pPr/>
              <a:t>17/04/13</a:t>
            </a:fld>
            <a:endParaRPr lang="nl-BE"/>
          </a:p>
        </p:txBody>
      </p:sp>
      <p:sp>
        <p:nvSpPr>
          <p:cNvPr id="5" name="Footer Placeholder 4"/>
          <p:cNvSpPr>
            <a:spLocks noGrp="1"/>
          </p:cNvSpPr>
          <p:nvPr>
            <p:ph type="ftr" sz="quarter" idx="3"/>
          </p:nvPr>
        </p:nvSpPr>
        <p:spPr>
          <a:xfrm>
            <a:off x="3275856" y="6356351"/>
            <a:ext cx="2376264" cy="365125"/>
          </a:xfrm>
          <a:prstGeom prst="rect">
            <a:avLst/>
          </a:prstGeom>
        </p:spPr>
        <p:txBody>
          <a:bodyPr vert="horz" lIns="91440" tIns="45720" rIns="91440" bIns="45720" rtlCol="0" anchor="ctr"/>
          <a:lstStyle>
            <a:lvl1pPr algn="ctr">
              <a:defRPr sz="1200">
                <a:solidFill>
                  <a:schemeClr val="accent3"/>
                </a:solidFill>
              </a:defRPr>
            </a:lvl1pPr>
          </a:lstStyle>
          <a:p>
            <a:r>
              <a:rPr lang="nl-BE" smtClean="0"/>
              <a:t>TUDCN external evaluation</a:t>
            </a:r>
            <a:endParaRPr lang="nl-BE"/>
          </a:p>
        </p:txBody>
      </p:sp>
      <p:sp>
        <p:nvSpPr>
          <p:cNvPr id="6" name="Slide Number Placeholder 5"/>
          <p:cNvSpPr>
            <a:spLocks noGrp="1"/>
          </p:cNvSpPr>
          <p:nvPr>
            <p:ph type="sldNum" sz="quarter" idx="4"/>
          </p:nvPr>
        </p:nvSpPr>
        <p:spPr>
          <a:xfrm>
            <a:off x="8172400" y="6356351"/>
            <a:ext cx="514400" cy="365125"/>
          </a:xfrm>
          <a:prstGeom prst="rect">
            <a:avLst/>
          </a:prstGeom>
        </p:spPr>
        <p:txBody>
          <a:bodyPr vert="horz" lIns="91440" tIns="45720" rIns="91440" bIns="45720" rtlCol="0" anchor="ctr"/>
          <a:lstStyle>
            <a:lvl1pPr algn="r">
              <a:defRPr sz="1400">
                <a:solidFill>
                  <a:schemeClr val="bg1"/>
                </a:solidFill>
              </a:defRPr>
            </a:lvl1pPr>
          </a:lstStyle>
          <a:p>
            <a:fld id="{CD816D08-06B3-4DCC-9F0B-CBD25349734F}" type="slidenum">
              <a:rPr lang="nl-BE" smtClean="0"/>
              <a:pPr/>
              <a:t>‹#›</a:t>
            </a:fld>
            <a:endParaRPr lang="nl-BE"/>
          </a:p>
        </p:txBody>
      </p:sp>
      <p:sp>
        <p:nvSpPr>
          <p:cNvPr id="8" name="Rectangle 7"/>
          <p:cNvSpPr/>
          <p:nvPr/>
        </p:nvSpPr>
        <p:spPr>
          <a:xfrm flipH="1">
            <a:off x="0" y="0"/>
            <a:ext cx="26123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9" name="Rectangle 8"/>
          <p:cNvSpPr/>
          <p:nvPr/>
        </p:nvSpPr>
        <p:spPr>
          <a:xfrm>
            <a:off x="323528" y="764704"/>
            <a:ext cx="144000" cy="56166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l-BE"/>
          </a:p>
        </p:txBody>
      </p:sp>
    </p:spTree>
    <p:extLst>
      <p:ext uri="{BB962C8B-B14F-4D97-AF65-F5344CB8AC3E}">
        <p14:creationId xmlns:p14="http://schemas.microsoft.com/office/powerpoint/2010/main" val="4120220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xmlns:p14="http://schemas.microsoft.com/office/powerpoint/2010/main" id="1" dur="indefinite" restart="never" nodeType="tmRoot"/>
      </p:par>
    </p:tnLst>
  </p:timing>
  <p:hf hdr="0" dt="0"/>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457200" indent="-457200" algn="l" defTabSz="914400" rtl="0" eaLnBrk="1" latinLnBrk="0" hangingPunct="1">
        <a:spcBef>
          <a:spcPct val="20000"/>
        </a:spcBef>
        <a:buClr>
          <a:schemeClr val="accent1"/>
        </a:buClr>
        <a:buFontTx/>
        <a:buBlip>
          <a:blip r:embed="rId15"/>
        </a:buBlip>
        <a:defRPr sz="3600" kern="1200">
          <a:solidFill>
            <a:schemeClr val="tx1"/>
          </a:solidFill>
          <a:latin typeface="+mn-lt"/>
          <a:ea typeface="+mn-ea"/>
          <a:cs typeface="+mn-cs"/>
        </a:defRPr>
      </a:lvl1pPr>
      <a:lvl2pPr marL="914400" indent="-457200" algn="l" defTabSz="914400" rtl="0" eaLnBrk="1" latinLnBrk="0" hangingPunct="1">
        <a:spcBef>
          <a:spcPct val="20000"/>
        </a:spcBef>
        <a:buSzPct val="150000"/>
        <a:buFontTx/>
        <a:buBlip>
          <a:blip r:embed="rId16"/>
        </a:buBlip>
        <a:defRPr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17"/>
        </a:buBlip>
        <a:defRPr sz="2400" kern="1200">
          <a:solidFill>
            <a:schemeClr val="tx1"/>
          </a:solidFill>
          <a:latin typeface="+mn-lt"/>
          <a:ea typeface="+mn-ea"/>
          <a:cs typeface="+mn-cs"/>
        </a:defRPr>
      </a:lvl3pPr>
      <a:lvl4pPr marL="1714500" indent="-342900" algn="l" defTabSz="914400" rtl="0" eaLnBrk="1" latinLnBrk="0" hangingPunct="1">
        <a:spcBef>
          <a:spcPct val="20000"/>
        </a:spcBef>
        <a:buClr>
          <a:schemeClr val="accent1"/>
        </a:buClr>
        <a:buSzPct val="150000"/>
        <a:buFont typeface="Wingdings" pitchFamily="2" charset="2"/>
        <a:buChar char="ü"/>
        <a:defRPr sz="2000" kern="1200">
          <a:solidFill>
            <a:schemeClr val="tx1"/>
          </a:solidFill>
          <a:latin typeface="+mn-lt"/>
          <a:ea typeface="+mn-ea"/>
          <a:cs typeface="+mn-cs"/>
        </a:defRPr>
      </a:lvl4pPr>
      <a:lvl5pPr marL="2171700" indent="-342900" algn="l" defTabSz="914400" rtl="0" eaLnBrk="1" latinLnBrk="0" hangingPunct="1">
        <a:spcBef>
          <a:spcPct val="20000"/>
        </a:spcBef>
        <a:buClr>
          <a:schemeClr val="accent1"/>
        </a:buClr>
        <a:buFontTx/>
        <a:buBlip>
          <a:blip r:embed="rId18"/>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477C3-8848-F346-AEA2-236E2141DF1B}" type="datetime1">
              <a:rPr lang="nl-BE" smtClean="0"/>
              <a:pPr/>
              <a:t>17/04/13</a:t>
            </a:fld>
            <a:endParaRPr lang="nl-BE"/>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BE" smtClean="0"/>
              <a:t>TUDCN external evaluation</a:t>
            </a:r>
            <a:endParaRPr lang="nl-BE"/>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2927F0-CF17-4787-BA07-F289669C9302}" type="slidenum">
              <a:rPr lang="nl-BE" smtClean="0"/>
              <a:pPr/>
              <a:t>‹#›</a:t>
            </a:fld>
            <a:endParaRPr lang="nl-BE"/>
          </a:p>
        </p:txBody>
      </p:sp>
    </p:spTree>
    <p:extLst>
      <p:ext uri="{BB962C8B-B14F-4D97-AF65-F5344CB8AC3E}">
        <p14:creationId xmlns:p14="http://schemas.microsoft.com/office/powerpoint/2010/main" val="2986011374"/>
      </p:ext>
    </p:extLst>
  </p:cSld>
  <p:clrMap bg1="lt1" tx1="dk1" bg2="lt2" tx2="dk2" accent1="accent1" accent2="accent2" accent3="accent3" accent4="accent4" accent5="accent5" accent6="accent6" hlink="hlink" folHlink="folHlink"/>
  <p:timing>
    <p:tnLst>
      <p:par>
        <p:cTn xmlns:p14="http://schemas.microsoft.com/office/powerpoint/2010/mai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28800"/>
            <a:ext cx="8229600" cy="1143000"/>
          </a:xfrm>
          <a:prstGeom prst="rect">
            <a:avLst/>
          </a:prstGeom>
        </p:spPr>
        <p:txBody>
          <a:bodyPr vert="horz" lIns="91440" tIns="45720" rIns="91440" bIns="45720" rtlCol="0" anchor="ctr">
            <a:normAutofit/>
          </a:bodyPr>
          <a:lstStyle/>
          <a:p>
            <a:r>
              <a:rPr lang="en-US" smtClean="0"/>
              <a:t>Click to edit Master title style</a:t>
            </a:r>
            <a:endParaRPr lang="nl-BE"/>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B6372A-7839-7D43-B7AE-F051AE190C01}" type="datetime1">
              <a:rPr lang="nl-BE" smtClean="0"/>
              <a:pPr/>
              <a:t>17/04/13</a:t>
            </a:fld>
            <a:endParaRPr lang="nl-BE"/>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BE" smtClean="0"/>
              <a:t>TUDCN external evaluation</a:t>
            </a:r>
            <a:endParaRPr lang="nl-BE"/>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43E0B-F655-4FB1-A763-75D733B83A5F}" type="slidenum">
              <a:rPr lang="nl-BE" smtClean="0"/>
              <a:pPr/>
              <a:t>‹#›</a:t>
            </a:fld>
            <a:endParaRPr lang="nl-BE"/>
          </a:p>
        </p:txBody>
      </p:sp>
    </p:spTree>
    <p:extLst>
      <p:ext uri="{BB962C8B-B14F-4D97-AF65-F5344CB8AC3E}">
        <p14:creationId xmlns:p14="http://schemas.microsoft.com/office/powerpoint/2010/main" val="60650933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xmlns:p14="http://schemas.microsoft.com/office/powerpoint/2010/mai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28.xml.rels><?xml version="1.0" encoding="UTF-8" standalone="yes"?>
<Relationships xmlns="http://schemas.openxmlformats.org/package/2006/relationships"><Relationship Id="rId3" Type="http://schemas.openxmlformats.org/officeDocument/2006/relationships/hyperlink" Target="mailto:info@southresearch.be" TargetMode="External"/><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hyperlink" Target="http://www.southresearch.b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4905"/>
            <a:ext cx="7772400" cy="1470025"/>
          </a:xfrm>
        </p:spPr>
        <p:txBody>
          <a:bodyPr/>
          <a:lstStyle/>
          <a:p>
            <a:r>
              <a:rPr lang="nl-BE" dirty="0" smtClean="0"/>
              <a:t>Evaluación externa</a:t>
            </a:r>
            <a:br>
              <a:rPr lang="nl-BE" dirty="0" smtClean="0"/>
            </a:br>
            <a:r>
              <a:rPr lang="nl-BE" dirty="0" smtClean="0"/>
              <a:t>de la </a:t>
            </a:r>
            <a:r>
              <a:rPr lang="nl-BE" dirty="0" err="1" smtClean="0"/>
              <a:t>RSCD</a:t>
            </a:r>
            <a:r>
              <a:rPr lang="nl-BE" dirty="0" smtClean="0"/>
              <a:t> 2011-12</a:t>
            </a:r>
            <a:endParaRPr lang="nl-BE" dirty="0"/>
          </a:p>
        </p:txBody>
      </p:sp>
      <p:sp>
        <p:nvSpPr>
          <p:cNvPr id="3" name="Subtitle 2"/>
          <p:cNvSpPr>
            <a:spLocks noGrp="1"/>
          </p:cNvSpPr>
          <p:nvPr>
            <p:ph type="subTitle" idx="1"/>
          </p:nvPr>
        </p:nvSpPr>
        <p:spPr>
          <a:xfrm>
            <a:off x="971600" y="4412704"/>
            <a:ext cx="7344816" cy="1752600"/>
          </a:xfrm>
        </p:spPr>
        <p:txBody>
          <a:bodyPr>
            <a:normAutofit/>
          </a:bodyPr>
          <a:lstStyle/>
          <a:p>
            <a:pPr>
              <a:spcAft>
                <a:spcPts val="1800"/>
              </a:spcAft>
            </a:pPr>
            <a:r>
              <a:rPr lang="es-ES" sz="2400" cap="small" dirty="0" smtClean="0"/>
              <a:t>Resultados, conclusiones y recomendaciones de la evaluación</a:t>
            </a:r>
          </a:p>
          <a:p>
            <a:r>
              <a:rPr lang="es-ES" sz="1600" dirty="0" smtClean="0"/>
              <a:t>Presentación en la AG de </a:t>
            </a:r>
            <a:r>
              <a:rPr lang="es-ES" sz="1600" dirty="0" err="1" smtClean="0"/>
              <a:t>Slangerup</a:t>
            </a:r>
            <a:r>
              <a:rPr lang="es-ES" sz="1600" dirty="0" smtClean="0"/>
              <a:t> (Dinamarca)</a:t>
            </a:r>
          </a:p>
          <a:p>
            <a:r>
              <a:rPr lang="es-ES" sz="1600" dirty="0" smtClean="0"/>
              <a:t>17 de abril de 2013</a:t>
            </a:r>
            <a:endParaRPr lang="es-ES" sz="1600" dirty="0"/>
          </a:p>
        </p:txBody>
      </p:sp>
    </p:spTree>
    <p:extLst>
      <p:ext uri="{BB962C8B-B14F-4D97-AF65-F5344CB8AC3E}">
        <p14:creationId xmlns:p14="http://schemas.microsoft.com/office/powerpoint/2010/main" val="2892234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Desarrollo de la red (1/5)</a:t>
            </a:r>
            <a:endParaRPr lang="nl-BE" dirty="0"/>
          </a:p>
        </p:txBody>
      </p:sp>
      <p:sp>
        <p:nvSpPr>
          <p:cNvPr id="3" name="Content Placeholder 2"/>
          <p:cNvSpPr>
            <a:spLocks noGrp="1"/>
          </p:cNvSpPr>
          <p:nvPr>
            <p:ph idx="1"/>
          </p:nvPr>
        </p:nvSpPr>
        <p:spPr>
          <a:xfrm>
            <a:off x="683568" y="1628801"/>
            <a:ext cx="8136904" cy="4248472"/>
          </a:xfrm>
        </p:spPr>
        <p:txBody>
          <a:bodyPr>
            <a:noAutofit/>
          </a:bodyPr>
          <a:lstStyle/>
          <a:p>
            <a:pPr marL="457200" lvl="1">
              <a:lnSpc>
                <a:spcPct val="150000"/>
              </a:lnSpc>
              <a:buClr>
                <a:schemeClr val="accent1"/>
              </a:buClr>
              <a:buSzTx/>
              <a:buBlip>
                <a:blip r:embed="rId2"/>
              </a:buBlip>
            </a:pPr>
            <a:r>
              <a:rPr lang="es-ES" sz="2000" dirty="0" smtClean="0"/>
              <a:t>Amplio consenso sobre </a:t>
            </a:r>
            <a:r>
              <a:rPr lang="es-ES" sz="2000" dirty="0" smtClean="0">
                <a:solidFill>
                  <a:srgbClr val="8E0036"/>
                </a:solidFill>
              </a:rPr>
              <a:t>la pertinencia y la importancia de los objetivos de la red</a:t>
            </a:r>
          </a:p>
          <a:p>
            <a:pPr lvl="1">
              <a:lnSpc>
                <a:spcPct val="150000"/>
              </a:lnSpc>
            </a:pPr>
            <a:r>
              <a:rPr lang="es-ES" sz="1800" dirty="0" smtClean="0"/>
              <a:t>Conocidos y entendidos por sus miembros (al menos por aquellos que están más involucrados)</a:t>
            </a:r>
          </a:p>
          <a:p>
            <a:pPr lvl="1">
              <a:lnSpc>
                <a:spcPct val="150000"/>
              </a:lnSpc>
            </a:pPr>
            <a:r>
              <a:rPr lang="es-ES" sz="1800" dirty="0" smtClean="0"/>
              <a:t>Corresponden con las expectativas de los miembros en la red </a:t>
            </a:r>
          </a:p>
          <a:p>
            <a:pPr lvl="1">
              <a:lnSpc>
                <a:spcPct val="150000"/>
              </a:lnSpc>
            </a:pPr>
            <a:r>
              <a:rPr lang="es-ES" sz="1800" dirty="0" smtClean="0"/>
              <a:t>Reto: lidiar con la complejidad de intereses y expectativas de los miembros a medida que la red se diversifique</a:t>
            </a:r>
          </a:p>
          <a:p>
            <a:pPr>
              <a:lnSpc>
                <a:spcPct val="150000"/>
              </a:lnSpc>
            </a:pPr>
            <a:r>
              <a:rPr lang="es-ES" sz="2000" dirty="0" smtClean="0"/>
              <a:t>Buen nivel de </a:t>
            </a:r>
            <a:r>
              <a:rPr lang="es-ES" sz="2000" dirty="0" smtClean="0">
                <a:solidFill>
                  <a:srgbClr val="8E0036"/>
                </a:solidFill>
              </a:rPr>
              <a:t>confianza</a:t>
            </a:r>
            <a:r>
              <a:rPr lang="es-ES" sz="2000" dirty="0" smtClean="0"/>
              <a:t> : (a) en el trabajo de la secretaría y de los grupos de trabajo; (b) entre los propios miembros de la red</a:t>
            </a:r>
            <a:endParaRPr lang="es-ES" sz="1800" dirty="0" smtClean="0"/>
          </a:p>
        </p:txBody>
      </p:sp>
      <p:sp>
        <p:nvSpPr>
          <p:cNvPr id="4" name="Footer Placeholder 3"/>
          <p:cNvSpPr>
            <a:spLocks noGrp="1"/>
          </p:cNvSpPr>
          <p:nvPr>
            <p:ph type="ftr" sz="quarter" idx="11"/>
          </p:nvPr>
        </p:nvSpPr>
        <p:spPr/>
        <p:txBody>
          <a:bodyPr/>
          <a:lstStyle/>
          <a:p>
            <a:r>
              <a:rPr lang="nl-BE" dirty="0" smtClean="0"/>
              <a:t>Evaluación externa de la RSCD</a:t>
            </a:r>
            <a:endParaRPr lang="nl-BE" dirty="0"/>
          </a:p>
        </p:txBody>
      </p:sp>
      <p:sp>
        <p:nvSpPr>
          <p:cNvPr id="5" name="Slide Number Placeholder 4"/>
          <p:cNvSpPr>
            <a:spLocks noGrp="1"/>
          </p:cNvSpPr>
          <p:nvPr>
            <p:ph type="sldNum" sz="quarter" idx="4"/>
          </p:nvPr>
        </p:nvSpPr>
        <p:spPr/>
        <p:txBody>
          <a:bodyPr/>
          <a:lstStyle/>
          <a:p>
            <a:fld id="{CD816D08-06B3-4DCC-9F0B-CBD25349734F}" type="slidenum">
              <a:rPr lang="nl-BE" smtClean="0"/>
              <a:pPr/>
              <a:t>10</a:t>
            </a:fld>
            <a:endParaRPr lang="nl-BE"/>
          </a:p>
        </p:txBody>
      </p:sp>
    </p:spTree>
    <p:extLst>
      <p:ext uri="{BB962C8B-B14F-4D97-AF65-F5344CB8AC3E}">
        <p14:creationId xmlns:p14="http://schemas.microsoft.com/office/powerpoint/2010/main" val="3927066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Desarrollo de la red (2/5)</a:t>
            </a:r>
            <a:endParaRPr lang="nl-BE" dirty="0"/>
          </a:p>
        </p:txBody>
      </p:sp>
      <p:sp>
        <p:nvSpPr>
          <p:cNvPr id="3" name="Content Placeholder 2"/>
          <p:cNvSpPr>
            <a:spLocks noGrp="1"/>
          </p:cNvSpPr>
          <p:nvPr>
            <p:ph idx="1"/>
          </p:nvPr>
        </p:nvSpPr>
        <p:spPr>
          <a:xfrm>
            <a:off x="683568" y="1628800"/>
            <a:ext cx="8136904" cy="4680519"/>
          </a:xfrm>
        </p:spPr>
        <p:txBody>
          <a:bodyPr>
            <a:normAutofit/>
          </a:bodyPr>
          <a:lstStyle/>
          <a:p>
            <a:pPr>
              <a:lnSpc>
                <a:spcPct val="140000"/>
              </a:lnSpc>
            </a:pPr>
            <a:r>
              <a:rPr lang="es-ES" sz="2000" dirty="0" smtClean="0"/>
              <a:t>Los miembros tienen la posibilidad de </a:t>
            </a:r>
            <a:r>
              <a:rPr lang="es-ES" sz="2000" dirty="0" smtClean="0">
                <a:solidFill>
                  <a:srgbClr val="8E0036"/>
                </a:solidFill>
              </a:rPr>
              <a:t>participar</a:t>
            </a:r>
            <a:r>
              <a:rPr lang="es-ES" sz="2000" dirty="0" smtClean="0"/>
              <a:t> en la toma de decisiones y en actividades =&gt; sentimiento de pertenencia a la red</a:t>
            </a:r>
          </a:p>
          <a:p>
            <a:pPr lvl="1">
              <a:lnSpc>
                <a:spcPct val="140000"/>
              </a:lnSpc>
            </a:pPr>
            <a:r>
              <a:rPr lang="es-ES" sz="2000" dirty="0" smtClean="0"/>
              <a:t>Desafíos :</a:t>
            </a:r>
          </a:p>
          <a:p>
            <a:pPr lvl="2">
              <a:lnSpc>
                <a:spcPct val="140000"/>
              </a:lnSpc>
            </a:pPr>
            <a:r>
              <a:rPr lang="es-ES" sz="1800" dirty="0" smtClean="0"/>
              <a:t>Participación desequilibrada de los miembros: es común en las redes, pero se debe intentar evitar convertirse en una red de “</a:t>
            </a:r>
            <a:r>
              <a:rPr lang="es-ES" sz="1800" i="1" dirty="0" err="1" smtClean="0"/>
              <a:t>insiders</a:t>
            </a:r>
            <a:r>
              <a:rPr lang="es-ES" sz="1800" i="1" dirty="0" smtClean="0"/>
              <a:t>”</a:t>
            </a:r>
            <a:endParaRPr lang="es-ES" sz="1800" dirty="0" smtClean="0"/>
          </a:p>
          <a:p>
            <a:pPr lvl="2">
              <a:lnSpc>
                <a:spcPct val="140000"/>
              </a:lnSpc>
            </a:pPr>
            <a:r>
              <a:rPr lang="es-ES" sz="1800" dirty="0" smtClean="0"/>
              <a:t>Baja representación del Sur y de las FSI</a:t>
            </a:r>
          </a:p>
          <a:p>
            <a:pPr lvl="3">
              <a:lnSpc>
                <a:spcPct val="140000"/>
              </a:lnSpc>
            </a:pPr>
            <a:r>
              <a:rPr lang="es-ES" sz="1600" dirty="0" smtClean="0"/>
              <a:t>Participación del Sur: ha aumentado, pero queda mucho por hacer</a:t>
            </a:r>
          </a:p>
          <a:p>
            <a:pPr lvl="3">
              <a:lnSpc>
                <a:spcPct val="140000"/>
              </a:lnSpc>
            </a:pPr>
            <a:r>
              <a:rPr lang="es-ES" sz="1600" dirty="0" smtClean="0"/>
              <a:t>Participación de las </a:t>
            </a:r>
            <a:r>
              <a:rPr lang="es-ES" sz="1600" dirty="0" err="1" smtClean="0"/>
              <a:t>FSI</a:t>
            </a:r>
            <a:r>
              <a:rPr lang="es-ES" sz="1600" dirty="0" smtClean="0"/>
              <a:t>: solicitud para aclarar la relación las entre las FSI y la CSI/RSCD</a:t>
            </a:r>
          </a:p>
          <a:p>
            <a:pPr lvl="2">
              <a:lnSpc>
                <a:spcPct val="140000"/>
              </a:lnSpc>
            </a:pPr>
            <a:endParaRPr lang="en-GB" sz="700" dirty="0" smtClean="0"/>
          </a:p>
        </p:txBody>
      </p:sp>
      <p:sp>
        <p:nvSpPr>
          <p:cNvPr id="4" name="Footer Placeholder 3"/>
          <p:cNvSpPr>
            <a:spLocks noGrp="1"/>
          </p:cNvSpPr>
          <p:nvPr>
            <p:ph type="ftr" sz="quarter" idx="11"/>
          </p:nvPr>
        </p:nvSpPr>
        <p:spPr/>
        <p:txBody>
          <a:bodyPr/>
          <a:lstStyle/>
          <a:p>
            <a:r>
              <a:rPr lang="nl-BE" dirty="0" smtClean="0"/>
              <a:t>Evaluación externa de la RSCD</a:t>
            </a:r>
            <a:endParaRPr lang="nl-BE" dirty="0"/>
          </a:p>
        </p:txBody>
      </p:sp>
      <p:sp>
        <p:nvSpPr>
          <p:cNvPr id="5" name="Slide Number Placeholder 4"/>
          <p:cNvSpPr>
            <a:spLocks noGrp="1"/>
          </p:cNvSpPr>
          <p:nvPr>
            <p:ph type="sldNum" sz="quarter" idx="4"/>
          </p:nvPr>
        </p:nvSpPr>
        <p:spPr/>
        <p:txBody>
          <a:bodyPr/>
          <a:lstStyle/>
          <a:p>
            <a:fld id="{CD816D08-06B3-4DCC-9F0B-CBD25349734F}" type="slidenum">
              <a:rPr lang="nl-BE" smtClean="0"/>
              <a:pPr/>
              <a:t>11</a:t>
            </a:fld>
            <a:endParaRPr lang="nl-BE"/>
          </a:p>
        </p:txBody>
      </p:sp>
    </p:spTree>
    <p:extLst>
      <p:ext uri="{BB962C8B-B14F-4D97-AF65-F5344CB8AC3E}">
        <p14:creationId xmlns:p14="http://schemas.microsoft.com/office/powerpoint/2010/main" val="3477168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Desarrollo de la red (3/5)</a:t>
            </a:r>
            <a:endParaRPr lang="en-US" dirty="0"/>
          </a:p>
        </p:txBody>
      </p:sp>
      <p:sp>
        <p:nvSpPr>
          <p:cNvPr id="3" name="Footer Placeholder 2"/>
          <p:cNvSpPr>
            <a:spLocks noGrp="1"/>
          </p:cNvSpPr>
          <p:nvPr>
            <p:ph type="ftr" sz="quarter" idx="11"/>
          </p:nvPr>
        </p:nvSpPr>
        <p:spPr>
          <a:xfrm>
            <a:off x="3203848" y="6492875"/>
            <a:ext cx="2376264" cy="365125"/>
          </a:xfrm>
        </p:spPr>
        <p:txBody>
          <a:bodyPr/>
          <a:lstStyle/>
          <a:p>
            <a:r>
              <a:rPr lang="nl-BE" dirty="0" smtClean="0"/>
              <a:t>Evaluación externa de la RSCD</a:t>
            </a:r>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12</a:t>
            </a:fld>
            <a:endParaRPr lang="nl-BE"/>
          </a:p>
        </p:txBody>
      </p:sp>
      <p:sp>
        <p:nvSpPr>
          <p:cNvPr id="5" name="Content Placeholder 4"/>
          <p:cNvSpPr>
            <a:spLocks noGrp="1"/>
          </p:cNvSpPr>
          <p:nvPr>
            <p:ph idx="1"/>
          </p:nvPr>
        </p:nvSpPr>
        <p:spPr>
          <a:xfrm>
            <a:off x="539552" y="1412776"/>
            <a:ext cx="8460432" cy="4997151"/>
          </a:xfrm>
        </p:spPr>
        <p:txBody>
          <a:bodyPr>
            <a:normAutofit fontScale="25000" lnSpcReduction="20000"/>
          </a:bodyPr>
          <a:lstStyle/>
          <a:p>
            <a:pPr>
              <a:lnSpc>
                <a:spcPct val="140000"/>
              </a:lnSpc>
            </a:pPr>
            <a:r>
              <a:rPr lang="es-ES" sz="8000" dirty="0" smtClean="0"/>
              <a:t>Estructura de la red:</a:t>
            </a:r>
          </a:p>
          <a:p>
            <a:pPr lvl="1">
              <a:lnSpc>
                <a:spcPct val="140000"/>
              </a:lnSpc>
            </a:pPr>
            <a:r>
              <a:rPr lang="es-ES" sz="7200" dirty="0" smtClean="0">
                <a:solidFill>
                  <a:schemeClr val="accent4"/>
                </a:solidFill>
              </a:rPr>
              <a:t>Secretariado</a:t>
            </a:r>
            <a:r>
              <a:rPr lang="es-ES" sz="7200" dirty="0" smtClean="0"/>
              <a:t>: </a:t>
            </a:r>
            <a:endParaRPr lang="es-ES" sz="7200" dirty="0" smtClean="0"/>
          </a:p>
          <a:p>
            <a:pPr lvl="2">
              <a:lnSpc>
                <a:spcPct val="140000"/>
              </a:lnSpc>
            </a:pPr>
            <a:r>
              <a:rPr lang="es-ES" sz="6000" dirty="0" smtClean="0"/>
              <a:t>Muy apreciada por los miembros; personal competente</a:t>
            </a:r>
          </a:p>
          <a:p>
            <a:pPr lvl="2">
              <a:lnSpc>
                <a:spcPct val="140000"/>
              </a:lnSpc>
            </a:pPr>
            <a:r>
              <a:rPr lang="es-ES" sz="6000" dirty="0" smtClean="0"/>
              <a:t>Riesgos: trabajar de manera demasiado </a:t>
            </a:r>
            <a:r>
              <a:rPr lang="es-ES" sz="6000" dirty="0" smtClean="0"/>
              <a:t>autónoma; </a:t>
            </a:r>
            <a:r>
              <a:rPr lang="es-ES" sz="6000" dirty="0" smtClean="0"/>
              <a:t>centrarse demasiado en el trabajo externo (en detrimento del refuerzo de la red interna o de la participación de los miembros)</a:t>
            </a:r>
          </a:p>
          <a:p>
            <a:pPr lvl="1">
              <a:lnSpc>
                <a:spcPct val="140000"/>
              </a:lnSpc>
            </a:pPr>
            <a:r>
              <a:rPr lang="es-ES" sz="7200" dirty="0" smtClean="0">
                <a:solidFill>
                  <a:srgbClr val="8E0036"/>
                </a:solidFill>
              </a:rPr>
              <a:t>GFD</a:t>
            </a:r>
            <a:r>
              <a:rPr lang="es-ES" sz="7200" dirty="0" smtClean="0"/>
              <a:t>: </a:t>
            </a:r>
            <a:r>
              <a:rPr lang="es-ES" sz="6000" dirty="0" smtClean="0"/>
              <a:t>no ha asumido completamente su rol de estructura de gobierno, a pesar de los esfuerzos para mejorar</a:t>
            </a:r>
          </a:p>
          <a:p>
            <a:pPr lvl="1">
              <a:lnSpc>
                <a:spcPct val="140000"/>
              </a:lnSpc>
            </a:pPr>
            <a:r>
              <a:rPr lang="es-ES" sz="7200" dirty="0" smtClean="0">
                <a:solidFill>
                  <a:srgbClr val="8E0036"/>
                </a:solidFill>
              </a:rPr>
              <a:t>Asamblea General:</a:t>
            </a:r>
            <a:endParaRPr lang="es-ES" sz="7200" dirty="0" smtClean="0"/>
          </a:p>
          <a:p>
            <a:pPr lvl="2">
              <a:lnSpc>
                <a:spcPct val="140000"/>
              </a:lnSpc>
            </a:pPr>
            <a:r>
              <a:rPr lang="es-ES" sz="6400" dirty="0" smtClean="0"/>
              <a:t> </a:t>
            </a:r>
            <a:r>
              <a:rPr lang="es-ES" sz="6000" dirty="0" smtClean="0"/>
              <a:t>Momento importante para la red</a:t>
            </a:r>
          </a:p>
          <a:p>
            <a:pPr lvl="2">
              <a:lnSpc>
                <a:spcPct val="140000"/>
              </a:lnSpc>
            </a:pPr>
            <a:r>
              <a:rPr lang="es-ES" sz="6000" dirty="0" smtClean="0"/>
              <a:t>Agendas sobrecargadas =&gt; poco tiempo para las relaciones, el intercambio y la creación de redes</a:t>
            </a:r>
          </a:p>
          <a:p>
            <a:pPr lvl="1">
              <a:lnSpc>
                <a:spcPct val="140000"/>
              </a:lnSpc>
            </a:pPr>
            <a:r>
              <a:rPr lang="es-ES" sz="7200" dirty="0" smtClean="0">
                <a:solidFill>
                  <a:srgbClr val="8E0036"/>
                </a:solidFill>
              </a:rPr>
              <a:t>Grupos de Trabajo</a:t>
            </a:r>
            <a:r>
              <a:rPr lang="es-ES" sz="7200" dirty="0" smtClean="0">
                <a:solidFill>
                  <a:srgbClr val="000000"/>
                </a:solidFill>
              </a:rPr>
              <a:t>:</a:t>
            </a:r>
          </a:p>
          <a:p>
            <a:pPr lvl="2">
              <a:lnSpc>
                <a:spcPct val="140000"/>
              </a:lnSpc>
            </a:pPr>
            <a:r>
              <a:rPr lang="es-ES" sz="6000" dirty="0" smtClean="0"/>
              <a:t>Trabajos muy valorados por los miembros de la red</a:t>
            </a:r>
          </a:p>
          <a:p>
            <a:pPr lvl="2">
              <a:lnSpc>
                <a:spcPct val="140000"/>
              </a:lnSpc>
            </a:pPr>
            <a:r>
              <a:rPr lang="es-ES" sz="6000" dirty="0" smtClean="0"/>
              <a:t>Número reducido de participantes (sobre todo en el </a:t>
            </a:r>
            <a:r>
              <a:rPr lang="es-ES" sz="6000" dirty="0" err="1" smtClean="0"/>
              <a:t>GT</a:t>
            </a:r>
            <a:r>
              <a:rPr lang="es-ES" sz="6000" dirty="0" smtClean="0"/>
              <a:t> sobre la eficacia del desarrollo</a:t>
            </a:r>
            <a:r>
              <a:rPr lang="en-GB" sz="6000" dirty="0" smtClean="0"/>
              <a:t>)</a:t>
            </a:r>
            <a:endParaRPr lang="en-US" sz="6000" dirty="0"/>
          </a:p>
        </p:txBody>
      </p:sp>
    </p:spTree>
    <p:extLst>
      <p:ext uri="{BB962C8B-B14F-4D97-AF65-F5344CB8AC3E}">
        <p14:creationId xmlns:p14="http://schemas.microsoft.com/office/powerpoint/2010/main" val="2935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Desarrollo de la red (4/5)</a:t>
            </a:r>
            <a:endParaRPr lang="nl-BE" dirty="0"/>
          </a:p>
        </p:txBody>
      </p:sp>
      <p:sp>
        <p:nvSpPr>
          <p:cNvPr id="3" name="Content Placeholder 2"/>
          <p:cNvSpPr>
            <a:spLocks noGrp="1"/>
          </p:cNvSpPr>
          <p:nvPr>
            <p:ph idx="1"/>
          </p:nvPr>
        </p:nvSpPr>
        <p:spPr>
          <a:xfrm>
            <a:off x="683568" y="1628800"/>
            <a:ext cx="8136904" cy="4680519"/>
          </a:xfrm>
        </p:spPr>
        <p:txBody>
          <a:bodyPr>
            <a:normAutofit/>
          </a:bodyPr>
          <a:lstStyle/>
          <a:p>
            <a:r>
              <a:rPr lang="es-ES" sz="2400" dirty="0" smtClean="0"/>
              <a:t>Presencia de buenos mecanismos </a:t>
            </a:r>
            <a:r>
              <a:rPr lang="es-ES" sz="2400" dirty="0" smtClean="0">
                <a:solidFill>
                  <a:schemeClr val="accent4"/>
                </a:solidFill>
              </a:rPr>
              <a:t>de comunicación e</a:t>
            </a:r>
            <a:r>
              <a:rPr lang="es-ES" sz="2400" dirty="0" smtClean="0"/>
              <a:t> </a:t>
            </a:r>
            <a:r>
              <a:rPr lang="es-ES" sz="2400" dirty="0" smtClean="0">
                <a:solidFill>
                  <a:schemeClr val="accent4"/>
                </a:solidFill>
              </a:rPr>
              <a:t>intercambio de información</a:t>
            </a:r>
            <a:r>
              <a:rPr lang="es-ES" sz="2400" dirty="0" smtClean="0"/>
              <a:t>:</a:t>
            </a:r>
          </a:p>
          <a:p>
            <a:pPr lvl="1"/>
            <a:r>
              <a:rPr lang="es-ES" sz="2000" dirty="0" smtClean="0"/>
              <a:t>Página web de la RSCD, boletín de noticias mensual, repertorio de proyectos, documentos de posturas, notas informativas...</a:t>
            </a:r>
          </a:p>
          <a:p>
            <a:pPr lvl="1"/>
            <a:r>
              <a:rPr lang="es-ES" sz="2000" dirty="0" smtClean="0"/>
              <a:t>Muy apreciados: permite estar informado sobre lo que ocurre en la red y la evolución de la agenda internacional para el desarrollo</a:t>
            </a:r>
          </a:p>
          <a:p>
            <a:pPr lvl="1"/>
            <a:r>
              <a:rPr lang="es-ES" sz="2000" dirty="0" smtClean="0"/>
              <a:t>El boletín de noticias y las notas informativas son considerados especialmente </a:t>
            </a:r>
            <a:r>
              <a:rPr lang="es-ES" sz="2000" dirty="0" smtClean="0"/>
              <a:t>útiles</a:t>
            </a:r>
            <a:endParaRPr lang="es-ES" sz="2400" dirty="0" smtClean="0">
              <a:solidFill>
                <a:schemeClr val="accent4"/>
              </a:solidFill>
            </a:endParaRPr>
          </a:p>
          <a:p>
            <a:pPr lvl="1"/>
            <a:r>
              <a:rPr lang="es-ES" sz="2000" dirty="0" smtClean="0"/>
              <a:t>Puntos débiles: </a:t>
            </a:r>
          </a:p>
          <a:p>
            <a:pPr lvl="2"/>
            <a:r>
              <a:rPr lang="es-ES" sz="1800" dirty="0" smtClean="0"/>
              <a:t>Lista de correo no actualizada</a:t>
            </a:r>
          </a:p>
          <a:p>
            <a:pPr lvl="2"/>
            <a:r>
              <a:rPr lang="es-ES" sz="1800" dirty="0" smtClean="0"/>
              <a:t>Baja participación de los miembros, debido principalmente a las limitaciones de tiempo</a:t>
            </a:r>
          </a:p>
        </p:txBody>
      </p:sp>
      <p:sp>
        <p:nvSpPr>
          <p:cNvPr id="4" name="Footer Placeholder 3"/>
          <p:cNvSpPr>
            <a:spLocks noGrp="1"/>
          </p:cNvSpPr>
          <p:nvPr>
            <p:ph type="ftr" sz="quarter" idx="11"/>
          </p:nvPr>
        </p:nvSpPr>
        <p:spPr>
          <a:xfrm>
            <a:off x="3275856" y="6309320"/>
            <a:ext cx="2376264" cy="365125"/>
          </a:xfrm>
        </p:spPr>
        <p:txBody>
          <a:bodyPr/>
          <a:lstStyle/>
          <a:p>
            <a:r>
              <a:rPr lang="nl-BE" dirty="0" smtClean="0"/>
              <a:t>Evaluación externa de la RSCD</a:t>
            </a:r>
            <a:endParaRPr lang="nl-BE" dirty="0"/>
          </a:p>
        </p:txBody>
      </p:sp>
      <p:sp>
        <p:nvSpPr>
          <p:cNvPr id="5" name="Slide Number Placeholder 4"/>
          <p:cNvSpPr>
            <a:spLocks noGrp="1"/>
          </p:cNvSpPr>
          <p:nvPr>
            <p:ph type="sldNum" sz="quarter" idx="4"/>
          </p:nvPr>
        </p:nvSpPr>
        <p:spPr/>
        <p:txBody>
          <a:bodyPr/>
          <a:lstStyle/>
          <a:p>
            <a:fld id="{CD816D08-06B3-4DCC-9F0B-CBD25349734F}" type="slidenum">
              <a:rPr lang="nl-BE" smtClean="0"/>
              <a:pPr/>
              <a:t>13</a:t>
            </a:fld>
            <a:endParaRPr lang="nl-BE"/>
          </a:p>
        </p:txBody>
      </p:sp>
    </p:spTree>
    <p:extLst>
      <p:ext uri="{BB962C8B-B14F-4D97-AF65-F5344CB8AC3E}">
        <p14:creationId xmlns:p14="http://schemas.microsoft.com/office/powerpoint/2010/main" val="833169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Desarrollo de la red (5/5)</a:t>
            </a:r>
            <a:endParaRPr lang="nl-BE" dirty="0"/>
          </a:p>
        </p:txBody>
      </p:sp>
      <p:sp>
        <p:nvSpPr>
          <p:cNvPr id="3" name="Content Placeholder 2"/>
          <p:cNvSpPr>
            <a:spLocks noGrp="1"/>
          </p:cNvSpPr>
          <p:nvPr>
            <p:ph idx="1"/>
          </p:nvPr>
        </p:nvSpPr>
        <p:spPr>
          <a:xfrm>
            <a:off x="611560" y="1628800"/>
            <a:ext cx="8280920" cy="4896544"/>
          </a:xfrm>
        </p:spPr>
        <p:txBody>
          <a:bodyPr>
            <a:normAutofit lnSpcReduction="10000"/>
          </a:bodyPr>
          <a:lstStyle/>
          <a:p>
            <a:pPr>
              <a:lnSpc>
                <a:spcPct val="120000"/>
              </a:lnSpc>
            </a:pPr>
            <a:r>
              <a:rPr lang="es-ES" sz="2000" dirty="0" smtClean="0"/>
              <a:t>Mayor limitación: </a:t>
            </a:r>
            <a:r>
              <a:rPr lang="es-ES" sz="2000" dirty="0" smtClean="0">
                <a:solidFill>
                  <a:srgbClr val="8E0036"/>
                </a:solidFill>
              </a:rPr>
              <a:t>débil institucionalización en la CSI + poco apoyo político </a:t>
            </a:r>
            <a:r>
              <a:rPr lang="es-ES" sz="2000" dirty="0" smtClean="0"/>
              <a:t>a la red</a:t>
            </a:r>
          </a:p>
          <a:p>
            <a:pPr lvl="1">
              <a:lnSpc>
                <a:spcPct val="120000"/>
              </a:lnSpc>
            </a:pPr>
            <a:r>
              <a:rPr lang="es-ES" sz="1800" dirty="0" smtClean="0"/>
              <a:t>La RSCD es considerada como un proyecto y no como una parte intrínseca del trabajo de la CSI </a:t>
            </a:r>
          </a:p>
          <a:p>
            <a:pPr lvl="1">
              <a:lnSpc>
                <a:spcPct val="120000"/>
              </a:lnSpc>
            </a:pPr>
            <a:r>
              <a:rPr lang="es-ES" sz="1800" dirty="0" smtClean="0"/>
              <a:t>Poca comprensión de : (1) la cooperación al desarrollo ; (2) el rol y el valor añadido de la RSCD </a:t>
            </a:r>
          </a:p>
          <a:p>
            <a:pPr lvl="1">
              <a:lnSpc>
                <a:spcPct val="120000"/>
              </a:lnSpc>
            </a:pPr>
            <a:r>
              <a:rPr lang="es-ES" sz="1800" dirty="0" smtClean="0"/>
              <a:t>Consecuencias: </a:t>
            </a:r>
          </a:p>
          <a:p>
            <a:pPr lvl="2">
              <a:lnSpc>
                <a:spcPct val="120000"/>
              </a:lnSpc>
            </a:pPr>
            <a:r>
              <a:rPr lang="es-ES" sz="1600" dirty="0" smtClean="0"/>
              <a:t>Legitimidad y sostenibilidad de la red afectadas</a:t>
            </a:r>
          </a:p>
          <a:p>
            <a:pPr lvl="2">
              <a:lnSpc>
                <a:spcPct val="120000"/>
              </a:lnSpc>
            </a:pPr>
            <a:r>
              <a:rPr lang="es-ES" sz="1600" dirty="0" smtClean="0"/>
              <a:t>Oportunidades desaprovechadas (en términos de incidencia política, por ejemplo)</a:t>
            </a:r>
          </a:p>
          <a:p>
            <a:pPr lvl="1">
              <a:lnSpc>
                <a:spcPct val="120000"/>
              </a:lnSpc>
            </a:pPr>
            <a:r>
              <a:rPr lang="es-ES" sz="1900" dirty="0" smtClean="0"/>
              <a:t>Necesidad:</a:t>
            </a:r>
          </a:p>
          <a:p>
            <a:pPr lvl="2">
              <a:lnSpc>
                <a:spcPct val="120000"/>
              </a:lnSpc>
            </a:pPr>
            <a:r>
              <a:rPr lang="es-ES" sz="1600" dirty="0" smtClean="0"/>
              <a:t>Reconocimiento político de la RSCD</a:t>
            </a:r>
          </a:p>
          <a:p>
            <a:pPr lvl="2">
              <a:lnSpc>
                <a:spcPct val="120000"/>
              </a:lnSpc>
            </a:pPr>
            <a:r>
              <a:rPr lang="es-ES" sz="1600" dirty="0" smtClean="0"/>
              <a:t>Decisión política de apoyo al desarrollo institucional de la RSCD </a:t>
            </a:r>
          </a:p>
          <a:p>
            <a:pPr lvl="2">
              <a:lnSpc>
                <a:spcPct val="120000"/>
              </a:lnSpc>
            </a:pPr>
            <a:r>
              <a:rPr lang="es-ES" sz="1600" dirty="0" smtClean="0"/>
              <a:t>Pero: es necesario cierto grado de independencia debido al carácter de red de la RSCD</a:t>
            </a:r>
            <a:endParaRPr lang="es-ES" sz="1600" dirty="0"/>
          </a:p>
        </p:txBody>
      </p:sp>
      <p:sp>
        <p:nvSpPr>
          <p:cNvPr id="4" name="Footer Placeholder 3"/>
          <p:cNvSpPr>
            <a:spLocks noGrp="1"/>
          </p:cNvSpPr>
          <p:nvPr>
            <p:ph type="ftr" sz="quarter" idx="11"/>
          </p:nvPr>
        </p:nvSpPr>
        <p:spPr/>
        <p:txBody>
          <a:bodyPr/>
          <a:lstStyle/>
          <a:p>
            <a:r>
              <a:rPr lang="nl-BE" dirty="0" smtClean="0"/>
              <a:t>Evaluación externa de la RSCD</a:t>
            </a:r>
            <a:endParaRPr lang="nl-BE" dirty="0"/>
          </a:p>
        </p:txBody>
      </p:sp>
      <p:sp>
        <p:nvSpPr>
          <p:cNvPr id="5" name="Slide Number Placeholder 4"/>
          <p:cNvSpPr>
            <a:spLocks noGrp="1"/>
          </p:cNvSpPr>
          <p:nvPr>
            <p:ph type="sldNum" sz="quarter" idx="4"/>
          </p:nvPr>
        </p:nvSpPr>
        <p:spPr/>
        <p:txBody>
          <a:bodyPr/>
          <a:lstStyle/>
          <a:p>
            <a:fld id="{CD816D08-06B3-4DCC-9F0B-CBD25349734F}" type="slidenum">
              <a:rPr lang="nl-BE" smtClean="0"/>
              <a:pPr/>
              <a:t>14</a:t>
            </a:fld>
            <a:endParaRPr lang="nl-BE"/>
          </a:p>
        </p:txBody>
      </p:sp>
    </p:spTree>
    <p:extLst>
      <p:ext uri="{BB962C8B-B14F-4D97-AF65-F5344CB8AC3E}">
        <p14:creationId xmlns:p14="http://schemas.microsoft.com/office/powerpoint/2010/main" val="129942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Logros internos (1/2)</a:t>
            </a:r>
            <a:endParaRPr lang="nl-BE" dirty="0"/>
          </a:p>
        </p:txBody>
      </p:sp>
      <p:sp>
        <p:nvSpPr>
          <p:cNvPr id="3" name="Content Placeholder 2"/>
          <p:cNvSpPr>
            <a:spLocks noGrp="1"/>
          </p:cNvSpPr>
          <p:nvPr>
            <p:ph idx="1"/>
          </p:nvPr>
        </p:nvSpPr>
        <p:spPr>
          <a:xfrm>
            <a:off x="683568" y="1628800"/>
            <a:ext cx="8003232" cy="4464495"/>
          </a:xfrm>
        </p:spPr>
        <p:txBody>
          <a:bodyPr>
            <a:normAutofit fontScale="85000" lnSpcReduction="20000"/>
          </a:bodyPr>
          <a:lstStyle/>
          <a:p>
            <a:pPr>
              <a:lnSpc>
                <a:spcPct val="160000"/>
              </a:lnSpc>
            </a:pPr>
            <a:r>
              <a:rPr lang="es-ES" sz="2600" dirty="0" smtClean="0">
                <a:solidFill>
                  <a:srgbClr val="8E0036"/>
                </a:solidFill>
              </a:rPr>
              <a:t>Perspectivas de refuerzo </a:t>
            </a:r>
            <a:r>
              <a:rPr lang="es-ES" sz="2400" dirty="0" smtClean="0"/>
              <a:t>sobre la cooperación al desarrollo y las prácticas a través de, entre otros, los “Principios y directrices </a:t>
            </a:r>
            <a:r>
              <a:rPr lang="es-ES" sz="2400" dirty="0" smtClean="0"/>
              <a:t>sindicales sobre la eficacia del desarrollo”</a:t>
            </a:r>
            <a:r>
              <a:rPr lang="es-ES" sz="2400" dirty="0" smtClean="0"/>
              <a:t>:</a:t>
            </a:r>
          </a:p>
          <a:p>
            <a:pPr lvl="1">
              <a:lnSpc>
                <a:spcPct val="160000"/>
              </a:lnSpc>
            </a:pPr>
            <a:r>
              <a:rPr lang="es-ES" sz="2200" dirty="0" smtClean="0">
                <a:sym typeface="Wingdings"/>
              </a:rPr>
              <a:t>Mejor posicionamiento dentro dela comunidad de OSC</a:t>
            </a:r>
          </a:p>
          <a:p>
            <a:pPr lvl="1">
              <a:lnSpc>
                <a:spcPct val="160000"/>
              </a:lnSpc>
            </a:pPr>
            <a:r>
              <a:rPr lang="es-ES" sz="2200" dirty="0" smtClean="0">
                <a:sym typeface="Wingdings"/>
              </a:rPr>
              <a:t>Mejor articulación de la identidad propia</a:t>
            </a:r>
          </a:p>
          <a:p>
            <a:pPr>
              <a:lnSpc>
                <a:spcPct val="160000"/>
              </a:lnSpc>
            </a:pPr>
            <a:r>
              <a:rPr lang="es-ES" sz="2600" dirty="0" smtClean="0">
                <a:sym typeface="Wingdings"/>
              </a:rPr>
              <a:t>Apertura de los sindicatos, en cierta medida, a temas de cooperación al desarrollo. Sin embargo, los niveles de inclusión y de apropiación de la cooperación al desarrollo siguen siendo bajos. </a:t>
            </a:r>
          </a:p>
          <a:p>
            <a:pPr marL="0" indent="0">
              <a:lnSpc>
                <a:spcPct val="160000"/>
              </a:lnSpc>
              <a:buNone/>
            </a:pPr>
            <a:endParaRPr lang="nl-NL" dirty="0" smtClean="0"/>
          </a:p>
          <a:p>
            <a:pPr marL="0" indent="0">
              <a:lnSpc>
                <a:spcPct val="160000"/>
              </a:lnSpc>
              <a:buNone/>
            </a:pPr>
            <a:endParaRPr lang="nl-BE" sz="2800" dirty="0"/>
          </a:p>
        </p:txBody>
      </p:sp>
      <p:sp>
        <p:nvSpPr>
          <p:cNvPr id="4" name="Footer Placeholder 3"/>
          <p:cNvSpPr>
            <a:spLocks noGrp="1"/>
          </p:cNvSpPr>
          <p:nvPr>
            <p:ph type="ftr" sz="quarter" idx="11"/>
          </p:nvPr>
        </p:nvSpPr>
        <p:spPr/>
        <p:txBody>
          <a:bodyPr/>
          <a:lstStyle/>
          <a:p>
            <a:r>
              <a:rPr lang="nl-BE" dirty="0" smtClean="0"/>
              <a:t>Evaluación externa de la RSCD</a:t>
            </a:r>
            <a:endParaRPr lang="nl-BE" dirty="0"/>
          </a:p>
        </p:txBody>
      </p:sp>
      <p:sp>
        <p:nvSpPr>
          <p:cNvPr id="5" name="Slide Number Placeholder 4"/>
          <p:cNvSpPr>
            <a:spLocks noGrp="1"/>
          </p:cNvSpPr>
          <p:nvPr>
            <p:ph type="sldNum" sz="quarter" idx="4"/>
          </p:nvPr>
        </p:nvSpPr>
        <p:spPr/>
        <p:txBody>
          <a:bodyPr/>
          <a:lstStyle/>
          <a:p>
            <a:fld id="{CD816D08-06B3-4DCC-9F0B-CBD25349734F}" type="slidenum">
              <a:rPr lang="nl-BE" smtClean="0"/>
              <a:pPr/>
              <a:t>15</a:t>
            </a:fld>
            <a:endParaRPr lang="nl-BE"/>
          </a:p>
        </p:txBody>
      </p:sp>
    </p:spTree>
    <p:extLst>
      <p:ext uri="{BB962C8B-B14F-4D97-AF65-F5344CB8AC3E}">
        <p14:creationId xmlns:p14="http://schemas.microsoft.com/office/powerpoint/2010/main" val="3141198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Logros internos (2/2)</a:t>
            </a:r>
            <a:endParaRPr lang="nl-BE" dirty="0"/>
          </a:p>
        </p:txBody>
      </p:sp>
      <p:sp>
        <p:nvSpPr>
          <p:cNvPr id="3" name="Content Placeholder 2"/>
          <p:cNvSpPr>
            <a:spLocks noGrp="1"/>
          </p:cNvSpPr>
          <p:nvPr>
            <p:ph idx="1"/>
          </p:nvPr>
        </p:nvSpPr>
        <p:spPr>
          <a:xfrm>
            <a:off x="683568" y="1628800"/>
            <a:ext cx="8003232" cy="4464495"/>
          </a:xfrm>
        </p:spPr>
        <p:txBody>
          <a:bodyPr>
            <a:normAutofit fontScale="47500" lnSpcReduction="20000"/>
          </a:bodyPr>
          <a:lstStyle/>
          <a:p>
            <a:pPr>
              <a:lnSpc>
                <a:spcPct val="160000"/>
              </a:lnSpc>
            </a:pPr>
            <a:r>
              <a:rPr lang="es-ES" dirty="0" smtClean="0">
                <a:solidFill>
                  <a:srgbClr val="8E0036"/>
                </a:solidFill>
              </a:rPr>
              <a:t>Aumento de la coordinación y la coherencia</a:t>
            </a:r>
            <a:r>
              <a:rPr lang="es-ES" dirty="0" smtClean="0"/>
              <a:t> de la cooperación sindical al desarrollo</a:t>
            </a:r>
          </a:p>
          <a:p>
            <a:pPr lvl="1">
              <a:lnSpc>
                <a:spcPct val="160000"/>
              </a:lnSpc>
            </a:pPr>
            <a:r>
              <a:rPr lang="es-ES" sz="3300" dirty="0" smtClean="0"/>
              <a:t>Antes de la RSCD: mucha ineficacia, duplicidad de esfuerzos y competencia </a:t>
            </a:r>
          </a:p>
          <a:p>
            <a:pPr lvl="1">
              <a:lnSpc>
                <a:spcPct val="160000"/>
              </a:lnSpc>
            </a:pPr>
            <a:r>
              <a:rPr lang="es-ES" sz="3300" dirty="0" smtClean="0"/>
              <a:t>La creación de la RSCD rellenó un vacío importante </a:t>
            </a:r>
          </a:p>
          <a:p>
            <a:pPr lvl="1">
              <a:lnSpc>
                <a:spcPct val="160000"/>
              </a:lnSpc>
            </a:pPr>
            <a:r>
              <a:rPr lang="es-ES" sz="3300" dirty="0" smtClean="0"/>
              <a:t>Retos importantes, sobre todo en el Sur: cooperación en países de la zona Sur y cooperación Sur-Sur todavía débiles</a:t>
            </a:r>
          </a:p>
          <a:p>
            <a:pPr>
              <a:lnSpc>
                <a:spcPct val="160000"/>
              </a:lnSpc>
            </a:pPr>
            <a:r>
              <a:rPr lang="es-ES" dirty="0" smtClean="0">
                <a:solidFill>
                  <a:srgbClr val="8E0036"/>
                </a:solidFill>
              </a:rPr>
              <a:t>Aumento de las capacidades de los sindicatos y de la eficacia </a:t>
            </a:r>
            <a:r>
              <a:rPr lang="es-ES" dirty="0" smtClean="0"/>
              <a:t>para la cooperación al desarrollo</a:t>
            </a:r>
          </a:p>
          <a:p>
            <a:pPr lvl="1">
              <a:lnSpc>
                <a:spcPct val="160000"/>
              </a:lnSpc>
            </a:pPr>
            <a:r>
              <a:rPr lang="es-ES" sz="3300" dirty="0" smtClean="0"/>
              <a:t>A través de actividades “técnicas”:</a:t>
            </a:r>
          </a:p>
          <a:p>
            <a:pPr lvl="2">
              <a:lnSpc>
                <a:spcPct val="160000"/>
              </a:lnSpc>
            </a:pPr>
            <a:r>
              <a:rPr lang="es-ES" sz="2900" dirty="0" smtClean="0"/>
              <a:t>TUDEP (Perfil Sindical sobre la Eficacia del Desarrollo)</a:t>
            </a:r>
          </a:p>
          <a:p>
            <a:pPr lvl="2">
              <a:lnSpc>
                <a:spcPct val="160000"/>
              </a:lnSpc>
            </a:pPr>
            <a:r>
              <a:rPr lang="es-ES" sz="2900" dirty="0" smtClean="0"/>
              <a:t>Guía para el Seguimiento y la Evaluación (en proceso)</a:t>
            </a:r>
          </a:p>
          <a:p>
            <a:pPr lvl="1">
              <a:lnSpc>
                <a:spcPct val="160000"/>
              </a:lnSpc>
            </a:pPr>
            <a:r>
              <a:rPr lang="es-ES" sz="3300" dirty="0" smtClean="0"/>
              <a:t>Sin embargo, su uso efectivo en las organizaciones sigue siendo un reto</a:t>
            </a:r>
            <a:endParaRPr lang="es-ES" dirty="0" smtClean="0"/>
          </a:p>
          <a:p>
            <a:pPr marL="0" indent="0">
              <a:lnSpc>
                <a:spcPct val="160000"/>
              </a:lnSpc>
              <a:buNone/>
            </a:pPr>
            <a:endParaRPr lang="nl-BE" sz="2800" dirty="0"/>
          </a:p>
        </p:txBody>
      </p:sp>
      <p:sp>
        <p:nvSpPr>
          <p:cNvPr id="4" name="Footer Placeholder 3"/>
          <p:cNvSpPr>
            <a:spLocks noGrp="1"/>
          </p:cNvSpPr>
          <p:nvPr>
            <p:ph type="ftr" sz="quarter" idx="11"/>
          </p:nvPr>
        </p:nvSpPr>
        <p:spPr/>
        <p:txBody>
          <a:bodyPr/>
          <a:lstStyle/>
          <a:p>
            <a:r>
              <a:rPr lang="nl-BE" dirty="0" smtClean="0"/>
              <a:t>Evaluación externa de la RSCD</a:t>
            </a:r>
            <a:endParaRPr lang="nl-BE" dirty="0"/>
          </a:p>
        </p:txBody>
      </p:sp>
      <p:sp>
        <p:nvSpPr>
          <p:cNvPr id="5" name="Slide Number Placeholder 4"/>
          <p:cNvSpPr>
            <a:spLocks noGrp="1"/>
          </p:cNvSpPr>
          <p:nvPr>
            <p:ph type="sldNum" sz="quarter" idx="4"/>
          </p:nvPr>
        </p:nvSpPr>
        <p:spPr/>
        <p:txBody>
          <a:bodyPr/>
          <a:lstStyle/>
          <a:p>
            <a:fld id="{CD816D08-06B3-4DCC-9F0B-CBD25349734F}" type="slidenum">
              <a:rPr lang="nl-BE" smtClean="0"/>
              <a:pPr/>
              <a:t>16</a:t>
            </a:fld>
            <a:endParaRPr lang="nl-BE"/>
          </a:p>
        </p:txBody>
      </p:sp>
    </p:spTree>
    <p:extLst>
      <p:ext uri="{BB962C8B-B14F-4D97-AF65-F5344CB8AC3E}">
        <p14:creationId xmlns:p14="http://schemas.microsoft.com/office/powerpoint/2010/main" val="2155005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Logros externos (1/2)</a:t>
            </a:r>
            <a:endParaRPr lang="nl-BE" dirty="0"/>
          </a:p>
        </p:txBody>
      </p:sp>
      <p:sp>
        <p:nvSpPr>
          <p:cNvPr id="3" name="Content Placeholder 2"/>
          <p:cNvSpPr>
            <a:spLocks noGrp="1"/>
          </p:cNvSpPr>
          <p:nvPr>
            <p:ph idx="1"/>
          </p:nvPr>
        </p:nvSpPr>
        <p:spPr>
          <a:xfrm>
            <a:off x="683568" y="1628800"/>
            <a:ext cx="7992888" cy="4608512"/>
          </a:xfrm>
        </p:spPr>
        <p:txBody>
          <a:bodyPr>
            <a:normAutofit fontScale="47500" lnSpcReduction="20000"/>
          </a:bodyPr>
          <a:lstStyle/>
          <a:p>
            <a:pPr>
              <a:lnSpc>
                <a:spcPct val="150000"/>
              </a:lnSpc>
            </a:pPr>
            <a:r>
              <a:rPr lang="es-ES" dirty="0" smtClean="0">
                <a:solidFill>
                  <a:srgbClr val="8E0036"/>
                </a:solidFill>
              </a:rPr>
              <a:t>Contribución significativa a las posiciones comunes de los sindicatos </a:t>
            </a:r>
            <a:r>
              <a:rPr lang="es-ES" dirty="0" smtClean="0"/>
              <a:t>en cuanto a desarrollo y cooperación al desarrollo</a:t>
            </a:r>
          </a:p>
          <a:p>
            <a:pPr lvl="1">
              <a:lnSpc>
                <a:spcPct val="150000"/>
              </a:lnSpc>
            </a:pPr>
            <a:r>
              <a:rPr lang="es-ES" sz="3300" dirty="0" smtClean="0"/>
              <a:t>Hasta ahora, ha sido relativamente fácil desarrollar esas posiciones comunes</a:t>
            </a:r>
          </a:p>
          <a:p>
            <a:pPr lvl="1">
              <a:lnSpc>
                <a:spcPct val="150000"/>
              </a:lnSpc>
            </a:pPr>
            <a:r>
              <a:rPr lang="es-ES" sz="3300" dirty="0" smtClean="0"/>
              <a:t>Reto para el futuro:</a:t>
            </a:r>
            <a:r>
              <a:rPr lang="es-ES" sz="3300" b="1" dirty="0" smtClean="0">
                <a:solidFill>
                  <a:schemeClr val="accent1">
                    <a:lumMod val="75000"/>
                  </a:schemeClr>
                </a:solidFill>
              </a:rPr>
              <a:t> la cuestión de la representación </a:t>
            </a:r>
            <a:r>
              <a:rPr lang="es-ES" sz="3300" dirty="0" smtClean="0"/>
              <a:t>- manera de organizar la consulta interna (es sobre todo </a:t>
            </a:r>
            <a:r>
              <a:rPr lang="es-ES" sz="3300" dirty="0" smtClean="0"/>
              <a:t>el secretariado que </a:t>
            </a:r>
            <a:r>
              <a:rPr lang="es-ES" sz="3300" dirty="0" smtClean="0"/>
              <a:t>se encarga de esto y no existen mecanismos para derivar los mensajes de los miembros de abajo hacia arriba)</a:t>
            </a:r>
          </a:p>
          <a:p>
            <a:pPr>
              <a:lnSpc>
                <a:spcPct val="150000"/>
              </a:lnSpc>
            </a:pPr>
            <a:r>
              <a:rPr lang="es-ES" dirty="0" smtClean="0">
                <a:solidFill>
                  <a:schemeClr val="accent4"/>
                </a:solidFill>
              </a:rPr>
              <a:t>Aumento de la visibilidad y el reconocimiento </a:t>
            </a:r>
            <a:r>
              <a:rPr lang="es-ES" dirty="0" smtClean="0"/>
              <a:t>de los sindicatos como actores del desarrollo por derecho propio</a:t>
            </a:r>
          </a:p>
          <a:p>
            <a:pPr lvl="1">
              <a:lnSpc>
                <a:spcPct val="150000"/>
              </a:lnSpc>
            </a:pPr>
            <a:r>
              <a:rPr lang="es-ES" sz="3300" dirty="0" smtClean="0"/>
              <a:t>Principal palanca: participación continua y competente en las plataformas clave de OSC (debates sobre Eficacia del Desarrollo o Diálogo Estructurado de la UE</a:t>
            </a:r>
            <a:r>
              <a:rPr lang="es-ES" sz="3300" dirty="0" smtClean="0"/>
              <a:t>)</a:t>
            </a:r>
            <a:endParaRPr lang="es-ES" sz="3300" dirty="0" smtClean="0"/>
          </a:p>
          <a:p>
            <a:pPr lvl="1">
              <a:lnSpc>
                <a:spcPct val="150000"/>
              </a:lnSpc>
            </a:pPr>
            <a:r>
              <a:rPr lang="es-ES" sz="3300" dirty="0" smtClean="0"/>
              <a:t>Aumento de la visibilidad y del reconocimiento a nivel </a:t>
            </a:r>
            <a:r>
              <a:rPr lang="es-ES" sz="3300" dirty="0" smtClean="0"/>
              <a:t>regional: </a:t>
            </a:r>
            <a:r>
              <a:rPr lang="es-ES" sz="3300" dirty="0" smtClean="0"/>
              <a:t>no evidente</a:t>
            </a:r>
          </a:p>
          <a:p>
            <a:pPr lvl="1">
              <a:lnSpc>
                <a:spcPct val="150000"/>
              </a:lnSpc>
            </a:pPr>
            <a:r>
              <a:rPr lang="es-ES" sz="3300" dirty="0" smtClean="0"/>
              <a:t>Retos para el futuro con respecto a la representación, también en este plano</a:t>
            </a:r>
          </a:p>
          <a:p>
            <a:pPr marL="0" indent="0">
              <a:lnSpc>
                <a:spcPct val="150000"/>
              </a:lnSpc>
              <a:buNone/>
            </a:pPr>
            <a:endParaRPr lang="nl-NL" dirty="0" smtClean="0"/>
          </a:p>
          <a:p>
            <a:pPr marL="0" indent="0">
              <a:lnSpc>
                <a:spcPct val="150000"/>
              </a:lnSpc>
              <a:buNone/>
            </a:pPr>
            <a:endParaRPr lang="nl-BE" sz="2800" dirty="0"/>
          </a:p>
        </p:txBody>
      </p:sp>
      <p:sp>
        <p:nvSpPr>
          <p:cNvPr id="4" name="Footer Placeholder 3"/>
          <p:cNvSpPr>
            <a:spLocks noGrp="1"/>
          </p:cNvSpPr>
          <p:nvPr>
            <p:ph type="ftr" sz="quarter" idx="11"/>
          </p:nvPr>
        </p:nvSpPr>
        <p:spPr/>
        <p:txBody>
          <a:bodyPr/>
          <a:lstStyle/>
          <a:p>
            <a:r>
              <a:rPr lang="nl-BE" dirty="0" smtClean="0"/>
              <a:t>Evaluación externa de la RSCD</a:t>
            </a:r>
            <a:endParaRPr lang="nl-BE" dirty="0"/>
          </a:p>
        </p:txBody>
      </p:sp>
      <p:sp>
        <p:nvSpPr>
          <p:cNvPr id="5" name="Slide Number Placeholder 4"/>
          <p:cNvSpPr>
            <a:spLocks noGrp="1"/>
          </p:cNvSpPr>
          <p:nvPr>
            <p:ph type="sldNum" sz="quarter" idx="4"/>
          </p:nvPr>
        </p:nvSpPr>
        <p:spPr/>
        <p:txBody>
          <a:bodyPr/>
          <a:lstStyle/>
          <a:p>
            <a:fld id="{CD816D08-06B3-4DCC-9F0B-CBD25349734F}" type="slidenum">
              <a:rPr lang="nl-BE" smtClean="0"/>
              <a:pPr/>
              <a:t>17</a:t>
            </a:fld>
            <a:endParaRPr lang="nl-BE"/>
          </a:p>
        </p:txBody>
      </p:sp>
    </p:spTree>
    <p:extLst>
      <p:ext uri="{BB962C8B-B14F-4D97-AF65-F5344CB8AC3E}">
        <p14:creationId xmlns:p14="http://schemas.microsoft.com/office/powerpoint/2010/main" val="342109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Logros externos (2/2)</a:t>
            </a:r>
            <a:endParaRPr lang="nl-BE" dirty="0"/>
          </a:p>
        </p:txBody>
      </p:sp>
      <p:sp>
        <p:nvSpPr>
          <p:cNvPr id="3" name="Content Placeholder 2"/>
          <p:cNvSpPr>
            <a:spLocks noGrp="1"/>
          </p:cNvSpPr>
          <p:nvPr>
            <p:ph idx="1"/>
          </p:nvPr>
        </p:nvSpPr>
        <p:spPr>
          <a:xfrm>
            <a:off x="683568" y="1484784"/>
            <a:ext cx="7992888" cy="4752528"/>
          </a:xfrm>
        </p:spPr>
        <p:txBody>
          <a:bodyPr>
            <a:noAutofit/>
          </a:bodyPr>
          <a:lstStyle/>
          <a:p>
            <a:pPr>
              <a:lnSpc>
                <a:spcPct val="160000"/>
              </a:lnSpc>
            </a:pPr>
            <a:r>
              <a:rPr lang="es-ES" sz="1600" dirty="0" smtClean="0"/>
              <a:t>Mejora de las </a:t>
            </a:r>
            <a:r>
              <a:rPr lang="es-ES" sz="1600" dirty="0" smtClean="0">
                <a:solidFill>
                  <a:schemeClr val="accent4"/>
                </a:solidFill>
              </a:rPr>
              <a:t>contribuciones de los sindicatos en debates y políticas de desarrollo: </a:t>
            </a:r>
            <a:endParaRPr lang="es-ES" sz="1600" dirty="0" smtClean="0"/>
          </a:p>
          <a:p>
            <a:pPr lvl="1">
              <a:lnSpc>
                <a:spcPct val="160000"/>
              </a:lnSpc>
            </a:pPr>
            <a:r>
              <a:rPr lang="es-ES" sz="1400" dirty="0" smtClean="0"/>
              <a:t>Estrechamente relacionados con logros anteriores (visibilidad y reconocimiento)</a:t>
            </a:r>
          </a:p>
          <a:p>
            <a:pPr lvl="1">
              <a:lnSpc>
                <a:spcPct val="160000"/>
              </a:lnSpc>
            </a:pPr>
            <a:r>
              <a:rPr lang="es-ES" sz="1400" dirty="0" smtClean="0"/>
              <a:t>Algunos casos de éxito a nivel nacional (el alcance de los cambios a este nivel no está claro)</a:t>
            </a:r>
          </a:p>
          <a:p>
            <a:pPr>
              <a:lnSpc>
                <a:spcPct val="160000"/>
              </a:lnSpc>
            </a:pPr>
            <a:r>
              <a:rPr lang="es-ES" sz="1600" dirty="0" smtClean="0"/>
              <a:t>Esto “debe” haber tenido, al menos, una </a:t>
            </a:r>
            <a:r>
              <a:rPr lang="es-ES" sz="1600" dirty="0" smtClean="0">
                <a:solidFill>
                  <a:srgbClr val="8E0036"/>
                </a:solidFill>
              </a:rPr>
              <a:t>“cierta” influencia efectiva en los resultados de los debates </a:t>
            </a:r>
            <a:r>
              <a:rPr lang="es-ES" sz="1600" dirty="0" smtClean="0"/>
              <a:t>– incluyendo las preocupaciones propias de los sindicatos (trabajo decente...). Sin embargo :</a:t>
            </a:r>
          </a:p>
          <a:p>
            <a:pPr lvl="1">
              <a:lnSpc>
                <a:spcPct val="160000"/>
              </a:lnSpc>
            </a:pPr>
            <a:r>
              <a:rPr lang="es-ES" sz="1400" dirty="0" smtClean="0"/>
              <a:t>Actuación más reactiva que proactiva de la RSCD </a:t>
            </a:r>
          </a:p>
          <a:p>
            <a:pPr lvl="1">
              <a:lnSpc>
                <a:spcPct val="160000"/>
              </a:lnSpc>
            </a:pPr>
            <a:r>
              <a:rPr lang="es-ES" sz="1400" dirty="0" smtClean="0"/>
              <a:t>La calidad de los documentos de los debates parece no estar siempre complementada por una estrategia de campaña comprehensiva</a:t>
            </a:r>
          </a:p>
          <a:p>
            <a:pPr>
              <a:lnSpc>
                <a:spcPct val="160000"/>
              </a:lnSpc>
            </a:pPr>
            <a:r>
              <a:rPr lang="es-ES" sz="1600" dirty="0" smtClean="0">
                <a:solidFill>
                  <a:schemeClr val="accent4"/>
                </a:solidFill>
              </a:rPr>
              <a:t>Mejora de la cooperación y el trabajo en red </a:t>
            </a:r>
            <a:endParaRPr lang="es-ES" sz="1600" dirty="0" smtClean="0"/>
          </a:p>
          <a:p>
            <a:pPr lvl="1">
              <a:lnSpc>
                <a:spcPct val="160000"/>
              </a:lnSpc>
            </a:pPr>
            <a:r>
              <a:rPr lang="es-ES" sz="1400" dirty="0" smtClean="0"/>
              <a:t>Los sindicatos ocupan ahora una posición importante en muchas plataformas de </a:t>
            </a:r>
            <a:r>
              <a:rPr lang="es-ES" sz="1400" dirty="0" smtClean="0"/>
              <a:t>OSC (</a:t>
            </a:r>
            <a:r>
              <a:rPr lang="es-ES" sz="1400" dirty="0" smtClean="0"/>
              <a:t>provocando un efecto positivo en la representación y la legitimidad de estas plataformas)</a:t>
            </a:r>
            <a:endParaRPr lang="es-ES" sz="1200" dirty="0"/>
          </a:p>
        </p:txBody>
      </p:sp>
      <p:sp>
        <p:nvSpPr>
          <p:cNvPr id="4" name="Footer Placeholder 3"/>
          <p:cNvSpPr>
            <a:spLocks noGrp="1"/>
          </p:cNvSpPr>
          <p:nvPr>
            <p:ph type="ftr" sz="quarter" idx="11"/>
          </p:nvPr>
        </p:nvSpPr>
        <p:spPr/>
        <p:txBody>
          <a:bodyPr/>
          <a:lstStyle/>
          <a:p>
            <a:r>
              <a:rPr lang="nl-BE" dirty="0" smtClean="0"/>
              <a:t>Evaluación externa de la RSCD</a:t>
            </a:r>
            <a:endParaRPr lang="nl-BE" dirty="0"/>
          </a:p>
        </p:txBody>
      </p:sp>
      <p:sp>
        <p:nvSpPr>
          <p:cNvPr id="5" name="Slide Number Placeholder 4"/>
          <p:cNvSpPr>
            <a:spLocks noGrp="1"/>
          </p:cNvSpPr>
          <p:nvPr>
            <p:ph type="sldNum" sz="quarter" idx="4"/>
          </p:nvPr>
        </p:nvSpPr>
        <p:spPr/>
        <p:txBody>
          <a:bodyPr/>
          <a:lstStyle/>
          <a:p>
            <a:fld id="{CD816D08-06B3-4DCC-9F0B-CBD25349734F}" type="slidenum">
              <a:rPr lang="nl-BE" smtClean="0"/>
              <a:pPr/>
              <a:t>18</a:t>
            </a:fld>
            <a:endParaRPr lang="nl-BE"/>
          </a:p>
        </p:txBody>
      </p:sp>
    </p:spTree>
    <p:extLst>
      <p:ext uri="{BB962C8B-B14F-4D97-AF65-F5344CB8AC3E}">
        <p14:creationId xmlns:p14="http://schemas.microsoft.com/office/powerpoint/2010/main" val="2792060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895080"/>
            <a:ext cx="7772400" cy="1830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accent1"/>
                </a:solidFill>
                <a:latin typeface="+mj-lt"/>
                <a:ea typeface="+mj-ea"/>
                <a:cs typeface="+mj-cs"/>
              </a:defRPr>
            </a:lvl1pPr>
          </a:lstStyle>
          <a:p>
            <a:r>
              <a:rPr lang="es-ES" sz="5400" cap="small" dirty="0" smtClean="0"/>
              <a:t>III. Conclusiones y lecciones aprendidas</a:t>
            </a:r>
            <a:endParaRPr lang="es-ES" sz="5400" cap="small" dirty="0"/>
          </a:p>
        </p:txBody>
      </p:sp>
    </p:spTree>
    <p:extLst>
      <p:ext uri="{BB962C8B-B14F-4D97-AF65-F5344CB8AC3E}">
        <p14:creationId xmlns:p14="http://schemas.microsoft.com/office/powerpoint/2010/main" val="161270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Contenidos</a:t>
            </a:r>
            <a:endParaRPr lang="nl-BE" dirty="0"/>
          </a:p>
        </p:txBody>
      </p:sp>
      <p:sp>
        <p:nvSpPr>
          <p:cNvPr id="3" name="Content Placeholder 2"/>
          <p:cNvSpPr>
            <a:spLocks noGrp="1"/>
          </p:cNvSpPr>
          <p:nvPr>
            <p:ph idx="1"/>
          </p:nvPr>
        </p:nvSpPr>
        <p:spPr>
          <a:xfrm>
            <a:off x="683568" y="1700809"/>
            <a:ext cx="8064896" cy="4536503"/>
          </a:xfrm>
        </p:spPr>
        <p:txBody>
          <a:bodyPr>
            <a:normAutofit/>
          </a:bodyPr>
          <a:lstStyle/>
          <a:p>
            <a:pPr>
              <a:lnSpc>
                <a:spcPct val="130000"/>
              </a:lnSpc>
            </a:pPr>
            <a:r>
              <a:rPr lang="es-ES" sz="2200" dirty="0" smtClean="0"/>
              <a:t>Características de la evaluación</a:t>
            </a:r>
          </a:p>
          <a:p>
            <a:pPr lvl="1">
              <a:lnSpc>
                <a:spcPct val="130000"/>
              </a:lnSpc>
            </a:pPr>
            <a:r>
              <a:rPr lang="es-ES" sz="2000" dirty="0" smtClean="0"/>
              <a:t>Objetivos, trayectoria y envergadura de la evaluación</a:t>
            </a:r>
          </a:p>
          <a:p>
            <a:pPr lvl="1">
              <a:lnSpc>
                <a:spcPct val="130000"/>
              </a:lnSpc>
            </a:pPr>
            <a:r>
              <a:rPr lang="es-ES" sz="2000" dirty="0" smtClean="0"/>
              <a:t>Enfoque y metodología de la evaluación</a:t>
            </a:r>
          </a:p>
          <a:p>
            <a:pPr>
              <a:lnSpc>
                <a:spcPct val="130000"/>
              </a:lnSpc>
            </a:pPr>
            <a:r>
              <a:rPr lang="es-ES" sz="2200" dirty="0" smtClean="0"/>
              <a:t>Resultados: logros clave de la </a:t>
            </a:r>
            <a:r>
              <a:rPr lang="es-ES" sz="2200" dirty="0" err="1" smtClean="0"/>
              <a:t>RSCD</a:t>
            </a:r>
            <a:r>
              <a:rPr lang="es-ES" sz="2200" dirty="0" smtClean="0"/>
              <a:t> (2011-2012)</a:t>
            </a:r>
          </a:p>
          <a:p>
            <a:pPr lvl="1">
              <a:lnSpc>
                <a:spcPct val="130000"/>
              </a:lnSpc>
            </a:pPr>
            <a:r>
              <a:rPr lang="es-ES" sz="2000" dirty="0" smtClean="0"/>
              <a:t>Evolución de la red</a:t>
            </a:r>
          </a:p>
          <a:p>
            <a:pPr lvl="1">
              <a:lnSpc>
                <a:spcPct val="130000"/>
              </a:lnSpc>
            </a:pPr>
            <a:r>
              <a:rPr lang="es-ES" sz="2000" dirty="0" smtClean="0"/>
              <a:t>Logros internos</a:t>
            </a:r>
          </a:p>
          <a:p>
            <a:pPr lvl="1">
              <a:lnSpc>
                <a:spcPct val="130000"/>
              </a:lnSpc>
            </a:pPr>
            <a:r>
              <a:rPr lang="es-ES" sz="2000" dirty="0" smtClean="0"/>
              <a:t>Logros externos</a:t>
            </a:r>
          </a:p>
          <a:p>
            <a:pPr>
              <a:lnSpc>
                <a:spcPct val="130000"/>
              </a:lnSpc>
            </a:pPr>
            <a:r>
              <a:rPr lang="es-ES" sz="2200" dirty="0" smtClean="0"/>
              <a:t>Conclusiones y lecciones aprendidas</a:t>
            </a:r>
          </a:p>
          <a:p>
            <a:pPr>
              <a:lnSpc>
                <a:spcPct val="130000"/>
              </a:lnSpc>
            </a:pPr>
            <a:r>
              <a:rPr lang="es-ES" sz="2200" dirty="0" smtClean="0"/>
              <a:t>Recomendaciones</a:t>
            </a:r>
          </a:p>
          <a:p>
            <a:pPr marL="0" indent="0">
              <a:lnSpc>
                <a:spcPct val="130000"/>
              </a:lnSpc>
              <a:buNone/>
            </a:pPr>
            <a:endParaRPr lang="nl-BE" sz="2800" dirty="0"/>
          </a:p>
        </p:txBody>
      </p:sp>
      <p:sp>
        <p:nvSpPr>
          <p:cNvPr id="4" name="Footer Placeholder 3"/>
          <p:cNvSpPr>
            <a:spLocks noGrp="1"/>
          </p:cNvSpPr>
          <p:nvPr>
            <p:ph type="ftr" sz="quarter" idx="11"/>
          </p:nvPr>
        </p:nvSpPr>
        <p:spPr/>
        <p:txBody>
          <a:bodyPr/>
          <a:lstStyle/>
          <a:p>
            <a:r>
              <a:rPr lang="nl-BE" dirty="0" smtClean="0"/>
              <a:t>Evaluación externa de la RSCD</a:t>
            </a:r>
            <a:endParaRPr lang="nl-BE" dirty="0"/>
          </a:p>
        </p:txBody>
      </p:sp>
      <p:sp>
        <p:nvSpPr>
          <p:cNvPr id="5" name="Slide Number Placeholder 4"/>
          <p:cNvSpPr>
            <a:spLocks noGrp="1"/>
          </p:cNvSpPr>
          <p:nvPr>
            <p:ph type="sldNum" sz="quarter" idx="4"/>
          </p:nvPr>
        </p:nvSpPr>
        <p:spPr/>
        <p:txBody>
          <a:bodyPr/>
          <a:lstStyle/>
          <a:p>
            <a:fld id="{CD816D08-06B3-4DCC-9F0B-CBD25349734F}" type="slidenum">
              <a:rPr lang="nl-BE" smtClean="0"/>
              <a:pPr/>
              <a:t>2</a:t>
            </a:fld>
            <a:endParaRPr lang="nl-BE"/>
          </a:p>
        </p:txBody>
      </p:sp>
    </p:spTree>
    <p:extLst>
      <p:ext uri="{BB962C8B-B14F-4D97-AF65-F5344CB8AC3E}">
        <p14:creationId xmlns:p14="http://schemas.microsoft.com/office/powerpoint/2010/main" val="211456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Conclusiones</a:t>
            </a:r>
            <a:r>
              <a:rPr lang="en-US" dirty="0" smtClean="0"/>
              <a:t> (1/2)</a:t>
            </a:r>
            <a:endParaRPr lang="en-US" dirty="0"/>
          </a:p>
        </p:txBody>
      </p:sp>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20</a:t>
            </a:fld>
            <a:endParaRPr lang="nl-BE"/>
          </a:p>
        </p:txBody>
      </p:sp>
      <p:sp>
        <p:nvSpPr>
          <p:cNvPr id="5" name="Content Placeholder 4"/>
          <p:cNvSpPr>
            <a:spLocks noGrp="1"/>
          </p:cNvSpPr>
          <p:nvPr>
            <p:ph idx="1"/>
          </p:nvPr>
        </p:nvSpPr>
        <p:spPr/>
        <p:txBody>
          <a:bodyPr>
            <a:noAutofit/>
          </a:bodyPr>
          <a:lstStyle/>
          <a:p>
            <a:pPr>
              <a:lnSpc>
                <a:spcPct val="120000"/>
              </a:lnSpc>
            </a:pPr>
            <a:r>
              <a:rPr lang="es-ES" sz="2000" dirty="0" smtClean="0"/>
              <a:t>La RSCD ha conseguido constituirse como una red bastante estable, inclusiva, representativa y legitimada</a:t>
            </a:r>
            <a:r>
              <a:rPr lang="en-GB" sz="2000" dirty="0" smtClean="0"/>
              <a:t> </a:t>
            </a:r>
          </a:p>
          <a:p>
            <a:pPr>
              <a:lnSpc>
                <a:spcPct val="120000"/>
              </a:lnSpc>
            </a:pPr>
            <a:r>
              <a:rPr lang="es-ES" sz="2000" dirty="0" smtClean="0"/>
              <a:t>La red </a:t>
            </a:r>
            <a:r>
              <a:rPr lang="es-ES" sz="2000" dirty="0" smtClean="0"/>
              <a:t>ha trabajado </a:t>
            </a:r>
            <a:r>
              <a:rPr lang="es-ES" sz="2000" dirty="0" smtClean="0"/>
              <a:t>claramente según su mandato de mejorar </a:t>
            </a:r>
            <a:r>
              <a:rPr lang="es-ES" sz="2000" dirty="0" smtClean="0"/>
              <a:t>la efectividad del desarrollo sindical y </a:t>
            </a:r>
            <a:r>
              <a:rPr lang="es-ES" sz="2000" dirty="0" smtClean="0"/>
              <a:t>de garantizar </a:t>
            </a:r>
            <a:r>
              <a:rPr lang="es-ES" sz="2000" dirty="0" smtClean="0"/>
              <a:t>la inclusión de los puntos de vista sindicales en los debates sobre políticas de desarrollo</a:t>
            </a:r>
          </a:p>
          <a:p>
            <a:pPr>
              <a:lnSpc>
                <a:spcPct val="120000"/>
              </a:lnSpc>
            </a:pPr>
            <a:r>
              <a:rPr lang="es-ES" sz="2000" dirty="0" smtClean="0"/>
              <a:t>Hay claros indicios de que el trabajo de la RSCD en estos ámbitos ha sido altamente eficaz</a:t>
            </a:r>
          </a:p>
          <a:p>
            <a:r>
              <a:rPr lang="es-ES" sz="2000" dirty="0" smtClean="0"/>
              <a:t>La red tiene la posibilidad de seguir desarrollando el gran potencial de participación de los sindicatos en la cooperación al desarrollo y, en general, en la promoción de un desarrollo más equitativo, democrático y sostenible</a:t>
            </a:r>
          </a:p>
          <a:p>
            <a:pPr>
              <a:lnSpc>
                <a:spcPct val="120000"/>
              </a:lnSpc>
            </a:pPr>
            <a:endParaRPr lang="en-US" sz="2000" dirty="0"/>
          </a:p>
        </p:txBody>
      </p:sp>
    </p:spTree>
    <p:extLst>
      <p:ext uri="{BB962C8B-B14F-4D97-AF65-F5344CB8AC3E}">
        <p14:creationId xmlns:p14="http://schemas.microsoft.com/office/powerpoint/2010/main" val="2529499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Conclusiones</a:t>
            </a:r>
            <a:r>
              <a:rPr lang="en-US" dirty="0" smtClean="0"/>
              <a:t> (2/2)</a:t>
            </a:r>
            <a:endParaRPr lang="en-US" dirty="0"/>
          </a:p>
        </p:txBody>
      </p:sp>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5" name="Content Placeholder 4"/>
          <p:cNvSpPr>
            <a:spLocks noGrp="1"/>
          </p:cNvSpPr>
          <p:nvPr>
            <p:ph idx="1"/>
          </p:nvPr>
        </p:nvSpPr>
        <p:spPr>
          <a:xfrm>
            <a:off x="683568" y="1600201"/>
            <a:ext cx="8003232" cy="4709119"/>
          </a:xfrm>
        </p:spPr>
        <p:txBody>
          <a:bodyPr>
            <a:normAutofit fontScale="85000" lnSpcReduction="20000"/>
          </a:bodyPr>
          <a:lstStyle/>
          <a:p>
            <a:pPr lvl="0">
              <a:lnSpc>
                <a:spcPct val="130000"/>
              </a:lnSpc>
            </a:pPr>
            <a:r>
              <a:rPr lang="es-ES" sz="3300" dirty="0" smtClean="0"/>
              <a:t>Retos:</a:t>
            </a:r>
          </a:p>
          <a:p>
            <a:pPr lvl="1">
              <a:lnSpc>
                <a:spcPct val="130000"/>
              </a:lnSpc>
            </a:pPr>
            <a:r>
              <a:rPr lang="es-ES" dirty="0" smtClean="0"/>
              <a:t>Sostenibilidad de la red: aún </a:t>
            </a:r>
            <a:r>
              <a:rPr lang="es-ES" dirty="0" smtClean="0"/>
              <a:t>no garantizada</a:t>
            </a:r>
            <a:endParaRPr lang="es-ES" dirty="0" smtClean="0"/>
          </a:p>
          <a:p>
            <a:pPr lvl="2">
              <a:lnSpc>
                <a:spcPct val="130000"/>
              </a:lnSpc>
            </a:pPr>
            <a:r>
              <a:rPr lang="es-ES" dirty="0" smtClean="0"/>
              <a:t>La “sostenibilidad” no ha sido algo que realmente preocupara a la red</a:t>
            </a:r>
          </a:p>
          <a:p>
            <a:pPr lvl="2">
              <a:lnSpc>
                <a:spcPct val="130000"/>
              </a:lnSpc>
            </a:pPr>
            <a:r>
              <a:rPr lang="es-ES" dirty="0" smtClean="0"/>
              <a:t>Principales desafíos: </a:t>
            </a:r>
          </a:p>
          <a:p>
            <a:pPr lvl="3">
              <a:lnSpc>
                <a:spcPct val="130000"/>
              </a:lnSpc>
            </a:pPr>
            <a:r>
              <a:rPr lang="es-ES" sz="2100" dirty="0" smtClean="0"/>
              <a:t>Dependencia de </a:t>
            </a:r>
            <a:r>
              <a:rPr lang="es-ES" sz="2100" dirty="0" smtClean="0"/>
              <a:t>financiamiento externo</a:t>
            </a:r>
            <a:endParaRPr lang="es-ES" sz="2100" dirty="0" smtClean="0"/>
          </a:p>
          <a:p>
            <a:pPr lvl="3">
              <a:lnSpc>
                <a:spcPct val="130000"/>
              </a:lnSpc>
            </a:pPr>
            <a:r>
              <a:rPr lang="es-ES" sz="2100" dirty="0" smtClean="0"/>
              <a:t>Posición poco clara de la RSCD bajo el paraguas de la CSI</a:t>
            </a:r>
          </a:p>
          <a:p>
            <a:pPr lvl="1">
              <a:lnSpc>
                <a:spcPct val="130000"/>
              </a:lnSpc>
            </a:pPr>
            <a:r>
              <a:rPr lang="es-ES" dirty="0" smtClean="0"/>
              <a:t>Alto nivel de dependencia de </a:t>
            </a:r>
            <a:r>
              <a:rPr lang="es-ES" dirty="0" smtClean="0"/>
              <a:t>individuos </a:t>
            </a:r>
            <a:endParaRPr lang="es-ES" dirty="0" smtClean="0"/>
          </a:p>
          <a:p>
            <a:pPr lvl="1">
              <a:lnSpc>
                <a:spcPct val="130000"/>
              </a:lnSpc>
            </a:pPr>
            <a:r>
              <a:rPr lang="es-ES" dirty="0" smtClean="0"/>
              <a:t>Representación y legitimidad</a:t>
            </a:r>
          </a:p>
          <a:p>
            <a:pPr lvl="2">
              <a:lnSpc>
                <a:spcPct val="130000"/>
              </a:lnSpc>
            </a:pPr>
            <a:r>
              <a:rPr lang="es-ES" dirty="0" smtClean="0"/>
              <a:t>Podrían ser, cada vez más, objeto de un control estricto de los socios externos e internos</a:t>
            </a:r>
          </a:p>
        </p:txBody>
      </p:sp>
    </p:spTree>
    <p:extLst>
      <p:ext uri="{BB962C8B-B14F-4D97-AF65-F5344CB8AC3E}">
        <p14:creationId xmlns:p14="http://schemas.microsoft.com/office/powerpoint/2010/main" val="2350370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Lecciones</a:t>
            </a:r>
            <a:r>
              <a:rPr lang="en-US" dirty="0" smtClean="0"/>
              <a:t> </a:t>
            </a:r>
            <a:r>
              <a:rPr lang="en-US" dirty="0" err="1" smtClean="0"/>
              <a:t>aprendidas</a:t>
            </a:r>
            <a:endParaRPr lang="en-US" dirty="0"/>
          </a:p>
        </p:txBody>
      </p:sp>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22</a:t>
            </a:fld>
            <a:endParaRPr lang="nl-BE"/>
          </a:p>
        </p:txBody>
      </p:sp>
      <p:sp>
        <p:nvSpPr>
          <p:cNvPr id="5" name="Content Placeholder 4"/>
          <p:cNvSpPr>
            <a:spLocks noGrp="1"/>
          </p:cNvSpPr>
          <p:nvPr>
            <p:ph idx="1"/>
          </p:nvPr>
        </p:nvSpPr>
        <p:spPr/>
        <p:txBody>
          <a:bodyPr>
            <a:noAutofit/>
          </a:bodyPr>
          <a:lstStyle/>
          <a:p>
            <a:pPr lvl="0">
              <a:lnSpc>
                <a:spcPct val="140000"/>
              </a:lnSpc>
            </a:pPr>
            <a:r>
              <a:rPr lang="es-ES" sz="2000" dirty="0" smtClean="0"/>
              <a:t>Desarrollo de una red efectiva :</a:t>
            </a:r>
          </a:p>
          <a:p>
            <a:pPr lvl="1">
              <a:lnSpc>
                <a:spcPct val="140000"/>
              </a:lnSpc>
            </a:pPr>
            <a:r>
              <a:rPr lang="es-ES" sz="1800" dirty="0" smtClean="0"/>
              <a:t>Es un proceso complicado</a:t>
            </a:r>
          </a:p>
          <a:p>
            <a:pPr lvl="1">
              <a:lnSpc>
                <a:spcPct val="140000"/>
              </a:lnSpc>
            </a:pPr>
            <a:r>
              <a:rPr lang="es-ES" sz="1800" dirty="0" smtClean="0"/>
              <a:t>Necesita tiempo, recursos y dirección y competencia estratégicas</a:t>
            </a:r>
          </a:p>
          <a:p>
            <a:pPr lvl="0">
              <a:lnSpc>
                <a:spcPct val="140000"/>
              </a:lnSpc>
            </a:pPr>
            <a:r>
              <a:rPr lang="es-ES" sz="2000" dirty="0" smtClean="0"/>
              <a:t>La combinación de objetivos internos y externos es posible</a:t>
            </a:r>
          </a:p>
          <a:p>
            <a:pPr lvl="1">
              <a:lnSpc>
                <a:spcPct val="140000"/>
              </a:lnSpc>
            </a:pPr>
            <a:r>
              <a:rPr lang="es-ES" sz="1800" dirty="0" smtClean="0"/>
              <a:t>Se pueden obtener efectos sinérgicos</a:t>
            </a:r>
          </a:p>
          <a:p>
            <a:pPr lvl="1">
              <a:lnSpc>
                <a:spcPct val="140000"/>
              </a:lnSpc>
            </a:pPr>
            <a:r>
              <a:rPr lang="es-ES" sz="1800" dirty="0" smtClean="0"/>
              <a:t>Sin embargo: requiere un equilibrio constante entre los dos tipos de objetivos</a:t>
            </a:r>
          </a:p>
          <a:p>
            <a:pPr>
              <a:lnSpc>
                <a:spcPct val="140000"/>
              </a:lnSpc>
            </a:pPr>
            <a:r>
              <a:rPr lang="es-ES" sz="2000" dirty="0" smtClean="0"/>
              <a:t>Pieza clave (hasta ahora) para el éxito y el reconocimiento = calidad y consistencia de las contribuciones de los representantes de la red (más que el hecho de que representen a organizaciones de </a:t>
            </a:r>
            <a:r>
              <a:rPr lang="es-ES" sz="2000" dirty="0" smtClean="0"/>
              <a:t>masa </a:t>
            </a:r>
            <a:r>
              <a:rPr lang="es-ES" sz="2000" dirty="0" smtClean="0"/>
              <a:t>fuertes) </a:t>
            </a:r>
            <a:endParaRPr lang="es-ES" sz="2000" dirty="0"/>
          </a:p>
        </p:txBody>
      </p:sp>
    </p:spTree>
    <p:extLst>
      <p:ext uri="{BB962C8B-B14F-4D97-AF65-F5344CB8AC3E}">
        <p14:creationId xmlns:p14="http://schemas.microsoft.com/office/powerpoint/2010/main" val="3420384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895080"/>
            <a:ext cx="7772400" cy="183006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accent1"/>
                </a:solidFill>
                <a:latin typeface="+mj-lt"/>
                <a:ea typeface="+mj-ea"/>
                <a:cs typeface="+mj-cs"/>
              </a:defRPr>
            </a:lvl1pPr>
          </a:lstStyle>
          <a:p>
            <a:r>
              <a:rPr lang="nl-BE" sz="5400" cap="small" dirty="0" smtClean="0"/>
              <a:t>IV. Recomendaciones</a:t>
            </a:r>
            <a:endParaRPr lang="nl-BE" sz="5400" cap="small" dirty="0"/>
          </a:p>
        </p:txBody>
      </p:sp>
    </p:spTree>
    <p:extLst>
      <p:ext uri="{BB962C8B-B14F-4D97-AF65-F5344CB8AC3E}">
        <p14:creationId xmlns:p14="http://schemas.microsoft.com/office/powerpoint/2010/main" val="172614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Recomendaciones </a:t>
            </a:r>
            <a:r>
              <a:rPr lang="nl-BE" dirty="0"/>
              <a:t>(1/4)</a:t>
            </a:r>
            <a:endParaRPr lang="en-US" dirty="0"/>
          </a:p>
        </p:txBody>
      </p:sp>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24</a:t>
            </a:fld>
            <a:endParaRPr lang="nl-BE"/>
          </a:p>
        </p:txBody>
      </p:sp>
      <p:sp>
        <p:nvSpPr>
          <p:cNvPr id="5" name="Content Placeholder 4"/>
          <p:cNvSpPr>
            <a:spLocks noGrp="1"/>
          </p:cNvSpPr>
          <p:nvPr>
            <p:ph idx="1"/>
          </p:nvPr>
        </p:nvSpPr>
        <p:spPr/>
        <p:txBody>
          <a:bodyPr>
            <a:normAutofit lnSpcReduction="10000"/>
          </a:bodyPr>
          <a:lstStyle/>
          <a:p>
            <a:pPr lvl="0">
              <a:lnSpc>
                <a:spcPct val="110000"/>
              </a:lnSpc>
              <a:buFont typeface="+mj-lt"/>
              <a:buAutoNum type="arabicPeriod"/>
            </a:pPr>
            <a:r>
              <a:rPr lang="es-ES" sz="2000" dirty="0" smtClean="0">
                <a:solidFill>
                  <a:srgbClr val="8E0036"/>
                </a:solidFill>
              </a:rPr>
              <a:t>Continuar + expandir estratégicamente + (en algunos casos) redirigir los esfuerzos existentes </a:t>
            </a:r>
            <a:r>
              <a:rPr lang="es-ES" sz="2000" dirty="0" smtClean="0"/>
              <a:t>=&gt; mantener y defender los logros alcanzados en el pasado</a:t>
            </a:r>
          </a:p>
          <a:p>
            <a:pPr lvl="0">
              <a:lnSpc>
                <a:spcPct val="110000"/>
              </a:lnSpc>
            </a:pPr>
            <a:endParaRPr lang="es-ES" sz="1800" dirty="0" smtClean="0">
              <a:solidFill>
                <a:srgbClr val="8E0036"/>
              </a:solidFill>
            </a:endParaRPr>
          </a:p>
          <a:p>
            <a:pPr lvl="0">
              <a:lnSpc>
                <a:spcPct val="110000"/>
              </a:lnSpc>
              <a:buFont typeface="+mj-lt"/>
              <a:buAutoNum type="arabicPeriod"/>
            </a:pPr>
            <a:r>
              <a:rPr lang="es-ES" sz="2000" dirty="0" smtClean="0">
                <a:solidFill>
                  <a:srgbClr val="8E0036"/>
                </a:solidFill>
              </a:rPr>
              <a:t>Aumentar el número de miembros del Sur, incluyendo:</a:t>
            </a:r>
          </a:p>
          <a:p>
            <a:pPr lvl="1">
              <a:lnSpc>
                <a:spcPct val="110000"/>
              </a:lnSpc>
            </a:pPr>
            <a:r>
              <a:rPr lang="es-ES" sz="1800" dirty="0" smtClean="0"/>
              <a:t>Medidas para que se oiga la voz del Sur de manera más </a:t>
            </a:r>
            <a:r>
              <a:rPr lang="es-ES" sz="1800" dirty="0" smtClean="0"/>
              <a:t>sistemática </a:t>
            </a:r>
            <a:endParaRPr lang="es-ES" sz="1800" dirty="0" smtClean="0"/>
          </a:p>
          <a:p>
            <a:pPr lvl="1">
              <a:lnSpc>
                <a:spcPct val="110000"/>
              </a:lnSpc>
            </a:pPr>
            <a:r>
              <a:rPr lang="es-ES" sz="1800" dirty="0" smtClean="0"/>
              <a:t>Mecanismos para que las preocupaciones y las prioridades de estos países sean reflejadas de manera más sistemática en la agenda de la incidencia política. </a:t>
            </a:r>
          </a:p>
          <a:p>
            <a:pPr>
              <a:lnSpc>
                <a:spcPct val="110000"/>
              </a:lnSpc>
              <a:buFont typeface="+mj-lt"/>
              <a:buAutoNum type="arabicPeriod"/>
            </a:pPr>
            <a:r>
              <a:rPr lang="es-ES" sz="2000" dirty="0" smtClean="0"/>
              <a:t>Manejar de manera más sistemática </a:t>
            </a:r>
            <a:r>
              <a:rPr lang="es-ES" sz="2000" dirty="0" smtClean="0">
                <a:solidFill>
                  <a:srgbClr val="8E0036"/>
                </a:solidFill>
              </a:rPr>
              <a:t>la representación y la legitimidad</a:t>
            </a:r>
            <a:r>
              <a:rPr lang="es-ES" sz="2000" dirty="0" smtClean="0"/>
              <a:t>:</a:t>
            </a:r>
          </a:p>
          <a:p>
            <a:pPr lvl="1">
              <a:lnSpc>
                <a:spcPct val="110000"/>
              </a:lnSpc>
            </a:pPr>
            <a:r>
              <a:rPr lang="es-ES" sz="1800" dirty="0" smtClean="0"/>
              <a:t>Aumentar la participación del Sur</a:t>
            </a:r>
          </a:p>
          <a:p>
            <a:pPr lvl="1">
              <a:lnSpc>
                <a:spcPct val="110000"/>
              </a:lnSpc>
            </a:pPr>
            <a:r>
              <a:rPr lang="es-ES" sz="1800" dirty="0" smtClean="0"/>
              <a:t>Optimizar la consulta interna y los mecanismos de representación </a:t>
            </a:r>
          </a:p>
          <a:p>
            <a:pPr lvl="1">
              <a:lnSpc>
                <a:spcPct val="110000"/>
              </a:lnSpc>
            </a:pPr>
            <a:r>
              <a:rPr lang="es-ES" sz="1800" dirty="0" smtClean="0"/>
              <a:t>Explorar las posibilidades para aumentar las participación de las FSI</a:t>
            </a:r>
          </a:p>
          <a:p>
            <a:pPr lvl="0">
              <a:lnSpc>
                <a:spcPct val="110000"/>
              </a:lnSpc>
            </a:pPr>
            <a:endParaRPr lang="nl-NL" sz="2000" dirty="0"/>
          </a:p>
        </p:txBody>
      </p:sp>
      <p:sp>
        <p:nvSpPr>
          <p:cNvPr id="6" name="Down Arrow 5"/>
          <p:cNvSpPr/>
          <p:nvPr/>
        </p:nvSpPr>
        <p:spPr>
          <a:xfrm>
            <a:off x="2987824" y="2420888"/>
            <a:ext cx="576064" cy="28803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60662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Recomendaciones (2/</a:t>
            </a:r>
            <a:r>
              <a:rPr lang="nl-BE" dirty="0"/>
              <a:t>4)</a:t>
            </a:r>
            <a:endParaRPr lang="en-US" dirty="0"/>
          </a:p>
        </p:txBody>
      </p:sp>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5" name="Content Placeholder 4"/>
          <p:cNvSpPr>
            <a:spLocks noGrp="1"/>
          </p:cNvSpPr>
          <p:nvPr>
            <p:ph idx="1"/>
          </p:nvPr>
        </p:nvSpPr>
        <p:spPr>
          <a:xfrm>
            <a:off x="539552" y="1484784"/>
            <a:ext cx="8280920" cy="4525963"/>
          </a:xfrm>
        </p:spPr>
        <p:txBody>
          <a:bodyPr>
            <a:noAutofit/>
          </a:bodyPr>
          <a:lstStyle/>
          <a:p>
            <a:pPr marL="529200">
              <a:lnSpc>
                <a:spcPct val="120000"/>
              </a:lnSpc>
              <a:buFont typeface="+mj-lt"/>
              <a:buAutoNum type="arabicPeriod" startAt="4"/>
            </a:pPr>
            <a:r>
              <a:rPr lang="es-ES" sz="2000" dirty="0" smtClean="0">
                <a:solidFill>
                  <a:schemeClr val="accent4"/>
                </a:solidFill>
              </a:rPr>
              <a:t>Apoyar, a través de la RSCD, el compromiso dinámico y el papel de liderazgo de los sindicatos en los foros y plataformas de OSC:</a:t>
            </a:r>
          </a:p>
          <a:p>
            <a:pPr lvl="1">
              <a:lnSpc>
                <a:spcPct val="120000"/>
              </a:lnSpc>
            </a:pPr>
            <a:r>
              <a:rPr lang="es-ES" sz="1800" dirty="0" smtClean="0"/>
              <a:t>Mantener la participación en las cuestiones derivadas de la dinámica internacional, pero siendo algo </a:t>
            </a:r>
            <a:r>
              <a:rPr lang="es-ES" sz="1800" dirty="0" smtClean="0">
                <a:solidFill>
                  <a:srgbClr val="648B0A"/>
                </a:solidFill>
              </a:rPr>
              <a:t>más </a:t>
            </a:r>
            <a:r>
              <a:rPr lang="es-ES" sz="1800" dirty="0" smtClean="0">
                <a:solidFill>
                  <a:srgbClr val="648B0A"/>
                </a:solidFill>
              </a:rPr>
              <a:t>proactivo </a:t>
            </a:r>
            <a:r>
              <a:rPr lang="es-ES" sz="1800" dirty="0" smtClean="0"/>
              <a:t>en este caso.</a:t>
            </a:r>
          </a:p>
          <a:p>
            <a:pPr lvl="1">
              <a:lnSpc>
                <a:spcPct val="120000"/>
              </a:lnSpc>
            </a:pPr>
            <a:r>
              <a:rPr lang="es-ES" sz="1800" dirty="0" smtClean="0"/>
              <a:t>Participación más sistemática en el </a:t>
            </a:r>
            <a:r>
              <a:rPr lang="es-ES" sz="1800" dirty="0" smtClean="0">
                <a:solidFill>
                  <a:schemeClr val="accent1">
                    <a:lumMod val="75000"/>
                  </a:schemeClr>
                </a:solidFill>
              </a:rPr>
              <a:t>trabajo a nivel nacional</a:t>
            </a:r>
            <a:r>
              <a:rPr lang="es-ES" sz="1800" dirty="0" smtClean="0"/>
              <a:t> (a través de los miembros)</a:t>
            </a:r>
          </a:p>
          <a:p>
            <a:pPr lvl="1">
              <a:lnSpc>
                <a:spcPct val="120000"/>
              </a:lnSpc>
            </a:pPr>
            <a:r>
              <a:rPr lang="es-ES" sz="1800" dirty="0" smtClean="0">
                <a:solidFill>
                  <a:srgbClr val="648B0A"/>
                </a:solidFill>
              </a:rPr>
              <a:t>Análisis crítico e identificación de temas y foros </a:t>
            </a:r>
            <a:r>
              <a:rPr lang="es-ES" sz="1800" dirty="0" smtClean="0"/>
              <a:t>en los que la RSCD debería centrarse. A saber: </a:t>
            </a:r>
          </a:p>
          <a:p>
            <a:pPr lvl="2">
              <a:lnSpc>
                <a:spcPct val="120000"/>
              </a:lnSpc>
            </a:pPr>
            <a:r>
              <a:rPr lang="es-ES" sz="1600" dirty="0" smtClean="0"/>
              <a:t>Ampliar objetivos institucionales </a:t>
            </a:r>
            <a:r>
              <a:rPr lang="es-ES" sz="1600" dirty="0" smtClean="0"/>
              <a:t>(encima de </a:t>
            </a:r>
            <a:r>
              <a:rPr lang="es-ES" sz="1600" dirty="0" smtClean="0"/>
              <a:t>la UE </a:t>
            </a:r>
            <a:r>
              <a:rPr lang="es-ES" sz="1600" dirty="0" smtClean="0"/>
              <a:t>y el </a:t>
            </a:r>
            <a:r>
              <a:rPr lang="es-ES" sz="1600" dirty="0" smtClean="0"/>
              <a:t>proceso </a:t>
            </a:r>
            <a:r>
              <a:rPr lang="es-ES" sz="1600" dirty="0" smtClean="0"/>
              <a:t>post-</a:t>
            </a:r>
            <a:r>
              <a:rPr lang="es-ES" sz="1600" dirty="0" err="1" smtClean="0"/>
              <a:t>Busan</a:t>
            </a:r>
            <a:r>
              <a:rPr lang="es-ES" sz="1600" dirty="0" smtClean="0"/>
              <a:t>)</a:t>
            </a:r>
          </a:p>
          <a:p>
            <a:pPr lvl="2">
              <a:lnSpc>
                <a:spcPct val="120000"/>
              </a:lnSpc>
            </a:pPr>
            <a:r>
              <a:rPr lang="es-ES" sz="1600" dirty="0" smtClean="0"/>
              <a:t>Centrarse en cuestiones de incidencia política relativas a la RSCD como red sindical </a:t>
            </a:r>
          </a:p>
          <a:p>
            <a:pPr marL="529200" lvl="0">
              <a:lnSpc>
                <a:spcPct val="120000"/>
              </a:lnSpc>
              <a:buFont typeface="+mj-lt"/>
              <a:buAutoNum type="arabicPeriod" startAt="4"/>
            </a:pPr>
            <a:r>
              <a:rPr lang="es-ES" sz="2000" dirty="0" smtClean="0"/>
              <a:t>Prestar más atención al </a:t>
            </a:r>
            <a:r>
              <a:rPr lang="es-ES" sz="2000" dirty="0" smtClean="0">
                <a:solidFill>
                  <a:schemeClr val="accent4"/>
                </a:solidFill>
              </a:rPr>
              <a:t>desarrollo de las capacidades internas</a:t>
            </a:r>
          </a:p>
          <a:p>
            <a:pPr lvl="1">
              <a:lnSpc>
                <a:spcPct val="120000"/>
              </a:lnSpc>
            </a:pPr>
            <a:r>
              <a:rPr lang="es-ES" sz="1800" dirty="0" smtClean="0"/>
              <a:t>Incluyendo el apoyo a los miembros para que racionalicen y/o difundan las herramientas y enfoques en sus organizaciones, asociaciones y proyectos</a:t>
            </a:r>
            <a:endParaRPr lang="es-ES" sz="1800" dirty="0"/>
          </a:p>
        </p:txBody>
      </p:sp>
    </p:spTree>
    <p:extLst>
      <p:ext uri="{BB962C8B-B14F-4D97-AF65-F5344CB8AC3E}">
        <p14:creationId xmlns:p14="http://schemas.microsoft.com/office/powerpoint/2010/main" val="413817932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Recomendaciones </a:t>
            </a:r>
            <a:r>
              <a:rPr lang="nl-BE" dirty="0"/>
              <a:t>(3/4)</a:t>
            </a:r>
            <a:endParaRPr lang="en-US" dirty="0"/>
          </a:p>
        </p:txBody>
      </p:sp>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26</a:t>
            </a:fld>
            <a:endParaRPr lang="nl-BE"/>
          </a:p>
        </p:txBody>
      </p:sp>
      <p:sp>
        <p:nvSpPr>
          <p:cNvPr id="5" name="Content Placeholder 4"/>
          <p:cNvSpPr>
            <a:spLocks noGrp="1"/>
          </p:cNvSpPr>
          <p:nvPr>
            <p:ph idx="1"/>
          </p:nvPr>
        </p:nvSpPr>
        <p:spPr>
          <a:xfrm>
            <a:off x="683568" y="1600201"/>
            <a:ext cx="8280920" cy="4525963"/>
          </a:xfrm>
        </p:spPr>
        <p:txBody>
          <a:bodyPr>
            <a:noAutofit/>
          </a:bodyPr>
          <a:lstStyle/>
          <a:p>
            <a:pPr marL="529200" lvl="0">
              <a:lnSpc>
                <a:spcPct val="130000"/>
              </a:lnSpc>
              <a:buFont typeface="+mj-lt"/>
              <a:buAutoNum type="arabicPeriod" startAt="6"/>
            </a:pPr>
            <a:r>
              <a:rPr lang="es-ES" sz="2000" dirty="0" smtClean="0"/>
              <a:t>Desarrollar una </a:t>
            </a:r>
            <a:r>
              <a:rPr lang="es-ES" sz="2000" dirty="0" smtClean="0">
                <a:solidFill>
                  <a:srgbClr val="8E0036"/>
                </a:solidFill>
              </a:rPr>
              <a:t>estrategia de sostenibilidad </a:t>
            </a:r>
            <a:r>
              <a:rPr lang="es-ES" sz="2000" dirty="0" smtClean="0"/>
              <a:t>comprehensiva, que aborde: </a:t>
            </a:r>
          </a:p>
          <a:p>
            <a:pPr lvl="1">
              <a:lnSpc>
                <a:spcPct val="130000"/>
              </a:lnSpc>
            </a:pPr>
            <a:r>
              <a:rPr lang="es-ES" sz="1800" dirty="0" smtClean="0">
                <a:solidFill>
                  <a:srgbClr val="648B0A"/>
                </a:solidFill>
              </a:rPr>
              <a:t>La sostenibilidad organizativa</a:t>
            </a:r>
            <a:r>
              <a:rPr lang="es-ES" sz="1800" dirty="0" smtClean="0"/>
              <a:t>: </a:t>
            </a:r>
          </a:p>
          <a:p>
            <a:pPr lvl="2">
              <a:lnSpc>
                <a:spcPct val="130000"/>
              </a:lnSpc>
            </a:pPr>
            <a:r>
              <a:rPr lang="es-ES" sz="1600" dirty="0" smtClean="0"/>
              <a:t> Mayor consolidación de la red</a:t>
            </a:r>
          </a:p>
          <a:p>
            <a:pPr lvl="2">
              <a:lnSpc>
                <a:spcPct val="130000"/>
              </a:lnSpc>
            </a:pPr>
            <a:r>
              <a:rPr lang="es-ES" sz="1600" dirty="0" smtClean="0"/>
              <a:t> Atención especial a la actual dependencia excesiva de individuos</a:t>
            </a:r>
          </a:p>
          <a:p>
            <a:pPr lvl="1">
              <a:lnSpc>
                <a:spcPct val="130000"/>
              </a:lnSpc>
            </a:pPr>
            <a:r>
              <a:rPr lang="es-ES" sz="1800" dirty="0" smtClean="0">
                <a:solidFill>
                  <a:schemeClr val="accent1">
                    <a:lumMod val="75000"/>
                  </a:schemeClr>
                </a:solidFill>
              </a:rPr>
              <a:t>Sostenibilidad institucional</a:t>
            </a:r>
            <a:r>
              <a:rPr lang="es-ES" sz="1800" dirty="0" smtClean="0"/>
              <a:t>: aclarar </a:t>
            </a:r>
            <a:r>
              <a:rPr lang="es-ES" sz="1800" dirty="0" smtClean="0"/>
              <a:t>la posición hacia </a:t>
            </a:r>
            <a:r>
              <a:rPr lang="es-ES" sz="1800" dirty="0" smtClean="0"/>
              <a:t>y en el seno de la CSI</a:t>
            </a:r>
          </a:p>
          <a:p>
            <a:pPr lvl="1">
              <a:lnSpc>
                <a:spcPct val="130000"/>
              </a:lnSpc>
            </a:pPr>
            <a:r>
              <a:rPr lang="es-ES" sz="1800" dirty="0" smtClean="0">
                <a:solidFill>
                  <a:srgbClr val="648B0A"/>
                </a:solidFill>
              </a:rPr>
              <a:t>Sostenibilidad financiera: </a:t>
            </a:r>
            <a:r>
              <a:rPr lang="es-ES" sz="1800" dirty="0" smtClean="0"/>
              <a:t>desarrollar una estrategia para ser cada vez menos dependientes de la financiación externa</a:t>
            </a:r>
          </a:p>
          <a:p>
            <a:pPr>
              <a:lnSpc>
                <a:spcPct val="130000"/>
              </a:lnSpc>
              <a:buFont typeface="+mj-lt"/>
              <a:buAutoNum type="arabicPeriod" startAt="6"/>
            </a:pPr>
            <a:r>
              <a:rPr lang="es-ES" sz="2000" dirty="0" smtClean="0"/>
              <a:t>Desarrollar un </a:t>
            </a:r>
            <a:r>
              <a:rPr lang="es-ES" sz="2000" dirty="0" smtClean="0">
                <a:solidFill>
                  <a:srgbClr val="8E0036"/>
                </a:solidFill>
              </a:rPr>
              <a:t>enfoque y una estrategia de campañas, </a:t>
            </a:r>
            <a:r>
              <a:rPr lang="es-ES" sz="2000" dirty="0" smtClean="0"/>
              <a:t>para hacer un mejor uso del potencial de los miembros sindicales en materia de incidencia política</a:t>
            </a:r>
          </a:p>
          <a:p>
            <a:pPr>
              <a:lnSpc>
                <a:spcPct val="130000"/>
              </a:lnSpc>
              <a:buFont typeface="+mj-lt"/>
              <a:buAutoNum type="arabicPeriod" startAt="6"/>
            </a:pPr>
            <a:r>
              <a:rPr lang="es-ES" sz="2000" dirty="0" smtClean="0"/>
              <a:t>Abrir el </a:t>
            </a:r>
            <a:r>
              <a:rPr lang="es-ES" sz="2000" dirty="0" smtClean="0">
                <a:solidFill>
                  <a:srgbClr val="8E0036"/>
                </a:solidFill>
              </a:rPr>
              <a:t>debate sobre la naturaleza y los intereses específicos de los sindicatos dentro del grupo más amplio de las OSC</a:t>
            </a:r>
          </a:p>
        </p:txBody>
      </p:sp>
    </p:spTree>
    <p:extLst>
      <p:ext uri="{BB962C8B-B14F-4D97-AF65-F5344CB8AC3E}">
        <p14:creationId xmlns:p14="http://schemas.microsoft.com/office/powerpoint/2010/main" val="190953721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Recomendaciones (4/</a:t>
            </a:r>
            <a:r>
              <a:rPr lang="nl-BE" dirty="0"/>
              <a:t>4)</a:t>
            </a:r>
            <a:endParaRPr lang="en-US" dirty="0"/>
          </a:p>
        </p:txBody>
      </p:sp>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27</a:t>
            </a:fld>
            <a:endParaRPr lang="nl-BE"/>
          </a:p>
        </p:txBody>
      </p:sp>
      <p:sp>
        <p:nvSpPr>
          <p:cNvPr id="5" name="Content Placeholder 4"/>
          <p:cNvSpPr>
            <a:spLocks noGrp="1"/>
          </p:cNvSpPr>
          <p:nvPr>
            <p:ph idx="1"/>
          </p:nvPr>
        </p:nvSpPr>
        <p:spPr>
          <a:xfrm>
            <a:off x="683568" y="1600201"/>
            <a:ext cx="8280920" cy="4525963"/>
          </a:xfrm>
        </p:spPr>
        <p:txBody>
          <a:bodyPr>
            <a:noAutofit/>
          </a:bodyPr>
          <a:lstStyle/>
          <a:p>
            <a:pPr marL="529200" lvl="0">
              <a:lnSpc>
                <a:spcPct val="130000"/>
              </a:lnSpc>
              <a:buFont typeface="+mj-lt"/>
              <a:buAutoNum type="arabicPeriod" startAt="9"/>
            </a:pPr>
            <a:r>
              <a:rPr lang="es-ES" sz="2000" dirty="0" smtClean="0">
                <a:solidFill>
                  <a:schemeClr val="accent4"/>
                </a:solidFill>
              </a:rPr>
              <a:t>Seguir consolidando y desarrollando la red internamente</a:t>
            </a:r>
            <a:r>
              <a:rPr lang="es-ES" sz="2000" dirty="0" smtClean="0"/>
              <a:t>:</a:t>
            </a:r>
          </a:p>
          <a:p>
            <a:pPr lvl="1">
              <a:lnSpc>
                <a:spcPct val="130000"/>
              </a:lnSpc>
            </a:pPr>
            <a:r>
              <a:rPr lang="es-ES" sz="1800" dirty="0" smtClean="0"/>
              <a:t>Optimizar y diversificar los mecanismos de consulta y participación</a:t>
            </a:r>
          </a:p>
          <a:p>
            <a:pPr lvl="1">
              <a:lnSpc>
                <a:spcPct val="130000"/>
              </a:lnSpc>
            </a:pPr>
            <a:r>
              <a:rPr lang="es-ES" sz="1800" dirty="0" smtClean="0"/>
              <a:t>Usar las AG como lugares donde implicar más activamente a los miembros </a:t>
            </a:r>
          </a:p>
          <a:p>
            <a:pPr lvl="1">
              <a:lnSpc>
                <a:spcPct val="130000"/>
              </a:lnSpc>
            </a:pPr>
            <a:r>
              <a:rPr lang="es-ES" sz="1800" dirty="0" smtClean="0"/>
              <a:t>Reforzar el </a:t>
            </a:r>
            <a:r>
              <a:rPr lang="es-ES" sz="1800" dirty="0" err="1" smtClean="0"/>
              <a:t>GFD</a:t>
            </a:r>
            <a:endParaRPr lang="es-ES" sz="1800" dirty="0" smtClean="0"/>
          </a:p>
          <a:p>
            <a:pPr lvl="1">
              <a:lnSpc>
                <a:spcPct val="130000"/>
              </a:lnSpc>
            </a:pPr>
            <a:r>
              <a:rPr lang="es-ES" sz="1800" dirty="0" smtClean="0"/>
              <a:t>Ser más formales en la gestión de la pertenencia a la red</a:t>
            </a:r>
          </a:p>
          <a:p>
            <a:pPr lvl="1">
              <a:lnSpc>
                <a:spcPct val="130000"/>
              </a:lnSpc>
            </a:pPr>
            <a:r>
              <a:rPr lang="es-ES" sz="1800" dirty="0" smtClean="0"/>
              <a:t>Actualizar la lista de correos</a:t>
            </a:r>
          </a:p>
          <a:p>
            <a:pPr lvl="1">
              <a:lnSpc>
                <a:spcPct val="130000"/>
              </a:lnSpc>
            </a:pPr>
            <a:r>
              <a:rPr lang="es-ES" sz="1800" dirty="0" smtClean="0"/>
              <a:t>Seguir usando las notas informativas breves para difundir mensajes importantes</a:t>
            </a:r>
          </a:p>
          <a:p>
            <a:pPr lvl="1">
              <a:lnSpc>
                <a:spcPct val="130000"/>
              </a:lnSpc>
            </a:pPr>
            <a:r>
              <a:rPr lang="es-ES" sz="1800" dirty="0" smtClean="0"/>
              <a:t>Prestar más atención a la capitalización interna de las experiencias </a:t>
            </a:r>
          </a:p>
          <a:p>
            <a:pPr lvl="1">
              <a:lnSpc>
                <a:spcPct val="130000"/>
              </a:lnSpc>
            </a:pPr>
            <a:r>
              <a:rPr lang="es-ES" sz="1800" dirty="0" smtClean="0"/>
              <a:t>Reflexionar cómo realizar el trabajo de seguimiento y evaluación</a:t>
            </a:r>
            <a:endParaRPr lang="es-ES" sz="2000" dirty="0" smtClean="0"/>
          </a:p>
          <a:p>
            <a:pPr marL="342900" indent="-342900">
              <a:lnSpc>
                <a:spcPct val="130000"/>
              </a:lnSpc>
              <a:buFont typeface="+mj-lt"/>
              <a:buAutoNum type="arabicPeriod" startAt="9"/>
            </a:pPr>
            <a:r>
              <a:rPr lang="es-ES" sz="2000" dirty="0" smtClean="0">
                <a:solidFill>
                  <a:schemeClr val="accent4"/>
                </a:solidFill>
              </a:rPr>
              <a:t>Aumentar los recursos de la red </a:t>
            </a:r>
            <a:r>
              <a:rPr lang="es-ES" sz="1800" dirty="0" smtClean="0"/>
              <a:t>(incluyendo la expansión la secretaría)</a:t>
            </a:r>
          </a:p>
        </p:txBody>
      </p:sp>
    </p:spTree>
    <p:extLst>
      <p:ext uri="{BB962C8B-B14F-4D97-AF65-F5344CB8AC3E}">
        <p14:creationId xmlns:p14="http://schemas.microsoft.com/office/powerpoint/2010/main" val="45131176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15816" y="2708921"/>
            <a:ext cx="3384376" cy="3168352"/>
          </a:xfrm>
          <a:prstGeom prst="rect">
            <a:avLst/>
          </a:prstGeom>
        </p:spPr>
        <p:txBody>
          <a:bodyPr vert="horz" wrap="square" lIns="91440" tIns="45720" rIns="91440" bIns="45720" rtlCol="0">
            <a:normAutofit/>
          </a:bodyPr>
          <a:lstStyle/>
          <a:p>
            <a:endParaRPr lang="nl-BE" dirty="0" smtClean="0"/>
          </a:p>
        </p:txBody>
      </p:sp>
      <p:sp>
        <p:nvSpPr>
          <p:cNvPr id="11" name="TextBox 10"/>
          <p:cNvSpPr txBox="1"/>
          <p:nvPr/>
        </p:nvSpPr>
        <p:spPr>
          <a:xfrm>
            <a:off x="3383868" y="4581129"/>
            <a:ext cx="2448272" cy="1800200"/>
          </a:xfrm>
          <a:prstGeom prst="rect">
            <a:avLst/>
          </a:prstGeom>
        </p:spPr>
        <p:txBody>
          <a:bodyPr vert="horz" wrap="square" lIns="91440" tIns="45720" rIns="91440" bIns="45720" rtlCol="0">
            <a:normAutofit fontScale="92500" lnSpcReduction="20000"/>
          </a:bodyPr>
          <a:lstStyle/>
          <a:p>
            <a:r>
              <a:rPr lang="nl-BE" sz="1300" dirty="0" smtClean="0">
                <a:solidFill>
                  <a:schemeClr val="accent3"/>
                </a:solidFill>
                <a:latin typeface="Century Gothic" pitchFamily="34" charset="0"/>
              </a:rPr>
              <a:t>South Research CVBA - VSO</a:t>
            </a:r>
          </a:p>
          <a:p>
            <a:r>
              <a:rPr lang="nl-BE" sz="1300" dirty="0" err="1" smtClean="0">
                <a:solidFill>
                  <a:schemeClr val="accent3"/>
                </a:solidFill>
                <a:latin typeface="Century Gothic" pitchFamily="34" charset="0"/>
              </a:rPr>
              <a:t>Leuvensestraat</a:t>
            </a:r>
            <a:r>
              <a:rPr lang="nl-BE" sz="1300" dirty="0" smtClean="0">
                <a:solidFill>
                  <a:schemeClr val="accent3"/>
                </a:solidFill>
                <a:latin typeface="Century Gothic" pitchFamily="34" charset="0"/>
              </a:rPr>
              <a:t> 5/2</a:t>
            </a:r>
          </a:p>
          <a:p>
            <a:r>
              <a:rPr lang="nl-BE" sz="1300" dirty="0" smtClean="0">
                <a:solidFill>
                  <a:schemeClr val="accent3"/>
                </a:solidFill>
                <a:latin typeface="Century Gothic" pitchFamily="34" charset="0"/>
              </a:rPr>
              <a:t>B - 3010    Kessel </a:t>
            </a:r>
            <a:r>
              <a:rPr lang="nl-BE" sz="1300" dirty="0">
                <a:solidFill>
                  <a:schemeClr val="accent3"/>
                </a:solidFill>
                <a:latin typeface="Century Gothic" pitchFamily="34" charset="0"/>
              </a:rPr>
              <a:t>-</a:t>
            </a:r>
            <a:r>
              <a:rPr lang="nl-BE" sz="1300" dirty="0" smtClean="0">
                <a:solidFill>
                  <a:schemeClr val="accent3"/>
                </a:solidFill>
                <a:latin typeface="Century Gothic" pitchFamily="34" charset="0"/>
              </a:rPr>
              <a:t> Lo</a:t>
            </a:r>
          </a:p>
          <a:p>
            <a:r>
              <a:rPr lang="nl-BE" sz="1300" dirty="0" smtClean="0">
                <a:solidFill>
                  <a:schemeClr val="accent3"/>
                </a:solidFill>
                <a:latin typeface="Century Gothic" pitchFamily="34" charset="0"/>
              </a:rPr>
              <a:t>Belgium</a:t>
            </a:r>
          </a:p>
          <a:p>
            <a:r>
              <a:rPr lang="nl-BE" sz="1300" dirty="0" smtClean="0">
                <a:solidFill>
                  <a:schemeClr val="accent3"/>
                </a:solidFill>
                <a:latin typeface="Century Gothic" pitchFamily="34" charset="0"/>
              </a:rPr>
              <a:t>T +32 (0) 16 49 83 16</a:t>
            </a:r>
          </a:p>
          <a:p>
            <a:r>
              <a:rPr lang="nl-BE" sz="1300" dirty="0" smtClean="0">
                <a:solidFill>
                  <a:schemeClr val="accent3"/>
                </a:solidFill>
                <a:latin typeface="Century Gothic" pitchFamily="34" charset="0"/>
              </a:rPr>
              <a:t>F +32 (0) 16 49 83 19</a:t>
            </a:r>
          </a:p>
          <a:p>
            <a:r>
              <a:rPr lang="nl-BE" sz="1300" dirty="0" smtClean="0">
                <a:solidFill>
                  <a:schemeClr val="accent3"/>
                </a:solidFill>
                <a:latin typeface="Century Gothic" pitchFamily="34" charset="0"/>
              </a:rPr>
              <a:t>BE 0429 809 077</a:t>
            </a:r>
          </a:p>
          <a:p>
            <a:r>
              <a:rPr lang="nl-BE" sz="1300" dirty="0" smtClean="0">
                <a:solidFill>
                  <a:schemeClr val="accent3"/>
                </a:solidFill>
                <a:latin typeface="Century Gothic" pitchFamily="34" charset="0"/>
              </a:rPr>
              <a:t>RPR Leuven</a:t>
            </a:r>
          </a:p>
          <a:p>
            <a:endParaRPr lang="nl-BE" sz="1300" dirty="0">
              <a:solidFill>
                <a:schemeClr val="accent3"/>
              </a:solidFill>
              <a:latin typeface="Century Gothic" pitchFamily="34" charset="0"/>
            </a:endParaRPr>
          </a:p>
          <a:p>
            <a:r>
              <a:rPr lang="nl-BE" sz="1300" dirty="0">
                <a:latin typeface="Century Gothic" pitchFamily="34" charset="0"/>
                <a:hlinkClick r:id="rId2"/>
              </a:rPr>
              <a:t>www.southresearch.be</a:t>
            </a:r>
            <a:r>
              <a:rPr lang="nl-BE" sz="1300" dirty="0">
                <a:latin typeface="Century Gothic" pitchFamily="34" charset="0"/>
              </a:rPr>
              <a:t>	</a:t>
            </a:r>
          </a:p>
          <a:p>
            <a:r>
              <a:rPr lang="nl-BE" sz="1300" dirty="0">
                <a:latin typeface="Century Gothic" pitchFamily="34" charset="0"/>
                <a:hlinkClick r:id="rId3"/>
              </a:rPr>
              <a:t>info@southresearch.be</a:t>
            </a:r>
            <a:endParaRPr lang="nl-BE" sz="1300" dirty="0">
              <a:latin typeface="Century Gothic" pitchFamily="34" charset="0"/>
            </a:endParaRPr>
          </a:p>
          <a:p>
            <a:endParaRPr lang="nl-BE" sz="1200" dirty="0" smtClean="0">
              <a:solidFill>
                <a:schemeClr val="accent3"/>
              </a:solidFill>
              <a:latin typeface="Century Gothic" pitchFamily="34" charset="0"/>
            </a:endParaRPr>
          </a:p>
          <a:p>
            <a:endParaRPr lang="nl-BE" sz="1200" dirty="0">
              <a:solidFill>
                <a:schemeClr val="accent3"/>
              </a:solidFill>
              <a:latin typeface="Century Gothic" pitchFamily="34" charset="0"/>
            </a:endParaRPr>
          </a:p>
          <a:p>
            <a:endParaRPr lang="nl-BE" sz="1200" dirty="0" smtClean="0">
              <a:solidFill>
                <a:schemeClr val="accent3"/>
              </a:solidFill>
              <a:latin typeface="Century Gothic" pitchFamily="34" charset="0"/>
            </a:endParaRPr>
          </a:p>
          <a:p>
            <a:endParaRPr lang="nl-BE" sz="1200" dirty="0" smtClean="0">
              <a:solidFill>
                <a:schemeClr val="accent3"/>
              </a:solidFill>
              <a:latin typeface="Century Gothic" pitchFamily="34" charset="0"/>
            </a:endParaRPr>
          </a:p>
          <a:p>
            <a:endParaRPr lang="nl-BE"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811" y="2755472"/>
            <a:ext cx="2447317" cy="1645350"/>
          </a:xfrm>
          <a:prstGeom prst="rect">
            <a:avLst/>
          </a:prstGeom>
        </p:spPr>
      </p:pic>
    </p:spTree>
    <p:extLst>
      <p:ext uri="{BB962C8B-B14F-4D97-AF65-F5344CB8AC3E}">
        <p14:creationId xmlns:p14="http://schemas.microsoft.com/office/powerpoint/2010/main" val="28686986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080"/>
            <a:ext cx="7772400" cy="1830064"/>
          </a:xfrm>
        </p:spPr>
        <p:txBody>
          <a:bodyPr>
            <a:normAutofit/>
          </a:bodyPr>
          <a:lstStyle/>
          <a:p>
            <a:r>
              <a:rPr lang="nl-BE" sz="5400" cap="small" dirty="0" smtClean="0"/>
              <a:t>I. CARACTERÍSTICAS DE LA EVALUACIÓN</a:t>
            </a:r>
            <a:endParaRPr lang="nl-BE" sz="5400" cap="small" dirty="0"/>
          </a:p>
        </p:txBody>
      </p:sp>
    </p:spTree>
    <p:extLst>
      <p:ext uri="{BB962C8B-B14F-4D97-AF65-F5344CB8AC3E}">
        <p14:creationId xmlns:p14="http://schemas.microsoft.com/office/powerpoint/2010/main" val="2951449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Objeto y envergadura de la evaluación </a:t>
            </a:r>
            <a:endParaRPr lang="es-ES" dirty="0"/>
          </a:p>
        </p:txBody>
      </p:sp>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4</a:t>
            </a:fld>
            <a:endParaRPr lang="nl-BE"/>
          </a:p>
        </p:txBody>
      </p:sp>
      <p:sp>
        <p:nvSpPr>
          <p:cNvPr id="5" name="Content Placeholder 4"/>
          <p:cNvSpPr>
            <a:spLocks noGrp="1"/>
          </p:cNvSpPr>
          <p:nvPr>
            <p:ph idx="1"/>
          </p:nvPr>
        </p:nvSpPr>
        <p:spPr>
          <a:xfrm>
            <a:off x="683568" y="1639342"/>
            <a:ext cx="8003232" cy="4525963"/>
          </a:xfrm>
        </p:spPr>
        <p:txBody>
          <a:bodyPr>
            <a:normAutofit/>
          </a:bodyPr>
          <a:lstStyle/>
          <a:p>
            <a:pPr>
              <a:lnSpc>
                <a:spcPts val="4080"/>
              </a:lnSpc>
            </a:pPr>
            <a:r>
              <a:rPr lang="es-ES" sz="2400" dirty="0" smtClean="0">
                <a:solidFill>
                  <a:schemeClr val="accent1">
                    <a:lumMod val="75000"/>
                  </a:schemeClr>
                </a:solidFill>
              </a:rPr>
              <a:t>Objeto de la evaluación: </a:t>
            </a:r>
            <a:endParaRPr lang="es-ES" sz="2400" b="1" dirty="0" smtClean="0">
              <a:solidFill>
                <a:schemeClr val="accent1">
                  <a:lumMod val="75000"/>
                </a:schemeClr>
              </a:solidFill>
            </a:endParaRPr>
          </a:p>
          <a:p>
            <a:pPr lvl="1">
              <a:lnSpc>
                <a:spcPts val="4080"/>
              </a:lnSpc>
            </a:pPr>
            <a:r>
              <a:rPr lang="es-ES" sz="2000" dirty="0" smtClean="0"/>
              <a:t>Proyecto de la RSCD 2011-2012, financiado por la UE</a:t>
            </a:r>
          </a:p>
          <a:p>
            <a:pPr lvl="2">
              <a:lnSpc>
                <a:spcPts val="4080"/>
              </a:lnSpc>
            </a:pPr>
            <a:r>
              <a:rPr lang="es-ES" sz="1800" dirty="0" smtClean="0"/>
              <a:t>Si es necesario: teniendo en cuenta la evolución de la red desde 2006 </a:t>
            </a:r>
          </a:p>
          <a:p>
            <a:pPr lvl="1">
              <a:lnSpc>
                <a:spcPts val="4080"/>
              </a:lnSpc>
              <a:spcAft>
                <a:spcPts val="600"/>
              </a:spcAft>
            </a:pPr>
            <a:r>
              <a:rPr lang="es-ES" sz="2000" dirty="0" smtClean="0"/>
              <a:t>Con especial atención en el funcionamiento de la red como modalidad de trabajo elegida para la Cooperación sindical al desarrollo.</a:t>
            </a:r>
          </a:p>
          <a:p>
            <a:pPr marL="457200" lvl="1" indent="0">
              <a:lnSpc>
                <a:spcPts val="4080"/>
              </a:lnSpc>
              <a:buNone/>
            </a:pPr>
            <a:endParaRPr lang="en-US" sz="2400" dirty="0"/>
          </a:p>
        </p:txBody>
      </p:sp>
    </p:spTree>
    <p:extLst>
      <p:ext uri="{BB962C8B-B14F-4D97-AF65-F5344CB8AC3E}">
        <p14:creationId xmlns:p14="http://schemas.microsoft.com/office/powerpoint/2010/main" val="267653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Objetivos de la evaluación</a:t>
            </a:r>
            <a:endParaRPr lang="en-US" dirty="0"/>
          </a:p>
        </p:txBody>
      </p:sp>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5</a:t>
            </a:fld>
            <a:endParaRPr lang="nl-BE"/>
          </a:p>
        </p:txBody>
      </p:sp>
      <p:sp>
        <p:nvSpPr>
          <p:cNvPr id="5" name="Content Placeholder 4"/>
          <p:cNvSpPr>
            <a:spLocks noGrp="1"/>
          </p:cNvSpPr>
          <p:nvPr>
            <p:ph idx="1"/>
          </p:nvPr>
        </p:nvSpPr>
        <p:spPr>
          <a:xfrm>
            <a:off x="755576" y="1639341"/>
            <a:ext cx="7776864" cy="4525963"/>
          </a:xfrm>
        </p:spPr>
        <p:txBody>
          <a:bodyPr>
            <a:normAutofit/>
          </a:bodyPr>
          <a:lstStyle/>
          <a:p>
            <a:pPr>
              <a:lnSpc>
                <a:spcPct val="130000"/>
              </a:lnSpc>
              <a:spcBef>
                <a:spcPts val="24"/>
              </a:spcBef>
              <a:spcAft>
                <a:spcPts val="600"/>
              </a:spcAft>
            </a:pPr>
            <a:r>
              <a:rPr lang="es-ES" sz="2100" i="1" dirty="0" smtClean="0">
                <a:solidFill>
                  <a:srgbClr val="8E0036"/>
                </a:solidFill>
              </a:rPr>
              <a:t>Demostrar en qué medida la RSCD ha sido capaz de producir un valor añadido específico </a:t>
            </a:r>
            <a:r>
              <a:rPr lang="es-ES" sz="2000" dirty="0" smtClean="0"/>
              <a:t>y en qué medida posee el potencial necesario para seguir haciéndolo en el futuro;</a:t>
            </a:r>
          </a:p>
          <a:p>
            <a:pPr>
              <a:lnSpc>
                <a:spcPct val="130000"/>
              </a:lnSpc>
              <a:spcAft>
                <a:spcPts val="600"/>
              </a:spcAft>
            </a:pPr>
            <a:r>
              <a:rPr lang="es-ES" sz="2100" i="1" dirty="0" smtClean="0">
                <a:solidFill>
                  <a:srgbClr val="8E0036"/>
                </a:solidFill>
              </a:rPr>
              <a:t>Justificar el uso de los recursos </a:t>
            </a:r>
            <a:r>
              <a:rPr lang="es-ES" sz="2000" dirty="0" smtClean="0"/>
              <a:t>recibidos a las organizaciones que forman parte de la RSCD, la CSI, los donantes y el público en general; </a:t>
            </a:r>
          </a:p>
          <a:p>
            <a:pPr>
              <a:lnSpc>
                <a:spcPct val="130000"/>
              </a:lnSpc>
              <a:spcAft>
                <a:spcPts val="600"/>
              </a:spcAft>
            </a:pPr>
            <a:r>
              <a:rPr lang="es-ES" sz="2100" i="1" dirty="0" smtClean="0">
                <a:solidFill>
                  <a:schemeClr val="accent4"/>
                </a:solidFill>
              </a:rPr>
              <a:t>Aprender </a:t>
            </a:r>
            <a:r>
              <a:rPr lang="es-ES" sz="2000" dirty="0" smtClean="0"/>
              <a:t>de las actividades, los enfoques y los logros de la RSCD </a:t>
            </a:r>
          </a:p>
          <a:p>
            <a:pPr marL="457200" lvl="1" indent="0">
              <a:lnSpc>
                <a:spcPct val="130000"/>
              </a:lnSpc>
              <a:spcAft>
                <a:spcPts val="600"/>
              </a:spcAft>
              <a:buNone/>
            </a:pPr>
            <a:r>
              <a:rPr lang="es-ES" sz="2000" dirty="0" smtClean="0"/>
              <a:t> =&gt; mejora de las futuras actuaciones de la red (sobre todo las relacionadas con el próximo proyecto, previsto para abril de 2013).</a:t>
            </a:r>
            <a:r>
              <a:rPr lang="en-GB" sz="2000" dirty="0" smtClean="0"/>
              <a:t> </a:t>
            </a:r>
            <a:endParaRPr lang="nl-NL" sz="2000" dirty="0" smtClean="0"/>
          </a:p>
          <a:p>
            <a:pPr lvl="1">
              <a:lnSpc>
                <a:spcPct val="130000"/>
              </a:lnSpc>
            </a:pPr>
            <a:endParaRPr lang="en-US" sz="2000" dirty="0"/>
          </a:p>
        </p:txBody>
      </p:sp>
    </p:spTree>
    <p:extLst>
      <p:ext uri="{BB962C8B-B14F-4D97-AF65-F5344CB8AC3E}">
        <p14:creationId xmlns:p14="http://schemas.microsoft.com/office/powerpoint/2010/main" val="391005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BE" dirty="0" smtClean="0"/>
              <a:t>Metodología de evaluación (1)</a:t>
            </a:r>
            <a:endParaRPr lang="en-US" dirty="0"/>
          </a:p>
        </p:txBody>
      </p:sp>
      <p:sp>
        <p:nvSpPr>
          <p:cNvPr id="3" name="Footer Placeholder 2"/>
          <p:cNvSpPr>
            <a:spLocks noGrp="1"/>
          </p:cNvSpPr>
          <p:nvPr>
            <p:ph type="ftr" sz="quarter" idx="11"/>
          </p:nvPr>
        </p:nvSpPr>
        <p:spPr>
          <a:xfrm>
            <a:off x="3275856" y="6492875"/>
            <a:ext cx="2376264" cy="365125"/>
          </a:xfrm>
        </p:spPr>
        <p:txBody>
          <a:bodyPr/>
          <a:lstStyle/>
          <a:p>
            <a:r>
              <a:rPr lang="nl-BE" dirty="0" smtClean="0"/>
              <a:t>Evaluación externa de la RSCD</a:t>
            </a:r>
          </a:p>
          <a:p>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6</a:t>
            </a:fld>
            <a:endParaRPr lang="nl-BE"/>
          </a:p>
        </p:txBody>
      </p:sp>
      <p:sp>
        <p:nvSpPr>
          <p:cNvPr id="5" name="Content Placeholder 4"/>
          <p:cNvSpPr>
            <a:spLocks noGrp="1"/>
          </p:cNvSpPr>
          <p:nvPr>
            <p:ph idx="1"/>
          </p:nvPr>
        </p:nvSpPr>
        <p:spPr>
          <a:xfrm>
            <a:off x="683568" y="1556792"/>
            <a:ext cx="8280920" cy="4968552"/>
          </a:xfrm>
        </p:spPr>
        <p:txBody>
          <a:bodyPr>
            <a:noAutofit/>
          </a:bodyPr>
          <a:lstStyle/>
          <a:p>
            <a:pPr lvl="0">
              <a:lnSpc>
                <a:spcPct val="120000"/>
              </a:lnSpc>
            </a:pPr>
            <a:r>
              <a:rPr lang="es-ES" sz="1800" dirty="0" smtClean="0"/>
              <a:t>Fase inicial (noviembre – diciembre): </a:t>
            </a:r>
          </a:p>
          <a:p>
            <a:pPr lvl="1">
              <a:lnSpc>
                <a:spcPct val="120000"/>
              </a:lnSpc>
            </a:pPr>
            <a:r>
              <a:rPr lang="es-ES" sz="1600" dirty="0" smtClean="0"/>
              <a:t>Contactos y discusiones iniciales con </a:t>
            </a:r>
            <a:r>
              <a:rPr lang="es-ES" sz="1600" dirty="0" smtClean="0"/>
              <a:t>el secretariado de </a:t>
            </a:r>
            <a:r>
              <a:rPr lang="es-ES" sz="1600" dirty="0" smtClean="0"/>
              <a:t>la RSCD </a:t>
            </a:r>
          </a:p>
          <a:p>
            <a:pPr lvl="1">
              <a:lnSpc>
                <a:spcPct val="120000"/>
              </a:lnSpc>
            </a:pPr>
            <a:r>
              <a:rPr lang="es-ES" sz="1600" dirty="0" smtClean="0"/>
              <a:t>Participación (como observador) en la Asamblea General de París (noviembre de 2012)</a:t>
            </a:r>
          </a:p>
          <a:p>
            <a:pPr lvl="0">
              <a:lnSpc>
                <a:spcPct val="120000"/>
              </a:lnSpc>
            </a:pPr>
            <a:r>
              <a:rPr lang="es-ES" sz="1800" dirty="0" smtClean="0"/>
              <a:t>Fase de ejecución (enero – marzo): </a:t>
            </a:r>
          </a:p>
          <a:p>
            <a:pPr lvl="1">
              <a:lnSpc>
                <a:spcPct val="120000"/>
              </a:lnSpc>
            </a:pPr>
            <a:r>
              <a:rPr lang="es-ES" sz="1600" dirty="0" smtClean="0"/>
              <a:t>Análisis documental</a:t>
            </a:r>
          </a:p>
          <a:p>
            <a:pPr lvl="1">
              <a:lnSpc>
                <a:spcPct val="120000"/>
              </a:lnSpc>
            </a:pPr>
            <a:r>
              <a:rPr lang="es-ES" sz="1600" dirty="0" smtClean="0"/>
              <a:t>Encuesta electrónica, enviada a 245 miembros</a:t>
            </a:r>
          </a:p>
          <a:p>
            <a:pPr lvl="1">
              <a:lnSpc>
                <a:spcPct val="120000"/>
              </a:lnSpc>
            </a:pPr>
            <a:r>
              <a:rPr lang="es-ES" sz="1600" dirty="0" smtClean="0"/>
              <a:t>Entrevistas con los actores internos o externos</a:t>
            </a:r>
          </a:p>
          <a:p>
            <a:pPr lvl="1">
              <a:lnSpc>
                <a:spcPct val="120000"/>
              </a:lnSpc>
            </a:pPr>
            <a:r>
              <a:rPr lang="es-ES" sz="1600" dirty="0" smtClean="0"/>
              <a:t>Presentación de los resultados intermedios al GFD (enero de 2013)</a:t>
            </a:r>
          </a:p>
          <a:p>
            <a:pPr lvl="0">
              <a:lnSpc>
                <a:spcPct val="120000"/>
              </a:lnSpc>
            </a:pPr>
            <a:r>
              <a:rPr lang="es-ES" sz="1800" dirty="0" smtClean="0"/>
              <a:t>Fase de síntesis (marzo – abril)</a:t>
            </a:r>
          </a:p>
          <a:p>
            <a:pPr lvl="1">
              <a:lnSpc>
                <a:spcPct val="120000"/>
              </a:lnSpc>
            </a:pPr>
            <a:r>
              <a:rPr lang="es-ES" sz="1600" dirty="0" smtClean="0"/>
              <a:t>Análisis y triangulación de los resultados </a:t>
            </a:r>
          </a:p>
          <a:p>
            <a:pPr lvl="1">
              <a:lnSpc>
                <a:spcPct val="120000"/>
              </a:lnSpc>
            </a:pPr>
            <a:r>
              <a:rPr lang="es-ES" sz="1600" dirty="0" smtClean="0"/>
              <a:t>Informe de evaluación</a:t>
            </a:r>
          </a:p>
          <a:p>
            <a:pPr lvl="2">
              <a:lnSpc>
                <a:spcPct val="120000"/>
              </a:lnSpc>
            </a:pPr>
            <a:r>
              <a:rPr lang="es-ES" sz="1400" dirty="0" smtClean="0"/>
              <a:t>Borrador =&gt; enviado al GFD (25 de marzo)</a:t>
            </a:r>
          </a:p>
          <a:p>
            <a:pPr lvl="2">
              <a:lnSpc>
                <a:spcPct val="120000"/>
              </a:lnSpc>
            </a:pPr>
            <a:r>
              <a:rPr lang="es-ES" sz="1400" dirty="0" smtClean="0"/>
              <a:t>Presentación en la Asamblea General</a:t>
            </a:r>
          </a:p>
          <a:p>
            <a:pPr lvl="2">
              <a:lnSpc>
                <a:spcPct val="120000"/>
              </a:lnSpc>
            </a:pPr>
            <a:r>
              <a:rPr lang="es-ES" sz="1400" dirty="0" smtClean="0"/>
              <a:t>Informe de evaluación final</a:t>
            </a:r>
          </a:p>
        </p:txBody>
      </p:sp>
    </p:spTree>
    <p:extLst>
      <p:ext uri="{BB962C8B-B14F-4D97-AF65-F5344CB8AC3E}">
        <p14:creationId xmlns:p14="http://schemas.microsoft.com/office/powerpoint/2010/main" val="2334133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BE" dirty="0" smtClean="0"/>
              <a:t>Metodología de evaluación (2)</a:t>
            </a:r>
            <a:endParaRPr lang="en-US" dirty="0"/>
          </a:p>
        </p:txBody>
      </p:sp>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7</a:t>
            </a:fld>
            <a:endParaRPr lang="nl-BE" dirty="0"/>
          </a:p>
        </p:txBody>
      </p:sp>
      <p:sp>
        <p:nvSpPr>
          <p:cNvPr id="5" name="Content Placeholder 4"/>
          <p:cNvSpPr>
            <a:spLocks noGrp="1"/>
          </p:cNvSpPr>
          <p:nvPr>
            <p:ph idx="1"/>
          </p:nvPr>
        </p:nvSpPr>
        <p:spPr>
          <a:xfrm>
            <a:off x="683568" y="1556792"/>
            <a:ext cx="8003232" cy="4608511"/>
          </a:xfrm>
        </p:spPr>
        <p:txBody>
          <a:bodyPr>
            <a:noAutofit/>
          </a:bodyPr>
          <a:lstStyle/>
          <a:p>
            <a:pPr lvl="0">
              <a:lnSpc>
                <a:spcPct val="150000"/>
              </a:lnSpc>
            </a:pPr>
            <a:r>
              <a:rPr lang="es-ES" sz="2400" dirty="0" smtClean="0"/>
              <a:t>Medidas para garantizar el uso de la evaluación:</a:t>
            </a:r>
            <a:endParaRPr lang="es-ES" sz="2000" dirty="0" smtClean="0"/>
          </a:p>
          <a:p>
            <a:pPr lvl="1">
              <a:lnSpc>
                <a:spcPct val="150000"/>
              </a:lnSpc>
            </a:pPr>
            <a:r>
              <a:rPr lang="es-ES" sz="2000" dirty="0" smtClean="0"/>
              <a:t>Resumen en inglés, francés y español</a:t>
            </a:r>
          </a:p>
          <a:p>
            <a:pPr lvl="1">
              <a:lnSpc>
                <a:spcPct val="150000"/>
              </a:lnSpc>
              <a:spcAft>
                <a:spcPts val="1800"/>
              </a:spcAft>
            </a:pPr>
            <a:r>
              <a:rPr lang="es-ES" sz="2000" dirty="0" smtClean="0"/>
              <a:t>Publicación como “Documento de Desarrollo” en la web de la RSCD</a:t>
            </a:r>
          </a:p>
          <a:p>
            <a:pPr lvl="0">
              <a:lnSpc>
                <a:spcPct val="150000"/>
              </a:lnSpc>
            </a:pPr>
            <a:r>
              <a:rPr lang="es-ES" sz="2400" dirty="0" smtClean="0"/>
              <a:t>Retos metodológicos debidos a:</a:t>
            </a:r>
          </a:p>
          <a:p>
            <a:pPr lvl="1">
              <a:lnSpc>
                <a:spcPct val="150000"/>
              </a:lnSpc>
            </a:pPr>
            <a:r>
              <a:rPr lang="es-ES" sz="2000" dirty="0" smtClean="0"/>
              <a:t>La n</a:t>
            </a:r>
            <a:r>
              <a:rPr lang="es-ES" sz="2000" dirty="0" smtClean="0"/>
              <a:t>aturaleza </a:t>
            </a:r>
            <a:r>
              <a:rPr lang="es-ES" sz="2000" dirty="0" smtClean="0"/>
              <a:t>mundial de la RSCD</a:t>
            </a:r>
          </a:p>
          <a:p>
            <a:pPr lvl="1">
              <a:lnSpc>
                <a:spcPct val="150000"/>
              </a:lnSpc>
            </a:pPr>
            <a:r>
              <a:rPr lang="es-ES" sz="2000" dirty="0" smtClean="0"/>
              <a:t>Baja tasa de respuestas a la encuesta (8,6%) =&gt; resultados no representativos de la totalidad de la red</a:t>
            </a:r>
          </a:p>
        </p:txBody>
      </p:sp>
    </p:spTree>
    <p:extLst>
      <p:ext uri="{BB962C8B-B14F-4D97-AF65-F5344CB8AC3E}">
        <p14:creationId xmlns:p14="http://schemas.microsoft.com/office/powerpoint/2010/main" val="3761341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895080"/>
            <a:ext cx="7772400" cy="2046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accent1"/>
                </a:solidFill>
                <a:latin typeface="+mj-lt"/>
                <a:ea typeface="+mj-ea"/>
                <a:cs typeface="+mj-cs"/>
              </a:defRPr>
            </a:lvl1pPr>
          </a:lstStyle>
          <a:p>
            <a:r>
              <a:rPr lang="es-ES" sz="5000" cap="small" dirty="0" smtClean="0"/>
              <a:t>II. Resultados: Logros clave de la </a:t>
            </a:r>
            <a:r>
              <a:rPr lang="es-ES" sz="5000" cap="small" dirty="0" err="1" smtClean="0"/>
              <a:t>RSCD</a:t>
            </a:r>
            <a:r>
              <a:rPr lang="es-ES" sz="5000" cap="small" dirty="0" smtClean="0"/>
              <a:t> (2011-2012)</a:t>
            </a:r>
            <a:endParaRPr lang="es-ES" sz="5000" cap="small" dirty="0"/>
          </a:p>
        </p:txBody>
      </p:sp>
    </p:spTree>
    <p:extLst>
      <p:ext uri="{BB962C8B-B14F-4D97-AF65-F5344CB8AC3E}">
        <p14:creationId xmlns:p14="http://schemas.microsoft.com/office/powerpoint/2010/main" val="806629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nl-BE" dirty="0" smtClean="0"/>
              <a:t>Evaluación externa de la RSCD</a:t>
            </a:r>
            <a:endParaRPr lang="nl-BE" dirty="0"/>
          </a:p>
        </p:txBody>
      </p:sp>
      <p:sp>
        <p:nvSpPr>
          <p:cNvPr id="4" name="Slide Number Placeholder 3"/>
          <p:cNvSpPr>
            <a:spLocks noGrp="1"/>
          </p:cNvSpPr>
          <p:nvPr>
            <p:ph type="sldNum" sz="quarter" idx="4"/>
          </p:nvPr>
        </p:nvSpPr>
        <p:spPr/>
        <p:txBody>
          <a:bodyPr/>
          <a:lstStyle/>
          <a:p>
            <a:fld id="{CD816D08-06B3-4DCC-9F0B-CBD25349734F}" type="slidenum">
              <a:rPr lang="nl-BE" smtClean="0"/>
              <a:pPr/>
              <a:t>9</a:t>
            </a:fld>
            <a:endParaRPr lang="nl-BE"/>
          </a:p>
        </p:txBody>
      </p:sp>
      <p:grpSp>
        <p:nvGrpSpPr>
          <p:cNvPr id="6" name="Group 5"/>
          <p:cNvGrpSpPr/>
          <p:nvPr/>
        </p:nvGrpSpPr>
        <p:grpSpPr>
          <a:xfrm>
            <a:off x="899592" y="1988840"/>
            <a:ext cx="7560840" cy="3532247"/>
            <a:chOff x="0" y="0"/>
            <a:chExt cx="4572000" cy="1899453"/>
          </a:xfrm>
        </p:grpSpPr>
        <p:sp>
          <p:nvSpPr>
            <p:cNvPr id="7" name="Afgeronde rechthoek 1"/>
            <p:cNvSpPr/>
            <p:nvPr/>
          </p:nvSpPr>
          <p:spPr>
            <a:xfrm>
              <a:off x="0" y="0"/>
              <a:ext cx="1828800" cy="89154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1000"/>
                </a:spcAft>
              </a:pPr>
              <a:r>
                <a:rPr lang="nl-BE" sz="3200" spc="300" dirty="0" smtClean="0">
                  <a:solidFill>
                    <a:schemeClr val="accent1"/>
                  </a:solidFill>
                  <a:ea typeface="ＭＳ 明朝"/>
                  <a:cs typeface="Times New Roman"/>
                </a:rPr>
                <a:t>Logros internos</a:t>
              </a:r>
              <a:endParaRPr lang="nl-NL" sz="3000" spc="300" dirty="0">
                <a:solidFill>
                  <a:schemeClr val="accent1"/>
                </a:solidFill>
                <a:effectLst/>
                <a:ea typeface="ＭＳ 明朝"/>
                <a:cs typeface="Times New Roman"/>
              </a:endParaRPr>
            </a:p>
          </p:txBody>
        </p:sp>
        <p:sp>
          <p:nvSpPr>
            <p:cNvPr id="8" name="Afgeronde rechthoek 2"/>
            <p:cNvSpPr/>
            <p:nvPr/>
          </p:nvSpPr>
          <p:spPr>
            <a:xfrm>
              <a:off x="2743200" y="0"/>
              <a:ext cx="1828800" cy="891540"/>
            </a:xfrm>
            <a:prstGeom prst="roundRect">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1000"/>
                </a:spcAft>
              </a:pPr>
              <a:r>
                <a:rPr lang="nl-BE" sz="3000" spc="300" dirty="0" smtClean="0">
                  <a:solidFill>
                    <a:srgbClr val="85BA0D"/>
                  </a:solidFill>
                  <a:effectLst/>
                  <a:ea typeface="ＭＳ 明朝"/>
                  <a:cs typeface="Times New Roman"/>
                </a:rPr>
                <a:t>Logros externos</a:t>
              </a:r>
              <a:endParaRPr lang="nl-NL" sz="3000" spc="300" dirty="0">
                <a:solidFill>
                  <a:srgbClr val="85BA0D"/>
                </a:solidFill>
                <a:effectLst/>
                <a:ea typeface="ＭＳ 明朝"/>
                <a:cs typeface="Times New Roman"/>
              </a:endParaRPr>
            </a:p>
          </p:txBody>
        </p:sp>
        <p:sp>
          <p:nvSpPr>
            <p:cNvPr id="9" name="Afgeronde rechthoek 3"/>
            <p:cNvSpPr/>
            <p:nvPr/>
          </p:nvSpPr>
          <p:spPr>
            <a:xfrm>
              <a:off x="609600" y="1393993"/>
              <a:ext cx="3200400" cy="505460"/>
            </a:xfrm>
            <a:prstGeom prst="roundRect">
              <a:avLst/>
            </a:prstGeom>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1000"/>
                </a:spcAft>
              </a:pPr>
              <a:r>
                <a:rPr lang="nl-BE" sz="3000" spc="300" dirty="0" smtClean="0">
                  <a:solidFill>
                    <a:srgbClr val="85BA0D"/>
                  </a:solidFill>
                  <a:effectLst/>
                  <a:ea typeface="ＭＳ 明朝"/>
                  <a:cs typeface="Times New Roman"/>
                </a:rPr>
                <a:t>Desarrollo de la red</a:t>
              </a:r>
              <a:endParaRPr lang="nl-NL" sz="3000" spc="300" dirty="0">
                <a:solidFill>
                  <a:srgbClr val="85BA0D"/>
                </a:solidFill>
                <a:effectLst/>
                <a:ea typeface="ＭＳ 明朝"/>
                <a:cs typeface="Times New Roman"/>
              </a:endParaRPr>
            </a:p>
          </p:txBody>
        </p:sp>
        <p:cxnSp>
          <p:nvCxnSpPr>
            <p:cNvPr id="10" name="Rechte verbindingslijn met pijl 5"/>
            <p:cNvCxnSpPr/>
            <p:nvPr/>
          </p:nvCxnSpPr>
          <p:spPr>
            <a:xfrm>
              <a:off x="1951990" y="264160"/>
              <a:ext cx="685800" cy="0"/>
            </a:xfrm>
            <a:prstGeom prst="straightConnector1">
              <a:avLst/>
            </a:prstGeom>
            <a:ln w="38100">
              <a:tailEnd type="arrow"/>
            </a:ln>
          </p:spPr>
          <p:style>
            <a:lnRef idx="2">
              <a:schemeClr val="accent3"/>
            </a:lnRef>
            <a:fillRef idx="0">
              <a:schemeClr val="accent3"/>
            </a:fillRef>
            <a:effectRef idx="1">
              <a:schemeClr val="accent3"/>
            </a:effectRef>
            <a:fontRef idx="minor">
              <a:schemeClr val="tx1"/>
            </a:fontRef>
          </p:style>
        </p:cxnSp>
        <p:cxnSp>
          <p:nvCxnSpPr>
            <p:cNvPr id="11" name="Rechte verbindingslijn met pijl 6"/>
            <p:cNvCxnSpPr/>
            <p:nvPr/>
          </p:nvCxnSpPr>
          <p:spPr>
            <a:xfrm flipH="1">
              <a:off x="1951990" y="505460"/>
              <a:ext cx="685800" cy="0"/>
            </a:xfrm>
            <a:prstGeom prst="straightConnector1">
              <a:avLst/>
            </a:prstGeom>
            <a:ln w="38100">
              <a:tailEnd type="arrow"/>
            </a:ln>
          </p:spPr>
          <p:style>
            <a:lnRef idx="2">
              <a:schemeClr val="accent3"/>
            </a:lnRef>
            <a:fillRef idx="0">
              <a:schemeClr val="accent3"/>
            </a:fillRef>
            <a:effectRef idx="1">
              <a:schemeClr val="accent3"/>
            </a:effectRef>
            <a:fontRef idx="minor">
              <a:schemeClr val="tx1"/>
            </a:fontRef>
          </p:style>
        </p:cxnSp>
        <p:cxnSp>
          <p:nvCxnSpPr>
            <p:cNvPr id="12" name="Rechte verbindingslijn met pijl 7"/>
            <p:cNvCxnSpPr/>
            <p:nvPr/>
          </p:nvCxnSpPr>
          <p:spPr>
            <a:xfrm>
              <a:off x="984250" y="965200"/>
              <a:ext cx="0" cy="342900"/>
            </a:xfrm>
            <a:prstGeom prst="straightConnector1">
              <a:avLst/>
            </a:prstGeom>
            <a:ln w="38100">
              <a:tailEnd type="arrow"/>
            </a:ln>
          </p:spPr>
          <p:style>
            <a:lnRef idx="2">
              <a:schemeClr val="accent3"/>
            </a:lnRef>
            <a:fillRef idx="0">
              <a:schemeClr val="accent3"/>
            </a:fillRef>
            <a:effectRef idx="1">
              <a:schemeClr val="accent3"/>
            </a:effectRef>
            <a:fontRef idx="minor">
              <a:schemeClr val="tx1"/>
            </a:fontRef>
          </p:style>
        </p:cxnSp>
        <p:cxnSp>
          <p:nvCxnSpPr>
            <p:cNvPr id="13" name="Rechte verbindingslijn met pijl 8"/>
            <p:cNvCxnSpPr/>
            <p:nvPr/>
          </p:nvCxnSpPr>
          <p:spPr>
            <a:xfrm>
              <a:off x="3303270" y="975360"/>
              <a:ext cx="0" cy="342900"/>
            </a:xfrm>
            <a:prstGeom prst="straightConnector1">
              <a:avLst/>
            </a:prstGeom>
            <a:ln w="38100">
              <a:tailEnd type="arrow"/>
            </a:ln>
          </p:spPr>
          <p:style>
            <a:lnRef idx="2">
              <a:schemeClr val="accent3"/>
            </a:lnRef>
            <a:fillRef idx="0">
              <a:schemeClr val="accent3"/>
            </a:fillRef>
            <a:effectRef idx="1">
              <a:schemeClr val="accent3"/>
            </a:effectRef>
            <a:fontRef idx="minor">
              <a:schemeClr val="tx1"/>
            </a:fontRef>
          </p:style>
        </p:cxnSp>
        <p:cxnSp>
          <p:nvCxnSpPr>
            <p:cNvPr id="14" name="Rechte verbindingslijn met pijl 9"/>
            <p:cNvCxnSpPr/>
            <p:nvPr/>
          </p:nvCxnSpPr>
          <p:spPr>
            <a:xfrm flipV="1">
              <a:off x="1212850" y="965200"/>
              <a:ext cx="0" cy="342900"/>
            </a:xfrm>
            <a:prstGeom prst="straightConnector1">
              <a:avLst/>
            </a:prstGeom>
            <a:ln w="38100">
              <a:tailEnd type="arrow"/>
            </a:ln>
          </p:spPr>
          <p:style>
            <a:lnRef idx="2">
              <a:schemeClr val="accent3"/>
            </a:lnRef>
            <a:fillRef idx="0">
              <a:schemeClr val="accent3"/>
            </a:fillRef>
            <a:effectRef idx="1">
              <a:schemeClr val="accent3"/>
            </a:effectRef>
            <a:fontRef idx="minor">
              <a:schemeClr val="tx1"/>
            </a:fontRef>
          </p:style>
        </p:cxnSp>
        <p:cxnSp>
          <p:nvCxnSpPr>
            <p:cNvPr id="15" name="Rechte verbindingslijn met pijl 10"/>
            <p:cNvCxnSpPr/>
            <p:nvPr/>
          </p:nvCxnSpPr>
          <p:spPr>
            <a:xfrm flipV="1">
              <a:off x="3531870" y="975360"/>
              <a:ext cx="0" cy="342900"/>
            </a:xfrm>
            <a:prstGeom prst="straightConnector1">
              <a:avLst/>
            </a:prstGeom>
            <a:ln w="38100">
              <a:tailEnd type="arrow"/>
            </a:ln>
          </p:spPr>
          <p:style>
            <a:lnRef idx="2">
              <a:schemeClr val="accent3"/>
            </a:lnRef>
            <a:fillRef idx="0">
              <a:schemeClr val="accent3"/>
            </a:fillRef>
            <a:effectRef idx="1">
              <a:schemeClr val="accent3"/>
            </a:effectRef>
            <a:fontRef idx="minor">
              <a:schemeClr val="tx1"/>
            </a:fontRef>
          </p:style>
        </p:cxnSp>
      </p:grpSp>
      <p:sp>
        <p:nvSpPr>
          <p:cNvPr id="16" name="Title 1"/>
          <p:cNvSpPr>
            <a:spLocks noGrp="1"/>
          </p:cNvSpPr>
          <p:nvPr>
            <p:ph type="title"/>
          </p:nvPr>
        </p:nvSpPr>
        <p:spPr>
          <a:xfrm>
            <a:off x="395536" y="274638"/>
            <a:ext cx="8748464" cy="1143000"/>
          </a:xfrm>
        </p:spPr>
        <p:txBody>
          <a:bodyPr>
            <a:noAutofit/>
          </a:bodyPr>
          <a:lstStyle/>
          <a:p>
            <a:r>
              <a:rPr lang="nl-BE" sz="3600" dirty="0" smtClean="0"/>
              <a:t>Tres tipos de logros relacionados entre sí</a:t>
            </a:r>
            <a:endParaRPr lang="nl-BE" sz="3600" dirty="0"/>
          </a:p>
        </p:txBody>
      </p:sp>
    </p:spTree>
    <p:extLst>
      <p:ext uri="{BB962C8B-B14F-4D97-AF65-F5344CB8AC3E}">
        <p14:creationId xmlns:p14="http://schemas.microsoft.com/office/powerpoint/2010/main" val="1109527942"/>
      </p:ext>
    </p:extLst>
  </p:cSld>
  <p:clrMapOvr>
    <a:masterClrMapping/>
  </p:clrMapOvr>
</p:sld>
</file>

<file path=ppt/theme/theme1.xml><?xml version="1.0" encoding="utf-8"?>
<a:theme xmlns:a="http://schemas.openxmlformats.org/drawingml/2006/main" name="SR_presentatie">
  <a:themeElements>
    <a:clrScheme name="South Research">
      <a:dk1>
        <a:sysClr val="windowText" lastClr="000000"/>
      </a:dk1>
      <a:lt1>
        <a:sysClr val="window" lastClr="FFFFFF"/>
      </a:lt1>
      <a:dk2>
        <a:srgbClr val="624B3D"/>
      </a:dk2>
      <a:lt2>
        <a:srgbClr val="FFFFFF"/>
      </a:lt2>
      <a:accent1>
        <a:srgbClr val="85BA0D"/>
      </a:accent1>
      <a:accent2>
        <a:srgbClr val="A2938D"/>
      </a:accent2>
      <a:accent3>
        <a:srgbClr val="624B3D"/>
      </a:accent3>
      <a:accent4>
        <a:srgbClr val="8E0036"/>
      </a:accent4>
      <a:accent5>
        <a:srgbClr val="CBD400"/>
      </a:accent5>
      <a:accent6>
        <a:srgbClr val="7D7DBB"/>
      </a:accent6>
      <a:hlink>
        <a:srgbClr val="0000FF"/>
      </a:hlink>
      <a:folHlink>
        <a:srgbClr val="800080"/>
      </a:folHlink>
    </a:clrScheme>
    <a:fontScheme name="South Researc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dirty="0" smtClean="0"/>
        </a:defPPr>
      </a:lstStyle>
    </a:txDef>
  </a:objectDefaults>
  <a:extraClrSchemeLst/>
</a:theme>
</file>

<file path=ppt/theme/theme2.xml><?xml version="1.0" encoding="utf-8"?>
<a:theme xmlns:a="http://schemas.openxmlformats.org/drawingml/2006/main" name="3_Custom Design">
  <a:themeElements>
    <a:clrScheme name="South Research">
      <a:dk1>
        <a:sysClr val="windowText" lastClr="000000"/>
      </a:dk1>
      <a:lt1>
        <a:sysClr val="window" lastClr="FFFFFF"/>
      </a:lt1>
      <a:dk2>
        <a:srgbClr val="624B3D"/>
      </a:dk2>
      <a:lt2>
        <a:srgbClr val="FFFFFF"/>
      </a:lt2>
      <a:accent1>
        <a:srgbClr val="85BA0D"/>
      </a:accent1>
      <a:accent2>
        <a:srgbClr val="A2938D"/>
      </a:accent2>
      <a:accent3>
        <a:srgbClr val="624B3D"/>
      </a:accent3>
      <a:accent4>
        <a:srgbClr val="0000FF"/>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South Research">
      <a:dk1>
        <a:sysClr val="windowText" lastClr="000000"/>
      </a:dk1>
      <a:lt1>
        <a:sysClr val="window" lastClr="FFFFFF"/>
      </a:lt1>
      <a:dk2>
        <a:srgbClr val="624B3D"/>
      </a:dk2>
      <a:lt2>
        <a:srgbClr val="FFFFFF"/>
      </a:lt2>
      <a:accent1>
        <a:srgbClr val="85BA0D"/>
      </a:accent1>
      <a:accent2>
        <a:srgbClr val="A2938D"/>
      </a:accent2>
      <a:accent3>
        <a:srgbClr val="624B3D"/>
      </a:accent3>
      <a:accent4>
        <a:srgbClr val="0000FF"/>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SR_presentatie.potx</Template>
  <TotalTime>1325</TotalTime>
  <Words>2541</Words>
  <Application>Microsoft Macintosh PowerPoint</Application>
  <PresentationFormat>On-screen Show (4:3)</PresentationFormat>
  <Paragraphs>261</Paragraphs>
  <Slides>28</Slides>
  <Notes>6</Notes>
  <HiddenSlides>0</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SR_presentatie</vt:lpstr>
      <vt:lpstr>3_Custom Design</vt:lpstr>
      <vt:lpstr>1_Custom Design</vt:lpstr>
      <vt:lpstr>Evaluación externa de la RSCD 2011-12</vt:lpstr>
      <vt:lpstr>Contenidos</vt:lpstr>
      <vt:lpstr>I. CARACTERÍSTICAS DE LA EVALUACIÓN</vt:lpstr>
      <vt:lpstr>Objeto y envergadura de la evaluación </vt:lpstr>
      <vt:lpstr>Objetivos de la evaluación</vt:lpstr>
      <vt:lpstr>Metodología de evaluación (1)</vt:lpstr>
      <vt:lpstr>Metodología de evaluación (2)</vt:lpstr>
      <vt:lpstr>PowerPoint Presentation</vt:lpstr>
      <vt:lpstr>Tres tipos de logros relacionados entre sí</vt:lpstr>
      <vt:lpstr>Desarrollo de la red (1/5)</vt:lpstr>
      <vt:lpstr>Desarrollo de la red (2/5)</vt:lpstr>
      <vt:lpstr>Desarrollo de la red (3/5)</vt:lpstr>
      <vt:lpstr>Desarrollo de la red (4/5)</vt:lpstr>
      <vt:lpstr>Desarrollo de la red (5/5)</vt:lpstr>
      <vt:lpstr>Logros internos (1/2)</vt:lpstr>
      <vt:lpstr>Logros internos (2/2)</vt:lpstr>
      <vt:lpstr>Logros externos (1/2)</vt:lpstr>
      <vt:lpstr>Logros externos (2/2)</vt:lpstr>
      <vt:lpstr>PowerPoint Presentation</vt:lpstr>
      <vt:lpstr>Conclusiones (1/2)</vt:lpstr>
      <vt:lpstr>Conclusiones (2/2)</vt:lpstr>
      <vt:lpstr>Lecciones aprendidas</vt:lpstr>
      <vt:lpstr>PowerPoint Presentation</vt:lpstr>
      <vt:lpstr>Recomendaciones (1/4)</vt:lpstr>
      <vt:lpstr>Recomendaciones (2/4)</vt:lpstr>
      <vt:lpstr>Recomendaciones (3/4)</vt:lpstr>
      <vt:lpstr>Recomendaciones (4/4)</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Nele</dc:creator>
  <cp:lastModifiedBy>Barbara Simaeys</cp:lastModifiedBy>
  <cp:revision>145</cp:revision>
  <cp:lastPrinted>2013-04-15T09:57:38Z</cp:lastPrinted>
  <dcterms:created xsi:type="dcterms:W3CDTF">2012-07-02T13:26:01Z</dcterms:created>
  <dcterms:modified xsi:type="dcterms:W3CDTF">2013-04-17T06:17:49Z</dcterms:modified>
</cp:coreProperties>
</file>